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2" r:id="rId4"/>
    <p:sldMasterId id="2147483928" r:id="rId5"/>
  </p:sldMasterIdLst>
  <p:notesMasterIdLst>
    <p:notesMasterId r:id="rId26"/>
  </p:notesMasterIdLst>
  <p:sldIdLst>
    <p:sldId id="256" r:id="rId6"/>
    <p:sldId id="2898" r:id="rId7"/>
    <p:sldId id="2864" r:id="rId8"/>
    <p:sldId id="2835" r:id="rId9"/>
    <p:sldId id="2843" r:id="rId10"/>
    <p:sldId id="1323" r:id="rId11"/>
    <p:sldId id="2837" r:id="rId12"/>
    <p:sldId id="2896" r:id="rId13"/>
    <p:sldId id="2825" r:id="rId14"/>
    <p:sldId id="2830" r:id="rId15"/>
    <p:sldId id="2792" r:id="rId16"/>
    <p:sldId id="2865" r:id="rId17"/>
    <p:sldId id="2863" r:id="rId18"/>
    <p:sldId id="2816" r:id="rId19"/>
    <p:sldId id="2897" r:id="rId20"/>
    <p:sldId id="2866" r:id="rId21"/>
    <p:sldId id="1327" r:id="rId22"/>
    <p:sldId id="2861" r:id="rId23"/>
    <p:sldId id="2879" r:id="rId24"/>
    <p:sldId id="1292" r:id="rId25"/>
  </p:sldIdLst>
  <p:sldSz cx="9144000" cy="5143500" type="screen16x9"/>
  <p:notesSz cx="6735763" cy="9866313"/>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966E651-7AA0-4555-9143-8B00D660DEF6}">
          <p14:sldIdLst/>
        </p14:section>
        <p14:section name="Untitled Section" id="{EF594F71-28BC-4293-81C9-85BCD742EC99}">
          <p14:sldIdLst>
            <p14:sldId id="256"/>
            <p14:sldId id="2898"/>
            <p14:sldId id="2864"/>
            <p14:sldId id="2835"/>
            <p14:sldId id="2843"/>
            <p14:sldId id="1323"/>
            <p14:sldId id="2837"/>
            <p14:sldId id="2896"/>
            <p14:sldId id="2825"/>
            <p14:sldId id="2830"/>
            <p14:sldId id="2792"/>
            <p14:sldId id="2865"/>
            <p14:sldId id="2863"/>
            <p14:sldId id="2816"/>
            <p14:sldId id="2897"/>
            <p14:sldId id="2866"/>
            <p14:sldId id="1327"/>
            <p14:sldId id="2861"/>
            <p14:sldId id="2879"/>
            <p14:sldId id="129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70A305-254E-D4BB-2D2D-5BD29FBF7DCD}" name="Joanna Przystawska" initials="JP" userId="S::joanna.przystawska@eea.europa.eu::1252932f-8ca9-4214-a028-8534baaffe4f" providerId="AD"/>
  <p188:author id="{8754EE07-BEB1-BCCC-9ADF-F8956FA24848}" name="Usue Donezar" initials="UD" userId="S::usue.donezar@eea.europa.eu::a4d4c5b4-a127-4d19-872d-f7cbae940559" providerId="AD"/>
  <p188:author id="{6A1F3122-93BD-66F6-8CED-F318CBF06013}" name="Jose Miguel Rubio Iglesias" initials="JR" userId="S::Jose.Rubio@eea.europa.eu::c5e44461-84c8-4c79-8920-32ebde5e7f81" providerId="AD"/>
  <p188:author id="{8462DE2E-1D06-121F-74BF-7C42BAB7F6C9}" name="Eugenija Schuren" initials="ES" userId="S::eugenija.schuren@eea.europa.eu::1aa88577-408e-455a-af56-b9309ffcb291" providerId="AD"/>
  <p188:author id="{D6C63334-7EC2-0CAC-D56A-D4C4D94694CC}" name="Ana Maria Ribeiro de Sousa" initials="AS" userId="S::ana.sousa@eea.europa.eu::421813ed-0d9b-463f-af6a-1b26a7638f15" providerId="AD"/>
  <p188:author id="{B0F8A535-B5B7-D9BA-1C98-F8F86A5C132B}" name="Usue Donezar" initials="UD" userId="S::Usue.Donezar@eea.europa.eu::a4d4c5b4-a127-4d19-872d-f7cbae940559" providerId="AD"/>
  <p188:author id="{72FF84B9-9F70-F7DB-E061-83B59A659798}" name="Tobias Langanke" initials="TL" userId="S::Tobias.Langanke@eea.europa.eu::afe9706a-44a5-4b71-b120-f1eb68c3a8f3" providerId="AD"/>
  <p188:author id="{03A571E4-DD8A-A547-6BD5-FD44D9D6D5AC}" name="Jennifer Grant" initials="JG" userId="S::Jennifer.Grant@eea.europa.eu::8ddca65a-6706-4569-93fa-a55dcebadd44" providerId="AD"/>
  <p188:author id="{59011AF3-8A65-7F25-FE12-004C5A69D121}" name="Joanna Balasis-Levinsen" initials="JBL" userId="S::Joanna.Balasis@eea.europa.eu::fd9562c2-ad27-43bd-b69d-43c540ec6085" providerId="AD"/>
  <p188:author id="{EC6278F9-AFD8-C303-CD78-83FB9D2D3328}" name="Stina Gremme" initials="SG" userId="S::Stina.Gremme@eea.europa.eu::6852938e-c1af-415c-b95e-a69df84e16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BF27"/>
    <a:srgbClr val="783F34"/>
    <a:srgbClr val="004B7F"/>
    <a:srgbClr val="EBE2E1"/>
    <a:srgbClr val="FF0000"/>
    <a:srgbClr val="FFFFFF"/>
    <a:srgbClr val="800000"/>
    <a:srgbClr val="FF3300"/>
    <a:srgbClr val="FCCD04"/>
    <a:srgbClr val="98E13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CB8042-CE65-479A-8C18-FAA850EB90E4}" v="9" dt="2026-03-16T16:29:04.716"/>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83571" autoAdjust="0"/>
  </p:normalViewPr>
  <p:slideViewPr>
    <p:cSldViewPr snapToGrid="0">
      <p:cViewPr varScale="1">
        <p:scale>
          <a:sx n="120" d="100"/>
          <a:sy n="120" d="100"/>
        </p:scale>
        <p:origin x="1304" y="168"/>
      </p:cViewPr>
      <p:guideLst>
        <p:guide orient="horz" pos="1620"/>
        <p:guide pos="2880"/>
      </p:guideLst>
    </p:cSldViewPr>
  </p:slideViewPr>
  <p:notesTextViewPr>
    <p:cViewPr>
      <p:scale>
        <a:sx n="3" d="2"/>
        <a:sy n="3" d="2"/>
      </p:scale>
      <p:origin x="0" y="0"/>
    </p:cViewPr>
  </p:notesTextViewPr>
  <p:notesViewPr>
    <p:cSldViewPr snapToGrid="0">
      <p:cViewPr varScale="1">
        <p:scale>
          <a:sx n="66" d="100"/>
          <a:sy n="66" d="100"/>
        </p:scale>
        <p:origin x="0" y="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55.png"/></Relationships>
</file>

<file path=ppt/diagrams/_rels/data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6DE770-E425-6E48-B21B-FBC5139E68C3}" type="doc">
      <dgm:prSet loTypeId="urn:microsoft.com/office/officeart/2005/8/layout/vList3" loCatId="" qsTypeId="urn:microsoft.com/office/officeart/2005/8/quickstyle/simple1" qsCatId="simple" csTypeId="urn:microsoft.com/office/officeart/2005/8/colors/accent1_2" csCatId="accent1" phldr="1"/>
      <dgm:spPr/>
    </dgm:pt>
    <dgm:pt modelId="{F9135A64-A973-4447-9C67-1D27B5A302D7}">
      <dgm:prSet phldrT="[Testo]"/>
      <dgm:spPr>
        <a:solidFill>
          <a:srgbClr val="783F34">
            <a:alpha val="50000"/>
          </a:srgbClr>
        </a:solidFill>
        <a:effectLst>
          <a:outerShdw blurRad="50800" dist="38100" dir="2700000" algn="tl" rotWithShape="0">
            <a:prstClr val="black">
              <a:alpha val="40000"/>
            </a:prstClr>
          </a:outerShdw>
        </a:effectLst>
      </dgm:spPr>
      <dgm:t>
        <a:bodyPr/>
        <a:lstStyle/>
        <a:p>
          <a:r>
            <a:rPr lang="en-GB">
              <a:solidFill>
                <a:schemeClr val="bg1"/>
              </a:solidFill>
              <a:latin typeface="Arial" panose="020B0604020202020204" pitchFamily="34" charset="0"/>
              <a:cs typeface="Arial" panose="020B0604020202020204" pitchFamily="34" charset="0"/>
              <a:sym typeface="Wingdings" panose="05000000000000000000" pitchFamily="2" charset="2"/>
            </a:rPr>
            <a:t>Overview of Copernicus in-situ data requirements and how these are met</a:t>
          </a:r>
          <a:endParaRPr lang="it-IT">
            <a:solidFill>
              <a:schemeClr val="bg1"/>
            </a:solidFill>
            <a:latin typeface="Arial" panose="020B0604020202020204" pitchFamily="34" charset="0"/>
            <a:cs typeface="Arial" panose="020B0604020202020204" pitchFamily="34" charset="0"/>
          </a:endParaRPr>
        </a:p>
      </dgm:t>
    </dgm:pt>
    <dgm:pt modelId="{DA877AD7-2C5B-8343-A245-3048A58CD65C}" type="parTrans" cxnId="{D8ACB328-A080-DB4D-9D9E-1A8D3BA9CB4C}">
      <dgm:prSet/>
      <dgm:spPr/>
      <dgm:t>
        <a:bodyPr/>
        <a:lstStyle/>
        <a:p>
          <a:endParaRPr lang="it-IT"/>
        </a:p>
      </dgm:t>
    </dgm:pt>
    <dgm:pt modelId="{13FF9BBB-38D6-1241-B565-2085849EBE74}" type="sibTrans" cxnId="{D8ACB328-A080-DB4D-9D9E-1A8D3BA9CB4C}">
      <dgm:prSet/>
      <dgm:spPr/>
      <dgm:t>
        <a:bodyPr/>
        <a:lstStyle/>
        <a:p>
          <a:endParaRPr lang="it-IT"/>
        </a:p>
      </dgm:t>
    </dgm:pt>
    <dgm:pt modelId="{1973F03E-FD7E-AE47-96CA-A6274E00D3F1}">
      <dgm:prSet phldrT="[Testo]"/>
      <dgm:spPr>
        <a:solidFill>
          <a:srgbClr val="783F34">
            <a:alpha val="50000"/>
          </a:srgbClr>
        </a:solidFill>
        <a:effectLst>
          <a:outerShdw blurRad="50800" dist="38100" dir="2700000" algn="tl" rotWithShape="0">
            <a:prstClr val="black">
              <a:alpha val="40000"/>
            </a:prstClr>
          </a:outerShdw>
        </a:effectLst>
      </dgm:spPr>
      <dgm:t>
        <a:bodyPr/>
        <a:lstStyle/>
        <a:p>
          <a:r>
            <a:rPr lang="en-GB">
              <a:solidFill>
                <a:schemeClr val="bg1"/>
              </a:solidFill>
              <a:latin typeface="Arial" panose="020B0604020202020204" pitchFamily="34" charset="0"/>
              <a:cs typeface="Arial" panose="020B0604020202020204" pitchFamily="34" charset="0"/>
              <a:sym typeface="Wingdings" panose="05000000000000000000" pitchFamily="2" charset="2"/>
            </a:rPr>
            <a:t>Comprehensive list of products, data providers and key datasets (currently focused on services)</a:t>
          </a:r>
          <a:endParaRPr lang="it-IT">
            <a:solidFill>
              <a:schemeClr val="bg1"/>
            </a:solidFill>
            <a:latin typeface="Arial" panose="020B0604020202020204" pitchFamily="34" charset="0"/>
            <a:cs typeface="Arial" panose="020B0604020202020204" pitchFamily="34" charset="0"/>
          </a:endParaRPr>
        </a:p>
      </dgm:t>
    </dgm:pt>
    <dgm:pt modelId="{3F2CA54A-7EF2-6D4A-BEC7-0600F27CC19D}" type="parTrans" cxnId="{C2C73E6A-39F6-0F41-B1AA-69EBF9EE3898}">
      <dgm:prSet/>
      <dgm:spPr/>
      <dgm:t>
        <a:bodyPr/>
        <a:lstStyle/>
        <a:p>
          <a:endParaRPr lang="it-IT"/>
        </a:p>
      </dgm:t>
    </dgm:pt>
    <dgm:pt modelId="{93C9C66F-FE47-774E-A1E8-3BDEC7294E0F}" type="sibTrans" cxnId="{C2C73E6A-39F6-0F41-B1AA-69EBF9EE3898}">
      <dgm:prSet/>
      <dgm:spPr/>
      <dgm:t>
        <a:bodyPr/>
        <a:lstStyle/>
        <a:p>
          <a:endParaRPr lang="it-IT"/>
        </a:p>
      </dgm:t>
    </dgm:pt>
    <dgm:pt modelId="{D569CE13-F8E7-F04D-A4BC-5FB8C14612CA}">
      <dgm:prSet phldrT="[Testo]"/>
      <dgm:spPr>
        <a:solidFill>
          <a:srgbClr val="783F34">
            <a:alpha val="50000"/>
          </a:srgbClr>
        </a:solidFill>
        <a:effectLst>
          <a:outerShdw blurRad="50800" dist="38100" dir="2700000" algn="tl" rotWithShape="0">
            <a:prstClr val="black">
              <a:alpha val="40000"/>
            </a:prstClr>
          </a:outerShdw>
        </a:effectLst>
      </dgm:spPr>
      <dgm:t>
        <a:bodyPr/>
        <a:lstStyle/>
        <a:p>
          <a:r>
            <a:rPr lang="en-GB">
              <a:solidFill>
                <a:schemeClr val="bg1"/>
              </a:solidFill>
              <a:latin typeface="Arial" panose="020B0604020202020204" pitchFamily="34" charset="0"/>
              <a:cs typeface="Arial" panose="020B0604020202020204" pitchFamily="34" charset="0"/>
              <a:sym typeface="Wingdings" panose="05000000000000000000" pitchFamily="2" charset="2"/>
            </a:rPr>
            <a:t>Revamping project just launched for enhanced exploitation inc. expansion to Space Component</a:t>
          </a:r>
          <a:endParaRPr lang="it-IT">
            <a:solidFill>
              <a:schemeClr val="bg1"/>
            </a:solidFill>
            <a:latin typeface="Arial" panose="020B0604020202020204" pitchFamily="34" charset="0"/>
            <a:cs typeface="Arial" panose="020B0604020202020204" pitchFamily="34" charset="0"/>
          </a:endParaRPr>
        </a:p>
      </dgm:t>
    </dgm:pt>
    <dgm:pt modelId="{B49C5EEA-23FF-3741-8E4F-467093FC9282}" type="parTrans" cxnId="{6AD686E0-A512-0D40-B52A-4F13B5D65E63}">
      <dgm:prSet/>
      <dgm:spPr/>
      <dgm:t>
        <a:bodyPr/>
        <a:lstStyle/>
        <a:p>
          <a:endParaRPr lang="it-IT"/>
        </a:p>
      </dgm:t>
    </dgm:pt>
    <dgm:pt modelId="{12660750-52EE-7844-81A0-F3055EE1D44B}" type="sibTrans" cxnId="{6AD686E0-A512-0D40-B52A-4F13B5D65E63}">
      <dgm:prSet/>
      <dgm:spPr/>
      <dgm:t>
        <a:bodyPr/>
        <a:lstStyle/>
        <a:p>
          <a:endParaRPr lang="it-IT"/>
        </a:p>
      </dgm:t>
    </dgm:pt>
    <dgm:pt modelId="{C812886D-0899-DB4C-AF81-2D5CA0767362}">
      <dgm:prSet/>
      <dgm:spPr>
        <a:solidFill>
          <a:srgbClr val="783F34">
            <a:alpha val="50000"/>
          </a:srgbClr>
        </a:solidFill>
        <a:effectLst>
          <a:outerShdw blurRad="50800" dist="38100" dir="2700000" algn="tl" rotWithShape="0">
            <a:prstClr val="black">
              <a:alpha val="40000"/>
            </a:prstClr>
          </a:outerShdw>
        </a:effectLst>
      </dgm:spPr>
      <dgm:t>
        <a:bodyPr/>
        <a:lstStyle/>
        <a:p>
          <a:r>
            <a:rPr lang="en-GB">
              <a:solidFill>
                <a:schemeClr val="bg1"/>
              </a:solidFill>
              <a:latin typeface="Arial" panose="020B0604020202020204" pitchFamily="34" charset="0"/>
              <a:cs typeface="Arial" panose="020B0604020202020204" pitchFamily="34" charset="0"/>
              <a:sym typeface="Wingdings" panose="05000000000000000000" pitchFamily="2" charset="2"/>
            </a:rPr>
            <a:t>Ongoing reviews and updates with support from Entrusted Entities (2x per year)</a:t>
          </a:r>
        </a:p>
      </dgm:t>
    </dgm:pt>
    <dgm:pt modelId="{5725B3EA-1DB8-2C44-86F0-119BBC9A4D75}" type="parTrans" cxnId="{7D1A09FE-AA8F-B744-9E89-5FEFBA7ACA64}">
      <dgm:prSet/>
      <dgm:spPr/>
      <dgm:t>
        <a:bodyPr/>
        <a:lstStyle/>
        <a:p>
          <a:endParaRPr lang="it-IT"/>
        </a:p>
      </dgm:t>
    </dgm:pt>
    <dgm:pt modelId="{A7AF45F5-626A-8C4E-AAA4-20F92CB0D3D0}" type="sibTrans" cxnId="{7D1A09FE-AA8F-B744-9E89-5FEFBA7ACA64}">
      <dgm:prSet/>
      <dgm:spPr/>
      <dgm:t>
        <a:bodyPr/>
        <a:lstStyle/>
        <a:p>
          <a:endParaRPr lang="it-IT"/>
        </a:p>
      </dgm:t>
    </dgm:pt>
    <dgm:pt modelId="{5D27133B-93F7-A54F-A88E-CE6BC23ABFF3}" type="pres">
      <dgm:prSet presAssocID="{D36DE770-E425-6E48-B21B-FBC5139E68C3}" presName="linearFlow" presStyleCnt="0">
        <dgm:presLayoutVars>
          <dgm:dir/>
          <dgm:resizeHandles val="exact"/>
        </dgm:presLayoutVars>
      </dgm:prSet>
      <dgm:spPr/>
    </dgm:pt>
    <dgm:pt modelId="{93B74571-C9D2-0844-B99E-D46E3B4E290C}" type="pres">
      <dgm:prSet presAssocID="{F9135A64-A973-4447-9C67-1D27B5A302D7}" presName="composite" presStyleCnt="0"/>
      <dgm:spPr/>
    </dgm:pt>
    <dgm:pt modelId="{9EBD5823-5A65-D04F-A182-3DB5101B637E}" type="pres">
      <dgm:prSet presAssocID="{F9135A64-A973-4447-9C67-1D27B5A302D7}" presName="imgShp" presStyleLbl="fgImgPlace1" presStyleIdx="0" presStyleCnt="4"/>
      <dgm:spPr>
        <a:blipFill>
          <a:blip xmlns:r="http://schemas.openxmlformats.org/officeDocument/2006/relationships" r:embed="rId1"/>
          <a:tile tx="0" ty="0" sx="100000" sy="100000" flip="none" algn="tl"/>
        </a:blipFill>
      </dgm:spPr>
    </dgm:pt>
    <dgm:pt modelId="{84574275-B034-2947-99E4-72E30849D933}" type="pres">
      <dgm:prSet presAssocID="{F9135A64-A973-4447-9C67-1D27B5A302D7}" presName="txShp" presStyleLbl="node1" presStyleIdx="0" presStyleCnt="4">
        <dgm:presLayoutVars>
          <dgm:bulletEnabled val="1"/>
        </dgm:presLayoutVars>
      </dgm:prSet>
      <dgm:spPr/>
    </dgm:pt>
    <dgm:pt modelId="{D4B8098A-10E1-0A49-BA1D-46C2A009D651}" type="pres">
      <dgm:prSet presAssocID="{13FF9BBB-38D6-1241-B565-2085849EBE74}" presName="spacing" presStyleCnt="0"/>
      <dgm:spPr/>
    </dgm:pt>
    <dgm:pt modelId="{3CBB705B-C00F-8441-A76B-B9DAA86A9B60}" type="pres">
      <dgm:prSet presAssocID="{1973F03E-FD7E-AE47-96CA-A6274E00D3F1}" presName="composite" presStyleCnt="0"/>
      <dgm:spPr/>
    </dgm:pt>
    <dgm:pt modelId="{7DF6495F-CFA3-694F-88A1-A87CB39868C4}" type="pres">
      <dgm:prSet presAssocID="{1973F03E-FD7E-AE47-96CA-A6274E00D3F1}" presName="imgShp" presStyleLbl="fgImgPlace1" presStyleIdx="1" presStyleCnt="4"/>
      <dgm:spPr/>
    </dgm:pt>
    <dgm:pt modelId="{6A27CB25-8508-6D42-BC1A-4DBAE108BCF1}" type="pres">
      <dgm:prSet presAssocID="{1973F03E-FD7E-AE47-96CA-A6274E00D3F1}" presName="txShp" presStyleLbl="node1" presStyleIdx="1" presStyleCnt="4">
        <dgm:presLayoutVars>
          <dgm:bulletEnabled val="1"/>
        </dgm:presLayoutVars>
      </dgm:prSet>
      <dgm:spPr/>
    </dgm:pt>
    <dgm:pt modelId="{14CFC25C-1478-6C4E-9FE5-74028B4BA560}" type="pres">
      <dgm:prSet presAssocID="{93C9C66F-FE47-774E-A1E8-3BDEC7294E0F}" presName="spacing" presStyleCnt="0"/>
      <dgm:spPr/>
    </dgm:pt>
    <dgm:pt modelId="{9E5475E7-280F-A24A-B922-43521A70DC6D}" type="pres">
      <dgm:prSet presAssocID="{C812886D-0899-DB4C-AF81-2D5CA0767362}" presName="composite" presStyleCnt="0"/>
      <dgm:spPr/>
    </dgm:pt>
    <dgm:pt modelId="{5B0E6D9E-5CBB-EB47-89C3-EE32DD03A20E}" type="pres">
      <dgm:prSet presAssocID="{C812886D-0899-DB4C-AF81-2D5CA0767362}" presName="imgShp" presStyleLbl="fgImgPlace1" presStyleIdx="2" presStyleCnt="4"/>
      <dgm:spPr/>
    </dgm:pt>
    <dgm:pt modelId="{DB419441-2F19-7743-AA33-0E72BEF661C9}" type="pres">
      <dgm:prSet presAssocID="{C812886D-0899-DB4C-AF81-2D5CA0767362}" presName="txShp" presStyleLbl="node1" presStyleIdx="2" presStyleCnt="4">
        <dgm:presLayoutVars>
          <dgm:bulletEnabled val="1"/>
        </dgm:presLayoutVars>
      </dgm:prSet>
      <dgm:spPr/>
    </dgm:pt>
    <dgm:pt modelId="{11DE8844-92E2-754F-87B1-6AFA553A07F4}" type="pres">
      <dgm:prSet presAssocID="{A7AF45F5-626A-8C4E-AAA4-20F92CB0D3D0}" presName="spacing" presStyleCnt="0"/>
      <dgm:spPr/>
    </dgm:pt>
    <dgm:pt modelId="{E0ED186F-352A-DE48-A660-BB6D6FA973A2}" type="pres">
      <dgm:prSet presAssocID="{D569CE13-F8E7-F04D-A4BC-5FB8C14612CA}" presName="composite" presStyleCnt="0"/>
      <dgm:spPr/>
    </dgm:pt>
    <dgm:pt modelId="{2A5E3074-A189-6241-844B-1EB8C78F8318}" type="pres">
      <dgm:prSet presAssocID="{D569CE13-F8E7-F04D-A4BC-5FB8C14612CA}" presName="imgShp" presStyleLbl="fgImgPlace1" presStyleIdx="3" presStyleCnt="4"/>
      <dgm:spPr/>
    </dgm:pt>
    <dgm:pt modelId="{FC122E15-7877-2E4C-B369-6901DCD01559}" type="pres">
      <dgm:prSet presAssocID="{D569CE13-F8E7-F04D-A4BC-5FB8C14612CA}" presName="txShp" presStyleLbl="node1" presStyleIdx="3" presStyleCnt="4">
        <dgm:presLayoutVars>
          <dgm:bulletEnabled val="1"/>
        </dgm:presLayoutVars>
      </dgm:prSet>
      <dgm:spPr/>
    </dgm:pt>
  </dgm:ptLst>
  <dgm:cxnLst>
    <dgm:cxn modelId="{B2D57801-851C-BF4B-B8E7-119376AA86AC}" type="presOf" srcId="{F9135A64-A973-4447-9C67-1D27B5A302D7}" destId="{84574275-B034-2947-99E4-72E30849D933}" srcOrd="0" destOrd="0" presId="urn:microsoft.com/office/officeart/2005/8/layout/vList3"/>
    <dgm:cxn modelId="{B839490B-6A00-6F4D-9FA6-2E0E458F4925}" type="presOf" srcId="{1973F03E-FD7E-AE47-96CA-A6274E00D3F1}" destId="{6A27CB25-8508-6D42-BC1A-4DBAE108BCF1}" srcOrd="0" destOrd="0" presId="urn:microsoft.com/office/officeart/2005/8/layout/vList3"/>
    <dgm:cxn modelId="{D8ACB328-A080-DB4D-9D9E-1A8D3BA9CB4C}" srcId="{D36DE770-E425-6E48-B21B-FBC5139E68C3}" destId="{F9135A64-A973-4447-9C67-1D27B5A302D7}" srcOrd="0" destOrd="0" parTransId="{DA877AD7-2C5B-8343-A245-3048A58CD65C}" sibTransId="{13FF9BBB-38D6-1241-B565-2085849EBE74}"/>
    <dgm:cxn modelId="{4755443D-7687-0A40-9C45-8E080BB9E280}" type="presOf" srcId="{C812886D-0899-DB4C-AF81-2D5CA0767362}" destId="{DB419441-2F19-7743-AA33-0E72BEF661C9}" srcOrd="0" destOrd="0" presId="urn:microsoft.com/office/officeart/2005/8/layout/vList3"/>
    <dgm:cxn modelId="{C2C73E6A-39F6-0F41-B1AA-69EBF9EE3898}" srcId="{D36DE770-E425-6E48-B21B-FBC5139E68C3}" destId="{1973F03E-FD7E-AE47-96CA-A6274E00D3F1}" srcOrd="1" destOrd="0" parTransId="{3F2CA54A-7EF2-6D4A-BEC7-0600F27CC19D}" sibTransId="{93C9C66F-FE47-774E-A1E8-3BDEC7294E0F}"/>
    <dgm:cxn modelId="{DA75E685-C839-694C-B215-66256B343CCC}" type="presOf" srcId="{D36DE770-E425-6E48-B21B-FBC5139E68C3}" destId="{5D27133B-93F7-A54F-A88E-CE6BC23ABFF3}" srcOrd="0" destOrd="0" presId="urn:microsoft.com/office/officeart/2005/8/layout/vList3"/>
    <dgm:cxn modelId="{C9DF58B6-3BF1-2440-8CF2-AFA0875B89B7}" type="presOf" srcId="{D569CE13-F8E7-F04D-A4BC-5FB8C14612CA}" destId="{FC122E15-7877-2E4C-B369-6901DCD01559}" srcOrd="0" destOrd="0" presId="urn:microsoft.com/office/officeart/2005/8/layout/vList3"/>
    <dgm:cxn modelId="{6AD686E0-A512-0D40-B52A-4F13B5D65E63}" srcId="{D36DE770-E425-6E48-B21B-FBC5139E68C3}" destId="{D569CE13-F8E7-F04D-A4BC-5FB8C14612CA}" srcOrd="3" destOrd="0" parTransId="{B49C5EEA-23FF-3741-8E4F-467093FC9282}" sibTransId="{12660750-52EE-7844-81A0-F3055EE1D44B}"/>
    <dgm:cxn modelId="{7D1A09FE-AA8F-B744-9E89-5FEFBA7ACA64}" srcId="{D36DE770-E425-6E48-B21B-FBC5139E68C3}" destId="{C812886D-0899-DB4C-AF81-2D5CA0767362}" srcOrd="2" destOrd="0" parTransId="{5725B3EA-1DB8-2C44-86F0-119BBC9A4D75}" sibTransId="{A7AF45F5-626A-8C4E-AAA4-20F92CB0D3D0}"/>
    <dgm:cxn modelId="{B65CEEDB-6F0E-F14D-86C3-A7761D63CF21}" type="presParOf" srcId="{5D27133B-93F7-A54F-A88E-CE6BC23ABFF3}" destId="{93B74571-C9D2-0844-B99E-D46E3B4E290C}" srcOrd="0" destOrd="0" presId="urn:microsoft.com/office/officeart/2005/8/layout/vList3"/>
    <dgm:cxn modelId="{AD06BB7E-6BE1-E840-87E4-F762F6FE5D1A}" type="presParOf" srcId="{93B74571-C9D2-0844-B99E-D46E3B4E290C}" destId="{9EBD5823-5A65-D04F-A182-3DB5101B637E}" srcOrd="0" destOrd="0" presId="urn:microsoft.com/office/officeart/2005/8/layout/vList3"/>
    <dgm:cxn modelId="{ADFD7068-881A-1044-AACD-A9EEFE8BA2A1}" type="presParOf" srcId="{93B74571-C9D2-0844-B99E-D46E3B4E290C}" destId="{84574275-B034-2947-99E4-72E30849D933}" srcOrd="1" destOrd="0" presId="urn:microsoft.com/office/officeart/2005/8/layout/vList3"/>
    <dgm:cxn modelId="{14C51FED-BF7E-A144-B8E8-A66E768D05E3}" type="presParOf" srcId="{5D27133B-93F7-A54F-A88E-CE6BC23ABFF3}" destId="{D4B8098A-10E1-0A49-BA1D-46C2A009D651}" srcOrd="1" destOrd="0" presId="urn:microsoft.com/office/officeart/2005/8/layout/vList3"/>
    <dgm:cxn modelId="{5F2FDEFB-1763-6E43-9DBE-FF3AB7B4541B}" type="presParOf" srcId="{5D27133B-93F7-A54F-A88E-CE6BC23ABFF3}" destId="{3CBB705B-C00F-8441-A76B-B9DAA86A9B60}" srcOrd="2" destOrd="0" presId="urn:microsoft.com/office/officeart/2005/8/layout/vList3"/>
    <dgm:cxn modelId="{37590EF2-667C-B34F-A9C0-89E76FD06787}" type="presParOf" srcId="{3CBB705B-C00F-8441-A76B-B9DAA86A9B60}" destId="{7DF6495F-CFA3-694F-88A1-A87CB39868C4}" srcOrd="0" destOrd="0" presId="urn:microsoft.com/office/officeart/2005/8/layout/vList3"/>
    <dgm:cxn modelId="{972103B1-A8D8-924F-8CCE-B007ED1ED8FE}" type="presParOf" srcId="{3CBB705B-C00F-8441-A76B-B9DAA86A9B60}" destId="{6A27CB25-8508-6D42-BC1A-4DBAE108BCF1}" srcOrd="1" destOrd="0" presId="urn:microsoft.com/office/officeart/2005/8/layout/vList3"/>
    <dgm:cxn modelId="{F82BEFB5-3B79-0D4B-8A0F-1A8BEC55A140}" type="presParOf" srcId="{5D27133B-93F7-A54F-A88E-CE6BC23ABFF3}" destId="{14CFC25C-1478-6C4E-9FE5-74028B4BA560}" srcOrd="3" destOrd="0" presId="urn:microsoft.com/office/officeart/2005/8/layout/vList3"/>
    <dgm:cxn modelId="{678C7A1A-3461-3449-A703-388E163F9BE3}" type="presParOf" srcId="{5D27133B-93F7-A54F-A88E-CE6BC23ABFF3}" destId="{9E5475E7-280F-A24A-B922-43521A70DC6D}" srcOrd="4" destOrd="0" presId="urn:microsoft.com/office/officeart/2005/8/layout/vList3"/>
    <dgm:cxn modelId="{C53BEC58-3EB1-9244-AF72-10A997B72A3C}" type="presParOf" srcId="{9E5475E7-280F-A24A-B922-43521A70DC6D}" destId="{5B0E6D9E-5CBB-EB47-89C3-EE32DD03A20E}" srcOrd="0" destOrd="0" presId="urn:microsoft.com/office/officeart/2005/8/layout/vList3"/>
    <dgm:cxn modelId="{717268E3-C3BF-5F44-B9CA-2F24413CD736}" type="presParOf" srcId="{9E5475E7-280F-A24A-B922-43521A70DC6D}" destId="{DB419441-2F19-7743-AA33-0E72BEF661C9}" srcOrd="1" destOrd="0" presId="urn:microsoft.com/office/officeart/2005/8/layout/vList3"/>
    <dgm:cxn modelId="{BAEE59A7-EB78-7142-BCFF-8B9F08821457}" type="presParOf" srcId="{5D27133B-93F7-A54F-A88E-CE6BC23ABFF3}" destId="{11DE8844-92E2-754F-87B1-6AFA553A07F4}" srcOrd="5" destOrd="0" presId="urn:microsoft.com/office/officeart/2005/8/layout/vList3"/>
    <dgm:cxn modelId="{F8E7E958-3E94-2F42-AB63-6286955BF7B2}" type="presParOf" srcId="{5D27133B-93F7-A54F-A88E-CE6BC23ABFF3}" destId="{E0ED186F-352A-DE48-A660-BB6D6FA973A2}" srcOrd="6" destOrd="0" presId="urn:microsoft.com/office/officeart/2005/8/layout/vList3"/>
    <dgm:cxn modelId="{76EF68F1-EC97-BA4E-8842-80D27EFE47A4}" type="presParOf" srcId="{E0ED186F-352A-DE48-A660-BB6D6FA973A2}" destId="{2A5E3074-A189-6241-844B-1EB8C78F8318}" srcOrd="0" destOrd="0" presId="urn:microsoft.com/office/officeart/2005/8/layout/vList3"/>
    <dgm:cxn modelId="{B90326FF-EDC2-254A-A6E5-27F132C0A648}" type="presParOf" srcId="{E0ED186F-352A-DE48-A660-BB6D6FA973A2}" destId="{FC122E15-7877-2E4C-B369-6901DCD01559}"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8684D0-2694-4D0F-8B79-264B1B116668}"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29BC3C5B-AF10-485D-BAC8-470F61BB2D8C}">
      <dgm:prSet phldrT="[Text]" custT="1"/>
      <dgm:spPr>
        <a:solidFill>
          <a:schemeClr val="bg1"/>
        </a:solidFill>
        <a:ln w="79375">
          <a:solidFill>
            <a:srgbClr val="004B7F"/>
          </a:solidFill>
        </a:ln>
      </dgm:spPr>
      <dgm:t>
        <a:bodyPr/>
        <a:lstStyle/>
        <a:p>
          <a:endParaRPr lang="en-US" sz="1600" b="1">
            <a:solidFill>
              <a:srgbClr val="783F34"/>
            </a:solidFill>
            <a:latin typeface="Arial" panose="020B0604020202020204" pitchFamily="34" charset="0"/>
            <a:cs typeface="Arial" panose="020B0604020202020204" pitchFamily="34" charset="0"/>
          </a:endParaRPr>
        </a:p>
      </dgm:t>
    </dgm:pt>
    <dgm:pt modelId="{85C987B6-4131-4F1F-9EDA-F64631AC948F}" type="parTrans" cxnId="{52C22A4A-E119-4625-BE2C-C735A5A61904}">
      <dgm:prSet/>
      <dgm:spPr/>
      <dgm:t>
        <a:bodyPr/>
        <a:lstStyle/>
        <a:p>
          <a:endParaRPr lang="en-US"/>
        </a:p>
      </dgm:t>
    </dgm:pt>
    <dgm:pt modelId="{A304D5D0-2AA5-4B58-9978-42F12DF9B173}" type="sibTrans" cxnId="{52C22A4A-E119-4625-BE2C-C735A5A61904}">
      <dgm:prSet/>
      <dgm:spPr/>
      <dgm:t>
        <a:bodyPr/>
        <a:lstStyle/>
        <a:p>
          <a:endParaRPr lang="en-US"/>
        </a:p>
      </dgm:t>
    </dgm:pt>
    <dgm:pt modelId="{C58EA02F-724D-4641-8FC8-2E73E1121F0D}">
      <dgm:prSet phldrT="[Text]" custT="1"/>
      <dgm:spPr/>
      <dgm:t>
        <a:bodyPr/>
        <a:lstStyle/>
        <a:p>
          <a:pPr marL="180975" indent="0" algn="l"/>
          <a:r>
            <a:rPr lang="es-ES" sz="1800" b="0" err="1">
              <a:solidFill>
                <a:srgbClr val="004B7F"/>
              </a:solidFill>
              <a:latin typeface="Arial" panose="020B0604020202020204" pitchFamily="34" charset="0"/>
              <a:cs typeface="Arial" panose="020B0604020202020204" pitchFamily="34" charset="0"/>
            </a:rPr>
            <a:t>Closing</a:t>
          </a:r>
          <a:r>
            <a:rPr lang="es-ES" sz="1800" b="1">
              <a:solidFill>
                <a:srgbClr val="004B7F"/>
              </a:solidFill>
              <a:latin typeface="Arial" panose="020B0604020202020204" pitchFamily="34" charset="0"/>
              <a:cs typeface="Arial" panose="020B0604020202020204" pitchFamily="34" charset="0"/>
            </a:rPr>
            <a:t> data gaps</a:t>
          </a:r>
          <a:endParaRPr lang="en-US" sz="1800" b="0">
            <a:solidFill>
              <a:srgbClr val="004B7F"/>
            </a:solidFill>
            <a:latin typeface="Arial" panose="020B0604020202020204" pitchFamily="34" charset="0"/>
            <a:cs typeface="Arial" panose="020B0604020202020204" pitchFamily="34" charset="0"/>
          </a:endParaRPr>
        </a:p>
      </dgm:t>
    </dgm:pt>
    <dgm:pt modelId="{D3DDB448-FF43-4A9E-BB3F-1D9F93528367}" type="parTrans" cxnId="{B3B0E6F2-0D98-4F7C-B5EB-4C71EFB05979}">
      <dgm:prSet/>
      <dgm:spPr/>
      <dgm:t>
        <a:bodyPr/>
        <a:lstStyle/>
        <a:p>
          <a:endParaRPr lang="en-US"/>
        </a:p>
      </dgm:t>
    </dgm:pt>
    <dgm:pt modelId="{2B6781BF-70B2-4E0D-874C-FD53AD88BD41}" type="sibTrans" cxnId="{B3B0E6F2-0D98-4F7C-B5EB-4C71EFB05979}">
      <dgm:prSet/>
      <dgm:spPr/>
      <dgm:t>
        <a:bodyPr/>
        <a:lstStyle/>
        <a:p>
          <a:endParaRPr lang="en-US"/>
        </a:p>
      </dgm:t>
    </dgm:pt>
    <dgm:pt modelId="{FB587074-1D52-4AFC-8E33-CE8A882C7435}">
      <dgm:prSet phldrT="[Text]" custT="1"/>
      <dgm:spPr/>
      <dgm:t>
        <a:bodyPr/>
        <a:lstStyle/>
        <a:p>
          <a:r>
            <a:rPr lang="es-ES" sz="1800" b="0" err="1">
              <a:solidFill>
                <a:srgbClr val="004B7F"/>
              </a:solidFill>
              <a:latin typeface="Arial" panose="020B0604020202020204" pitchFamily="34" charset="0"/>
              <a:cs typeface="Arial" panose="020B0604020202020204" pitchFamily="34" charset="0"/>
            </a:rPr>
            <a:t>Strengthening</a:t>
          </a:r>
          <a:r>
            <a:rPr lang="es-ES" sz="1800" b="1">
              <a:solidFill>
                <a:srgbClr val="004B7F"/>
              </a:solidFill>
              <a:latin typeface="Arial" panose="020B0604020202020204" pitchFamily="34" charset="0"/>
              <a:cs typeface="Arial" panose="020B0604020202020204" pitchFamily="34" charset="0"/>
            </a:rPr>
            <a:t> </a:t>
          </a:r>
          <a:r>
            <a:rPr lang="es-ES" sz="1800" b="1" err="1">
              <a:solidFill>
                <a:srgbClr val="004B7F"/>
              </a:solidFill>
              <a:latin typeface="Arial" panose="020B0604020202020204" pitchFamily="34" charset="0"/>
              <a:cs typeface="Arial" panose="020B0604020202020204" pitchFamily="34" charset="0"/>
            </a:rPr>
            <a:t>partnerships</a:t>
          </a:r>
          <a:endParaRPr lang="en-US" sz="1800" b="0">
            <a:solidFill>
              <a:srgbClr val="004B7F"/>
            </a:solidFill>
            <a:latin typeface="Arial" panose="020B0604020202020204" pitchFamily="34" charset="0"/>
            <a:cs typeface="Arial" panose="020B0604020202020204" pitchFamily="34" charset="0"/>
          </a:endParaRPr>
        </a:p>
      </dgm:t>
    </dgm:pt>
    <dgm:pt modelId="{6F131F2D-9171-4C20-84E4-BD24DCB6529C}" type="parTrans" cxnId="{C02BF532-D4D8-4F2F-8BD9-E9FCBF074E39}">
      <dgm:prSet/>
      <dgm:spPr/>
      <dgm:t>
        <a:bodyPr/>
        <a:lstStyle/>
        <a:p>
          <a:endParaRPr lang="en-US"/>
        </a:p>
      </dgm:t>
    </dgm:pt>
    <dgm:pt modelId="{4F75F1E9-1CBA-45A0-B5D1-8015DB89A428}" type="sibTrans" cxnId="{C02BF532-D4D8-4F2F-8BD9-E9FCBF074E39}">
      <dgm:prSet/>
      <dgm:spPr/>
      <dgm:t>
        <a:bodyPr/>
        <a:lstStyle/>
        <a:p>
          <a:endParaRPr lang="en-US"/>
        </a:p>
      </dgm:t>
    </dgm:pt>
    <dgm:pt modelId="{68ADB868-B373-434C-824D-DE06D30507B9}">
      <dgm:prSet phldrT="[Text]" custT="1"/>
      <dgm:spPr/>
      <dgm:t>
        <a:bodyPr/>
        <a:lstStyle/>
        <a:p>
          <a:r>
            <a:rPr lang="es-ES" sz="1800" b="0">
              <a:solidFill>
                <a:srgbClr val="004B7F"/>
              </a:solidFill>
              <a:latin typeface="Arial" panose="020B0604020202020204" pitchFamily="34" charset="0"/>
              <a:cs typeface="Arial" panose="020B0604020202020204" pitchFamily="34" charset="0"/>
            </a:rPr>
            <a:t>Long-</a:t>
          </a:r>
          <a:r>
            <a:rPr lang="es-ES" sz="1800" b="0" err="1">
              <a:solidFill>
                <a:srgbClr val="004B7F"/>
              </a:solidFill>
              <a:latin typeface="Arial" panose="020B0604020202020204" pitchFamily="34" charset="0"/>
              <a:cs typeface="Arial" panose="020B0604020202020204" pitchFamily="34" charset="0"/>
            </a:rPr>
            <a:t>term</a:t>
          </a:r>
          <a:r>
            <a:rPr lang="es-ES" sz="1800" b="1">
              <a:solidFill>
                <a:srgbClr val="004B7F"/>
              </a:solidFill>
              <a:latin typeface="Arial" panose="020B0604020202020204" pitchFamily="34" charset="0"/>
              <a:cs typeface="Arial" panose="020B0604020202020204" pitchFamily="34" charset="0"/>
            </a:rPr>
            <a:t> </a:t>
          </a:r>
          <a:r>
            <a:rPr lang="es-ES" sz="1800" b="1" err="1">
              <a:solidFill>
                <a:srgbClr val="004B7F"/>
              </a:solidFill>
              <a:latin typeface="Arial" panose="020B0604020202020204" pitchFamily="34" charset="0"/>
              <a:cs typeface="Arial" panose="020B0604020202020204" pitchFamily="34" charset="0"/>
            </a:rPr>
            <a:t>evolution</a:t>
          </a:r>
          <a:endParaRPr lang="en-US" sz="1800" b="0">
            <a:solidFill>
              <a:srgbClr val="004B7F"/>
            </a:solidFill>
            <a:latin typeface="Arial" panose="020B0604020202020204" pitchFamily="34" charset="0"/>
            <a:cs typeface="Arial" panose="020B0604020202020204" pitchFamily="34" charset="0"/>
          </a:endParaRPr>
        </a:p>
      </dgm:t>
    </dgm:pt>
    <dgm:pt modelId="{14DED5C5-51EE-48A3-8C1C-E927F4D7ACFC}" type="parTrans" cxnId="{5F7C519A-F048-485C-90F0-A1A2040272A5}">
      <dgm:prSet/>
      <dgm:spPr/>
      <dgm:t>
        <a:bodyPr/>
        <a:lstStyle/>
        <a:p>
          <a:endParaRPr lang="en-US"/>
        </a:p>
      </dgm:t>
    </dgm:pt>
    <dgm:pt modelId="{E47DCCE4-F5EA-4D67-AE3E-E61CF6D23319}" type="sibTrans" cxnId="{5F7C519A-F048-485C-90F0-A1A2040272A5}">
      <dgm:prSet/>
      <dgm:spPr/>
      <dgm:t>
        <a:bodyPr/>
        <a:lstStyle/>
        <a:p>
          <a:endParaRPr lang="en-US"/>
        </a:p>
      </dgm:t>
    </dgm:pt>
    <dgm:pt modelId="{95AFB03F-8C84-4A6A-AA5E-06C11D9A44C8}" type="pres">
      <dgm:prSet presAssocID="{B68684D0-2694-4D0F-8B79-264B1B116668}" presName="Name0" presStyleCnt="0">
        <dgm:presLayoutVars>
          <dgm:chMax val="1"/>
          <dgm:chPref val="1"/>
          <dgm:dir/>
          <dgm:resizeHandles/>
        </dgm:presLayoutVars>
      </dgm:prSet>
      <dgm:spPr/>
    </dgm:pt>
    <dgm:pt modelId="{C4C56F2A-0C8F-4316-9232-303485C269D4}" type="pres">
      <dgm:prSet presAssocID="{29BC3C5B-AF10-485D-BAC8-470F61BB2D8C}" presName="Parent" presStyleLbl="node1" presStyleIdx="0" presStyleCnt="2">
        <dgm:presLayoutVars>
          <dgm:chMax val="4"/>
          <dgm:chPref val="3"/>
        </dgm:presLayoutVars>
      </dgm:prSet>
      <dgm:spPr/>
    </dgm:pt>
    <dgm:pt modelId="{DA5CF30C-7812-452C-953D-9A1CB10A4AA1}" type="pres">
      <dgm:prSet presAssocID="{C58EA02F-724D-4641-8FC8-2E73E1121F0D}" presName="Accent" presStyleLbl="node1" presStyleIdx="1" presStyleCnt="2"/>
      <dgm:spPr>
        <a:solidFill>
          <a:srgbClr val="783F34"/>
        </a:solidFill>
      </dgm:spPr>
    </dgm:pt>
    <dgm:pt modelId="{2C8A5A1E-70B8-4A1E-B2B0-003884012DE4}" type="pres">
      <dgm:prSet presAssocID="{C58EA02F-724D-4641-8FC8-2E73E1121F0D}" presName="Image1" presStyleLbl="fgImgPlace1" presStyleIdx="0"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17000" r="-17000"/>
          </a:stretch>
        </a:blipFill>
        <a:ln>
          <a:solidFill>
            <a:srgbClr val="783F34"/>
          </a:solidFill>
        </a:ln>
      </dgm:spPr>
      <dgm:extLst>
        <a:ext uri="{E40237B7-FDA0-4F09-8148-C483321AD2D9}">
          <dgm14:cNvPr xmlns:dgm14="http://schemas.microsoft.com/office/drawing/2010/diagram" id="0" name="" descr="White jigsaw puzzle and one final piece being added"/>
        </a:ext>
      </dgm:extLst>
    </dgm:pt>
    <dgm:pt modelId="{6B34DE8A-2C23-4B94-8510-64593056EDE2}" type="pres">
      <dgm:prSet presAssocID="{C58EA02F-724D-4641-8FC8-2E73E1121F0D}" presName="Child1" presStyleLbl="revTx" presStyleIdx="0" presStyleCnt="3" custScaleX="135708" custLinFactNeighborX="19218" custLinFactNeighborY="-7426">
        <dgm:presLayoutVars>
          <dgm:chMax val="0"/>
          <dgm:chPref val="0"/>
          <dgm:bulletEnabled val="1"/>
        </dgm:presLayoutVars>
      </dgm:prSet>
      <dgm:spPr/>
    </dgm:pt>
    <dgm:pt modelId="{CD228C49-77D1-4205-BBF2-9D5BBB4A98D8}" type="pres">
      <dgm:prSet presAssocID="{FB587074-1D52-4AFC-8E33-CE8A882C7435}" presName="Image2" presStyleCnt="0"/>
      <dgm:spPr/>
    </dgm:pt>
    <dgm:pt modelId="{767CDBBA-4A5A-4AEA-BD71-4F0DE5B6C5E5}" type="pres">
      <dgm:prSet presAssocID="{FB587074-1D52-4AFC-8E33-CE8A882C7435}" presName="Image" presStyleLbl="fgImgPlace1" presStyleIdx="1" presStyleCnt="3"/>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25000" r="-25000"/>
          </a:stretch>
        </a:blipFill>
        <a:ln>
          <a:solidFill>
            <a:srgbClr val="783F34"/>
          </a:solidFill>
        </a:ln>
      </dgm:spPr>
      <dgm:extLst>
        <a:ext uri="{E40237B7-FDA0-4F09-8148-C483321AD2D9}">
          <dgm14:cNvPr xmlns:dgm14="http://schemas.microsoft.com/office/drawing/2010/diagram" id="0" name="" descr="Skydivers make a formation above the clouds"/>
        </a:ext>
      </dgm:extLst>
    </dgm:pt>
    <dgm:pt modelId="{0BC1B46C-4297-4368-8D87-900D963B08A0}" type="pres">
      <dgm:prSet presAssocID="{FB587074-1D52-4AFC-8E33-CE8A882C7435}" presName="Child2" presStyleLbl="revTx" presStyleIdx="1" presStyleCnt="3" custScaleX="155070" custLinFactNeighborX="29247" custLinFactNeighborY="-3102">
        <dgm:presLayoutVars>
          <dgm:chMax val="0"/>
          <dgm:chPref val="0"/>
          <dgm:bulletEnabled val="1"/>
        </dgm:presLayoutVars>
      </dgm:prSet>
      <dgm:spPr/>
    </dgm:pt>
    <dgm:pt modelId="{FF1F3FED-83D8-45AB-9774-2190708AA533}" type="pres">
      <dgm:prSet presAssocID="{68ADB868-B373-434C-824D-DE06D30507B9}" presName="Image3" presStyleCnt="0"/>
      <dgm:spPr/>
    </dgm:pt>
    <dgm:pt modelId="{6C2D921F-6400-413C-B92F-EFD2436C58EA}" type="pres">
      <dgm:prSet presAssocID="{68ADB868-B373-434C-824D-DE06D30507B9}" presName="Image" presStyleLbl="fgImgPlace1" presStyleIdx="2" presStyleCnt="3"/>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47000" r="-47000"/>
          </a:stretch>
        </a:blipFill>
        <a:ln>
          <a:solidFill>
            <a:srgbClr val="783F34"/>
          </a:solidFill>
        </a:ln>
      </dgm:spPr>
      <dgm:extLst>
        <a:ext uri="{E40237B7-FDA0-4F09-8148-C483321AD2D9}">
          <dgm14:cNvPr xmlns:dgm14="http://schemas.microsoft.com/office/drawing/2010/diagram" id="0" name="" descr="Abstract mesh of blue lines and verticies"/>
        </a:ext>
      </dgm:extLst>
    </dgm:pt>
    <dgm:pt modelId="{58CDD81B-9D01-49E7-93B3-25E8FE22DE81}" type="pres">
      <dgm:prSet presAssocID="{68ADB868-B373-434C-824D-DE06D30507B9}" presName="Child3" presStyleLbl="revTx" presStyleIdx="2" presStyleCnt="3" custLinFactNeighborX="8538">
        <dgm:presLayoutVars>
          <dgm:chMax val="0"/>
          <dgm:chPref val="0"/>
          <dgm:bulletEnabled val="1"/>
        </dgm:presLayoutVars>
      </dgm:prSet>
      <dgm:spPr/>
    </dgm:pt>
  </dgm:ptLst>
  <dgm:cxnLst>
    <dgm:cxn modelId="{C02BF532-D4D8-4F2F-8BD9-E9FCBF074E39}" srcId="{29BC3C5B-AF10-485D-BAC8-470F61BB2D8C}" destId="{FB587074-1D52-4AFC-8E33-CE8A882C7435}" srcOrd="1" destOrd="0" parTransId="{6F131F2D-9171-4C20-84E4-BD24DCB6529C}" sibTransId="{4F75F1E9-1CBA-45A0-B5D1-8015DB89A428}"/>
    <dgm:cxn modelId="{52C22A4A-E119-4625-BE2C-C735A5A61904}" srcId="{B68684D0-2694-4D0F-8B79-264B1B116668}" destId="{29BC3C5B-AF10-485D-BAC8-470F61BB2D8C}" srcOrd="0" destOrd="0" parTransId="{85C987B6-4131-4F1F-9EDA-F64631AC948F}" sibTransId="{A304D5D0-2AA5-4B58-9978-42F12DF9B173}"/>
    <dgm:cxn modelId="{A58D3A5B-F1E5-4583-BD2B-647D24737154}" type="presOf" srcId="{68ADB868-B373-434C-824D-DE06D30507B9}" destId="{58CDD81B-9D01-49E7-93B3-25E8FE22DE81}" srcOrd="0" destOrd="0" presId="urn:microsoft.com/office/officeart/2011/layout/RadialPictureList"/>
    <dgm:cxn modelId="{44D6C96D-AC59-4F4B-AF0B-DCCAC9B9000E}" type="presOf" srcId="{C58EA02F-724D-4641-8FC8-2E73E1121F0D}" destId="{6B34DE8A-2C23-4B94-8510-64593056EDE2}" srcOrd="0" destOrd="0" presId="urn:microsoft.com/office/officeart/2011/layout/RadialPictureList"/>
    <dgm:cxn modelId="{5F7C519A-F048-485C-90F0-A1A2040272A5}" srcId="{29BC3C5B-AF10-485D-BAC8-470F61BB2D8C}" destId="{68ADB868-B373-434C-824D-DE06D30507B9}" srcOrd="2" destOrd="0" parTransId="{14DED5C5-51EE-48A3-8C1C-E927F4D7ACFC}" sibTransId="{E47DCCE4-F5EA-4D67-AE3E-E61CF6D23319}"/>
    <dgm:cxn modelId="{56222CA7-C50B-4DDF-B656-3A9F4716ADA0}" type="presOf" srcId="{29BC3C5B-AF10-485D-BAC8-470F61BB2D8C}" destId="{C4C56F2A-0C8F-4316-9232-303485C269D4}" srcOrd="0" destOrd="0" presId="urn:microsoft.com/office/officeart/2011/layout/RadialPictureList"/>
    <dgm:cxn modelId="{EDBDF6A9-946A-4169-9CE1-616F06030854}" type="presOf" srcId="{FB587074-1D52-4AFC-8E33-CE8A882C7435}" destId="{0BC1B46C-4297-4368-8D87-900D963B08A0}" srcOrd="0" destOrd="0" presId="urn:microsoft.com/office/officeart/2011/layout/RadialPictureList"/>
    <dgm:cxn modelId="{D6088BDF-8E77-4DBA-A24A-9164C70D1B7A}" type="presOf" srcId="{B68684D0-2694-4D0F-8B79-264B1B116668}" destId="{95AFB03F-8C84-4A6A-AA5E-06C11D9A44C8}" srcOrd="0" destOrd="0" presId="urn:microsoft.com/office/officeart/2011/layout/RadialPictureList"/>
    <dgm:cxn modelId="{B3B0E6F2-0D98-4F7C-B5EB-4C71EFB05979}" srcId="{29BC3C5B-AF10-485D-BAC8-470F61BB2D8C}" destId="{C58EA02F-724D-4641-8FC8-2E73E1121F0D}" srcOrd="0" destOrd="0" parTransId="{D3DDB448-FF43-4A9E-BB3F-1D9F93528367}" sibTransId="{2B6781BF-70B2-4E0D-874C-FD53AD88BD41}"/>
    <dgm:cxn modelId="{926B7D27-7723-43C0-8615-5308EFF1159F}" type="presParOf" srcId="{95AFB03F-8C84-4A6A-AA5E-06C11D9A44C8}" destId="{C4C56F2A-0C8F-4316-9232-303485C269D4}" srcOrd="0" destOrd="0" presId="urn:microsoft.com/office/officeart/2011/layout/RadialPictureList"/>
    <dgm:cxn modelId="{6B703CCB-D373-4F25-A167-4FAEFD538DAD}" type="presParOf" srcId="{95AFB03F-8C84-4A6A-AA5E-06C11D9A44C8}" destId="{DA5CF30C-7812-452C-953D-9A1CB10A4AA1}" srcOrd="1" destOrd="0" presId="urn:microsoft.com/office/officeart/2011/layout/RadialPictureList"/>
    <dgm:cxn modelId="{64668744-2184-41B4-BEA0-F823094ADFAB}" type="presParOf" srcId="{95AFB03F-8C84-4A6A-AA5E-06C11D9A44C8}" destId="{2C8A5A1E-70B8-4A1E-B2B0-003884012DE4}" srcOrd="2" destOrd="0" presId="urn:microsoft.com/office/officeart/2011/layout/RadialPictureList"/>
    <dgm:cxn modelId="{92E000FC-5EA6-4FFA-91C0-24850504A479}" type="presParOf" srcId="{95AFB03F-8C84-4A6A-AA5E-06C11D9A44C8}" destId="{6B34DE8A-2C23-4B94-8510-64593056EDE2}" srcOrd="3" destOrd="0" presId="urn:microsoft.com/office/officeart/2011/layout/RadialPictureList"/>
    <dgm:cxn modelId="{532405A1-C1A2-45EA-983E-B18B95CAF31B}" type="presParOf" srcId="{95AFB03F-8C84-4A6A-AA5E-06C11D9A44C8}" destId="{CD228C49-77D1-4205-BBF2-9D5BBB4A98D8}" srcOrd="4" destOrd="0" presId="urn:microsoft.com/office/officeart/2011/layout/RadialPictureList"/>
    <dgm:cxn modelId="{5735915A-9518-48E4-AAA7-DD72BEFC6BB0}" type="presParOf" srcId="{CD228C49-77D1-4205-BBF2-9D5BBB4A98D8}" destId="{767CDBBA-4A5A-4AEA-BD71-4F0DE5B6C5E5}" srcOrd="0" destOrd="0" presId="urn:microsoft.com/office/officeart/2011/layout/RadialPictureList"/>
    <dgm:cxn modelId="{433007A6-D52D-4E40-999D-CB683710225E}" type="presParOf" srcId="{95AFB03F-8C84-4A6A-AA5E-06C11D9A44C8}" destId="{0BC1B46C-4297-4368-8D87-900D963B08A0}" srcOrd="5" destOrd="0" presId="urn:microsoft.com/office/officeart/2011/layout/RadialPictureList"/>
    <dgm:cxn modelId="{DB87E763-CC11-4EB8-85C8-630DC74F02D5}" type="presParOf" srcId="{95AFB03F-8C84-4A6A-AA5E-06C11D9A44C8}" destId="{FF1F3FED-83D8-45AB-9774-2190708AA533}" srcOrd="6" destOrd="0" presId="urn:microsoft.com/office/officeart/2011/layout/RadialPictureList"/>
    <dgm:cxn modelId="{7DC3D4F3-56E1-4972-86DB-9856A800834D}" type="presParOf" srcId="{FF1F3FED-83D8-45AB-9774-2190708AA533}" destId="{6C2D921F-6400-413C-B92F-EFD2436C58EA}" srcOrd="0" destOrd="0" presId="urn:microsoft.com/office/officeart/2011/layout/RadialPictureList"/>
    <dgm:cxn modelId="{DD27D238-313A-456B-B2F4-84A420237C81}" type="presParOf" srcId="{95AFB03F-8C84-4A6A-AA5E-06C11D9A44C8}" destId="{58CDD81B-9D01-49E7-93B3-25E8FE22DE81}"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74275-B034-2947-99E4-72E30849D933}">
      <dsp:nvSpPr>
        <dsp:cNvPr id="0" name=""/>
        <dsp:cNvSpPr/>
      </dsp:nvSpPr>
      <dsp:spPr>
        <a:xfrm rot="10800000">
          <a:off x="1171044" y="1743"/>
          <a:ext cx="3987271" cy="666926"/>
        </a:xfrm>
        <a:prstGeom prst="homePlate">
          <a:avLst/>
        </a:prstGeom>
        <a:solidFill>
          <a:srgbClr val="783F34">
            <a:alpha val="50000"/>
          </a:srgbClr>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94096"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latin typeface="Arial" panose="020B0604020202020204" pitchFamily="34" charset="0"/>
              <a:cs typeface="Arial" panose="020B0604020202020204" pitchFamily="34" charset="0"/>
              <a:sym typeface="Wingdings" panose="05000000000000000000" pitchFamily="2" charset="2"/>
            </a:rPr>
            <a:t>Overview of Copernicus in-situ data requirements and how these are met</a:t>
          </a:r>
          <a:endParaRPr lang="it-IT" sz="1400" kern="1200">
            <a:solidFill>
              <a:schemeClr val="bg1"/>
            </a:solidFill>
            <a:latin typeface="Arial" panose="020B0604020202020204" pitchFamily="34" charset="0"/>
            <a:cs typeface="Arial" panose="020B0604020202020204" pitchFamily="34" charset="0"/>
          </a:endParaRPr>
        </a:p>
      </dsp:txBody>
      <dsp:txXfrm rot="10800000">
        <a:off x="1337775" y="1743"/>
        <a:ext cx="3820540" cy="666926"/>
      </dsp:txXfrm>
    </dsp:sp>
    <dsp:sp modelId="{9EBD5823-5A65-D04F-A182-3DB5101B637E}">
      <dsp:nvSpPr>
        <dsp:cNvPr id="0" name=""/>
        <dsp:cNvSpPr/>
      </dsp:nvSpPr>
      <dsp:spPr>
        <a:xfrm>
          <a:off x="837581" y="1743"/>
          <a:ext cx="666926" cy="666926"/>
        </a:xfrm>
        <a:prstGeom prst="ellipse">
          <a:avLst/>
        </a:prstGeom>
        <a:blipFill>
          <a:blip xmlns:r="http://schemas.openxmlformats.org/officeDocument/2006/relationships" r:embed="rId1"/>
          <a:tile tx="0" ty="0" sx="100000" sy="100000" flip="none" algn="tl"/>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27CB25-8508-6D42-BC1A-4DBAE108BCF1}">
      <dsp:nvSpPr>
        <dsp:cNvPr id="0" name=""/>
        <dsp:cNvSpPr/>
      </dsp:nvSpPr>
      <dsp:spPr>
        <a:xfrm rot="10800000">
          <a:off x="1171044" y="867752"/>
          <a:ext cx="3987271" cy="666926"/>
        </a:xfrm>
        <a:prstGeom prst="homePlate">
          <a:avLst/>
        </a:prstGeom>
        <a:solidFill>
          <a:srgbClr val="783F34">
            <a:alpha val="50000"/>
          </a:srgbClr>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94096"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latin typeface="Arial" panose="020B0604020202020204" pitchFamily="34" charset="0"/>
              <a:cs typeface="Arial" panose="020B0604020202020204" pitchFamily="34" charset="0"/>
              <a:sym typeface="Wingdings" panose="05000000000000000000" pitchFamily="2" charset="2"/>
            </a:rPr>
            <a:t>Comprehensive list of products, data providers and key datasets (currently focused on services)</a:t>
          </a:r>
          <a:endParaRPr lang="it-IT" sz="1400" kern="1200">
            <a:solidFill>
              <a:schemeClr val="bg1"/>
            </a:solidFill>
            <a:latin typeface="Arial" panose="020B0604020202020204" pitchFamily="34" charset="0"/>
            <a:cs typeface="Arial" panose="020B0604020202020204" pitchFamily="34" charset="0"/>
          </a:endParaRPr>
        </a:p>
      </dsp:txBody>
      <dsp:txXfrm rot="10800000">
        <a:off x="1337775" y="867752"/>
        <a:ext cx="3820540" cy="666926"/>
      </dsp:txXfrm>
    </dsp:sp>
    <dsp:sp modelId="{7DF6495F-CFA3-694F-88A1-A87CB39868C4}">
      <dsp:nvSpPr>
        <dsp:cNvPr id="0" name=""/>
        <dsp:cNvSpPr/>
      </dsp:nvSpPr>
      <dsp:spPr>
        <a:xfrm>
          <a:off x="837581" y="867752"/>
          <a:ext cx="666926" cy="66692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419441-2F19-7743-AA33-0E72BEF661C9}">
      <dsp:nvSpPr>
        <dsp:cNvPr id="0" name=""/>
        <dsp:cNvSpPr/>
      </dsp:nvSpPr>
      <dsp:spPr>
        <a:xfrm rot="10800000">
          <a:off x="1171044" y="1733761"/>
          <a:ext cx="3987271" cy="666926"/>
        </a:xfrm>
        <a:prstGeom prst="homePlate">
          <a:avLst/>
        </a:prstGeom>
        <a:solidFill>
          <a:srgbClr val="783F34">
            <a:alpha val="50000"/>
          </a:srgbClr>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94096"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latin typeface="Arial" panose="020B0604020202020204" pitchFamily="34" charset="0"/>
              <a:cs typeface="Arial" panose="020B0604020202020204" pitchFamily="34" charset="0"/>
              <a:sym typeface="Wingdings" panose="05000000000000000000" pitchFamily="2" charset="2"/>
            </a:rPr>
            <a:t>Ongoing reviews and updates with support from Entrusted Entities (2x per year)</a:t>
          </a:r>
        </a:p>
      </dsp:txBody>
      <dsp:txXfrm rot="10800000">
        <a:off x="1337775" y="1733761"/>
        <a:ext cx="3820540" cy="666926"/>
      </dsp:txXfrm>
    </dsp:sp>
    <dsp:sp modelId="{5B0E6D9E-5CBB-EB47-89C3-EE32DD03A20E}">
      <dsp:nvSpPr>
        <dsp:cNvPr id="0" name=""/>
        <dsp:cNvSpPr/>
      </dsp:nvSpPr>
      <dsp:spPr>
        <a:xfrm>
          <a:off x="837581" y="1733761"/>
          <a:ext cx="666926" cy="66692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122E15-7877-2E4C-B369-6901DCD01559}">
      <dsp:nvSpPr>
        <dsp:cNvPr id="0" name=""/>
        <dsp:cNvSpPr/>
      </dsp:nvSpPr>
      <dsp:spPr>
        <a:xfrm rot="10800000">
          <a:off x="1171044" y="2599770"/>
          <a:ext cx="3987271" cy="666926"/>
        </a:xfrm>
        <a:prstGeom prst="homePlate">
          <a:avLst/>
        </a:prstGeom>
        <a:solidFill>
          <a:srgbClr val="783F34">
            <a:alpha val="50000"/>
          </a:srgbClr>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94096"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latin typeface="Arial" panose="020B0604020202020204" pitchFamily="34" charset="0"/>
              <a:cs typeface="Arial" panose="020B0604020202020204" pitchFamily="34" charset="0"/>
              <a:sym typeface="Wingdings" panose="05000000000000000000" pitchFamily="2" charset="2"/>
            </a:rPr>
            <a:t>Revamping project just launched for enhanced exploitation inc. expansion to Space Component</a:t>
          </a:r>
          <a:endParaRPr lang="it-IT" sz="1400" kern="1200">
            <a:solidFill>
              <a:schemeClr val="bg1"/>
            </a:solidFill>
            <a:latin typeface="Arial" panose="020B0604020202020204" pitchFamily="34" charset="0"/>
            <a:cs typeface="Arial" panose="020B0604020202020204" pitchFamily="34" charset="0"/>
          </a:endParaRPr>
        </a:p>
      </dsp:txBody>
      <dsp:txXfrm rot="10800000">
        <a:off x="1337775" y="2599770"/>
        <a:ext cx="3820540" cy="666926"/>
      </dsp:txXfrm>
    </dsp:sp>
    <dsp:sp modelId="{2A5E3074-A189-6241-844B-1EB8C78F8318}">
      <dsp:nvSpPr>
        <dsp:cNvPr id="0" name=""/>
        <dsp:cNvSpPr/>
      </dsp:nvSpPr>
      <dsp:spPr>
        <a:xfrm>
          <a:off x="837581" y="2599770"/>
          <a:ext cx="666926" cy="66692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56F2A-0C8F-4316-9232-303485C269D4}">
      <dsp:nvSpPr>
        <dsp:cNvPr id="0" name=""/>
        <dsp:cNvSpPr/>
      </dsp:nvSpPr>
      <dsp:spPr>
        <a:xfrm>
          <a:off x="1574536" y="1075334"/>
          <a:ext cx="1933961" cy="1934057"/>
        </a:xfrm>
        <a:prstGeom prst="ellipse">
          <a:avLst/>
        </a:prstGeom>
        <a:solidFill>
          <a:schemeClr val="bg1"/>
        </a:solidFill>
        <a:ln w="79375" cap="flat" cmpd="sng" algn="ctr">
          <a:solidFill>
            <a:srgbClr val="004B7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rgbClr val="783F34"/>
            </a:solidFill>
            <a:latin typeface="Arial" panose="020B0604020202020204" pitchFamily="34" charset="0"/>
            <a:cs typeface="Arial" panose="020B0604020202020204" pitchFamily="34" charset="0"/>
          </a:endParaRPr>
        </a:p>
      </dsp:txBody>
      <dsp:txXfrm>
        <a:off x="1857758" y="1358570"/>
        <a:ext cx="1367517" cy="1367585"/>
      </dsp:txXfrm>
    </dsp:sp>
    <dsp:sp modelId="{DA5CF30C-7812-452C-953D-9A1CB10A4AA1}">
      <dsp:nvSpPr>
        <dsp:cNvPr id="0" name=""/>
        <dsp:cNvSpPr/>
      </dsp:nvSpPr>
      <dsp:spPr>
        <a:xfrm>
          <a:off x="577220" y="0"/>
          <a:ext cx="3898548" cy="4064000"/>
        </a:xfrm>
        <a:prstGeom prst="blockArc">
          <a:avLst>
            <a:gd name="adj1" fmla="val 17527788"/>
            <a:gd name="adj2" fmla="val 4119114"/>
            <a:gd name="adj3" fmla="val 5750"/>
          </a:avLst>
        </a:prstGeom>
        <a:solidFill>
          <a:srgbClr val="783F3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8A5A1E-70B8-4A1E-B2B0-003884012DE4}">
      <dsp:nvSpPr>
        <dsp:cNvPr id="0" name=""/>
        <dsp:cNvSpPr/>
      </dsp:nvSpPr>
      <dsp:spPr>
        <a:xfrm>
          <a:off x="3447827" y="342595"/>
          <a:ext cx="1036030" cy="1036320"/>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17000" r="-17000"/>
          </a:stretch>
        </a:blipFill>
        <a:ln w="19050" cap="flat" cmpd="sng" algn="ctr">
          <a:solidFill>
            <a:srgbClr val="783F34"/>
          </a:solidFill>
          <a:prstDash val="solid"/>
          <a:miter lim="800000"/>
        </a:ln>
        <a:effectLst/>
      </dsp:spPr>
      <dsp:style>
        <a:lnRef idx="2">
          <a:scrgbClr r="0" g="0" b="0"/>
        </a:lnRef>
        <a:fillRef idx="1">
          <a:scrgbClr r="0" g="0" b="0"/>
        </a:fillRef>
        <a:effectRef idx="0">
          <a:scrgbClr r="0" g="0" b="0"/>
        </a:effectRef>
        <a:fontRef idx="minor"/>
      </dsp:style>
    </dsp:sp>
    <dsp:sp modelId="{6B34DE8A-2C23-4B94-8510-64593056EDE2}">
      <dsp:nvSpPr>
        <dsp:cNvPr id="0" name=""/>
        <dsp:cNvSpPr/>
      </dsp:nvSpPr>
      <dsp:spPr>
        <a:xfrm>
          <a:off x="4581357" y="284775"/>
          <a:ext cx="1881953"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180975" lvl="0" indent="0" algn="l" defTabSz="800100">
            <a:lnSpc>
              <a:spcPct val="90000"/>
            </a:lnSpc>
            <a:spcBef>
              <a:spcPct val="0"/>
            </a:spcBef>
            <a:spcAft>
              <a:spcPct val="10000"/>
            </a:spcAft>
            <a:buNone/>
          </a:pPr>
          <a:r>
            <a:rPr lang="es-ES" sz="1800" b="0" kern="1200" err="1">
              <a:solidFill>
                <a:srgbClr val="004B7F"/>
              </a:solidFill>
              <a:latin typeface="Arial" panose="020B0604020202020204" pitchFamily="34" charset="0"/>
              <a:cs typeface="Arial" panose="020B0604020202020204" pitchFamily="34" charset="0"/>
            </a:rPr>
            <a:t>Closing</a:t>
          </a:r>
          <a:r>
            <a:rPr lang="es-ES" sz="1800" b="1" kern="1200">
              <a:solidFill>
                <a:srgbClr val="004B7F"/>
              </a:solidFill>
              <a:latin typeface="Arial" panose="020B0604020202020204" pitchFamily="34" charset="0"/>
              <a:cs typeface="Arial" panose="020B0604020202020204" pitchFamily="34" charset="0"/>
            </a:rPr>
            <a:t> data gaps</a:t>
          </a:r>
          <a:endParaRPr lang="en-US" sz="1800" b="0" kern="1200">
            <a:solidFill>
              <a:srgbClr val="004B7F"/>
            </a:solidFill>
            <a:latin typeface="Arial" panose="020B0604020202020204" pitchFamily="34" charset="0"/>
            <a:cs typeface="Arial" panose="020B0604020202020204" pitchFamily="34" charset="0"/>
          </a:endParaRPr>
        </a:p>
      </dsp:txBody>
      <dsp:txXfrm>
        <a:off x="4581357" y="284775"/>
        <a:ext cx="1881953" cy="1002995"/>
      </dsp:txXfrm>
    </dsp:sp>
    <dsp:sp modelId="{767CDBBA-4A5A-4AEA-BD71-4F0DE5B6C5E5}">
      <dsp:nvSpPr>
        <dsp:cNvPr id="0" name=""/>
        <dsp:cNvSpPr/>
      </dsp:nvSpPr>
      <dsp:spPr>
        <a:xfrm>
          <a:off x="3848256" y="1521561"/>
          <a:ext cx="1036030" cy="1036320"/>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25000" r="-25000"/>
          </a:stretch>
        </a:blipFill>
        <a:ln w="19050" cap="flat" cmpd="sng" algn="ctr">
          <a:solidFill>
            <a:srgbClr val="783F34"/>
          </a:solidFill>
          <a:prstDash val="solid"/>
          <a:miter lim="800000"/>
        </a:ln>
        <a:effectLst/>
      </dsp:spPr>
      <dsp:style>
        <a:lnRef idx="2">
          <a:scrgbClr r="0" g="0" b="0"/>
        </a:lnRef>
        <a:fillRef idx="1">
          <a:scrgbClr r="0" g="0" b="0"/>
        </a:fillRef>
        <a:effectRef idx="0">
          <a:scrgbClr r="0" g="0" b="0"/>
        </a:effectRef>
        <a:fontRef idx="minor"/>
      </dsp:style>
    </dsp:sp>
    <dsp:sp modelId="{0BC1B46C-4297-4368-8D87-900D963B08A0}">
      <dsp:nvSpPr>
        <dsp:cNvPr id="0" name=""/>
        <dsp:cNvSpPr/>
      </dsp:nvSpPr>
      <dsp:spPr>
        <a:xfrm>
          <a:off x="4992390" y="1505079"/>
          <a:ext cx="2150459"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s-ES" sz="1800" b="0" kern="1200" err="1">
              <a:solidFill>
                <a:srgbClr val="004B7F"/>
              </a:solidFill>
              <a:latin typeface="Arial" panose="020B0604020202020204" pitchFamily="34" charset="0"/>
              <a:cs typeface="Arial" panose="020B0604020202020204" pitchFamily="34" charset="0"/>
            </a:rPr>
            <a:t>Strengthening</a:t>
          </a:r>
          <a:r>
            <a:rPr lang="es-ES" sz="1800" b="1" kern="1200">
              <a:solidFill>
                <a:srgbClr val="004B7F"/>
              </a:solidFill>
              <a:latin typeface="Arial" panose="020B0604020202020204" pitchFamily="34" charset="0"/>
              <a:cs typeface="Arial" panose="020B0604020202020204" pitchFamily="34" charset="0"/>
            </a:rPr>
            <a:t> </a:t>
          </a:r>
          <a:r>
            <a:rPr lang="es-ES" sz="1800" b="1" kern="1200" err="1">
              <a:solidFill>
                <a:srgbClr val="004B7F"/>
              </a:solidFill>
              <a:latin typeface="Arial" panose="020B0604020202020204" pitchFamily="34" charset="0"/>
              <a:cs typeface="Arial" panose="020B0604020202020204" pitchFamily="34" charset="0"/>
            </a:rPr>
            <a:t>partnerships</a:t>
          </a:r>
          <a:endParaRPr lang="en-US" sz="1800" b="0" kern="1200">
            <a:solidFill>
              <a:srgbClr val="004B7F"/>
            </a:solidFill>
            <a:latin typeface="Arial" panose="020B0604020202020204" pitchFamily="34" charset="0"/>
            <a:cs typeface="Arial" panose="020B0604020202020204" pitchFamily="34" charset="0"/>
          </a:endParaRPr>
        </a:p>
      </dsp:txBody>
      <dsp:txXfrm>
        <a:off x="4992390" y="1505079"/>
        <a:ext cx="2150459" cy="1002995"/>
      </dsp:txXfrm>
    </dsp:sp>
    <dsp:sp modelId="{6C2D921F-6400-413C-B92F-EFD2436C58EA}">
      <dsp:nvSpPr>
        <dsp:cNvPr id="0" name=""/>
        <dsp:cNvSpPr/>
      </dsp:nvSpPr>
      <dsp:spPr>
        <a:xfrm>
          <a:off x="3447827" y="2717190"/>
          <a:ext cx="1036030" cy="1036320"/>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47000" r="-47000"/>
          </a:stretch>
        </a:blipFill>
        <a:ln w="19050" cap="flat" cmpd="sng" algn="ctr">
          <a:solidFill>
            <a:srgbClr val="783F34"/>
          </a:solidFill>
          <a:prstDash val="solid"/>
          <a:miter lim="800000"/>
        </a:ln>
        <a:effectLst/>
      </dsp:spPr>
      <dsp:style>
        <a:lnRef idx="2">
          <a:scrgbClr r="0" g="0" b="0"/>
        </a:lnRef>
        <a:fillRef idx="1">
          <a:scrgbClr r="0" g="0" b="0"/>
        </a:fillRef>
        <a:effectRef idx="0">
          <a:scrgbClr r="0" g="0" b="0"/>
        </a:effectRef>
        <a:fontRef idx="minor"/>
      </dsp:style>
    </dsp:sp>
    <dsp:sp modelId="{58CDD81B-9D01-49E7-93B3-25E8FE22DE81}">
      <dsp:nvSpPr>
        <dsp:cNvPr id="0" name=""/>
        <dsp:cNvSpPr/>
      </dsp:nvSpPr>
      <dsp:spPr>
        <a:xfrm>
          <a:off x="4680843" y="2738323"/>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s-ES" sz="1800" b="0" kern="1200">
              <a:solidFill>
                <a:srgbClr val="004B7F"/>
              </a:solidFill>
              <a:latin typeface="Arial" panose="020B0604020202020204" pitchFamily="34" charset="0"/>
              <a:cs typeface="Arial" panose="020B0604020202020204" pitchFamily="34" charset="0"/>
            </a:rPr>
            <a:t>Long-</a:t>
          </a:r>
          <a:r>
            <a:rPr lang="es-ES" sz="1800" b="0" kern="1200" err="1">
              <a:solidFill>
                <a:srgbClr val="004B7F"/>
              </a:solidFill>
              <a:latin typeface="Arial" panose="020B0604020202020204" pitchFamily="34" charset="0"/>
              <a:cs typeface="Arial" panose="020B0604020202020204" pitchFamily="34" charset="0"/>
            </a:rPr>
            <a:t>term</a:t>
          </a:r>
          <a:r>
            <a:rPr lang="es-ES" sz="1800" b="1" kern="1200">
              <a:solidFill>
                <a:srgbClr val="004B7F"/>
              </a:solidFill>
              <a:latin typeface="Arial" panose="020B0604020202020204" pitchFamily="34" charset="0"/>
              <a:cs typeface="Arial" panose="020B0604020202020204" pitchFamily="34" charset="0"/>
            </a:rPr>
            <a:t> </a:t>
          </a:r>
          <a:r>
            <a:rPr lang="es-ES" sz="1800" b="1" kern="1200" err="1">
              <a:solidFill>
                <a:srgbClr val="004B7F"/>
              </a:solidFill>
              <a:latin typeface="Arial" panose="020B0604020202020204" pitchFamily="34" charset="0"/>
              <a:cs typeface="Arial" panose="020B0604020202020204" pitchFamily="34" charset="0"/>
            </a:rPr>
            <a:t>evolution</a:t>
          </a:r>
          <a:endParaRPr lang="en-US" sz="1800" b="0" kern="1200">
            <a:solidFill>
              <a:srgbClr val="004B7F"/>
            </a:solidFill>
            <a:latin typeface="Arial" panose="020B0604020202020204" pitchFamily="34" charset="0"/>
            <a:cs typeface="Arial" panose="020B0604020202020204" pitchFamily="34" charset="0"/>
          </a:endParaRPr>
        </a:p>
      </dsp:txBody>
      <dsp:txXfrm>
        <a:off x="4680843" y="2738323"/>
        <a:ext cx="1386766" cy="100299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4T09:15:15.907"/>
    </inkml:context>
    <inkml:brush xml:id="br0">
      <inkml:brushProperty name="width" value="0.035" units="cm"/>
      <inkml:brushProperty name="height" value="0.035" units="cm"/>
      <inkml:brushProperty name="color" value="#FFFFFF"/>
    </inkml:brush>
  </inkml:definitions>
  <inkml:trace contextRef="#ctx0" brushRef="#br0">6 338 24575,'5'-12'0,"-2"4"0,-11 18 0,3 2 0,14-14 0,-6 1 0,-1-1 0,0 0 0,0 1 0,1-1 0,-1 0 0,0 0 0,-1 0 0,1 0 0,0-1 0,2-3 0,-3-2 0,0 0 0,0 0 0,-1-1 0,0 1 0,0 0 0,-3-11 0,1-14 0,0-1 0,1 25 0,0-1 0,1 1 0,-1 0 0,2-1 0,0 1 0,0 0 0,4-15 0,4 9 0,-13 28 0,1-8 0,1-1 0,0 1 0,0 0 0,0 0 0,1 0 0,0 0 0,0 1 0,0-1 0,1 7 0,4-58 0,-4 43 0,1 1 0,-1-1 0,0 0 0,1 1 0,0-1 0,-1 1 0,1-1 0,0 1 0,1-1 0,-1 1 0,0 0 0,1 0 0,-1-1 0,1 1 0,3-3 0,-5 5 0,0 0 0,1 0 0,-1 0 0,0 0 0,1 0 0,-1 0 0,1 0 0,-1 1 0,0-1 0,1 0 0,-1 0 0,0 0 0,1 0 0,-1 1 0,0-1 0,1 0 0,-1 0 0,0 1 0,0-1 0,1 0 0,-1 0 0,0 1 0,0-1 0,0 0 0,1 1 0,-1-1 0,0 0 0,0 1 0,0-1 0,0 1 0,0-1 0,0 0 0,0 1 0,1-1 0,-1 0 0,0 1 0,-1 0 0,4 22 0,-3-9 0,-1-35 0,1 18 0,2-31 0,-2 33 0,1 0 0,-1 0 0,0 0 0,0 0 0,0 0 0,1 0 0,-1 1 0,0-1 0,1 0 0,-1 0 0,0 0 0,1 0 0,0 1 0,-1-1 0,1 0 0,-1 1 0,1-1 0,0 0 0,-1 1 0,1-1 0,0 0 0,0 1 0,-1 0 0,1-1 0,0 1 0,0-1 0,0 1 0,0 0 0,0-1 0,0 1 0,0 0 0,0 0 0,-1 0 0,1 0 0,-1 1 0,0-1 0,1 0 0,-1 0 0,0 1 0,1-1 0,-1 0 0,0 0 0,0 1 0,1-1 0,-1 0 0,0 1 0,0-1 0,1 1 0,-1-1 0,0 0 0,0 1 0,0-1 0,0 0 0,0 1 0,1-1 0,-1 1 0,0-1 0,0 1 0,0-1 0,0 0 0,0 1 0,0-1 0,0 1 0,-1-1 0,1 0 0,0 1 0,0-1 0,0 1 0,0-1 0,0 0 0,-1 1 0,1-1 0,0 0 0,0 1 0,-1-1 0,1 1 0,-13 26 0,9-19 0,-13 27 0,17-35 0,0 0 0,0 0 0,0 0 0,0 0 0,0 0 0,0 0 0,0 0 0,0-1 0,0 1 0,0 0 0,0 0 0,0 0 0,0 0 0,-1 0 0,1 0 0,0 0 0,0 0 0,0 0 0,0 0 0,0 0 0,0 0 0,0 0 0,0 0 0,0 0 0,0 0 0,0 0 0,0 0 0,-1 0 0,1 0 0,0 0 0,0 0 0,0 0 0,0 0 0,0 0 0,0 0 0,0 0 0,0 0 0,0 0 0,0 0 0,-1 0 0,1 0 0,0 0 0,0 0 0,0 0 0,0 0 0,0 0 0,0 0 0,0 0 0,0 0 0,0 0 0,0 0 0,0 0 0,0 0 0,0 0 0,0 1 0,-1-1 0,9-22 0,-3 12 0,0 0 0,0 1 0,1-1 0,9-9 0,-14 17 0,1-1 0,0 1 0,0 0 0,0 0 0,0 0 0,0 0 0,0 0 0,1 1 0,-1-1 0,0 1 0,1-1 0,0 1 0,-1 0 0,1 0 0,0 0 0,-1 0 0,1 1 0,0-1 0,0 1 0,0 0 0,3-1 0,-5 2 5,1 0 0,-1-1 0,0 1-1,0 0 1,0-1 0,0 1 0,0 0 0,-1 0-1,1 0 1,0 0 0,0 0 0,0 0 0,-1 0-1,1 0 1,-1 0 0,1 0 0,-1 1-1,1-1 1,-1 0 0,0 0 0,1 0 0,-1 1-1,0-1 1,0 2 0,-1 31-1490,-2-27-5341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4T09:15:32.811"/>
    </inkml:context>
    <inkml:brush xml:id="br0">
      <inkml:brushProperty name="width" value="0.035" units="cm"/>
      <inkml:brushProperty name="height" value="0.035" units="cm"/>
      <inkml:brushProperty name="color" value="#FFFFFF"/>
    </inkml:brush>
  </inkml:definitions>
  <inkml:trace contextRef="#ctx0" brushRef="#br0">58 1 24575,'-1'2'0,"0"1"0,0-1 0,0 1 0,0-1 0,0 1 0,0 0 0,1-1 0,-1 1 0,1 0 0,0 0 0,0-1 0,0 1 0,0 0 0,1 3 0,-2 9 0,-1-7 0,1-10 0,3-16 0,3 0 0,-5 18 0,0 0 0,0-1 0,1 1 0,-1 0 0,0 0 0,0 0 0,0 0 0,1 0 0,-1 0 0,0-1 0,0 1 0,1 0 0,-1 0 0,0 0 0,0 0 0,0 0 0,1 0 0,-1 0 0,0 0 0,0 0 0,1 0 0,-1 0 0,0 0 0,0 0 0,1 0 0,-1 0 0,0 1 0,0-1 0,0 0 0,1 0 0,-1 0 0,0 0 0,0 0 0,0 0 0,1 1 0,-1-1 0,0 0 0,0 0 0,0 0 0,0 0 0,0 1 0,1-1 0,-1 0 0,0 0 0,0 0 0,0 1 0,0-1 0,0 0 0,0 0 0,0 1 0,0-1 0,0 0 0,0 0 0,0 1 0,0-1 0,0 0 0,0 0 0,0 0 0,0 1 0,0-1 0,1 6 0,0 0 0,0 0 0,-1 0 0,1 0 0,-1 0 0,-1 0 0,1-1 0,-1 1 0,0 0 0,0 0 0,-3 6 0,-3 37 0,7-71 0,0 14 0,0 37 0,6 130 0,-5-151 0,1 20 0,2 0 0,8 37 0,-10-58 0,0 1 0,1-1 0,0 0 0,0 0 0,0-1 0,1 1 0,0-1 0,0 1 0,1-1 0,-1-1 0,1 1 0,1-1 0,11 10 0,-17-15 0,1 1 0,-1-1 0,0 1 0,1-1 0,-1 0 0,0 1 0,1-1 0,-1 1 0,0-1 0,0 1 0,1-1 0,-1 1 0,0-1 0,0 1 0,0-1 0,0 1 0,1-1 0,-1 1 0,0-1 0,0 1 0,0-1 0,0 1 0,0 0 0,-1-1 0,1 1 0,0-1 0,0 1 0,0-1 0,0 1 0,0-1 0,-1 1 0,1-1 0,0 1 0,-1-1 0,1 0 0,0 1 0,-1-1 0,1 1 0,0-1 0,-1 0 0,1 1 0,-1-1 0,-1 5 0,18-7 0,5-13 0,-16 10 0,-17 8 0,2 2 0,10-5 0,0 0 0,0 0 0,0 0 0,0 0 0,0 0 0,0 0 0,0 0 0,0 0 0,0 0 0,0 0 0,1 1 0,-1-1 0,0 0 0,0 0 0,0 0 0,0 0 0,0 0 0,0 0 0,0 0 0,0 0 0,0 0 0,0 1 0,0-1 0,0 0 0,0 0 0,0 0 0,0 0 0,0 0 0,-1 0 0,1 0 0,0 0 0,0 0 0,0 0 0,0 1 0,0-1 0,0 0 0,0 0 0,0 0 0,0 0 0,0 0 0,0 0 0,0 0 0,0 0 0,0 0 0,0 0 0,-1 0 0,1 0 0,0 0 0,0 0 0,0 0 0,0 0 0,0 0 0,0 0 0,0 0 0,0 0 0,0 0 0,-1 0 0,5 3 0,-47 4 0,41-7 0,0 0 0,-1 0 0,1 0 0,0 0 0,0 0 0,-1-1 0,1 1 0,0-1 0,0 1 0,0-1 0,0 0 0,0 0 0,0 0 0,0 0 0,0 0 0,0-1 0,0 1 0,0 0 0,1-1 0,-1 0 0,0 1 0,1-1 0,0 0 0,-1 0 0,1 1 0,0-1 0,0 0 0,0 0 0,-2-5 0,-12-19 0,11 21 0,0-1 0,-1 1 0,1-1 0,0-1 0,0 1 0,0-1 0,1 1 0,0-1 0,1 0 0,-1 0 0,1 0 0,0 0 0,0-10 0,4 24 0,1 0 0,0 0 0,0 0 0,1 0 0,0 0 0,0-1 0,7 9 0,12-4 0,-22-11 0,0 1 0,0-1 0,1 0 0,-1 1 0,0-1 0,0 1 0,0-1 0,0 1 0,0-1 0,0 1 0,0 0 0,0 0 0,-1-1 0,1 1 0,0 0 0,0 0 0,-1 0 0,1 0 0,0 0 0,-1 0 0,1 0 0,-1 0 0,1 0 0,-1 0 0,1 0 0,-1 0 0,0 1 0,0-1 0,0 0 0,1 0 0,-1 0 0,0 0 0,0 1 0,-1-1 0,1 0 0,0 0 0,-1 2 0,8 18 0,-7-21 0,0 1 0,0-1 0,0 0 0,0 1 0,0-1 0,0 0 0,0 0 0,0 1 0,0-1 0,0 0 0,0 1 0,0-1 0,0 0 0,0 0 0,1 1 0,-1-1 0,0 0 0,0 0 0,0 1 0,1-1 0,-1 0 0,0 0 0,0 0 0,0 0 0,1 1 0,-1-1 0,0 0 0,0 0 0,1 0 0,-1 0 0,0 0 0,1 1 0,-1-1 0,0 0 0,0 0 0,1 0 0,-1 0 0,0 0 0,1 0 0,-1 0 0,0 0 0,0 0 0,1 0 0,-1 0 0,0-1 0,1 1 0,-1 0 0,0 0 0,0 0 0,1 0 0,-1 0 0,0 0 0,0-1 0,1 1 0,-1 0 0,0 0 0,0 0 0,0-1 0,1 1 0,-1 0 0,0 0 0,0-1 0,0 1 0,0 0 0,1-1 0,-1 0 0,0-1 0,0 1 0,0 0 0,0-1 0,0 1 0,0 0 0,0-1 0,0 1 0,0 0 0,-1-1 0,1 1 0,0 0 0,-1-1 0,0 1 0,1 0 0,-1 0 0,1-1 0,-1 1 0,0 0 0,0 0 0,-1-2 0,-28-29 0,12 13 0,16 15 0,0 0 0,0 0 0,0 0 0,1-1 0,-1 1 0,1-1 0,0 1 0,1-1 0,-1 1 0,1-8 0,2-56 0,0 30 0,-4 12 0,1 19 0,0 0 0,1 0 0,0 0 0,0 0 0,0 0 0,1 1 0,0-1 0,0 0 0,1 0 0,3-10 0,-5 17 0,0-1 0,0 1 0,0 0 0,1 0 0,-1 0 0,0 0 0,0 0 0,0 0 0,0 0 0,0 0 0,0 0 0,1-1 0,-1 1 0,0 0 0,0 0 0,0 0 0,0 0 0,0 0 0,1 0 0,-1 0 0,0 0 0,0 0 0,0 0 0,0 0 0,0 0 0,1 0 0,-1 0 0,0 0 0,0 0 0,0 0 0,0 1 0,0-1 0,1 0 0,-1 0 0,0 0 0,0 0 0,0 0 0,0 0 0,0 0 0,0 0 0,1 0 0,-1 1 0,0-1 0,0 0 0,0 0 0,0 0 0,0 0 0,0 0 0,0 0 0,0 1 0,0-1 0,0 0 0,0 0 0,0 0 0,6 16 0,1 13 0,-5-24-111,-2-20 260,1 1-500,-1-1 1,2 1-1,5-27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4T09:15:44.426"/>
    </inkml:context>
    <inkml:brush xml:id="br0">
      <inkml:brushProperty name="width" value="0.035" units="cm"/>
      <inkml:brushProperty name="height" value="0.035" units="cm"/>
      <inkml:brushProperty name="color" value="#FFFFFF"/>
    </inkml:brush>
  </inkml:definitions>
  <inkml:trace contextRef="#ctx0" brushRef="#br0">1 1 24575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4T09:15:58.834"/>
    </inkml:context>
    <inkml:brush xml:id="br0">
      <inkml:brushProperty name="width" value="0.1" units="cm"/>
      <inkml:brushProperty name="height" value="0.1" units="cm"/>
      <inkml:brushProperty name="color" value="#FFFFFF"/>
    </inkml:brush>
  </inkml:definitions>
  <inkml:trace contextRef="#ctx0" brushRef="#br0">0 161 24575,'16'-51'0,"-13"44"-80,0-1 0,0 1-1,1 0 1,-1-1 0,2 2-1,-1-1 1,1 0 0,0 1-1,1 0 1,-1 0 0,1 1 0,0 0-1,1 0 1,-1 0 0,1 1-1,11-6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4T09:16:05.063"/>
    </inkml:context>
    <inkml:brush xml:id="br0">
      <inkml:brushProperty name="width" value="0.1" units="cm"/>
      <inkml:brushProperty name="height" value="0.1" units="cm"/>
      <inkml:brushProperty name="color" value="#FFFFFF"/>
    </inkml:brush>
  </inkml:definitions>
  <inkml:trace contextRef="#ctx0" brushRef="#br0">1 106 24575,'0'-2'0,"0"-3"0,0-3 0,0-3 0,0-1 0,0-1 0,0 0 0,0-1 0,0 0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EE12CD7E-4193-46CB-8698-CB3797083196}" type="datetimeFigureOut">
              <a:rPr lang="en-US" smtClean="0"/>
              <a:t>3/18/26</a:t>
            </a:fld>
            <a:endParaRPr lang="en-US"/>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B3E37BDE-1E16-4497-8123-4D9E05ECC396}" type="slidenum">
              <a:rPr lang="en-US" smtClean="0"/>
              <a:t>‹N›</a:t>
            </a:fld>
            <a:endParaRPr lang="en-US"/>
          </a:p>
        </p:txBody>
      </p:sp>
    </p:spTree>
    <p:extLst>
      <p:ext uri="{BB962C8B-B14F-4D97-AF65-F5344CB8AC3E}">
        <p14:creationId xmlns:p14="http://schemas.microsoft.com/office/powerpoint/2010/main" val="2844010717"/>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nsitu.copernicus.eu/corda-ensuring-data-quality/vie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3E37BDE-1E16-4497-8123-4D9E05ECC396}" type="slidenum">
              <a:rPr lang="en-US" smtClean="0"/>
              <a:t>1</a:t>
            </a:fld>
            <a:endParaRPr lang="en-US"/>
          </a:p>
        </p:txBody>
      </p:sp>
    </p:spTree>
    <p:extLst>
      <p:ext uri="{BB962C8B-B14F-4D97-AF65-F5344CB8AC3E}">
        <p14:creationId xmlns:p14="http://schemas.microsoft.com/office/powerpoint/2010/main" val="1351080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2AEDD-3F7C-6A19-4A60-8AC2C061B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57313-B216-5738-43E5-E3611A667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3D17C-0811-BFB2-6BC9-12C8B4129A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But how the RI and Copernicus in situ interact?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European RIs </a:t>
            </a:r>
            <a:r>
              <a:rPr lang="en-US" sz="1800" b="1" dirty="0"/>
              <a:t>play a fundamental role in supporting the entire Copernicus </a:t>
            </a:r>
            <a:r>
              <a:rPr lang="en-US" sz="1800" b="1" dirty="0" err="1"/>
              <a:t>programme</a:t>
            </a:r>
            <a:r>
              <a:rPr lang="en-US" sz="18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four domains: </a:t>
            </a:r>
            <a:r>
              <a:rPr lang="en-US" sz="1800" b="1" dirty="0"/>
              <a:t>atmosphere, ecosystems, marine, and solid Earth</a:t>
            </a:r>
            <a:r>
              <a:rPr lang="en-US" sz="1800" dirty="0"/>
              <a:t>. Their expertise and high-quality data are essential for generating and continuously improving Copernicus data, products and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Through collaboration with these infrastructures, Copernicus benefits from a wealth of scientific knowledge, constantly enhanced data collection methodologies and platforms as well as robust quality control processes.</a:t>
            </a:r>
            <a:endParaRPr lang="en-GB" sz="1800" dirty="0">
              <a:effectLst/>
              <a:latin typeface="Verdana" panose="020B060403050404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1B906DA8-00FC-FFB4-AAD0-082B96F955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754AB1-A621-4B75-AF1E-9A6940002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335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 for the Exchange Forum once the summary reports of the Working Group Meetings have been </a:t>
            </a:r>
            <a:r>
              <a:rPr lang="en-US" dirty="0" err="1"/>
              <a:t>finalised</a:t>
            </a:r>
            <a:r>
              <a:rPr lang="en-US" dirty="0"/>
              <a:t> and we have identified concrete next steps. </a:t>
            </a:r>
          </a:p>
          <a:p>
            <a:r>
              <a:rPr lang="en-US" dirty="0"/>
              <a:t>We expect this to be by </a:t>
            </a:r>
            <a:r>
              <a:rPr lang="en-US" b="1" dirty="0"/>
              <a:t>the end of March</a:t>
            </a:r>
            <a:r>
              <a:rPr lang="en-US" dirty="0"/>
              <a:t>, so stay tuned</a:t>
            </a:r>
            <a:endParaRPr lang="en-DK" dirty="0"/>
          </a:p>
        </p:txBody>
      </p:sp>
      <p:sp>
        <p:nvSpPr>
          <p:cNvPr id="4" name="Slide Number Placeholder 3"/>
          <p:cNvSpPr>
            <a:spLocks noGrp="1"/>
          </p:cNvSpPr>
          <p:nvPr>
            <p:ph type="sldNum" sz="quarter" idx="5"/>
          </p:nvPr>
        </p:nvSpPr>
        <p:spPr/>
        <p:txBody>
          <a:bodyPr/>
          <a:lstStyle/>
          <a:p>
            <a:fld id="{B3E37BDE-1E16-4497-8123-4D9E05ECC396}" type="slidenum">
              <a:rPr lang="en-US" smtClean="0"/>
              <a:t>14</a:t>
            </a:fld>
            <a:endParaRPr lang="en-US"/>
          </a:p>
        </p:txBody>
      </p:sp>
    </p:spTree>
    <p:extLst>
      <p:ext uri="{BB962C8B-B14F-4D97-AF65-F5344CB8AC3E}">
        <p14:creationId xmlns:p14="http://schemas.microsoft.com/office/powerpoint/2010/main" val="2786017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a:t>
            </a:r>
          </a:p>
        </p:txBody>
      </p:sp>
      <p:sp>
        <p:nvSpPr>
          <p:cNvPr id="4" name="Slide Number Placeholder 3"/>
          <p:cNvSpPr>
            <a:spLocks noGrp="1"/>
          </p:cNvSpPr>
          <p:nvPr>
            <p:ph type="sldNum" sz="quarter" idx="5"/>
          </p:nvPr>
        </p:nvSpPr>
        <p:spPr/>
        <p:txBody>
          <a:bodyPr/>
          <a:lstStyle/>
          <a:p>
            <a:fld id="{B3E37BDE-1E16-4497-8123-4D9E05ECC396}" type="slidenum">
              <a:rPr lang="en-US" smtClean="0"/>
              <a:t>15</a:t>
            </a:fld>
            <a:endParaRPr lang="en-US"/>
          </a:p>
        </p:txBody>
      </p:sp>
    </p:spTree>
    <p:extLst>
      <p:ext uri="{BB962C8B-B14F-4D97-AF65-F5344CB8AC3E}">
        <p14:creationId xmlns:p14="http://schemas.microsoft.com/office/powerpoint/2010/main" val="2794007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6F9FB-710B-00CB-3FC2-49627B023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12E44-3D79-E8FE-2642-7CE1BEBC8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BA0D3-140D-32F7-B606-D84B31E1BE8B}"/>
              </a:ext>
            </a:extLst>
          </p:cNvPr>
          <p:cNvSpPr>
            <a:spLocks noGrp="1"/>
          </p:cNvSpPr>
          <p:nvPr>
            <p:ph type="body" idx="1"/>
          </p:nvPr>
        </p:nvSpPr>
        <p:spPr/>
        <p:txBody>
          <a:bodyPr/>
          <a:lstStyle/>
          <a:p>
            <a:r>
              <a:rPr lang="en-GB" dirty="0"/>
              <a:t>Presented last week in CUF</a:t>
            </a:r>
          </a:p>
          <a:p>
            <a:r>
              <a:rPr lang="en-GB" dirty="0"/>
              <a:t>End of March comments from countries – to decide how to make this open</a:t>
            </a:r>
          </a:p>
          <a:p>
            <a:r>
              <a:rPr lang="en-GB" dirty="0"/>
              <a:t>Comments should pass trough the COP delegate – so, contact the person</a:t>
            </a:r>
          </a:p>
        </p:txBody>
      </p:sp>
      <p:sp>
        <p:nvSpPr>
          <p:cNvPr id="4" name="Slide Number Placeholder 3">
            <a:extLst>
              <a:ext uri="{FF2B5EF4-FFF2-40B4-BE49-F238E27FC236}">
                <a16:creationId xmlns:a16="http://schemas.microsoft.com/office/drawing/2014/main" id="{53CB4E94-E4A6-0591-0ED6-D1415552D0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B8BD8-DC08-4B6F-8812-3F7A637CFD50}"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145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5 strategic areas with 20 recommendations in total</a:t>
            </a:r>
          </a:p>
          <a:p>
            <a:r>
              <a:rPr lang="en-US" b="1"/>
              <a:t>Cooperation</a:t>
            </a:r>
            <a:r>
              <a:rPr lang="en-US"/>
              <a:t>: strengthen partnerships with data providers (EU &amp; international)</a:t>
            </a:r>
          </a:p>
          <a:p>
            <a:r>
              <a:rPr lang="en-US" b="1"/>
              <a:t>Fair &amp; Open</a:t>
            </a:r>
            <a:r>
              <a:rPr lang="en-US"/>
              <a:t>: promote open access, transparency, metadata &amp; quality standards</a:t>
            </a:r>
          </a:p>
          <a:p>
            <a:r>
              <a:rPr lang="en-US" b="1"/>
              <a:t>Fit for Purpose</a:t>
            </a:r>
            <a:r>
              <a:rPr lang="en-US"/>
              <a:t>: sustained, reliable, high-quality in-situ data tailored to service needs</a:t>
            </a:r>
          </a:p>
          <a:p>
            <a:r>
              <a:rPr lang="en-US" b="1"/>
              <a:t>Strategic &amp; Cost-effective</a:t>
            </a:r>
            <a:r>
              <a:rPr lang="en-US"/>
              <a:t>: avoid duplication, </a:t>
            </a:r>
            <a:r>
              <a:rPr lang="en-US" err="1"/>
              <a:t>centralise</a:t>
            </a:r>
            <a:r>
              <a:rPr lang="en-US"/>
              <a:t> cross-cutting datasets, </a:t>
            </a:r>
            <a:r>
              <a:rPr lang="en-US" err="1"/>
              <a:t>optimise</a:t>
            </a:r>
            <a:r>
              <a:rPr lang="en-US"/>
              <a:t> resources</a:t>
            </a:r>
          </a:p>
          <a:p>
            <a:r>
              <a:rPr lang="en-US" b="1"/>
              <a:t>Resilient &amp; Forward-looking</a:t>
            </a:r>
            <a:r>
              <a:rPr lang="en-US"/>
              <a:t>: embrace innovation (IoT, drones, crowdsourcing) and long-term planning</a:t>
            </a:r>
          </a:p>
          <a:p>
            <a:endParaRPr lang="en-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79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Symbol" panose="05050102010706020507" pitchFamily="18" charset="2"/>
              <a:buNone/>
            </a:pPr>
            <a:r>
              <a:rPr lang="en-GB" sz="1200" b="1" u="none" dirty="0">
                <a:solidFill>
                  <a:schemeClr val="tx1"/>
                </a:solidFill>
                <a:latin typeface="Calibri" panose="020F0502020204030204" pitchFamily="34" charset="0"/>
                <a:ea typeface="Times New Roman" panose="02020603050405020304" pitchFamily="18" charset="0"/>
              </a:rPr>
              <a:t>Entrusted Entities </a:t>
            </a:r>
            <a:r>
              <a:rPr lang="en-GB" sz="1200" b="0" u="none" dirty="0">
                <a:solidFill>
                  <a:schemeClr val="tx1"/>
                </a:solidFill>
                <a:latin typeface="Calibri" panose="020F0502020204030204" pitchFamily="34" charset="0"/>
                <a:ea typeface="Times New Roman" panose="02020603050405020304" pitchFamily="18" charset="0"/>
              </a:rPr>
              <a:t>access in-situ data directly – </a:t>
            </a:r>
            <a:r>
              <a:rPr lang="en-GB" sz="1200" b="1" u="none" dirty="0">
                <a:solidFill>
                  <a:schemeClr val="tx1"/>
                </a:solidFill>
                <a:latin typeface="Calibri" panose="020F0502020204030204" pitchFamily="34" charset="0"/>
                <a:ea typeface="Times New Roman" panose="02020603050405020304" pitchFamily="18" charset="0"/>
              </a:rPr>
              <a:t>DAY TO DAY OPERATIONS </a:t>
            </a:r>
            <a:r>
              <a:rPr lang="en-GB" sz="1200" b="0" u="none" dirty="0">
                <a:solidFill>
                  <a:schemeClr val="tx1"/>
                </a:solidFill>
                <a:latin typeface="Calibri" panose="020F0502020204030204" pitchFamily="34" charset="0"/>
                <a:ea typeface="Times New Roman" panose="02020603050405020304" pitchFamily="18" charset="0"/>
              </a:rPr>
              <a:t>is on the Ees/also in charge of agreements and technical interface with providers</a:t>
            </a:r>
            <a:r>
              <a:rPr lang="en-GB" sz="1200" b="0" dirty="0">
                <a:solidFill>
                  <a:schemeClr val="tx1"/>
                </a:solidFill>
                <a:latin typeface="Segoe UI" panose="020B0502040204020203" pitchFamily="34" charset="0"/>
                <a:ea typeface="Times New Roman" panose="02020603050405020304" pitchFamily="18" charset="0"/>
              </a:rPr>
              <a:t> </a:t>
            </a:r>
            <a:endParaRPr lang="en-GB" sz="1200" b="0" dirty="0">
              <a:solidFill>
                <a:schemeClr val="tx1"/>
              </a:solidFill>
              <a:latin typeface="Times New Roman" panose="02020603050405020304" pitchFamily="18" charset="0"/>
              <a:ea typeface="Times New Roman" panose="02020603050405020304" pitchFamily="18" charset="0"/>
            </a:endParaRPr>
          </a:p>
          <a:p>
            <a:pPr marL="0" indent="0" fontAlgn="base">
              <a:buFont typeface="Symbol" panose="05050102010706020507" pitchFamily="18" charset="2"/>
              <a:buNone/>
            </a:pPr>
            <a:r>
              <a:rPr lang="en-GB" sz="1200" b="0" dirty="0">
                <a:solidFill>
                  <a:schemeClr val="tx1"/>
                </a:solidFill>
                <a:latin typeface="Calibri" panose="020F0502020204030204" pitchFamily="34" charset="0"/>
                <a:ea typeface="Times New Roman" panose="02020603050405020304" pitchFamily="18" charset="0"/>
              </a:rPr>
              <a:t>The </a:t>
            </a:r>
            <a:r>
              <a:rPr lang="en-GB" sz="1200" b="1" dirty="0">
                <a:solidFill>
                  <a:schemeClr val="tx1"/>
                </a:solidFill>
                <a:latin typeface="Calibri" panose="020F0502020204030204" pitchFamily="34" charset="0"/>
                <a:ea typeface="Times New Roman" panose="02020603050405020304" pitchFamily="18" charset="0"/>
              </a:rPr>
              <a:t>EEA</a:t>
            </a:r>
            <a:r>
              <a:rPr lang="en-GB" sz="1200" b="0" dirty="0">
                <a:solidFill>
                  <a:schemeClr val="tx1"/>
                </a:solidFill>
                <a:latin typeface="Calibri" panose="020F0502020204030204" pitchFamily="34" charset="0"/>
                <a:ea typeface="Times New Roman" panose="02020603050405020304" pitchFamily="18" charset="0"/>
              </a:rPr>
              <a:t> intervenes in cases where a </a:t>
            </a:r>
            <a:r>
              <a:rPr lang="en-GB" sz="1200" b="0" u="sng" dirty="0">
                <a:solidFill>
                  <a:schemeClr val="tx1"/>
                </a:solidFill>
                <a:latin typeface="Calibri" panose="020F0502020204030204" pitchFamily="34" charset="0"/>
                <a:ea typeface="Times New Roman" panose="02020603050405020304" pitchFamily="18" charset="0"/>
              </a:rPr>
              <a:t>coordinated approach</a:t>
            </a:r>
            <a:r>
              <a:rPr lang="en-GB" sz="1200" b="0" dirty="0">
                <a:solidFill>
                  <a:schemeClr val="tx1"/>
                </a:solidFill>
                <a:latin typeface="Calibri" panose="020F0502020204030204" pitchFamily="34" charset="0"/>
                <a:ea typeface="Times New Roman" panose="02020603050405020304" pitchFamily="18" charset="0"/>
              </a:rPr>
              <a:t> is required at programme level – </a:t>
            </a:r>
            <a:r>
              <a:rPr lang="en-GB" sz="1200" b="1" dirty="0">
                <a:solidFill>
                  <a:schemeClr val="tx1"/>
                </a:solidFill>
                <a:latin typeface="Calibri" panose="020F0502020204030204" pitchFamily="34" charset="0"/>
                <a:ea typeface="Times New Roman" panose="02020603050405020304" pitchFamily="18" charset="0"/>
              </a:rPr>
              <a:t>DIALOGUE/STRATEGIC ACTIONS/LICENSE AGREEEMENTS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B8BD8-DC08-4B6F-8812-3F7A637CFD50}"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149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915AF-A6B5-2D0E-0B11-70D305E2D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8BA37-471C-EAEA-4A1F-0654FAAA1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A7401-68D6-218B-0270-70069B4B40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a:solidFill>
                <a:schemeClr val="tx1"/>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A9ED7FE-6DAE-38D0-D213-EE7587450C28}"/>
              </a:ext>
            </a:extLst>
          </p:cNvPr>
          <p:cNvSpPr>
            <a:spLocks noGrp="1"/>
          </p:cNvSpPr>
          <p:nvPr>
            <p:ph type="sldNum" sz="quarter" idx="5"/>
          </p:nvPr>
        </p:nvSpPr>
        <p:spPr/>
        <p:txBody>
          <a:bodyPr/>
          <a:lstStyle/>
          <a:p>
            <a:pPr defTabSz="907633">
              <a:defRPr/>
            </a:pPr>
            <a:fld id="{B3E37BDE-1E16-4497-8123-4D9E05ECC396}" type="slidenum">
              <a:rPr lang="en-US" sz="1300">
                <a:solidFill>
                  <a:prstClr val="black"/>
                </a:solidFill>
                <a:latin typeface="Calibri"/>
              </a:rPr>
              <a:pPr defTabSz="907633">
                <a:defRPr/>
              </a:pPr>
              <a:t>5</a:t>
            </a:fld>
            <a:endParaRPr lang="en-US" sz="1300">
              <a:solidFill>
                <a:prstClr val="black"/>
              </a:solidFill>
              <a:latin typeface="Calibri"/>
            </a:endParaRPr>
          </a:p>
        </p:txBody>
      </p:sp>
    </p:spTree>
    <p:extLst>
      <p:ext uri="{BB962C8B-B14F-4D97-AF65-F5344CB8AC3E}">
        <p14:creationId xmlns:p14="http://schemas.microsoft.com/office/powerpoint/2010/main" val="625320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6F9FB-710B-00CB-3FC2-49627B023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12E44-3D79-E8FE-2642-7CE1BEBC8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BA0D3-140D-32F7-B606-D84B31E1BE8B}"/>
              </a:ext>
            </a:extLst>
          </p:cNvPr>
          <p:cNvSpPr>
            <a:spLocks noGrp="1"/>
          </p:cNvSpPr>
          <p:nvPr>
            <p:ph type="body" idx="1"/>
          </p:nvPr>
        </p:nvSpPr>
        <p:spPr/>
        <p:txBody>
          <a:bodyPr/>
          <a:lstStyle/>
          <a:p>
            <a:pPr marL="0" indent="0">
              <a:buFont typeface="Arial" panose="020B0604020202020204" pitchFamily="34" charset="0"/>
              <a:buNone/>
            </a:pPr>
            <a:r>
              <a:rPr lang="en-GB" sz="1200" b="0" u="none" dirty="0"/>
              <a:t>relies almost entirely on </a:t>
            </a:r>
            <a:r>
              <a:rPr lang="en-GB" sz="1200" b="1" u="none" dirty="0"/>
              <a:t>existing in-situ data capacities </a:t>
            </a:r>
            <a:r>
              <a:rPr lang="en-GB" sz="1200" b="0" u="none" dirty="0"/>
              <a:t>managed at national, European, or Global level</a:t>
            </a:r>
          </a:p>
          <a:p>
            <a:pPr marL="0" indent="0">
              <a:buFont typeface="Arial" panose="020B0604020202020204" pitchFamily="34" charset="0"/>
              <a:buNone/>
            </a:pPr>
            <a:r>
              <a:rPr lang="en-GB" sz="1200" b="0" u="none" dirty="0"/>
              <a:t>Sources:</a:t>
            </a:r>
          </a:p>
          <a:p>
            <a:pPr marL="0" indent="0">
              <a:buFont typeface="Arial" panose="020B0604020202020204" pitchFamily="34" charset="0"/>
              <a:buNone/>
            </a:pPr>
            <a:r>
              <a:rPr lang="en-GB" sz="1200" b="0" u="none" dirty="0"/>
              <a:t>public institutions in your country</a:t>
            </a:r>
          </a:p>
          <a:p>
            <a:pPr marL="0" indent="0">
              <a:buFont typeface="Arial" panose="020B0604020202020204" pitchFamily="34" charset="0"/>
              <a:buNone/>
            </a:pPr>
            <a:r>
              <a:rPr lang="en-GB" sz="1200" b="0" u="none" dirty="0"/>
              <a:t>research infrastructures as EPOS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dirty="0">
                <a:effectLst/>
                <a:latin typeface="Calibri" panose="020F0502020204030204" pitchFamily="34" charset="0"/>
                <a:ea typeface="Arial" panose="020B0604020202020204" pitchFamily="34" charset="0"/>
                <a:cs typeface="Arial" panose="020B0604020202020204" pitchFamily="34" charset="0"/>
              </a:rPr>
              <a:t>Long-term, open, and reliable access to essential in-situ data is a prerequisite for the success of Copernicus in terms of meeting key user requirements and societal impact</a:t>
            </a:r>
            <a:r>
              <a:rPr lang="en-GB" sz="1200" b="0" u="none" dirty="0">
                <a:effectLst/>
                <a:latin typeface="Calibri" panose="020F0502020204030204" pitchFamily="34" charset="0"/>
                <a:ea typeface="Arial" panose="020B0604020202020204" pitchFamily="34" charset="0"/>
                <a:cs typeface="Arial" panose="020B0604020202020204" pitchFamily="34" charset="0"/>
              </a:rPr>
              <a:t>. </a:t>
            </a:r>
          </a:p>
          <a:p>
            <a:endParaRPr lang="en-GB" dirty="0"/>
          </a:p>
        </p:txBody>
      </p:sp>
      <p:sp>
        <p:nvSpPr>
          <p:cNvPr id="4" name="Slide Number Placeholder 3">
            <a:extLst>
              <a:ext uri="{FF2B5EF4-FFF2-40B4-BE49-F238E27FC236}">
                <a16:creationId xmlns:a16="http://schemas.microsoft.com/office/drawing/2014/main" id="{53CB4E94-E4A6-0591-0ED6-D1415552D0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B8BD8-DC08-4B6F-8812-3F7A637CFD50}"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695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90965-D60E-52BC-CB26-F6DC38684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3669C-6072-EDEF-1E2C-368459052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EDD8F-19A4-466C-3B37-148823338316}"/>
              </a:ext>
            </a:extLst>
          </p:cNvPr>
          <p:cNvSpPr>
            <a:spLocks noGrp="1"/>
          </p:cNvSpPr>
          <p:nvPr>
            <p:ph type="body" idx="1"/>
          </p:nvPr>
        </p:nvSpPr>
        <p:spPr/>
        <p:txBody>
          <a:bodyPr/>
          <a:lstStyle/>
          <a:p>
            <a:r>
              <a:rPr lang="en-GB" dirty="0"/>
              <a:t>Every 2 years, 2026 under preparation</a:t>
            </a:r>
          </a:p>
          <a:p>
            <a:r>
              <a:rPr lang="en-GB" dirty="0"/>
              <a:t>2024 available </a:t>
            </a:r>
          </a:p>
        </p:txBody>
      </p:sp>
      <p:sp>
        <p:nvSpPr>
          <p:cNvPr id="4" name="Slide Number Placeholder 3">
            <a:extLst>
              <a:ext uri="{FF2B5EF4-FFF2-40B4-BE49-F238E27FC236}">
                <a16:creationId xmlns:a16="http://schemas.microsoft.com/office/drawing/2014/main" id="{BE2D0D02-1E6B-8210-F91F-A0E6D5E995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B8BD8-DC08-4B6F-8812-3F7A637CFD50}"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70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864DC-D286-2095-B622-66E291B7C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22886-3AC1-8871-17AA-E42BC266A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3D4A5-7589-37B3-CAAD-0BAC00AEBFF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C6E81FD-1EB7-0A5A-C78E-9279F4ED56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B8BD8-DC08-4B6F-8812-3F7A637CFD50}"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645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E374D-264E-1A05-5F96-62B487A8A3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C8BB5-385F-974D-FD0F-8B632887E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A679E-3776-133F-0F3E-66DCB982F70C}"/>
              </a:ext>
            </a:extLst>
          </p:cNvPr>
          <p:cNvSpPr>
            <a:spLocks noGrp="1"/>
          </p:cNvSpPr>
          <p:nvPr>
            <p:ph type="body" idx="1"/>
          </p:nvPr>
        </p:nvSpPr>
        <p:spPr/>
        <p:txBody>
          <a:bodyPr/>
          <a:lstStyle/>
          <a:p>
            <a:r>
              <a:rPr lang="en-GB" b="0" i="0">
                <a:solidFill>
                  <a:srgbClr val="000000"/>
                </a:solidFill>
                <a:effectLst/>
                <a:latin typeface="Calibri" panose="020F0502020204030204" pitchFamily="34" charset="0"/>
              </a:rPr>
              <a:t>We operate and maintain the Copernicus Reference Access Portal (CORDA), a </a:t>
            </a:r>
            <a:r>
              <a:rPr lang="en-GB" b="1" i="0">
                <a:solidFill>
                  <a:srgbClr val="000000"/>
                </a:solidFill>
                <a:effectLst/>
                <a:latin typeface="Calibri" panose="020F0502020204030204" pitchFamily="34" charset="0"/>
              </a:rPr>
              <a:t>single entry point </a:t>
            </a:r>
            <a:r>
              <a:rPr lang="en-GB" b="0" i="0">
                <a:solidFill>
                  <a:srgbClr val="000000"/>
                </a:solidFill>
                <a:effectLst/>
                <a:latin typeface="Calibri" panose="020F0502020204030204" pitchFamily="34" charset="0"/>
              </a:rPr>
              <a:t>through which we provide Copernicus services access to selected national or regional reference datasets (building on INSPIRE). Only authorised users (Copernicus Services) have access to the index of URLs. The datasets are NOT hosted by us – but rather by the national and regional authorities in Europe.</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CORDA represents the result of an exhaustive search, classification and indexing effort for data sources across Europe, following a </a:t>
            </a:r>
            <a:r>
              <a:rPr lang="en-GB" sz="1200" b="0" i="0" kern="1200">
                <a:solidFill>
                  <a:schemeClr val="tx1"/>
                </a:solidFill>
                <a:effectLst/>
                <a:latin typeface="+mn-lt"/>
                <a:ea typeface="+mn-ea"/>
                <a:cs typeface="+mn-cs"/>
                <a:hlinkClick r:id="rId3"/>
              </a:rPr>
              <a:t>thorough methodology</a:t>
            </a:r>
            <a:r>
              <a:rPr lang="en-GB" sz="1200" b="0" i="0" kern="1200">
                <a:solidFill>
                  <a:schemeClr val="tx1"/>
                </a:solidFill>
                <a:effectLst/>
                <a:latin typeface="+mn-lt"/>
                <a:ea typeface="+mn-ea"/>
                <a:cs typeface="+mn-cs"/>
              </a:rPr>
              <a:t> for data gathering, validation, registration and maintenance.  But CORDA is more than just a catalogue, presenting categorised information; it also provides details on quality and access conditions and supplies direct web links to the data provider. </a:t>
            </a:r>
            <a:r>
              <a:rPr lang="en-GB" sz="1800">
                <a:effectLst/>
                <a:latin typeface="Verdana" panose="020B0604030504040204" pitchFamily="34" charset="0"/>
                <a:ea typeface="Calibri" panose="020F0502020204030204" pitchFamily="34" charset="0"/>
                <a:cs typeface="Times New Roman" panose="02020603050405020304" pitchFamily="18" charset="0"/>
              </a:rPr>
              <a:t>CORDA has a built-in mechanism for making sure that all the links and web services in its vast collection are up-to-date and functional. </a:t>
            </a:r>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r>
              <a:rPr lang="en-GB" sz="1800">
                <a:effectLst/>
                <a:latin typeface="Verdana" panose="020B0604030504040204" pitchFamily="34" charset="0"/>
                <a:ea typeface="Calibri" panose="020F0502020204030204" pitchFamily="34" charset="0"/>
                <a:cs typeface="Times New Roman" panose="02020603050405020304" pitchFamily="18" charset="0"/>
              </a:rPr>
              <a:t>Harmonised INSPIRE Annex I datasets will gradually be made available via CORDA, starting with Administrative Units and Transport Networks. </a:t>
            </a:r>
            <a:endParaRPr lang="en-GB" sz="1200" b="0" i="0" kern="1200">
              <a:solidFill>
                <a:schemeClr val="tx1"/>
              </a:solidFill>
              <a:effectLst/>
              <a:latin typeface="+mn-lt"/>
              <a:ea typeface="+mn-ea"/>
              <a:cs typeface="+mn-cs"/>
            </a:endParaRPr>
          </a:p>
          <a:p>
            <a:endParaRPr lang="en-GB"/>
          </a:p>
          <a:p>
            <a:r>
              <a:rPr lang="en-GB"/>
              <a:t>Number of datasets and data services  - as per slide (updated last week). Re NMCAs, you can see we have links to 500 datasets by 36 NMCAs (members of </a:t>
            </a:r>
            <a:r>
              <a:rPr lang="en-GB" err="1"/>
              <a:t>EuroGeographics</a:t>
            </a:r>
            <a:r>
              <a:rPr lang="en-GB"/>
              <a:t>). </a:t>
            </a:r>
          </a:p>
          <a:p>
            <a:endParaRPr lang="en-GB"/>
          </a:p>
        </p:txBody>
      </p:sp>
      <p:sp>
        <p:nvSpPr>
          <p:cNvPr id="4" name="Slide Number Placeholder 3">
            <a:extLst>
              <a:ext uri="{FF2B5EF4-FFF2-40B4-BE49-F238E27FC236}">
                <a16:creationId xmlns:a16="http://schemas.microsoft.com/office/drawing/2014/main" id="{AFCA7CAC-7483-CC18-6F0D-7C6B92B6437A}"/>
              </a:ext>
            </a:extLst>
          </p:cNvPr>
          <p:cNvSpPr>
            <a:spLocks noGrp="1"/>
          </p:cNvSpPr>
          <p:nvPr>
            <p:ph type="sldNum" sz="quarter" idx="5"/>
          </p:nvPr>
        </p:nvSpPr>
        <p:spPr/>
        <p:txBody>
          <a:bodyPr/>
          <a:lstStyle/>
          <a:p>
            <a:fld id="{B3E37BDE-1E16-4497-8123-4D9E05ECC396}" type="slidenum">
              <a:rPr lang="en-US" smtClean="0"/>
              <a:t>10</a:t>
            </a:fld>
            <a:endParaRPr lang="en-US"/>
          </a:p>
        </p:txBody>
      </p:sp>
    </p:spTree>
    <p:extLst>
      <p:ext uri="{BB962C8B-B14F-4D97-AF65-F5344CB8AC3E}">
        <p14:creationId xmlns:p14="http://schemas.microsoft.com/office/powerpoint/2010/main" val="4097496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6F9FB-710B-00CB-3FC2-49627B023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12E44-3D79-E8FE-2642-7CE1BEBC8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BA0D3-140D-32F7-B606-D84B31E1BE8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CB4E94-E4A6-0591-0ED6-D1415552D0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B8BD8-DC08-4B6F-8812-3F7A637CFD50}"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74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data provider engagement – RI is FUNDAMENTAL</a:t>
            </a:r>
          </a:p>
          <a:p>
            <a:endParaRPr lang="en-US" dirty="0"/>
          </a:p>
          <a:p>
            <a:pPr marL="0" marR="0" lvl="0" indent="0" algn="l" defTabSz="914378" rtl="0" eaLnBrk="1" fontAlgn="auto" latinLnBrk="0" hangingPunct="1">
              <a:lnSpc>
                <a:spcPct val="100000"/>
              </a:lnSpc>
              <a:spcBef>
                <a:spcPts val="0"/>
              </a:spcBef>
              <a:spcAft>
                <a:spcPts val="0"/>
              </a:spcAft>
              <a:buClrTx/>
              <a:buSzTx/>
              <a:buFontTx/>
              <a:buNone/>
              <a:tabLst/>
              <a:defRPr/>
            </a:pPr>
            <a:r>
              <a:rPr lang="en-US" dirty="0"/>
              <a:t>And EPOS, is part of this system of RIs, providing integrating data, tools, and services from the solid Earth sciences:</a:t>
            </a:r>
          </a:p>
          <a:p>
            <a:endParaRPr lang="en-DK" dirty="0"/>
          </a:p>
        </p:txBody>
      </p:sp>
      <p:sp>
        <p:nvSpPr>
          <p:cNvPr id="4" name="Slide Number Placeholder 3"/>
          <p:cNvSpPr>
            <a:spLocks noGrp="1"/>
          </p:cNvSpPr>
          <p:nvPr>
            <p:ph type="sldNum" sz="quarter" idx="5"/>
          </p:nvPr>
        </p:nvSpPr>
        <p:spPr/>
        <p:txBody>
          <a:bodyPr/>
          <a:lstStyle/>
          <a:p>
            <a:fld id="{B3E37BDE-1E16-4497-8123-4D9E05ECC396}" type="slidenum">
              <a:rPr lang="en-US" smtClean="0"/>
              <a:t>12</a:t>
            </a:fld>
            <a:endParaRPr lang="en-US"/>
          </a:p>
        </p:txBody>
      </p:sp>
    </p:spTree>
    <p:extLst>
      <p:ext uri="{BB962C8B-B14F-4D97-AF65-F5344CB8AC3E}">
        <p14:creationId xmlns:p14="http://schemas.microsoft.com/office/powerpoint/2010/main" val="3850559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7" name="Picture 6" descr="A building in the mountains&#10;&#10;Description automatically generated with medium confidence">
            <a:extLst>
              <a:ext uri="{FF2B5EF4-FFF2-40B4-BE49-F238E27FC236}">
                <a16:creationId xmlns:a16="http://schemas.microsoft.com/office/drawing/2014/main" id="{8EAECF53-EA38-1EF0-93AD-107C73CE0C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2">
            <a:extLst>
              <a:ext uri="{FF2B5EF4-FFF2-40B4-BE49-F238E27FC236}">
                <a16:creationId xmlns:a16="http://schemas.microsoft.com/office/drawing/2014/main" id="{43B727B5-C679-080C-2AC2-77BEAEB4C37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929256" y="4774012"/>
            <a:ext cx="769228" cy="280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4FF0C833-E842-26BF-92B8-86C5F229D921}"/>
              </a:ext>
            </a:extLst>
          </p:cNvPr>
          <p:cNvSpPr txBox="1"/>
          <p:nvPr userDrawn="1"/>
        </p:nvSpPr>
        <p:spPr>
          <a:xfrm>
            <a:off x="3404389" y="4736925"/>
            <a:ext cx="1500188" cy="334835"/>
          </a:xfrm>
          <a:prstGeom prst="rect">
            <a:avLst/>
          </a:prstGeom>
          <a:noFill/>
        </p:spPr>
        <p:txBody>
          <a:bodyPr wrap="square" rtlCol="0">
            <a:spAutoFit/>
          </a:bodyPr>
          <a:lstStyle/>
          <a:p>
            <a:r>
              <a:rPr lang="en-US" sz="788">
                <a:solidFill>
                  <a:schemeClr val="bg1"/>
                </a:solidFill>
                <a:latin typeface="Arial" panose="020B0604020202020204" pitchFamily="34" charset="0"/>
                <a:cs typeface="Arial" panose="020B0604020202020204" pitchFamily="34" charset="0"/>
              </a:rPr>
              <a:t>PROGRAMME </a:t>
            </a:r>
          </a:p>
          <a:p>
            <a:r>
              <a:rPr lang="en-US" sz="788">
                <a:solidFill>
                  <a:schemeClr val="bg1"/>
                </a:solidFill>
                <a:latin typeface="Arial" panose="020B0604020202020204" pitchFamily="34" charset="0"/>
                <a:cs typeface="Arial" panose="020B0604020202020204" pitchFamily="34" charset="0"/>
              </a:rPr>
              <a:t>OF THE EUROPEAN UNION</a:t>
            </a:r>
            <a:endParaRPr lang="en-DK" sz="788">
              <a:solidFill>
                <a:schemeClr val="bg1"/>
              </a:solidFill>
              <a:latin typeface="Arial" panose="020B0604020202020204" pitchFamily="34" charset="0"/>
              <a:cs typeface="Arial" panose="020B0604020202020204" pitchFamily="34" charset="0"/>
            </a:endParaRPr>
          </a:p>
        </p:txBody>
      </p:sp>
      <p:pic>
        <p:nvPicPr>
          <p:cNvPr id="14" name="Picture 13" descr="Background pattern">
            <a:extLst>
              <a:ext uri="{FF2B5EF4-FFF2-40B4-BE49-F238E27FC236}">
                <a16:creationId xmlns:a16="http://schemas.microsoft.com/office/drawing/2014/main" id="{A7C975FB-D3FD-19CD-2939-537C779AAED4}"/>
              </a:ext>
            </a:extLst>
          </p:cNvPr>
          <p:cNvPicPr/>
          <p:nvPr userDrawn="1"/>
        </p:nvPicPr>
        <p:blipFill>
          <a:blip r:embed="rId4" cstate="hqprint">
            <a:extLst>
              <a:ext uri="{28A0092B-C50C-407E-A947-70E740481C1C}">
                <a14:useLocalDpi xmlns:a14="http://schemas.microsoft.com/office/drawing/2010/main" val="0"/>
              </a:ext>
            </a:extLst>
          </a:blip>
          <a:stretch>
            <a:fillRect/>
          </a:stretch>
        </p:blipFill>
        <p:spPr>
          <a:xfrm>
            <a:off x="2954341" y="4749961"/>
            <a:ext cx="450049" cy="311624"/>
          </a:xfrm>
          <a:prstGeom prst="rect">
            <a:avLst/>
          </a:prstGeom>
        </p:spPr>
      </p:pic>
      <p:sp>
        <p:nvSpPr>
          <p:cNvPr id="21" name="Subtitle 2">
            <a:extLst>
              <a:ext uri="{FF2B5EF4-FFF2-40B4-BE49-F238E27FC236}">
                <a16:creationId xmlns:a16="http://schemas.microsoft.com/office/drawing/2014/main" id="{ABBBBB9A-8A5D-2847-0A42-0AA4ABDDB355}"/>
              </a:ext>
            </a:extLst>
          </p:cNvPr>
          <p:cNvSpPr>
            <a:spLocks noGrp="1"/>
          </p:cNvSpPr>
          <p:nvPr>
            <p:ph type="subTitle" idx="13" hasCustomPrompt="1"/>
          </p:nvPr>
        </p:nvSpPr>
        <p:spPr>
          <a:xfrm>
            <a:off x="4537971" y="2798461"/>
            <a:ext cx="4018124" cy="320073"/>
          </a:xfrm>
        </p:spPr>
        <p:txBody>
          <a:bodyPr>
            <a:normAutofit/>
          </a:bodyPr>
          <a:lstStyle>
            <a:lvl1pPr marL="0" indent="0" algn="l">
              <a:buNone/>
              <a:defRPr sz="18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Title of the event / workshop</a:t>
            </a:r>
          </a:p>
          <a:p>
            <a:endParaRPr lang="en-GB" noProof="0"/>
          </a:p>
        </p:txBody>
      </p:sp>
      <p:sp>
        <p:nvSpPr>
          <p:cNvPr id="22" name="Text Placeholder 5">
            <a:extLst>
              <a:ext uri="{FF2B5EF4-FFF2-40B4-BE49-F238E27FC236}">
                <a16:creationId xmlns:a16="http://schemas.microsoft.com/office/drawing/2014/main" id="{13D7B516-AA56-7807-3DB5-7B0CA7D4C449}"/>
              </a:ext>
            </a:extLst>
          </p:cNvPr>
          <p:cNvSpPr>
            <a:spLocks noGrp="1"/>
          </p:cNvSpPr>
          <p:nvPr>
            <p:ph type="body" sz="quarter" idx="14" hasCustomPrompt="1"/>
          </p:nvPr>
        </p:nvSpPr>
        <p:spPr>
          <a:xfrm>
            <a:off x="4537971" y="3239762"/>
            <a:ext cx="3996511" cy="335756"/>
          </a:xfrm>
        </p:spPr>
        <p:txBody>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Presenter</a:t>
            </a:r>
          </a:p>
          <a:p>
            <a:pPr lvl="1"/>
            <a:endParaRPr lang="en-US"/>
          </a:p>
        </p:txBody>
      </p:sp>
      <p:sp>
        <p:nvSpPr>
          <p:cNvPr id="23" name="Text Placeholder 5">
            <a:extLst>
              <a:ext uri="{FF2B5EF4-FFF2-40B4-BE49-F238E27FC236}">
                <a16:creationId xmlns:a16="http://schemas.microsoft.com/office/drawing/2014/main" id="{36C29AF1-E014-E726-3270-BA9F965B6D2E}"/>
              </a:ext>
            </a:extLst>
          </p:cNvPr>
          <p:cNvSpPr>
            <a:spLocks noGrp="1"/>
          </p:cNvSpPr>
          <p:nvPr>
            <p:ph type="body" sz="quarter" idx="15" hasCustomPrompt="1"/>
          </p:nvPr>
        </p:nvSpPr>
        <p:spPr>
          <a:xfrm>
            <a:off x="4537971" y="3683221"/>
            <a:ext cx="3996511" cy="335756"/>
          </a:xfrm>
        </p:spPr>
        <p:txBody>
          <a:bodyPr/>
          <a:lstStyle>
            <a:lvl1pPr marL="0" indent="0">
              <a:buNone/>
              <a:defRPr sz="14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Date</a:t>
            </a:r>
          </a:p>
          <a:p>
            <a:pPr lvl="1"/>
            <a:endParaRPr lang="en-US"/>
          </a:p>
        </p:txBody>
      </p:sp>
      <p:sp>
        <p:nvSpPr>
          <p:cNvPr id="4" name="TextBox 3">
            <a:extLst>
              <a:ext uri="{FF2B5EF4-FFF2-40B4-BE49-F238E27FC236}">
                <a16:creationId xmlns:a16="http://schemas.microsoft.com/office/drawing/2014/main" id="{8595C0F3-D825-EA27-8799-2AEAF16285F8}"/>
              </a:ext>
            </a:extLst>
          </p:cNvPr>
          <p:cNvSpPr txBox="1"/>
          <p:nvPr userDrawn="1"/>
        </p:nvSpPr>
        <p:spPr>
          <a:xfrm>
            <a:off x="7350309" y="4818270"/>
            <a:ext cx="879742" cy="184666"/>
          </a:xfrm>
          <a:prstGeom prst="rect">
            <a:avLst/>
          </a:prstGeom>
          <a:noFill/>
        </p:spPr>
        <p:txBody>
          <a:bodyPr wrap="square" rtlCol="0">
            <a:spAutoFit/>
          </a:bodyPr>
          <a:lstStyle/>
          <a:p>
            <a:r>
              <a:rPr lang="en-US" sz="600">
                <a:solidFill>
                  <a:schemeClr val="bg1"/>
                </a:solidFill>
                <a:latin typeface="Arial" panose="020B0604020202020204" pitchFamily="34" charset="0"/>
                <a:cs typeface="Arial" panose="020B0604020202020204" pitchFamily="34" charset="0"/>
              </a:rPr>
              <a:t>Implemented by</a:t>
            </a:r>
            <a:endParaRPr lang="en-DK" sz="600">
              <a:solidFill>
                <a:schemeClr val="bg1"/>
              </a:solidFill>
              <a:latin typeface="Arial" panose="020B0604020202020204" pitchFamily="34" charset="0"/>
              <a:cs typeface="Arial" panose="020B0604020202020204" pitchFamily="34" charset="0"/>
            </a:endParaRPr>
          </a:p>
        </p:txBody>
      </p:sp>
      <p:pic>
        <p:nvPicPr>
          <p:cNvPr id="2" name="Picture 1" descr="A white text on a black background&#10;&#10;Description automatically generated with low confidence">
            <a:extLst>
              <a:ext uri="{FF2B5EF4-FFF2-40B4-BE49-F238E27FC236}">
                <a16:creationId xmlns:a16="http://schemas.microsoft.com/office/drawing/2014/main" id="{1538C47A-5ABE-A7E6-C545-54589EE2A35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063229" y="4740783"/>
            <a:ext cx="835100" cy="307765"/>
          </a:xfrm>
          <a:prstGeom prst="rect">
            <a:avLst/>
          </a:prstGeom>
        </p:spPr>
      </p:pic>
      <p:sp>
        <p:nvSpPr>
          <p:cNvPr id="3" name="Text Placeholder 4">
            <a:extLst>
              <a:ext uri="{FF2B5EF4-FFF2-40B4-BE49-F238E27FC236}">
                <a16:creationId xmlns:a16="http://schemas.microsoft.com/office/drawing/2014/main" id="{37ED1B70-F6AE-3D4C-2890-45442EBC641A}"/>
              </a:ext>
            </a:extLst>
          </p:cNvPr>
          <p:cNvSpPr>
            <a:spLocks noGrp="1"/>
          </p:cNvSpPr>
          <p:nvPr>
            <p:ph type="body" sz="quarter" idx="16" hasCustomPrompt="1"/>
          </p:nvPr>
        </p:nvSpPr>
        <p:spPr>
          <a:xfrm>
            <a:off x="4537971" y="1268065"/>
            <a:ext cx="4018124" cy="1358426"/>
          </a:xfrm>
        </p:spPr>
        <p:txBody>
          <a:bodyPr>
            <a:noAutofit/>
          </a:bodyPr>
          <a:lstStyle>
            <a:lvl1pPr marL="0" indent="0">
              <a:buNone/>
              <a:defRPr sz="3300">
                <a:solidFill>
                  <a:schemeClr val="bg1"/>
                </a:solidFill>
                <a:latin typeface="Arial Black" panose="020B0A04020102090204" pitchFamily="34" charset="0"/>
              </a:defRPr>
            </a:lvl1pPr>
          </a:lstStyle>
          <a:p>
            <a:pPr lvl="0"/>
            <a:r>
              <a:rPr lang="en-US"/>
              <a:t>CLICK TO EDIT MASTER TITLE STYLE </a:t>
            </a:r>
            <a:endParaRPr lang="en-DK"/>
          </a:p>
        </p:txBody>
      </p:sp>
      <p:sp>
        <p:nvSpPr>
          <p:cNvPr id="8" name="TextBox 7">
            <a:extLst>
              <a:ext uri="{FF2B5EF4-FFF2-40B4-BE49-F238E27FC236}">
                <a16:creationId xmlns:a16="http://schemas.microsoft.com/office/drawing/2014/main" id="{6986F08F-6E2C-5DD3-2472-A324F3A06BA8}"/>
              </a:ext>
            </a:extLst>
          </p:cNvPr>
          <p:cNvSpPr txBox="1"/>
          <p:nvPr userDrawn="1"/>
        </p:nvSpPr>
        <p:spPr>
          <a:xfrm>
            <a:off x="587589" y="3207975"/>
            <a:ext cx="2189088" cy="261610"/>
          </a:xfrm>
          <a:prstGeom prst="rect">
            <a:avLst/>
          </a:prstGeom>
          <a:noFill/>
        </p:spPr>
        <p:txBody>
          <a:bodyPr wrap="square" rtlCol="0">
            <a:spAutoFit/>
          </a:bodyPr>
          <a:lstStyle/>
          <a:p>
            <a:pPr algn="ctr"/>
            <a:r>
              <a:rPr lang="en-GB" sz="1100" b="0" i="0" noProof="0">
                <a:solidFill>
                  <a:schemeClr val="bg1"/>
                </a:solidFill>
                <a:latin typeface="Arial" panose="020B0604020202020204" pitchFamily="34" charset="0"/>
                <a:cs typeface="Arial" panose="020B0604020202020204" pitchFamily="34" charset="0"/>
              </a:rPr>
              <a:t>in-situ</a:t>
            </a:r>
          </a:p>
        </p:txBody>
      </p:sp>
      <p:pic>
        <p:nvPicPr>
          <p:cNvPr id="11" name="Picture 10">
            <a:extLst>
              <a:ext uri="{FF2B5EF4-FFF2-40B4-BE49-F238E27FC236}">
                <a16:creationId xmlns:a16="http://schemas.microsoft.com/office/drawing/2014/main" id="{98DFB204-53E1-99C2-37D1-70B50D95E574}"/>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088586" y="1794838"/>
            <a:ext cx="1187094" cy="12420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249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_Brown ba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C9A471B-96EA-C114-AD88-C60900D571C3}"/>
              </a:ext>
            </a:extLst>
          </p:cNvPr>
          <p:cNvSpPr/>
          <p:nvPr userDrawn="1"/>
        </p:nvSpPr>
        <p:spPr>
          <a:xfrm>
            <a:off x="292561" y="254953"/>
            <a:ext cx="409091" cy="426029"/>
          </a:xfrm>
          <a:prstGeom prst="ellipse">
            <a:avLst/>
          </a:prstGeom>
          <a:solidFill>
            <a:srgbClr val="783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8" name="Picture 3">
            <a:extLst>
              <a:ext uri="{FF2B5EF4-FFF2-40B4-BE49-F238E27FC236}">
                <a16:creationId xmlns:a16="http://schemas.microsoft.com/office/drawing/2014/main" id="{2521B6B7-9A94-3FC8-C7E6-862D8F64AA9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8107" y="298958"/>
            <a:ext cx="323050" cy="338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3" name="Straight Connector 12">
            <a:extLst>
              <a:ext uri="{FF2B5EF4-FFF2-40B4-BE49-F238E27FC236}">
                <a16:creationId xmlns:a16="http://schemas.microsoft.com/office/drawing/2014/main" id="{46FC94A4-36C5-DFF3-598E-30022D85F1D9}"/>
              </a:ext>
            </a:extLst>
          </p:cNvPr>
          <p:cNvCxnSpPr>
            <a:cxnSpLocks/>
          </p:cNvCxnSpPr>
          <p:nvPr userDrawn="1"/>
        </p:nvCxnSpPr>
        <p:spPr>
          <a:xfrm>
            <a:off x="489632" y="1097988"/>
            <a:ext cx="0" cy="3539054"/>
          </a:xfrm>
          <a:prstGeom prst="line">
            <a:avLst/>
          </a:prstGeom>
          <a:ln w="31750">
            <a:solidFill>
              <a:srgbClr val="783F34">
                <a:alpha val="81000"/>
              </a:srgb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33AE154-318B-1D0B-279A-53A8B2E218EC}"/>
              </a:ext>
            </a:extLst>
          </p:cNvPr>
          <p:cNvSpPr>
            <a:spLocks noGrp="1"/>
          </p:cNvSpPr>
          <p:nvPr>
            <p:ph type="ftr" sz="quarter" idx="11"/>
          </p:nvPr>
        </p:nvSpPr>
        <p:spPr/>
        <p:txBody>
          <a:bodyPr/>
          <a:lstStyle/>
          <a:p>
            <a:endParaRPr lang="en-DK"/>
          </a:p>
        </p:txBody>
      </p:sp>
      <p:sp>
        <p:nvSpPr>
          <p:cNvPr id="2" name="TextBox 1">
            <a:extLst>
              <a:ext uri="{FF2B5EF4-FFF2-40B4-BE49-F238E27FC236}">
                <a16:creationId xmlns:a16="http://schemas.microsoft.com/office/drawing/2014/main" id="{210FEAE3-85E0-162B-9A6A-C59A09888F12}"/>
              </a:ext>
            </a:extLst>
          </p:cNvPr>
          <p:cNvSpPr txBox="1"/>
          <p:nvPr userDrawn="1"/>
        </p:nvSpPr>
        <p:spPr>
          <a:xfrm>
            <a:off x="0" y="763607"/>
            <a:ext cx="979264" cy="230832"/>
          </a:xfrm>
          <a:prstGeom prst="rect">
            <a:avLst/>
          </a:prstGeom>
          <a:noFill/>
        </p:spPr>
        <p:txBody>
          <a:bodyPr wrap="square" rtlCol="0">
            <a:spAutoFit/>
          </a:bodyPr>
          <a:lstStyle/>
          <a:p>
            <a:pPr algn="ctr"/>
            <a:r>
              <a:rPr lang="en-GB" sz="900" b="1" noProof="0">
                <a:solidFill>
                  <a:srgbClr val="783F34"/>
                </a:solidFill>
                <a:latin typeface="Arial" panose="020B0604020202020204" pitchFamily="34" charset="0"/>
                <a:cs typeface="Arial" panose="020B0604020202020204" pitchFamily="34" charset="0"/>
              </a:rPr>
              <a:t>In situ</a:t>
            </a:r>
          </a:p>
        </p:txBody>
      </p:sp>
      <p:sp>
        <p:nvSpPr>
          <p:cNvPr id="9" name="Slide Number Placeholder 5">
            <a:extLst>
              <a:ext uri="{FF2B5EF4-FFF2-40B4-BE49-F238E27FC236}">
                <a16:creationId xmlns:a16="http://schemas.microsoft.com/office/drawing/2014/main" id="{6B492AA4-4E91-F170-172C-E827227F8732}"/>
              </a:ext>
            </a:extLst>
          </p:cNvPr>
          <p:cNvSpPr>
            <a:spLocks noGrp="1"/>
          </p:cNvSpPr>
          <p:nvPr>
            <p:ph type="sldNum" sz="quarter" idx="4"/>
          </p:nvPr>
        </p:nvSpPr>
        <p:spPr>
          <a:xfrm>
            <a:off x="6840929" y="35170"/>
            <a:ext cx="2057400" cy="18903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483F801-8E86-4B33-862C-3E1C711AECEF}" type="slidenum">
              <a:rPr lang="en-DK" smtClean="0"/>
              <a:pPr/>
              <a:t>‹N›</a:t>
            </a:fld>
            <a:endParaRPr lang="en-DK"/>
          </a:p>
        </p:txBody>
      </p:sp>
      <p:sp>
        <p:nvSpPr>
          <p:cNvPr id="11" name="Content Placeholder 2">
            <a:extLst>
              <a:ext uri="{FF2B5EF4-FFF2-40B4-BE49-F238E27FC236}">
                <a16:creationId xmlns:a16="http://schemas.microsoft.com/office/drawing/2014/main" id="{D3285387-5F4F-D075-E4BF-612E23A45DB8}"/>
              </a:ext>
            </a:extLst>
          </p:cNvPr>
          <p:cNvSpPr>
            <a:spLocks noGrp="1"/>
          </p:cNvSpPr>
          <p:nvPr>
            <p:ph idx="1" hasCustomPrompt="1"/>
          </p:nvPr>
        </p:nvSpPr>
        <p:spPr>
          <a:xfrm>
            <a:off x="899770" y="1097989"/>
            <a:ext cx="7998559" cy="353473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DK"/>
          </a:p>
        </p:txBody>
      </p:sp>
      <p:sp>
        <p:nvSpPr>
          <p:cNvPr id="3" name="Title 1">
            <a:extLst>
              <a:ext uri="{FF2B5EF4-FFF2-40B4-BE49-F238E27FC236}">
                <a16:creationId xmlns:a16="http://schemas.microsoft.com/office/drawing/2014/main" id="{1E520520-5D8F-02EC-06C9-907126C5FF0E}"/>
              </a:ext>
            </a:extLst>
          </p:cNvPr>
          <p:cNvSpPr txBox="1">
            <a:spLocks/>
          </p:cNvSpPr>
          <p:nvPr userDrawn="1"/>
        </p:nvSpPr>
        <p:spPr>
          <a:xfrm>
            <a:off x="899770" y="250529"/>
            <a:ext cx="7998559" cy="442415"/>
          </a:xfrm>
          <a:prstGeom prst="rect">
            <a:avLst/>
          </a:prstGeom>
          <a:solidFill>
            <a:srgbClr val="783F34"/>
          </a:solidFill>
        </p:spPr>
        <p:txBody>
          <a:bodyPr>
            <a:noAutofit/>
          </a:bodyPr>
          <a:lstStyle>
            <a:lvl1pPr algn="l" defTabSz="914400" rtl="0" eaLnBrk="1" latinLnBrk="0" hangingPunct="1">
              <a:lnSpc>
                <a:spcPct val="90000"/>
              </a:lnSpc>
              <a:spcBef>
                <a:spcPct val="0"/>
              </a:spcBef>
              <a:buNone/>
              <a:defRPr sz="2700" kern="1200" baseline="0">
                <a:solidFill>
                  <a:schemeClr val="tx1"/>
                </a:solidFill>
                <a:latin typeface="Arial" panose="020B0604020202020204" pitchFamily="34" charset="0"/>
                <a:ea typeface="+mj-ea"/>
                <a:cs typeface="Arial" panose="020B0604020202020204" pitchFamily="34" charset="0"/>
              </a:defRPr>
            </a:lvl1pPr>
          </a:lstStyle>
          <a:p>
            <a:pPr lvl="0"/>
            <a:endParaRPr lang="en-US" sz="2700">
              <a:solidFill>
                <a:srgbClr val="783F34"/>
              </a:solidFill>
            </a:endParaRPr>
          </a:p>
        </p:txBody>
      </p:sp>
      <p:sp>
        <p:nvSpPr>
          <p:cNvPr id="7" name="Text Placeholder 6">
            <a:extLst>
              <a:ext uri="{FF2B5EF4-FFF2-40B4-BE49-F238E27FC236}">
                <a16:creationId xmlns:a16="http://schemas.microsoft.com/office/drawing/2014/main" id="{EA86D99A-8130-FEB2-B78E-CF61DFBDED07}"/>
              </a:ext>
            </a:extLst>
          </p:cNvPr>
          <p:cNvSpPr>
            <a:spLocks noGrp="1"/>
          </p:cNvSpPr>
          <p:nvPr>
            <p:ph type="body" sz="quarter" idx="12" hasCustomPrompt="1"/>
          </p:nvPr>
        </p:nvSpPr>
        <p:spPr>
          <a:xfrm>
            <a:off x="900113" y="250031"/>
            <a:ext cx="7998619" cy="442913"/>
          </a:xfrm>
        </p:spPr>
        <p:txBody>
          <a:bodyPr>
            <a:normAutofit/>
          </a:bodyPr>
          <a:lstStyle>
            <a:lvl1pPr marL="0" indent="0">
              <a:buNone/>
              <a:defRPr sz="2700">
                <a:solidFill>
                  <a:schemeClr val="bg1"/>
                </a:solidFill>
              </a:defRPr>
            </a:lvl1pPr>
          </a:lstStyle>
          <a:p>
            <a:pPr lvl="0"/>
            <a:r>
              <a:rPr lang="en-US"/>
              <a:t>Slide Title </a:t>
            </a:r>
          </a:p>
        </p:txBody>
      </p:sp>
    </p:spTree>
    <p:extLst>
      <p:ext uri="{BB962C8B-B14F-4D97-AF65-F5344CB8AC3E}">
        <p14:creationId xmlns:p14="http://schemas.microsoft.com/office/powerpoint/2010/main" val="2315074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_Green ba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D0D1-D164-CF9F-096B-B2C998CDAD4F}"/>
              </a:ext>
            </a:extLst>
          </p:cNvPr>
          <p:cNvSpPr>
            <a:spLocks noGrp="1"/>
          </p:cNvSpPr>
          <p:nvPr>
            <p:ph idx="1" hasCustomPrompt="1"/>
          </p:nvPr>
        </p:nvSpPr>
        <p:spPr>
          <a:xfrm>
            <a:off x="899770" y="1097989"/>
            <a:ext cx="7998559" cy="353473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DK"/>
          </a:p>
        </p:txBody>
      </p:sp>
      <p:sp>
        <p:nvSpPr>
          <p:cNvPr id="6" name="Slide Number Placeholder 5">
            <a:extLst>
              <a:ext uri="{FF2B5EF4-FFF2-40B4-BE49-F238E27FC236}">
                <a16:creationId xmlns:a16="http://schemas.microsoft.com/office/drawing/2014/main" id="{4108E117-3D75-55B2-310B-03D5D33B4518}"/>
              </a:ext>
            </a:extLst>
          </p:cNvPr>
          <p:cNvSpPr>
            <a:spLocks noGrp="1"/>
          </p:cNvSpPr>
          <p:nvPr>
            <p:ph type="sldNum" sz="quarter" idx="12"/>
          </p:nvPr>
        </p:nvSpPr>
        <p:spPr>
          <a:xfrm>
            <a:off x="6840929" y="42924"/>
            <a:ext cx="2057400" cy="175682"/>
          </a:xfrm>
          <a:prstGeom prst="rect">
            <a:avLst/>
          </a:prstGeom>
        </p:spPr>
        <p:txBody>
          <a:bodyPr/>
          <a:lstStyle/>
          <a:p>
            <a:fld id="{B483F801-8E86-4B33-862C-3E1C711AECEF}" type="slidenum">
              <a:rPr lang="en-DK" smtClean="0"/>
              <a:t>‹N›</a:t>
            </a:fld>
            <a:endParaRPr lang="en-DK"/>
          </a:p>
        </p:txBody>
      </p:sp>
      <p:sp>
        <p:nvSpPr>
          <p:cNvPr id="2" name="Title 1">
            <a:extLst>
              <a:ext uri="{FF2B5EF4-FFF2-40B4-BE49-F238E27FC236}">
                <a16:creationId xmlns:a16="http://schemas.microsoft.com/office/drawing/2014/main" id="{98B55244-F916-4588-AA93-48443649C2AC}"/>
              </a:ext>
            </a:extLst>
          </p:cNvPr>
          <p:cNvSpPr txBox="1">
            <a:spLocks/>
          </p:cNvSpPr>
          <p:nvPr userDrawn="1"/>
        </p:nvSpPr>
        <p:spPr>
          <a:xfrm>
            <a:off x="899770" y="250530"/>
            <a:ext cx="7998499" cy="441921"/>
          </a:xfrm>
          <a:prstGeom prst="rect">
            <a:avLst/>
          </a:prstGeom>
          <a:solidFill>
            <a:srgbClr val="783F34"/>
          </a:solidFill>
        </p:spPr>
        <p:txBody>
          <a:bodyPr>
            <a:noAutofit/>
          </a:bodyPr>
          <a:lstStyle>
            <a:lvl1pPr algn="l" defTabSz="914400" rtl="0" eaLnBrk="1" latinLnBrk="0" hangingPunct="1">
              <a:lnSpc>
                <a:spcPct val="90000"/>
              </a:lnSpc>
              <a:spcBef>
                <a:spcPct val="0"/>
              </a:spcBef>
              <a:buNone/>
              <a:defRPr sz="2700" kern="1200" baseline="0">
                <a:solidFill>
                  <a:schemeClr val="tx1"/>
                </a:solidFill>
                <a:latin typeface="Arial" panose="020B0604020202020204" pitchFamily="34" charset="0"/>
                <a:ea typeface="+mj-ea"/>
                <a:cs typeface="Arial" panose="020B0604020202020204" pitchFamily="34" charset="0"/>
              </a:defRPr>
            </a:lvl1pPr>
          </a:lstStyle>
          <a:p>
            <a:pPr lvl="0"/>
            <a:endParaRPr lang="en-US" sz="2700">
              <a:solidFill>
                <a:schemeClr val="bg1"/>
              </a:solidFill>
            </a:endParaRPr>
          </a:p>
        </p:txBody>
      </p:sp>
      <p:sp>
        <p:nvSpPr>
          <p:cNvPr id="7" name="Text Placeholder 6">
            <a:extLst>
              <a:ext uri="{FF2B5EF4-FFF2-40B4-BE49-F238E27FC236}">
                <a16:creationId xmlns:a16="http://schemas.microsoft.com/office/drawing/2014/main" id="{0B5F93E9-88FE-9F77-E824-88716163B7F9}"/>
              </a:ext>
            </a:extLst>
          </p:cNvPr>
          <p:cNvSpPr>
            <a:spLocks noGrp="1"/>
          </p:cNvSpPr>
          <p:nvPr>
            <p:ph type="body" sz="quarter" idx="13" hasCustomPrompt="1"/>
          </p:nvPr>
        </p:nvSpPr>
        <p:spPr>
          <a:xfrm>
            <a:off x="899770" y="277894"/>
            <a:ext cx="7998558" cy="414557"/>
          </a:xfrm>
        </p:spPr>
        <p:txBody>
          <a:bodyPr>
            <a:normAutofit/>
          </a:bodyPr>
          <a:lstStyle>
            <a:lvl1pPr marL="0" indent="0">
              <a:buNone/>
              <a:defRPr sz="2400">
                <a:solidFill>
                  <a:schemeClr val="bg1"/>
                </a:solidFill>
                <a:latin typeface="Arial Black" panose="020B0A04020102090204" pitchFamily="34" charset="0"/>
              </a:defRPr>
            </a:lvl1pPr>
          </a:lstStyle>
          <a:p>
            <a:pPr lvl="0"/>
            <a:r>
              <a:rPr lang="en-US"/>
              <a:t>Slide Title</a:t>
            </a:r>
          </a:p>
        </p:txBody>
      </p:sp>
      <p:cxnSp>
        <p:nvCxnSpPr>
          <p:cNvPr id="5" name="Straight Connector 4">
            <a:extLst>
              <a:ext uri="{FF2B5EF4-FFF2-40B4-BE49-F238E27FC236}">
                <a16:creationId xmlns:a16="http://schemas.microsoft.com/office/drawing/2014/main" id="{930EC4F6-DCC8-968F-A08F-5B440DCA4943}"/>
              </a:ext>
            </a:extLst>
          </p:cNvPr>
          <p:cNvCxnSpPr>
            <a:cxnSpLocks/>
          </p:cNvCxnSpPr>
          <p:nvPr userDrawn="1"/>
        </p:nvCxnSpPr>
        <p:spPr>
          <a:xfrm>
            <a:off x="489632" y="1097988"/>
            <a:ext cx="0" cy="3539054"/>
          </a:xfrm>
          <a:prstGeom prst="line">
            <a:avLst/>
          </a:prstGeom>
          <a:ln w="31750">
            <a:solidFill>
              <a:srgbClr val="783F34">
                <a:alpha val="81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752DD2-64CF-6E71-E712-B98154303383}"/>
              </a:ext>
            </a:extLst>
          </p:cNvPr>
          <p:cNvSpPr txBox="1"/>
          <p:nvPr userDrawn="1"/>
        </p:nvSpPr>
        <p:spPr>
          <a:xfrm>
            <a:off x="0" y="763607"/>
            <a:ext cx="979264" cy="230832"/>
          </a:xfrm>
          <a:prstGeom prst="rect">
            <a:avLst/>
          </a:prstGeom>
          <a:noFill/>
        </p:spPr>
        <p:txBody>
          <a:bodyPr wrap="square" rtlCol="0">
            <a:spAutoFit/>
          </a:bodyPr>
          <a:lstStyle/>
          <a:p>
            <a:pPr algn="ctr"/>
            <a:r>
              <a:rPr lang="en-GB" sz="900" b="1" noProof="0">
                <a:solidFill>
                  <a:srgbClr val="783F34"/>
                </a:solidFill>
                <a:latin typeface="Arial" panose="020B0604020202020204" pitchFamily="34" charset="0"/>
                <a:cs typeface="Arial" panose="020B0604020202020204" pitchFamily="34" charset="0"/>
              </a:rPr>
              <a:t>In situ</a:t>
            </a:r>
          </a:p>
        </p:txBody>
      </p:sp>
      <p:sp>
        <p:nvSpPr>
          <p:cNvPr id="15" name="Oval 14">
            <a:extLst>
              <a:ext uri="{FF2B5EF4-FFF2-40B4-BE49-F238E27FC236}">
                <a16:creationId xmlns:a16="http://schemas.microsoft.com/office/drawing/2014/main" id="{D4CCE8D0-3CEE-1030-687D-F8C6F2C4E9D7}"/>
              </a:ext>
            </a:extLst>
          </p:cNvPr>
          <p:cNvSpPr/>
          <p:nvPr userDrawn="1"/>
        </p:nvSpPr>
        <p:spPr>
          <a:xfrm>
            <a:off x="292561" y="254953"/>
            <a:ext cx="409091" cy="426029"/>
          </a:xfrm>
          <a:prstGeom prst="ellipse">
            <a:avLst/>
          </a:prstGeom>
          <a:solidFill>
            <a:srgbClr val="783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6" name="Picture 3">
            <a:extLst>
              <a:ext uri="{FF2B5EF4-FFF2-40B4-BE49-F238E27FC236}">
                <a16:creationId xmlns:a16="http://schemas.microsoft.com/office/drawing/2014/main" id="{47A9D55D-935D-A73E-3C92-871A34F87C5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8107" y="298958"/>
            <a:ext cx="323050" cy="338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825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5C813F-62C6-A5D5-9EA1-0CA39316C675}"/>
              </a:ext>
            </a:extLst>
          </p:cNvPr>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891A16F0-1CD1-96E7-5776-79C946CECCC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GB"/>
          </a:p>
        </p:txBody>
      </p:sp>
    </p:spTree>
    <p:extLst>
      <p:ext uri="{BB962C8B-B14F-4D97-AF65-F5344CB8AC3E}">
        <p14:creationId xmlns:p14="http://schemas.microsoft.com/office/powerpoint/2010/main" val="3576920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0E9BC0-8D26-143A-CEE6-8996059DA38C}"/>
              </a:ext>
            </a:extLst>
          </p:cNvPr>
          <p:cNvSpPr>
            <a:spLocks noGrp="1"/>
          </p:cNvSpPr>
          <p:nvPr>
            <p:ph type="title"/>
          </p:nvPr>
        </p:nvSpPr>
        <p:spPr>
          <a:xfrm>
            <a:off x="628650" y="646378"/>
            <a:ext cx="7886700" cy="994172"/>
          </a:xfrm>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FB6FE488-6DFB-DE1B-87B1-054093008216}"/>
              </a:ext>
            </a:extLst>
          </p:cNvPr>
          <p:cNvSpPr>
            <a:spLocks noGrp="1"/>
          </p:cNvSpPr>
          <p:nvPr>
            <p:ph idx="1"/>
          </p:nvPr>
        </p:nvSpPr>
        <p:spPr>
          <a:xfrm>
            <a:off x="628650" y="1640550"/>
            <a:ext cx="7886700" cy="273671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557104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10C6BB-6928-C13E-2034-C77DAEB7E943}"/>
              </a:ext>
            </a:extLst>
          </p:cNvPr>
          <p:cNvSpPr>
            <a:spLocks noGrp="1"/>
          </p:cNvSpPr>
          <p:nvPr>
            <p:ph type="title"/>
          </p:nvPr>
        </p:nvSpPr>
        <p:spPr>
          <a:xfrm>
            <a:off x="623888" y="884370"/>
            <a:ext cx="7886700" cy="2139553"/>
          </a:xfrm>
        </p:spPr>
        <p:txBody>
          <a:bodyPr anchor="b"/>
          <a:lstStyle>
            <a:lvl1pPr>
              <a:defRPr sz="45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74A60AFA-C986-2165-404C-D0120E7633B2}"/>
              </a:ext>
            </a:extLst>
          </p:cNvPr>
          <p:cNvSpPr>
            <a:spLocks noGrp="1"/>
          </p:cNvSpPr>
          <p:nvPr>
            <p:ph type="body" idx="1"/>
          </p:nvPr>
        </p:nvSpPr>
        <p:spPr>
          <a:xfrm>
            <a:off x="623888" y="3044164"/>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Tree>
    <p:extLst>
      <p:ext uri="{BB962C8B-B14F-4D97-AF65-F5344CB8AC3E}">
        <p14:creationId xmlns:p14="http://schemas.microsoft.com/office/powerpoint/2010/main" val="3530312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3AF877-4D7E-D104-D087-5B951208842B}"/>
              </a:ext>
            </a:extLst>
          </p:cNvPr>
          <p:cNvSpPr>
            <a:spLocks noGrp="1"/>
          </p:cNvSpPr>
          <p:nvPr>
            <p:ph type="title"/>
          </p:nvPr>
        </p:nvSpPr>
        <p:spPr>
          <a:xfrm>
            <a:off x="628650" y="694267"/>
            <a:ext cx="7886700" cy="795866"/>
          </a:xfrm>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FF42D62F-FA44-CEC6-6FD7-2815DB6984D9}"/>
              </a:ext>
            </a:extLst>
          </p:cNvPr>
          <p:cNvSpPr>
            <a:spLocks noGrp="1"/>
          </p:cNvSpPr>
          <p:nvPr>
            <p:ph sz="half" idx="1"/>
          </p:nvPr>
        </p:nvSpPr>
        <p:spPr>
          <a:xfrm>
            <a:off x="628650" y="1580994"/>
            <a:ext cx="3875617" cy="271149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EA3658C4-A31E-634E-5B7F-E9A4553EAA92}"/>
              </a:ext>
            </a:extLst>
          </p:cNvPr>
          <p:cNvSpPr>
            <a:spLocks noGrp="1"/>
          </p:cNvSpPr>
          <p:nvPr>
            <p:ph sz="half" idx="2"/>
          </p:nvPr>
        </p:nvSpPr>
        <p:spPr>
          <a:xfrm>
            <a:off x="4629150" y="1580994"/>
            <a:ext cx="3875617" cy="271149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3752258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EBCC3CF1-8602-DF3E-DA18-3E9BB210AAC8}"/>
              </a:ext>
            </a:extLst>
          </p:cNvPr>
          <p:cNvSpPr>
            <a:spLocks noGrp="1"/>
          </p:cNvSpPr>
          <p:nvPr>
            <p:ph type="title"/>
          </p:nvPr>
        </p:nvSpPr>
        <p:spPr>
          <a:xfrm>
            <a:off x="628650" y="694267"/>
            <a:ext cx="7886700" cy="795866"/>
          </a:xfrm>
        </p:spPr>
        <p:txBody>
          <a:bodyPr/>
          <a:lstStyle/>
          <a:p>
            <a:r>
              <a:rPr lang="it-IT"/>
              <a:t>Fare clic per modificare lo stile del titolo dello schema</a:t>
            </a:r>
            <a:endParaRPr lang="en-GB"/>
          </a:p>
        </p:txBody>
      </p:sp>
    </p:spTree>
    <p:extLst>
      <p:ext uri="{BB962C8B-B14F-4D97-AF65-F5344CB8AC3E}">
        <p14:creationId xmlns:p14="http://schemas.microsoft.com/office/powerpoint/2010/main" val="3543477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055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6E3F5F-F48B-63A1-869B-D723B5897871}"/>
              </a:ext>
            </a:extLst>
          </p:cNvPr>
          <p:cNvSpPr>
            <a:spLocks noGrp="1"/>
          </p:cNvSpPr>
          <p:nvPr>
            <p:ph type="title"/>
          </p:nvPr>
        </p:nvSpPr>
        <p:spPr>
          <a:xfrm>
            <a:off x="629841" y="740569"/>
            <a:ext cx="2949178" cy="1079765"/>
          </a:xfrm>
        </p:spPr>
        <p:txBody>
          <a:bodyPr anchor="b"/>
          <a:lstStyle>
            <a:lvl1pPr>
              <a:defRPr sz="24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67684C6A-9FFB-FC08-5119-2E6F6661431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C141C26F-0905-3CB9-3E63-4E4057675702}"/>
              </a:ext>
            </a:extLst>
          </p:cNvPr>
          <p:cNvSpPr>
            <a:spLocks noGrp="1"/>
          </p:cNvSpPr>
          <p:nvPr>
            <p:ph type="body" sz="half" idx="2"/>
          </p:nvPr>
        </p:nvSpPr>
        <p:spPr>
          <a:xfrm>
            <a:off x="629841" y="1914524"/>
            <a:ext cx="2949178" cy="24872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Tree>
    <p:extLst>
      <p:ext uri="{BB962C8B-B14F-4D97-AF65-F5344CB8AC3E}">
        <p14:creationId xmlns:p14="http://schemas.microsoft.com/office/powerpoint/2010/main" val="4125905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84AE3A-CBA8-FB61-0706-B5D38560FD5C}"/>
              </a:ext>
            </a:extLst>
          </p:cNvPr>
          <p:cNvSpPr>
            <a:spLocks noGrp="1"/>
          </p:cNvSpPr>
          <p:nvPr>
            <p:ph type="title"/>
          </p:nvPr>
        </p:nvSpPr>
        <p:spPr>
          <a:xfrm>
            <a:off x="629841" y="740569"/>
            <a:ext cx="2949178" cy="1200150"/>
          </a:xfrm>
        </p:spPr>
        <p:txBody>
          <a:bodyPr anchor="b"/>
          <a:lstStyle>
            <a:lvl1pPr>
              <a:defRPr sz="24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C5B17F68-E097-6C69-EFE9-E56047A0C57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Segnaposto testo 3">
            <a:extLst>
              <a:ext uri="{FF2B5EF4-FFF2-40B4-BE49-F238E27FC236}">
                <a16:creationId xmlns:a16="http://schemas.microsoft.com/office/drawing/2014/main" id="{C1DC2EB4-4690-629C-C981-2B4EBD183A76}"/>
              </a:ext>
            </a:extLst>
          </p:cNvPr>
          <p:cNvSpPr>
            <a:spLocks noGrp="1"/>
          </p:cNvSpPr>
          <p:nvPr>
            <p:ph type="body" sz="half" idx="2"/>
          </p:nvPr>
        </p:nvSpPr>
        <p:spPr>
          <a:xfrm>
            <a:off x="629841" y="1981200"/>
            <a:ext cx="2949178" cy="242054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Tree>
    <p:extLst>
      <p:ext uri="{BB962C8B-B14F-4D97-AF65-F5344CB8AC3E}">
        <p14:creationId xmlns:p14="http://schemas.microsoft.com/office/powerpoint/2010/main" val="41178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_Brown ba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D0D1-D164-CF9F-096B-B2C998CDAD4F}"/>
              </a:ext>
            </a:extLst>
          </p:cNvPr>
          <p:cNvSpPr>
            <a:spLocks noGrp="1"/>
          </p:cNvSpPr>
          <p:nvPr>
            <p:ph idx="1" hasCustomPrompt="1"/>
          </p:nvPr>
        </p:nvSpPr>
        <p:spPr>
          <a:xfrm>
            <a:off x="899770" y="1097989"/>
            <a:ext cx="7998559" cy="353473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DK"/>
          </a:p>
        </p:txBody>
      </p:sp>
      <p:sp>
        <p:nvSpPr>
          <p:cNvPr id="2" name="Title 1">
            <a:extLst>
              <a:ext uri="{FF2B5EF4-FFF2-40B4-BE49-F238E27FC236}">
                <a16:creationId xmlns:a16="http://schemas.microsoft.com/office/drawing/2014/main" id="{98B55244-F916-4588-AA93-48443649C2AC}"/>
              </a:ext>
            </a:extLst>
          </p:cNvPr>
          <p:cNvSpPr txBox="1">
            <a:spLocks/>
          </p:cNvSpPr>
          <p:nvPr userDrawn="1"/>
        </p:nvSpPr>
        <p:spPr>
          <a:xfrm>
            <a:off x="899770" y="250530"/>
            <a:ext cx="7998499" cy="441921"/>
          </a:xfrm>
          <a:prstGeom prst="rect">
            <a:avLst/>
          </a:prstGeom>
          <a:solidFill>
            <a:srgbClr val="783F34"/>
          </a:solidFill>
        </p:spPr>
        <p:txBody>
          <a:bodyPr>
            <a:noAutofit/>
          </a:bodyPr>
          <a:lstStyle>
            <a:lvl1pPr algn="l" defTabSz="914400" rtl="0" eaLnBrk="1" latinLnBrk="0" hangingPunct="1">
              <a:lnSpc>
                <a:spcPct val="90000"/>
              </a:lnSpc>
              <a:spcBef>
                <a:spcPct val="0"/>
              </a:spcBef>
              <a:buNone/>
              <a:defRPr sz="2700" kern="1200" baseline="0">
                <a:solidFill>
                  <a:schemeClr val="tx1"/>
                </a:solidFill>
                <a:latin typeface="Arial" panose="020B0604020202020204" pitchFamily="34" charset="0"/>
                <a:ea typeface="+mj-ea"/>
                <a:cs typeface="Arial" panose="020B0604020202020204" pitchFamily="34" charset="0"/>
              </a:defRPr>
            </a:lvl1pPr>
          </a:lstStyle>
          <a:p>
            <a:pPr lvl="0"/>
            <a:endParaRPr lang="en-US" sz="2700">
              <a:solidFill>
                <a:schemeClr val="bg1"/>
              </a:solidFill>
            </a:endParaRPr>
          </a:p>
        </p:txBody>
      </p:sp>
      <p:sp>
        <p:nvSpPr>
          <p:cNvPr id="7" name="Text Placeholder 6">
            <a:extLst>
              <a:ext uri="{FF2B5EF4-FFF2-40B4-BE49-F238E27FC236}">
                <a16:creationId xmlns:a16="http://schemas.microsoft.com/office/drawing/2014/main" id="{0B5F93E9-88FE-9F77-E824-88716163B7F9}"/>
              </a:ext>
            </a:extLst>
          </p:cNvPr>
          <p:cNvSpPr>
            <a:spLocks noGrp="1"/>
          </p:cNvSpPr>
          <p:nvPr>
            <p:ph type="body" sz="quarter" idx="13" hasCustomPrompt="1"/>
          </p:nvPr>
        </p:nvSpPr>
        <p:spPr>
          <a:xfrm>
            <a:off x="899770" y="250530"/>
            <a:ext cx="7998558" cy="441921"/>
          </a:xfrm>
        </p:spPr>
        <p:txBody>
          <a:bodyPr anchor="ctr">
            <a:normAutofit/>
          </a:bodyPr>
          <a:lstStyle>
            <a:lvl1pPr marL="0" indent="0">
              <a:buNone/>
              <a:defRPr sz="2400">
                <a:solidFill>
                  <a:schemeClr val="bg1"/>
                </a:solidFill>
                <a:latin typeface="Arial Black" panose="020B0A04020102090204" pitchFamily="34" charset="0"/>
              </a:defRPr>
            </a:lvl1pPr>
          </a:lstStyle>
          <a:p>
            <a:pPr lvl="0"/>
            <a:r>
              <a:rPr lang="en-US"/>
              <a:t>Slide Title</a:t>
            </a:r>
          </a:p>
        </p:txBody>
      </p:sp>
      <p:cxnSp>
        <p:nvCxnSpPr>
          <p:cNvPr id="5" name="Straight Connector 4">
            <a:extLst>
              <a:ext uri="{FF2B5EF4-FFF2-40B4-BE49-F238E27FC236}">
                <a16:creationId xmlns:a16="http://schemas.microsoft.com/office/drawing/2014/main" id="{930EC4F6-DCC8-968F-A08F-5B440DCA4943}"/>
              </a:ext>
            </a:extLst>
          </p:cNvPr>
          <p:cNvCxnSpPr>
            <a:cxnSpLocks/>
          </p:cNvCxnSpPr>
          <p:nvPr userDrawn="1"/>
        </p:nvCxnSpPr>
        <p:spPr>
          <a:xfrm>
            <a:off x="489632" y="1097988"/>
            <a:ext cx="0" cy="3539054"/>
          </a:xfrm>
          <a:prstGeom prst="line">
            <a:avLst/>
          </a:prstGeom>
          <a:ln w="31750">
            <a:solidFill>
              <a:srgbClr val="783F34">
                <a:alpha val="81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752DD2-64CF-6E71-E712-B98154303383}"/>
              </a:ext>
            </a:extLst>
          </p:cNvPr>
          <p:cNvSpPr txBox="1"/>
          <p:nvPr userDrawn="1"/>
        </p:nvSpPr>
        <p:spPr>
          <a:xfrm>
            <a:off x="0" y="763607"/>
            <a:ext cx="979264" cy="230832"/>
          </a:xfrm>
          <a:prstGeom prst="rect">
            <a:avLst/>
          </a:prstGeom>
          <a:noFill/>
        </p:spPr>
        <p:txBody>
          <a:bodyPr wrap="square" rtlCol="0">
            <a:spAutoFit/>
          </a:bodyPr>
          <a:lstStyle/>
          <a:p>
            <a:pPr algn="ctr"/>
            <a:r>
              <a:rPr lang="en-GB" sz="900" b="1" noProof="0">
                <a:solidFill>
                  <a:srgbClr val="783F34"/>
                </a:solidFill>
                <a:latin typeface="Arial" panose="020B0604020202020204" pitchFamily="34" charset="0"/>
                <a:cs typeface="Arial" panose="020B0604020202020204" pitchFamily="34" charset="0"/>
              </a:rPr>
              <a:t>in-situ</a:t>
            </a:r>
          </a:p>
        </p:txBody>
      </p:sp>
      <p:sp>
        <p:nvSpPr>
          <p:cNvPr id="15" name="Oval 14">
            <a:extLst>
              <a:ext uri="{FF2B5EF4-FFF2-40B4-BE49-F238E27FC236}">
                <a16:creationId xmlns:a16="http://schemas.microsoft.com/office/drawing/2014/main" id="{D4CCE8D0-3CEE-1030-687D-F8C6F2C4E9D7}"/>
              </a:ext>
            </a:extLst>
          </p:cNvPr>
          <p:cNvSpPr/>
          <p:nvPr userDrawn="1"/>
        </p:nvSpPr>
        <p:spPr>
          <a:xfrm>
            <a:off x="292561" y="254953"/>
            <a:ext cx="409091" cy="426029"/>
          </a:xfrm>
          <a:prstGeom prst="ellipse">
            <a:avLst/>
          </a:prstGeom>
          <a:solidFill>
            <a:srgbClr val="783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6" name="Picture 3">
            <a:extLst>
              <a:ext uri="{FF2B5EF4-FFF2-40B4-BE49-F238E27FC236}">
                <a16:creationId xmlns:a16="http://schemas.microsoft.com/office/drawing/2014/main" id="{47A9D55D-935D-A73E-3C92-871A34F87C5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8107" y="298958"/>
            <a:ext cx="323050" cy="338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199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D9F019-85F0-9CF8-791A-2023701AA596}"/>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B02E578F-161A-AE12-0369-CDD9C288800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2691969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two Content_Brown bar">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ED26639-E534-9A53-21EF-161D59020335}"/>
              </a:ext>
            </a:extLst>
          </p:cNvPr>
          <p:cNvSpPr>
            <a:spLocks noGrp="1"/>
          </p:cNvSpPr>
          <p:nvPr>
            <p:ph sz="half" idx="1" hasCustomPrompt="1"/>
          </p:nvPr>
        </p:nvSpPr>
        <p:spPr>
          <a:xfrm>
            <a:off x="911520" y="1097988"/>
            <a:ext cx="3878108" cy="3534734"/>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DK"/>
          </a:p>
        </p:txBody>
      </p:sp>
      <p:sp>
        <p:nvSpPr>
          <p:cNvPr id="7" name="Content Placeholder 3">
            <a:extLst>
              <a:ext uri="{FF2B5EF4-FFF2-40B4-BE49-F238E27FC236}">
                <a16:creationId xmlns:a16="http://schemas.microsoft.com/office/drawing/2014/main" id="{7C6BDA49-1D86-FD63-C872-56454014687C}"/>
              </a:ext>
            </a:extLst>
          </p:cNvPr>
          <p:cNvSpPr>
            <a:spLocks noGrp="1"/>
          </p:cNvSpPr>
          <p:nvPr>
            <p:ph sz="half" idx="2" hasCustomPrompt="1"/>
          </p:nvPr>
        </p:nvSpPr>
        <p:spPr>
          <a:xfrm>
            <a:off x="5020221" y="1097989"/>
            <a:ext cx="3878108" cy="353473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DK"/>
          </a:p>
        </p:txBody>
      </p:sp>
      <p:sp>
        <p:nvSpPr>
          <p:cNvPr id="12" name="Title 1">
            <a:extLst>
              <a:ext uri="{FF2B5EF4-FFF2-40B4-BE49-F238E27FC236}">
                <a16:creationId xmlns:a16="http://schemas.microsoft.com/office/drawing/2014/main" id="{0F258E9B-386B-1100-D6EB-92C29F4B4401}"/>
              </a:ext>
            </a:extLst>
          </p:cNvPr>
          <p:cNvSpPr txBox="1">
            <a:spLocks/>
          </p:cNvSpPr>
          <p:nvPr userDrawn="1"/>
        </p:nvSpPr>
        <p:spPr>
          <a:xfrm>
            <a:off x="899770" y="266422"/>
            <a:ext cx="7998499" cy="426029"/>
          </a:xfrm>
          <a:prstGeom prst="rect">
            <a:avLst/>
          </a:prstGeom>
          <a:solidFill>
            <a:srgbClr val="783F34"/>
          </a:solidFill>
        </p:spPr>
        <p:txBody>
          <a:bodyPr>
            <a:noAutofit/>
          </a:bodyPr>
          <a:lstStyle>
            <a:lvl1pPr algn="l" defTabSz="914400" rtl="0" eaLnBrk="1" latinLnBrk="0" hangingPunct="1">
              <a:lnSpc>
                <a:spcPct val="90000"/>
              </a:lnSpc>
              <a:spcBef>
                <a:spcPct val="0"/>
              </a:spcBef>
              <a:buNone/>
              <a:defRPr sz="2700" kern="1200" baseline="0">
                <a:solidFill>
                  <a:schemeClr val="tx1"/>
                </a:solidFill>
                <a:latin typeface="Arial" panose="020B0604020202020204" pitchFamily="34" charset="0"/>
                <a:ea typeface="+mj-ea"/>
                <a:cs typeface="Arial" panose="020B0604020202020204" pitchFamily="34" charset="0"/>
              </a:defRPr>
            </a:lvl1pPr>
          </a:lstStyle>
          <a:p>
            <a:pPr lvl="0"/>
            <a:endParaRPr lang="en-US" sz="2700">
              <a:solidFill>
                <a:schemeClr val="bg1"/>
              </a:solidFill>
            </a:endParaRPr>
          </a:p>
        </p:txBody>
      </p:sp>
      <p:sp>
        <p:nvSpPr>
          <p:cNvPr id="3" name="Text Placeholder 6">
            <a:extLst>
              <a:ext uri="{FF2B5EF4-FFF2-40B4-BE49-F238E27FC236}">
                <a16:creationId xmlns:a16="http://schemas.microsoft.com/office/drawing/2014/main" id="{891FB02B-F9A6-E0C9-A641-D6442C37BD8E}"/>
              </a:ext>
            </a:extLst>
          </p:cNvPr>
          <p:cNvSpPr>
            <a:spLocks noGrp="1"/>
          </p:cNvSpPr>
          <p:nvPr>
            <p:ph type="body" sz="quarter" idx="13" hasCustomPrompt="1"/>
          </p:nvPr>
        </p:nvSpPr>
        <p:spPr>
          <a:xfrm>
            <a:off x="899770" y="277894"/>
            <a:ext cx="7998558" cy="414557"/>
          </a:xfrm>
        </p:spPr>
        <p:txBody>
          <a:bodyPr anchor="ctr">
            <a:normAutofit/>
          </a:bodyPr>
          <a:lstStyle>
            <a:lvl1pPr marL="0" indent="0">
              <a:buNone/>
              <a:defRPr sz="2400">
                <a:solidFill>
                  <a:schemeClr val="bg1"/>
                </a:solidFill>
                <a:latin typeface="Arial Black" panose="020B0A04020102090204" pitchFamily="34" charset="0"/>
              </a:defRPr>
            </a:lvl1pPr>
          </a:lstStyle>
          <a:p>
            <a:pPr lvl="0"/>
            <a:r>
              <a:rPr lang="en-US"/>
              <a:t>Slide Title</a:t>
            </a:r>
          </a:p>
        </p:txBody>
      </p:sp>
      <p:sp>
        <p:nvSpPr>
          <p:cNvPr id="2" name="Oval 1">
            <a:extLst>
              <a:ext uri="{FF2B5EF4-FFF2-40B4-BE49-F238E27FC236}">
                <a16:creationId xmlns:a16="http://schemas.microsoft.com/office/drawing/2014/main" id="{B447EE14-98CC-CC0E-8847-235830BD4C05}"/>
              </a:ext>
            </a:extLst>
          </p:cNvPr>
          <p:cNvSpPr/>
          <p:nvPr userDrawn="1"/>
        </p:nvSpPr>
        <p:spPr>
          <a:xfrm>
            <a:off x="292561" y="254953"/>
            <a:ext cx="409091" cy="426029"/>
          </a:xfrm>
          <a:prstGeom prst="ellipse">
            <a:avLst/>
          </a:prstGeom>
          <a:solidFill>
            <a:srgbClr val="783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rgbClr val="783F34"/>
              </a:solidFill>
            </a:endParaRPr>
          </a:p>
        </p:txBody>
      </p:sp>
      <p:pic>
        <p:nvPicPr>
          <p:cNvPr id="5" name="Picture 3">
            <a:extLst>
              <a:ext uri="{FF2B5EF4-FFF2-40B4-BE49-F238E27FC236}">
                <a16:creationId xmlns:a16="http://schemas.microsoft.com/office/drawing/2014/main" id="{DFFF059F-0DA3-AD61-8E29-300C79BC4AD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8107" y="298958"/>
            <a:ext cx="323050" cy="338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 name="Straight Connector 7">
            <a:extLst>
              <a:ext uri="{FF2B5EF4-FFF2-40B4-BE49-F238E27FC236}">
                <a16:creationId xmlns:a16="http://schemas.microsoft.com/office/drawing/2014/main" id="{DEBAE359-1E9C-AB72-30BC-341F729AB28D}"/>
              </a:ext>
            </a:extLst>
          </p:cNvPr>
          <p:cNvCxnSpPr>
            <a:cxnSpLocks/>
          </p:cNvCxnSpPr>
          <p:nvPr userDrawn="1"/>
        </p:nvCxnSpPr>
        <p:spPr>
          <a:xfrm>
            <a:off x="489632" y="1097988"/>
            <a:ext cx="0" cy="3539054"/>
          </a:xfrm>
          <a:prstGeom prst="line">
            <a:avLst/>
          </a:prstGeom>
          <a:ln w="31750">
            <a:solidFill>
              <a:srgbClr val="783F34">
                <a:alpha val="81000"/>
              </a:srgb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DCB1B48-DDC1-E820-6E3D-B632B996616E}"/>
              </a:ext>
            </a:extLst>
          </p:cNvPr>
          <p:cNvSpPr txBox="1"/>
          <p:nvPr userDrawn="1"/>
        </p:nvSpPr>
        <p:spPr>
          <a:xfrm>
            <a:off x="0" y="763607"/>
            <a:ext cx="979264" cy="230832"/>
          </a:xfrm>
          <a:prstGeom prst="rect">
            <a:avLst/>
          </a:prstGeom>
          <a:noFill/>
        </p:spPr>
        <p:txBody>
          <a:bodyPr wrap="square" rtlCol="0">
            <a:spAutoFit/>
          </a:bodyPr>
          <a:lstStyle/>
          <a:p>
            <a:pPr algn="ctr"/>
            <a:r>
              <a:rPr lang="en-GB" sz="900" b="1" noProof="0">
                <a:solidFill>
                  <a:srgbClr val="783F34"/>
                </a:solidFill>
                <a:latin typeface="Arial" panose="020B0604020202020204" pitchFamily="34" charset="0"/>
                <a:cs typeface="Arial" panose="020B0604020202020204" pitchFamily="34" charset="0"/>
              </a:rPr>
              <a:t>in-situ</a:t>
            </a:r>
          </a:p>
        </p:txBody>
      </p:sp>
    </p:spTree>
    <p:extLst>
      <p:ext uri="{BB962C8B-B14F-4D97-AF65-F5344CB8AC3E}">
        <p14:creationId xmlns:p14="http://schemas.microsoft.com/office/powerpoint/2010/main" val="1364338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_Brown ba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F09ECF-4ECE-0098-D44B-43FB65BB7943}"/>
              </a:ext>
            </a:extLst>
          </p:cNvPr>
          <p:cNvSpPr>
            <a:spLocks noGrp="1"/>
          </p:cNvSpPr>
          <p:nvPr>
            <p:ph sz="half" idx="1" hasCustomPrompt="1"/>
          </p:nvPr>
        </p:nvSpPr>
        <p:spPr>
          <a:xfrm>
            <a:off x="899770" y="1097988"/>
            <a:ext cx="2541491" cy="3563109"/>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DK"/>
          </a:p>
        </p:txBody>
      </p:sp>
      <p:sp>
        <p:nvSpPr>
          <p:cNvPr id="8" name="Content Placeholder 3">
            <a:extLst>
              <a:ext uri="{FF2B5EF4-FFF2-40B4-BE49-F238E27FC236}">
                <a16:creationId xmlns:a16="http://schemas.microsoft.com/office/drawing/2014/main" id="{13489BD3-51F3-C6EB-7CE2-489804F9B3F8}"/>
              </a:ext>
            </a:extLst>
          </p:cNvPr>
          <p:cNvSpPr>
            <a:spLocks noGrp="1"/>
          </p:cNvSpPr>
          <p:nvPr>
            <p:ph sz="half" idx="2" hasCustomPrompt="1"/>
          </p:nvPr>
        </p:nvSpPr>
        <p:spPr>
          <a:xfrm>
            <a:off x="3615282" y="1097988"/>
            <a:ext cx="2541490" cy="3563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DK"/>
          </a:p>
        </p:txBody>
      </p:sp>
      <p:sp>
        <p:nvSpPr>
          <p:cNvPr id="12" name="Content Placeholder 3">
            <a:extLst>
              <a:ext uri="{FF2B5EF4-FFF2-40B4-BE49-F238E27FC236}">
                <a16:creationId xmlns:a16="http://schemas.microsoft.com/office/drawing/2014/main" id="{74349419-748A-6BDC-B1F6-A17D122BF206}"/>
              </a:ext>
            </a:extLst>
          </p:cNvPr>
          <p:cNvSpPr>
            <a:spLocks noGrp="1"/>
          </p:cNvSpPr>
          <p:nvPr>
            <p:ph sz="half" idx="13" hasCustomPrompt="1"/>
          </p:nvPr>
        </p:nvSpPr>
        <p:spPr>
          <a:xfrm>
            <a:off x="6356839" y="1097988"/>
            <a:ext cx="2541490" cy="3563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DK"/>
          </a:p>
        </p:txBody>
      </p:sp>
      <p:sp>
        <p:nvSpPr>
          <p:cNvPr id="13" name="Title 1">
            <a:extLst>
              <a:ext uri="{FF2B5EF4-FFF2-40B4-BE49-F238E27FC236}">
                <a16:creationId xmlns:a16="http://schemas.microsoft.com/office/drawing/2014/main" id="{0B84236E-4B44-8115-F226-E5AD7C8141E7}"/>
              </a:ext>
            </a:extLst>
          </p:cNvPr>
          <p:cNvSpPr txBox="1">
            <a:spLocks/>
          </p:cNvSpPr>
          <p:nvPr userDrawn="1"/>
        </p:nvSpPr>
        <p:spPr>
          <a:xfrm>
            <a:off x="899770" y="250530"/>
            <a:ext cx="7998499" cy="441921"/>
          </a:xfrm>
          <a:prstGeom prst="rect">
            <a:avLst/>
          </a:prstGeom>
          <a:solidFill>
            <a:srgbClr val="783F34"/>
          </a:solidFill>
        </p:spPr>
        <p:txBody>
          <a:bodyPr>
            <a:noAutofit/>
          </a:bodyPr>
          <a:lstStyle>
            <a:lvl1pPr algn="l" defTabSz="914400" rtl="0" eaLnBrk="1" latinLnBrk="0" hangingPunct="1">
              <a:lnSpc>
                <a:spcPct val="90000"/>
              </a:lnSpc>
              <a:spcBef>
                <a:spcPct val="0"/>
              </a:spcBef>
              <a:buNone/>
              <a:defRPr sz="2700" kern="1200" baseline="0">
                <a:solidFill>
                  <a:schemeClr val="tx1"/>
                </a:solidFill>
                <a:latin typeface="Arial" panose="020B0604020202020204" pitchFamily="34" charset="0"/>
                <a:ea typeface="+mj-ea"/>
                <a:cs typeface="Arial" panose="020B0604020202020204" pitchFamily="34" charset="0"/>
              </a:defRPr>
            </a:lvl1pPr>
          </a:lstStyle>
          <a:p>
            <a:pPr lvl="0"/>
            <a:endParaRPr lang="en-US" sz="2700">
              <a:solidFill>
                <a:schemeClr val="bg1"/>
              </a:solidFill>
            </a:endParaRPr>
          </a:p>
        </p:txBody>
      </p:sp>
      <p:sp>
        <p:nvSpPr>
          <p:cNvPr id="2" name="Text Placeholder 6">
            <a:extLst>
              <a:ext uri="{FF2B5EF4-FFF2-40B4-BE49-F238E27FC236}">
                <a16:creationId xmlns:a16="http://schemas.microsoft.com/office/drawing/2014/main" id="{FBCCF6B7-21BE-96A3-7D62-C766DC1549C7}"/>
              </a:ext>
            </a:extLst>
          </p:cNvPr>
          <p:cNvSpPr>
            <a:spLocks noGrp="1"/>
          </p:cNvSpPr>
          <p:nvPr>
            <p:ph type="body" sz="quarter" idx="14" hasCustomPrompt="1"/>
          </p:nvPr>
        </p:nvSpPr>
        <p:spPr>
          <a:xfrm>
            <a:off x="899770" y="250530"/>
            <a:ext cx="7998558" cy="441921"/>
          </a:xfrm>
        </p:spPr>
        <p:txBody>
          <a:bodyPr anchor="ctr">
            <a:normAutofit/>
          </a:bodyPr>
          <a:lstStyle>
            <a:lvl1pPr marL="0" indent="0">
              <a:buNone/>
              <a:defRPr sz="2400">
                <a:solidFill>
                  <a:schemeClr val="bg1"/>
                </a:solidFill>
                <a:latin typeface="Arial Black" panose="020B0A04020102090204" pitchFamily="34" charset="0"/>
              </a:defRPr>
            </a:lvl1pPr>
          </a:lstStyle>
          <a:p>
            <a:pPr lvl="0"/>
            <a:r>
              <a:rPr lang="en-US"/>
              <a:t>Slide Title</a:t>
            </a:r>
          </a:p>
        </p:txBody>
      </p:sp>
      <p:sp>
        <p:nvSpPr>
          <p:cNvPr id="14" name="Oval 13">
            <a:extLst>
              <a:ext uri="{FF2B5EF4-FFF2-40B4-BE49-F238E27FC236}">
                <a16:creationId xmlns:a16="http://schemas.microsoft.com/office/drawing/2014/main" id="{63C4050C-B4CA-77B7-3422-876203408EC1}"/>
              </a:ext>
            </a:extLst>
          </p:cNvPr>
          <p:cNvSpPr/>
          <p:nvPr userDrawn="1"/>
        </p:nvSpPr>
        <p:spPr>
          <a:xfrm>
            <a:off x="292561" y="254953"/>
            <a:ext cx="409091" cy="426029"/>
          </a:xfrm>
          <a:prstGeom prst="ellipse">
            <a:avLst/>
          </a:prstGeom>
          <a:solidFill>
            <a:srgbClr val="783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5" name="Picture 3">
            <a:extLst>
              <a:ext uri="{FF2B5EF4-FFF2-40B4-BE49-F238E27FC236}">
                <a16:creationId xmlns:a16="http://schemas.microsoft.com/office/drawing/2014/main" id="{A9E7277E-8038-A03C-B792-1E2074BF34C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8107" y="298958"/>
            <a:ext cx="323050" cy="338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6" name="Straight Connector 15">
            <a:extLst>
              <a:ext uri="{FF2B5EF4-FFF2-40B4-BE49-F238E27FC236}">
                <a16:creationId xmlns:a16="http://schemas.microsoft.com/office/drawing/2014/main" id="{1E9148A4-D5D6-CEC0-9014-A7CF08015A48}"/>
              </a:ext>
            </a:extLst>
          </p:cNvPr>
          <p:cNvCxnSpPr>
            <a:cxnSpLocks/>
          </p:cNvCxnSpPr>
          <p:nvPr userDrawn="1"/>
        </p:nvCxnSpPr>
        <p:spPr>
          <a:xfrm>
            <a:off x="489632" y="1097988"/>
            <a:ext cx="0" cy="3539054"/>
          </a:xfrm>
          <a:prstGeom prst="line">
            <a:avLst/>
          </a:prstGeom>
          <a:ln w="31750">
            <a:solidFill>
              <a:srgbClr val="783F34">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EAC9159-A49F-A76C-CDC5-5E9BDCE05D9F}"/>
              </a:ext>
            </a:extLst>
          </p:cNvPr>
          <p:cNvSpPr txBox="1"/>
          <p:nvPr userDrawn="1"/>
        </p:nvSpPr>
        <p:spPr>
          <a:xfrm>
            <a:off x="0" y="763607"/>
            <a:ext cx="979264" cy="230832"/>
          </a:xfrm>
          <a:prstGeom prst="rect">
            <a:avLst/>
          </a:prstGeom>
          <a:noFill/>
        </p:spPr>
        <p:txBody>
          <a:bodyPr wrap="square" rtlCol="0">
            <a:spAutoFit/>
          </a:bodyPr>
          <a:lstStyle/>
          <a:p>
            <a:pPr algn="ctr"/>
            <a:r>
              <a:rPr lang="en-GB" sz="900" b="1" noProof="0">
                <a:solidFill>
                  <a:srgbClr val="783F34"/>
                </a:solidFill>
                <a:latin typeface="Arial" panose="020B0604020202020204" pitchFamily="34" charset="0"/>
                <a:cs typeface="Arial" panose="020B0604020202020204" pitchFamily="34" charset="0"/>
              </a:rPr>
              <a:t>in-situ</a:t>
            </a:r>
          </a:p>
        </p:txBody>
      </p:sp>
    </p:spTree>
    <p:extLst>
      <p:ext uri="{BB962C8B-B14F-4D97-AF65-F5344CB8AC3E}">
        <p14:creationId xmlns:p14="http://schemas.microsoft.com/office/powerpoint/2010/main" val="3942033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1000" b="-24000"/>
          </a:stretch>
        </a:blipFill>
        <a:effectLst/>
      </p:bgPr>
    </p:bg>
    <p:spTree>
      <p:nvGrpSpPr>
        <p:cNvPr id="1" name=""/>
        <p:cNvGrpSpPr/>
        <p:nvPr/>
      </p:nvGrpSpPr>
      <p:grpSpPr>
        <a:xfrm>
          <a:off x="0" y="0"/>
          <a:ext cx="0" cy="0"/>
          <a:chOff x="0" y="0"/>
          <a:chExt cx="0" cy="0"/>
        </a:xfrm>
      </p:grpSpPr>
      <p:pic>
        <p:nvPicPr>
          <p:cNvPr id="6" name="Picture 5" descr="A logo of a tree and a ruler&#10;&#10;AI-generated content may be incorrect.">
            <a:extLst>
              <a:ext uri="{FF2B5EF4-FFF2-40B4-BE49-F238E27FC236}">
                <a16:creationId xmlns:a16="http://schemas.microsoft.com/office/drawing/2014/main" id="{D7514AB8-8249-A3A7-753A-A47C76C706D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3988" y="2140695"/>
            <a:ext cx="1593410" cy="862110"/>
          </a:xfrm>
          <a:prstGeom prst="rect">
            <a:avLst/>
          </a:prstGeom>
        </p:spPr>
      </p:pic>
      <p:pic>
        <p:nvPicPr>
          <p:cNvPr id="1026" name="Picture 2" descr="A qr code with different colored squares&#10;&#10;Description automatically generated">
            <a:extLst>
              <a:ext uri="{FF2B5EF4-FFF2-40B4-BE49-F238E27FC236}">
                <a16:creationId xmlns:a16="http://schemas.microsoft.com/office/drawing/2014/main" id="{FCC609CC-6C29-B394-34C8-7767EA54613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4979782" y="2099060"/>
            <a:ext cx="943619" cy="9453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3">
            <a:extLst>
              <a:ext uri="{FF2B5EF4-FFF2-40B4-BE49-F238E27FC236}">
                <a16:creationId xmlns:a16="http://schemas.microsoft.com/office/drawing/2014/main" id="{5F4AF820-BFED-F199-A27F-80EAB9E7E619}"/>
              </a:ext>
            </a:extLst>
          </p:cNvPr>
          <p:cNvSpPr txBox="1"/>
          <p:nvPr userDrawn="1"/>
        </p:nvSpPr>
        <p:spPr>
          <a:xfrm>
            <a:off x="5923401" y="2617608"/>
            <a:ext cx="2407754" cy="300082"/>
          </a:xfrm>
          <a:prstGeom prst="rect">
            <a:avLst/>
          </a:prstGeom>
          <a:noFill/>
        </p:spPr>
        <p:txBody>
          <a:bodyPr wrap="square" rtlCol="0">
            <a:spAutoFit/>
          </a:bodyPr>
          <a:ls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sz="1350">
                <a:solidFill>
                  <a:srgbClr val="783F34"/>
                </a:solidFill>
                <a:latin typeface="Arial Black" panose="020B0A04020102090204" pitchFamily="34" charset="0"/>
              </a:rPr>
              <a:t>insitu.copernicus.eu</a:t>
            </a:r>
            <a:endParaRPr lang="en-DK" sz="1350">
              <a:solidFill>
                <a:srgbClr val="783F34"/>
              </a:solidFill>
              <a:latin typeface="Arial Black" panose="020B0A04020102090204" pitchFamily="34" charset="0"/>
            </a:endParaRPr>
          </a:p>
        </p:txBody>
      </p:sp>
      <p:sp>
        <p:nvSpPr>
          <p:cNvPr id="11" name="TextBox 3">
            <a:extLst>
              <a:ext uri="{FF2B5EF4-FFF2-40B4-BE49-F238E27FC236}">
                <a16:creationId xmlns:a16="http://schemas.microsoft.com/office/drawing/2014/main" id="{3C2E2941-C8A1-05C1-F644-71001E17FA92}"/>
              </a:ext>
            </a:extLst>
          </p:cNvPr>
          <p:cNvSpPr txBox="1"/>
          <p:nvPr userDrawn="1"/>
        </p:nvSpPr>
        <p:spPr>
          <a:xfrm>
            <a:off x="5923401" y="2846204"/>
            <a:ext cx="2580643" cy="261610"/>
          </a:xfrm>
          <a:prstGeom prst="rect">
            <a:avLst/>
          </a:prstGeom>
          <a:noFill/>
        </p:spPr>
        <p:txBody>
          <a:bodyPr wrap="square">
            <a:spAutoFit/>
          </a:bodyPr>
          <a:ls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sz="1050">
                <a:solidFill>
                  <a:srgbClr val="783F34"/>
                </a:solidFill>
                <a:latin typeface="Arial Black" panose="020B0A04020102090204" pitchFamily="34" charset="0"/>
              </a:rPr>
              <a:t>copernicus.insitu@eea.europa.eu</a:t>
            </a:r>
            <a:endParaRPr lang="en-DK" sz="1050">
              <a:solidFill>
                <a:srgbClr val="783F34"/>
              </a:solidFill>
              <a:latin typeface="Arial Black" panose="020B0A04020102090204" pitchFamily="34" charset="0"/>
            </a:endParaRPr>
          </a:p>
        </p:txBody>
      </p:sp>
      <p:pic>
        <p:nvPicPr>
          <p:cNvPr id="13" name="Graphic 12" descr="Line arrow: Clockwise curve with solid fill">
            <a:extLst>
              <a:ext uri="{FF2B5EF4-FFF2-40B4-BE49-F238E27FC236}">
                <a16:creationId xmlns:a16="http://schemas.microsoft.com/office/drawing/2014/main" id="{B4BDE0C7-9578-7BEF-3C90-86DD7B24FD12}"/>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rot="17800441">
            <a:off x="5808451" y="2893369"/>
            <a:ext cx="793518" cy="793518"/>
          </a:xfrm>
          <a:prstGeom prst="rect">
            <a:avLst/>
          </a:prstGeom>
        </p:spPr>
      </p:pic>
    </p:spTree>
    <p:extLst>
      <p:ext uri="{BB962C8B-B14F-4D97-AF65-F5344CB8AC3E}">
        <p14:creationId xmlns:p14="http://schemas.microsoft.com/office/powerpoint/2010/main" val="2732893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 not use this slide">
    <p:spTree>
      <p:nvGrpSpPr>
        <p:cNvPr id="1" name=""/>
        <p:cNvGrpSpPr/>
        <p:nvPr/>
      </p:nvGrpSpPr>
      <p:grpSpPr>
        <a:xfrm>
          <a:off x="0" y="0"/>
          <a:ext cx="0" cy="0"/>
          <a:chOff x="0" y="0"/>
          <a:chExt cx="0" cy="0"/>
        </a:xfrm>
      </p:grpSpPr>
      <p:pic>
        <p:nvPicPr>
          <p:cNvPr id="7" name="Picture 6" descr="A building in the mountains&#10;&#10;Description automatically generated with medium confidence">
            <a:extLst>
              <a:ext uri="{FF2B5EF4-FFF2-40B4-BE49-F238E27FC236}">
                <a16:creationId xmlns:a16="http://schemas.microsoft.com/office/drawing/2014/main" id="{8EAECF53-EA38-1EF0-93AD-107C73CE0C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2">
            <a:extLst>
              <a:ext uri="{FF2B5EF4-FFF2-40B4-BE49-F238E27FC236}">
                <a16:creationId xmlns:a16="http://schemas.microsoft.com/office/drawing/2014/main" id="{43B727B5-C679-080C-2AC2-77BEAEB4C37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929256" y="4774012"/>
            <a:ext cx="769228" cy="280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4FF0C833-E842-26BF-92B8-86C5F229D921}"/>
              </a:ext>
            </a:extLst>
          </p:cNvPr>
          <p:cNvSpPr txBox="1"/>
          <p:nvPr userDrawn="1"/>
        </p:nvSpPr>
        <p:spPr>
          <a:xfrm>
            <a:off x="3404389" y="4736925"/>
            <a:ext cx="1500188" cy="334835"/>
          </a:xfrm>
          <a:prstGeom prst="rect">
            <a:avLst/>
          </a:prstGeom>
          <a:noFill/>
        </p:spPr>
        <p:txBody>
          <a:bodyPr wrap="square" rtlCol="0">
            <a:spAutoFit/>
          </a:bodyPr>
          <a:lstStyle/>
          <a:p>
            <a:r>
              <a:rPr lang="en-US" sz="788">
                <a:solidFill>
                  <a:schemeClr val="bg1"/>
                </a:solidFill>
                <a:latin typeface="Arial" panose="020B0604020202020204" pitchFamily="34" charset="0"/>
                <a:cs typeface="Arial" panose="020B0604020202020204" pitchFamily="34" charset="0"/>
              </a:rPr>
              <a:t>PROGRAMME </a:t>
            </a:r>
          </a:p>
          <a:p>
            <a:r>
              <a:rPr lang="en-US" sz="788">
                <a:solidFill>
                  <a:schemeClr val="bg1"/>
                </a:solidFill>
                <a:latin typeface="Arial" panose="020B0604020202020204" pitchFamily="34" charset="0"/>
                <a:cs typeface="Arial" panose="020B0604020202020204" pitchFamily="34" charset="0"/>
              </a:rPr>
              <a:t>OF THE EUROPEAN UNION</a:t>
            </a:r>
            <a:endParaRPr lang="en-DK" sz="788">
              <a:solidFill>
                <a:schemeClr val="bg1"/>
              </a:solidFill>
              <a:latin typeface="Arial" panose="020B0604020202020204" pitchFamily="34" charset="0"/>
              <a:cs typeface="Arial" panose="020B0604020202020204" pitchFamily="34" charset="0"/>
            </a:endParaRPr>
          </a:p>
        </p:txBody>
      </p:sp>
      <p:pic>
        <p:nvPicPr>
          <p:cNvPr id="14" name="Picture 13" descr="Background pattern">
            <a:extLst>
              <a:ext uri="{FF2B5EF4-FFF2-40B4-BE49-F238E27FC236}">
                <a16:creationId xmlns:a16="http://schemas.microsoft.com/office/drawing/2014/main" id="{A7C975FB-D3FD-19CD-2939-537C779AAED4}"/>
              </a:ext>
            </a:extLst>
          </p:cNvPr>
          <p:cNvPicPr/>
          <p:nvPr userDrawn="1"/>
        </p:nvPicPr>
        <p:blipFill>
          <a:blip r:embed="rId4" cstate="hqprint">
            <a:extLst>
              <a:ext uri="{28A0092B-C50C-407E-A947-70E740481C1C}">
                <a14:useLocalDpi xmlns:a14="http://schemas.microsoft.com/office/drawing/2010/main" val="0"/>
              </a:ext>
            </a:extLst>
          </a:blip>
          <a:stretch>
            <a:fillRect/>
          </a:stretch>
        </p:blipFill>
        <p:spPr>
          <a:xfrm>
            <a:off x="2954341" y="4749961"/>
            <a:ext cx="450049" cy="311624"/>
          </a:xfrm>
          <a:prstGeom prst="rect">
            <a:avLst/>
          </a:prstGeom>
        </p:spPr>
      </p:pic>
      <p:sp>
        <p:nvSpPr>
          <p:cNvPr id="6" name="Slide Number Placeholder 5">
            <a:extLst>
              <a:ext uri="{FF2B5EF4-FFF2-40B4-BE49-F238E27FC236}">
                <a16:creationId xmlns:a16="http://schemas.microsoft.com/office/drawing/2014/main" id="{76FE2B0F-C1E0-56FF-04A0-BC6330636A0E}"/>
              </a:ext>
            </a:extLst>
          </p:cNvPr>
          <p:cNvSpPr>
            <a:spLocks noGrp="1"/>
          </p:cNvSpPr>
          <p:nvPr>
            <p:ph type="sldNum" sz="quarter" idx="12"/>
          </p:nvPr>
        </p:nvSpPr>
        <p:spPr>
          <a:xfrm>
            <a:off x="6840929" y="42924"/>
            <a:ext cx="2057400" cy="175682"/>
          </a:xfrm>
          <a:prstGeom prst="rect">
            <a:avLst/>
          </a:prstGeom>
        </p:spPr>
        <p:txBody>
          <a:bodyPr/>
          <a:lstStyle>
            <a:lvl1pPr>
              <a:defRPr>
                <a:solidFill>
                  <a:schemeClr val="bg1"/>
                </a:solidFill>
              </a:defRPr>
            </a:lvl1pPr>
          </a:lstStyle>
          <a:p>
            <a:fld id="{B483F801-8E86-4B33-862C-3E1C711AECEF}" type="slidenum">
              <a:rPr lang="en-DK" smtClean="0"/>
              <a:pPr/>
              <a:t>‹N›</a:t>
            </a:fld>
            <a:endParaRPr lang="en-DK"/>
          </a:p>
        </p:txBody>
      </p:sp>
      <p:sp>
        <p:nvSpPr>
          <p:cNvPr id="21" name="Subtitle 2">
            <a:extLst>
              <a:ext uri="{FF2B5EF4-FFF2-40B4-BE49-F238E27FC236}">
                <a16:creationId xmlns:a16="http://schemas.microsoft.com/office/drawing/2014/main" id="{ABBBBB9A-8A5D-2847-0A42-0AA4ABDDB355}"/>
              </a:ext>
            </a:extLst>
          </p:cNvPr>
          <p:cNvSpPr>
            <a:spLocks noGrp="1"/>
          </p:cNvSpPr>
          <p:nvPr>
            <p:ph type="subTitle" idx="13" hasCustomPrompt="1"/>
          </p:nvPr>
        </p:nvSpPr>
        <p:spPr>
          <a:xfrm>
            <a:off x="4537971" y="2798461"/>
            <a:ext cx="4018124" cy="320073"/>
          </a:xfrm>
        </p:spPr>
        <p:txBody>
          <a:bodyPr>
            <a:normAutofit/>
          </a:bodyPr>
          <a:lstStyle>
            <a:lvl1pPr marL="0" indent="0" algn="l">
              <a:buNone/>
              <a:defRPr sz="18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Title of the event / workshop</a:t>
            </a:r>
          </a:p>
          <a:p>
            <a:endParaRPr lang="en-GB" noProof="0"/>
          </a:p>
        </p:txBody>
      </p:sp>
      <p:sp>
        <p:nvSpPr>
          <p:cNvPr id="22" name="Text Placeholder 5">
            <a:extLst>
              <a:ext uri="{FF2B5EF4-FFF2-40B4-BE49-F238E27FC236}">
                <a16:creationId xmlns:a16="http://schemas.microsoft.com/office/drawing/2014/main" id="{13D7B516-AA56-7807-3DB5-7B0CA7D4C449}"/>
              </a:ext>
            </a:extLst>
          </p:cNvPr>
          <p:cNvSpPr>
            <a:spLocks noGrp="1"/>
          </p:cNvSpPr>
          <p:nvPr>
            <p:ph type="body" sz="quarter" idx="14" hasCustomPrompt="1"/>
          </p:nvPr>
        </p:nvSpPr>
        <p:spPr>
          <a:xfrm>
            <a:off x="4537971" y="3239762"/>
            <a:ext cx="3996511" cy="335756"/>
          </a:xfrm>
        </p:spPr>
        <p:txBody>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Presenter</a:t>
            </a:r>
          </a:p>
          <a:p>
            <a:pPr lvl="1"/>
            <a:endParaRPr lang="en-US"/>
          </a:p>
        </p:txBody>
      </p:sp>
      <p:sp>
        <p:nvSpPr>
          <p:cNvPr id="23" name="Text Placeholder 5">
            <a:extLst>
              <a:ext uri="{FF2B5EF4-FFF2-40B4-BE49-F238E27FC236}">
                <a16:creationId xmlns:a16="http://schemas.microsoft.com/office/drawing/2014/main" id="{36C29AF1-E014-E726-3270-BA9F965B6D2E}"/>
              </a:ext>
            </a:extLst>
          </p:cNvPr>
          <p:cNvSpPr>
            <a:spLocks noGrp="1"/>
          </p:cNvSpPr>
          <p:nvPr>
            <p:ph type="body" sz="quarter" idx="15" hasCustomPrompt="1"/>
          </p:nvPr>
        </p:nvSpPr>
        <p:spPr>
          <a:xfrm>
            <a:off x="4537971" y="3683221"/>
            <a:ext cx="3996511" cy="335756"/>
          </a:xfrm>
        </p:spPr>
        <p:txBody>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Date</a:t>
            </a:r>
          </a:p>
          <a:p>
            <a:pPr lvl="1"/>
            <a:endParaRPr lang="en-US"/>
          </a:p>
        </p:txBody>
      </p:sp>
      <p:sp>
        <p:nvSpPr>
          <p:cNvPr id="4" name="TextBox 3">
            <a:extLst>
              <a:ext uri="{FF2B5EF4-FFF2-40B4-BE49-F238E27FC236}">
                <a16:creationId xmlns:a16="http://schemas.microsoft.com/office/drawing/2014/main" id="{8595C0F3-D825-EA27-8799-2AEAF16285F8}"/>
              </a:ext>
            </a:extLst>
          </p:cNvPr>
          <p:cNvSpPr txBox="1"/>
          <p:nvPr userDrawn="1"/>
        </p:nvSpPr>
        <p:spPr>
          <a:xfrm>
            <a:off x="7350309" y="4818270"/>
            <a:ext cx="879742" cy="184666"/>
          </a:xfrm>
          <a:prstGeom prst="rect">
            <a:avLst/>
          </a:prstGeom>
          <a:noFill/>
        </p:spPr>
        <p:txBody>
          <a:bodyPr wrap="square" rtlCol="0">
            <a:spAutoFit/>
          </a:bodyPr>
          <a:lstStyle/>
          <a:p>
            <a:r>
              <a:rPr lang="en-US" sz="600">
                <a:solidFill>
                  <a:schemeClr val="bg1"/>
                </a:solidFill>
                <a:latin typeface="Arial" panose="020B0604020202020204" pitchFamily="34" charset="0"/>
                <a:cs typeface="Arial" panose="020B0604020202020204" pitchFamily="34" charset="0"/>
              </a:rPr>
              <a:t>Implemented by</a:t>
            </a:r>
            <a:endParaRPr lang="en-DK" sz="600">
              <a:solidFill>
                <a:schemeClr val="bg1"/>
              </a:solidFill>
              <a:latin typeface="Arial" panose="020B0604020202020204" pitchFamily="34" charset="0"/>
              <a:cs typeface="Arial" panose="020B0604020202020204" pitchFamily="34" charset="0"/>
            </a:endParaRPr>
          </a:p>
        </p:txBody>
      </p:sp>
      <p:pic>
        <p:nvPicPr>
          <p:cNvPr id="2" name="Picture 1" descr="A white text on a black background&#10;&#10;Description automatically generated with low confidence">
            <a:extLst>
              <a:ext uri="{FF2B5EF4-FFF2-40B4-BE49-F238E27FC236}">
                <a16:creationId xmlns:a16="http://schemas.microsoft.com/office/drawing/2014/main" id="{1538C47A-5ABE-A7E6-C545-54589EE2A35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063229" y="4740783"/>
            <a:ext cx="835100" cy="307765"/>
          </a:xfrm>
          <a:prstGeom prst="rect">
            <a:avLst/>
          </a:prstGeom>
        </p:spPr>
      </p:pic>
      <p:sp>
        <p:nvSpPr>
          <p:cNvPr id="3" name="Text Placeholder 4">
            <a:extLst>
              <a:ext uri="{FF2B5EF4-FFF2-40B4-BE49-F238E27FC236}">
                <a16:creationId xmlns:a16="http://schemas.microsoft.com/office/drawing/2014/main" id="{37ED1B70-F6AE-3D4C-2890-45442EBC641A}"/>
              </a:ext>
            </a:extLst>
          </p:cNvPr>
          <p:cNvSpPr>
            <a:spLocks noGrp="1"/>
          </p:cNvSpPr>
          <p:nvPr>
            <p:ph type="body" sz="quarter" idx="16" hasCustomPrompt="1"/>
          </p:nvPr>
        </p:nvSpPr>
        <p:spPr>
          <a:xfrm>
            <a:off x="4537971" y="1268065"/>
            <a:ext cx="4018124" cy="1358426"/>
          </a:xfrm>
        </p:spPr>
        <p:txBody>
          <a:bodyPr>
            <a:noAutofit/>
          </a:bodyPr>
          <a:lstStyle>
            <a:lvl1pPr marL="0" indent="0">
              <a:buNone/>
              <a:defRPr sz="3300">
                <a:solidFill>
                  <a:schemeClr val="bg1"/>
                </a:solidFill>
                <a:latin typeface="Arial Black" panose="020B0A04020102090204" pitchFamily="34" charset="0"/>
              </a:defRPr>
            </a:lvl1pPr>
          </a:lstStyle>
          <a:p>
            <a:pPr lvl="0"/>
            <a:r>
              <a:rPr lang="en-US"/>
              <a:t>CLICK TO EDIT MASTER TITLE STYLE </a:t>
            </a:r>
            <a:endParaRPr lang="en-DK"/>
          </a:p>
        </p:txBody>
      </p:sp>
      <p:sp>
        <p:nvSpPr>
          <p:cNvPr id="8" name="TextBox 7">
            <a:extLst>
              <a:ext uri="{FF2B5EF4-FFF2-40B4-BE49-F238E27FC236}">
                <a16:creationId xmlns:a16="http://schemas.microsoft.com/office/drawing/2014/main" id="{6986F08F-6E2C-5DD3-2472-A324F3A06BA8}"/>
              </a:ext>
            </a:extLst>
          </p:cNvPr>
          <p:cNvSpPr txBox="1"/>
          <p:nvPr userDrawn="1"/>
        </p:nvSpPr>
        <p:spPr>
          <a:xfrm>
            <a:off x="587589" y="3207975"/>
            <a:ext cx="2189088" cy="261610"/>
          </a:xfrm>
          <a:prstGeom prst="rect">
            <a:avLst/>
          </a:prstGeom>
          <a:noFill/>
        </p:spPr>
        <p:txBody>
          <a:bodyPr wrap="square" rtlCol="0">
            <a:spAutoFit/>
          </a:bodyPr>
          <a:lstStyle/>
          <a:p>
            <a:pPr algn="ctr"/>
            <a:r>
              <a:rPr lang="en-GB" sz="1100" b="0" i="0" noProof="0">
                <a:solidFill>
                  <a:schemeClr val="bg1"/>
                </a:solidFill>
                <a:latin typeface="Arial" panose="020B0604020202020204" pitchFamily="34" charset="0"/>
                <a:cs typeface="Arial" panose="020B0604020202020204" pitchFamily="34" charset="0"/>
              </a:rPr>
              <a:t>in-situ</a:t>
            </a:r>
          </a:p>
        </p:txBody>
      </p:sp>
      <p:pic>
        <p:nvPicPr>
          <p:cNvPr id="11" name="Picture 10">
            <a:extLst>
              <a:ext uri="{FF2B5EF4-FFF2-40B4-BE49-F238E27FC236}">
                <a16:creationId xmlns:a16="http://schemas.microsoft.com/office/drawing/2014/main" id="{98DFB204-53E1-99C2-37D1-70B50D95E574}"/>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088586" y="1794838"/>
            <a:ext cx="1187094" cy="12420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5462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 not use this slide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D0D1-D164-CF9F-096B-B2C998CDAD4F}"/>
              </a:ext>
            </a:extLst>
          </p:cNvPr>
          <p:cNvSpPr>
            <a:spLocks noGrp="1"/>
          </p:cNvSpPr>
          <p:nvPr>
            <p:ph idx="1" hasCustomPrompt="1"/>
          </p:nvPr>
        </p:nvSpPr>
        <p:spPr>
          <a:xfrm>
            <a:off x="899770" y="1097989"/>
            <a:ext cx="7998559" cy="353473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DK"/>
          </a:p>
        </p:txBody>
      </p:sp>
      <p:sp>
        <p:nvSpPr>
          <p:cNvPr id="6" name="Slide Number Placeholder 5">
            <a:extLst>
              <a:ext uri="{FF2B5EF4-FFF2-40B4-BE49-F238E27FC236}">
                <a16:creationId xmlns:a16="http://schemas.microsoft.com/office/drawing/2014/main" id="{4108E117-3D75-55B2-310B-03D5D33B4518}"/>
              </a:ext>
            </a:extLst>
          </p:cNvPr>
          <p:cNvSpPr>
            <a:spLocks noGrp="1"/>
          </p:cNvSpPr>
          <p:nvPr>
            <p:ph type="sldNum" sz="quarter" idx="12"/>
          </p:nvPr>
        </p:nvSpPr>
        <p:spPr>
          <a:xfrm>
            <a:off x="6840929" y="42924"/>
            <a:ext cx="2057400" cy="175682"/>
          </a:xfrm>
          <a:prstGeom prst="rect">
            <a:avLst/>
          </a:prstGeom>
        </p:spPr>
        <p:txBody>
          <a:bodyPr/>
          <a:lstStyle/>
          <a:p>
            <a:fld id="{B483F801-8E86-4B33-862C-3E1C711AECEF}" type="slidenum">
              <a:rPr lang="en-DK" smtClean="0"/>
              <a:t>‹N›</a:t>
            </a:fld>
            <a:endParaRPr lang="en-DK"/>
          </a:p>
        </p:txBody>
      </p:sp>
      <p:sp>
        <p:nvSpPr>
          <p:cNvPr id="2" name="Title 1">
            <a:extLst>
              <a:ext uri="{FF2B5EF4-FFF2-40B4-BE49-F238E27FC236}">
                <a16:creationId xmlns:a16="http://schemas.microsoft.com/office/drawing/2014/main" id="{98B55244-F916-4588-AA93-48443649C2AC}"/>
              </a:ext>
            </a:extLst>
          </p:cNvPr>
          <p:cNvSpPr txBox="1">
            <a:spLocks/>
          </p:cNvSpPr>
          <p:nvPr userDrawn="1"/>
        </p:nvSpPr>
        <p:spPr>
          <a:xfrm>
            <a:off x="899770" y="250530"/>
            <a:ext cx="7998499" cy="441921"/>
          </a:xfrm>
          <a:prstGeom prst="rect">
            <a:avLst/>
          </a:prstGeom>
          <a:solidFill>
            <a:srgbClr val="783F34"/>
          </a:solidFill>
        </p:spPr>
        <p:txBody>
          <a:bodyPr>
            <a:noAutofit/>
          </a:bodyPr>
          <a:lstStyle>
            <a:lvl1pPr algn="l" defTabSz="914400" rtl="0" eaLnBrk="1" latinLnBrk="0" hangingPunct="1">
              <a:lnSpc>
                <a:spcPct val="90000"/>
              </a:lnSpc>
              <a:spcBef>
                <a:spcPct val="0"/>
              </a:spcBef>
              <a:buNone/>
              <a:defRPr sz="2700" kern="1200" baseline="0">
                <a:solidFill>
                  <a:schemeClr val="tx1"/>
                </a:solidFill>
                <a:latin typeface="Arial" panose="020B0604020202020204" pitchFamily="34" charset="0"/>
                <a:ea typeface="+mj-ea"/>
                <a:cs typeface="Arial" panose="020B0604020202020204" pitchFamily="34" charset="0"/>
              </a:defRPr>
            </a:lvl1pPr>
          </a:lstStyle>
          <a:p>
            <a:pPr lvl="0"/>
            <a:endParaRPr lang="en-US" sz="2700">
              <a:solidFill>
                <a:schemeClr val="bg1"/>
              </a:solidFill>
            </a:endParaRPr>
          </a:p>
        </p:txBody>
      </p:sp>
      <p:sp>
        <p:nvSpPr>
          <p:cNvPr id="7" name="Text Placeholder 6">
            <a:extLst>
              <a:ext uri="{FF2B5EF4-FFF2-40B4-BE49-F238E27FC236}">
                <a16:creationId xmlns:a16="http://schemas.microsoft.com/office/drawing/2014/main" id="{0B5F93E9-88FE-9F77-E824-88716163B7F9}"/>
              </a:ext>
            </a:extLst>
          </p:cNvPr>
          <p:cNvSpPr>
            <a:spLocks noGrp="1"/>
          </p:cNvSpPr>
          <p:nvPr>
            <p:ph type="body" sz="quarter" idx="13" hasCustomPrompt="1"/>
          </p:nvPr>
        </p:nvSpPr>
        <p:spPr>
          <a:xfrm>
            <a:off x="899770" y="277894"/>
            <a:ext cx="7998558" cy="414557"/>
          </a:xfrm>
        </p:spPr>
        <p:txBody>
          <a:bodyPr>
            <a:normAutofit/>
          </a:bodyPr>
          <a:lstStyle>
            <a:lvl1pPr marL="0" indent="0">
              <a:buNone/>
              <a:defRPr sz="2400">
                <a:solidFill>
                  <a:schemeClr val="bg1"/>
                </a:solidFill>
                <a:latin typeface="Arial Black" panose="020B0A04020102090204" pitchFamily="34" charset="0"/>
              </a:defRPr>
            </a:lvl1pPr>
          </a:lstStyle>
          <a:p>
            <a:pPr lvl="0"/>
            <a:r>
              <a:rPr lang="en-US"/>
              <a:t>Slide Title</a:t>
            </a:r>
          </a:p>
        </p:txBody>
      </p:sp>
      <p:cxnSp>
        <p:nvCxnSpPr>
          <p:cNvPr id="5" name="Straight Connector 4">
            <a:extLst>
              <a:ext uri="{FF2B5EF4-FFF2-40B4-BE49-F238E27FC236}">
                <a16:creationId xmlns:a16="http://schemas.microsoft.com/office/drawing/2014/main" id="{930EC4F6-DCC8-968F-A08F-5B440DCA4943}"/>
              </a:ext>
            </a:extLst>
          </p:cNvPr>
          <p:cNvCxnSpPr>
            <a:cxnSpLocks/>
          </p:cNvCxnSpPr>
          <p:nvPr userDrawn="1"/>
        </p:nvCxnSpPr>
        <p:spPr>
          <a:xfrm>
            <a:off x="489632" y="1097988"/>
            <a:ext cx="0" cy="3539054"/>
          </a:xfrm>
          <a:prstGeom prst="line">
            <a:avLst/>
          </a:prstGeom>
          <a:ln w="31750">
            <a:solidFill>
              <a:srgbClr val="783F34">
                <a:alpha val="81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752DD2-64CF-6E71-E712-B98154303383}"/>
              </a:ext>
            </a:extLst>
          </p:cNvPr>
          <p:cNvSpPr txBox="1"/>
          <p:nvPr userDrawn="1"/>
        </p:nvSpPr>
        <p:spPr>
          <a:xfrm>
            <a:off x="0" y="763607"/>
            <a:ext cx="979264" cy="230832"/>
          </a:xfrm>
          <a:prstGeom prst="rect">
            <a:avLst/>
          </a:prstGeom>
          <a:noFill/>
        </p:spPr>
        <p:txBody>
          <a:bodyPr wrap="square" rtlCol="0">
            <a:spAutoFit/>
          </a:bodyPr>
          <a:lstStyle/>
          <a:p>
            <a:pPr algn="ctr"/>
            <a:r>
              <a:rPr lang="en-GB" sz="900" b="1" noProof="0">
                <a:solidFill>
                  <a:srgbClr val="783F34"/>
                </a:solidFill>
                <a:latin typeface="Arial" panose="020B0604020202020204" pitchFamily="34" charset="0"/>
                <a:cs typeface="Arial" panose="020B0604020202020204" pitchFamily="34" charset="0"/>
              </a:rPr>
              <a:t>in-situ</a:t>
            </a:r>
          </a:p>
        </p:txBody>
      </p:sp>
      <p:sp>
        <p:nvSpPr>
          <p:cNvPr id="15" name="Oval 14">
            <a:extLst>
              <a:ext uri="{FF2B5EF4-FFF2-40B4-BE49-F238E27FC236}">
                <a16:creationId xmlns:a16="http://schemas.microsoft.com/office/drawing/2014/main" id="{D4CCE8D0-3CEE-1030-687D-F8C6F2C4E9D7}"/>
              </a:ext>
            </a:extLst>
          </p:cNvPr>
          <p:cNvSpPr/>
          <p:nvPr userDrawn="1"/>
        </p:nvSpPr>
        <p:spPr>
          <a:xfrm>
            <a:off x="292561" y="254953"/>
            <a:ext cx="409091" cy="426029"/>
          </a:xfrm>
          <a:prstGeom prst="ellipse">
            <a:avLst/>
          </a:prstGeom>
          <a:solidFill>
            <a:srgbClr val="783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6" name="Picture 3">
            <a:extLst>
              <a:ext uri="{FF2B5EF4-FFF2-40B4-BE49-F238E27FC236}">
                <a16:creationId xmlns:a16="http://schemas.microsoft.com/office/drawing/2014/main" id="{47A9D55D-935D-A73E-3C92-871A34F87C5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8107" y="298958"/>
            <a:ext cx="323050" cy="338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725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o not use this Slide3">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C9A471B-96EA-C114-AD88-C60900D571C3}"/>
              </a:ext>
            </a:extLst>
          </p:cNvPr>
          <p:cNvSpPr/>
          <p:nvPr userDrawn="1"/>
        </p:nvSpPr>
        <p:spPr>
          <a:xfrm>
            <a:off x="292561" y="254953"/>
            <a:ext cx="409091" cy="426029"/>
          </a:xfrm>
          <a:prstGeom prst="ellipse">
            <a:avLst/>
          </a:prstGeom>
          <a:solidFill>
            <a:srgbClr val="783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8" name="Picture 3">
            <a:extLst>
              <a:ext uri="{FF2B5EF4-FFF2-40B4-BE49-F238E27FC236}">
                <a16:creationId xmlns:a16="http://schemas.microsoft.com/office/drawing/2014/main" id="{2521B6B7-9A94-3FC8-C7E6-862D8F64AA9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8107" y="298958"/>
            <a:ext cx="323050" cy="338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3" name="Straight Connector 12">
            <a:extLst>
              <a:ext uri="{FF2B5EF4-FFF2-40B4-BE49-F238E27FC236}">
                <a16:creationId xmlns:a16="http://schemas.microsoft.com/office/drawing/2014/main" id="{46FC94A4-36C5-DFF3-598E-30022D85F1D9}"/>
              </a:ext>
            </a:extLst>
          </p:cNvPr>
          <p:cNvCxnSpPr>
            <a:cxnSpLocks/>
          </p:cNvCxnSpPr>
          <p:nvPr userDrawn="1"/>
        </p:nvCxnSpPr>
        <p:spPr>
          <a:xfrm>
            <a:off x="489632" y="1097988"/>
            <a:ext cx="0" cy="3539054"/>
          </a:xfrm>
          <a:prstGeom prst="line">
            <a:avLst/>
          </a:prstGeom>
          <a:ln w="31750">
            <a:solidFill>
              <a:srgbClr val="783F34">
                <a:alpha val="81000"/>
              </a:srgb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33AE154-318B-1D0B-279A-53A8B2E218EC}"/>
              </a:ext>
            </a:extLst>
          </p:cNvPr>
          <p:cNvSpPr>
            <a:spLocks noGrp="1"/>
          </p:cNvSpPr>
          <p:nvPr>
            <p:ph type="ftr" sz="quarter" idx="11"/>
          </p:nvPr>
        </p:nvSpPr>
        <p:spPr/>
        <p:txBody>
          <a:bodyPr/>
          <a:lstStyle/>
          <a:p>
            <a:endParaRPr lang="en-DK"/>
          </a:p>
        </p:txBody>
      </p:sp>
      <p:sp>
        <p:nvSpPr>
          <p:cNvPr id="2" name="TextBox 1">
            <a:extLst>
              <a:ext uri="{FF2B5EF4-FFF2-40B4-BE49-F238E27FC236}">
                <a16:creationId xmlns:a16="http://schemas.microsoft.com/office/drawing/2014/main" id="{210FEAE3-85E0-162B-9A6A-C59A09888F12}"/>
              </a:ext>
            </a:extLst>
          </p:cNvPr>
          <p:cNvSpPr txBox="1"/>
          <p:nvPr userDrawn="1"/>
        </p:nvSpPr>
        <p:spPr>
          <a:xfrm>
            <a:off x="0" y="763607"/>
            <a:ext cx="979264" cy="230832"/>
          </a:xfrm>
          <a:prstGeom prst="rect">
            <a:avLst/>
          </a:prstGeom>
          <a:noFill/>
        </p:spPr>
        <p:txBody>
          <a:bodyPr wrap="square" rtlCol="0">
            <a:spAutoFit/>
          </a:bodyPr>
          <a:lstStyle/>
          <a:p>
            <a:pPr algn="ctr"/>
            <a:r>
              <a:rPr lang="en-GB" sz="900" b="1" noProof="0">
                <a:solidFill>
                  <a:srgbClr val="783F34"/>
                </a:solidFill>
                <a:latin typeface="Arial" panose="020B0604020202020204" pitchFamily="34" charset="0"/>
                <a:cs typeface="Arial" panose="020B0604020202020204" pitchFamily="34" charset="0"/>
              </a:rPr>
              <a:t>in-situ</a:t>
            </a:r>
          </a:p>
        </p:txBody>
      </p:sp>
      <p:sp>
        <p:nvSpPr>
          <p:cNvPr id="9" name="Slide Number Placeholder 5">
            <a:extLst>
              <a:ext uri="{FF2B5EF4-FFF2-40B4-BE49-F238E27FC236}">
                <a16:creationId xmlns:a16="http://schemas.microsoft.com/office/drawing/2014/main" id="{6B492AA4-4E91-F170-172C-E827227F8732}"/>
              </a:ext>
            </a:extLst>
          </p:cNvPr>
          <p:cNvSpPr>
            <a:spLocks noGrp="1"/>
          </p:cNvSpPr>
          <p:nvPr>
            <p:ph type="sldNum" sz="quarter" idx="4"/>
          </p:nvPr>
        </p:nvSpPr>
        <p:spPr>
          <a:xfrm>
            <a:off x="6840929" y="35170"/>
            <a:ext cx="2057400" cy="18903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483F801-8E86-4B33-862C-3E1C711AECEF}" type="slidenum">
              <a:rPr lang="en-DK" smtClean="0"/>
              <a:pPr/>
              <a:t>‹N›</a:t>
            </a:fld>
            <a:endParaRPr lang="en-DK"/>
          </a:p>
        </p:txBody>
      </p:sp>
      <p:sp>
        <p:nvSpPr>
          <p:cNvPr id="11" name="Content Placeholder 2">
            <a:extLst>
              <a:ext uri="{FF2B5EF4-FFF2-40B4-BE49-F238E27FC236}">
                <a16:creationId xmlns:a16="http://schemas.microsoft.com/office/drawing/2014/main" id="{D3285387-5F4F-D075-E4BF-612E23A45DB8}"/>
              </a:ext>
            </a:extLst>
          </p:cNvPr>
          <p:cNvSpPr>
            <a:spLocks noGrp="1"/>
          </p:cNvSpPr>
          <p:nvPr>
            <p:ph idx="1" hasCustomPrompt="1"/>
          </p:nvPr>
        </p:nvSpPr>
        <p:spPr>
          <a:xfrm>
            <a:off x="899770" y="1097989"/>
            <a:ext cx="7998559" cy="353473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DK"/>
          </a:p>
        </p:txBody>
      </p:sp>
      <p:sp>
        <p:nvSpPr>
          <p:cNvPr id="3" name="Title 1">
            <a:extLst>
              <a:ext uri="{FF2B5EF4-FFF2-40B4-BE49-F238E27FC236}">
                <a16:creationId xmlns:a16="http://schemas.microsoft.com/office/drawing/2014/main" id="{1E520520-5D8F-02EC-06C9-907126C5FF0E}"/>
              </a:ext>
            </a:extLst>
          </p:cNvPr>
          <p:cNvSpPr txBox="1">
            <a:spLocks/>
          </p:cNvSpPr>
          <p:nvPr userDrawn="1"/>
        </p:nvSpPr>
        <p:spPr>
          <a:xfrm>
            <a:off x="899770" y="250529"/>
            <a:ext cx="7998559" cy="442415"/>
          </a:xfrm>
          <a:prstGeom prst="rect">
            <a:avLst/>
          </a:prstGeom>
          <a:solidFill>
            <a:srgbClr val="783F34"/>
          </a:solidFill>
        </p:spPr>
        <p:txBody>
          <a:bodyPr>
            <a:noAutofit/>
          </a:bodyPr>
          <a:lstStyle>
            <a:lvl1pPr algn="l" defTabSz="914400" rtl="0" eaLnBrk="1" latinLnBrk="0" hangingPunct="1">
              <a:lnSpc>
                <a:spcPct val="90000"/>
              </a:lnSpc>
              <a:spcBef>
                <a:spcPct val="0"/>
              </a:spcBef>
              <a:buNone/>
              <a:defRPr sz="2700" kern="1200" baseline="0">
                <a:solidFill>
                  <a:schemeClr val="tx1"/>
                </a:solidFill>
                <a:latin typeface="Arial" panose="020B0604020202020204" pitchFamily="34" charset="0"/>
                <a:ea typeface="+mj-ea"/>
                <a:cs typeface="Arial" panose="020B0604020202020204" pitchFamily="34" charset="0"/>
              </a:defRPr>
            </a:lvl1pPr>
          </a:lstStyle>
          <a:p>
            <a:pPr lvl="0"/>
            <a:endParaRPr lang="en-US" sz="2700">
              <a:solidFill>
                <a:srgbClr val="783F34"/>
              </a:solidFill>
            </a:endParaRPr>
          </a:p>
        </p:txBody>
      </p:sp>
      <p:sp>
        <p:nvSpPr>
          <p:cNvPr id="7" name="Text Placeholder 6">
            <a:extLst>
              <a:ext uri="{FF2B5EF4-FFF2-40B4-BE49-F238E27FC236}">
                <a16:creationId xmlns:a16="http://schemas.microsoft.com/office/drawing/2014/main" id="{EA86D99A-8130-FEB2-B78E-CF61DFBDED07}"/>
              </a:ext>
            </a:extLst>
          </p:cNvPr>
          <p:cNvSpPr>
            <a:spLocks noGrp="1"/>
          </p:cNvSpPr>
          <p:nvPr>
            <p:ph type="body" sz="quarter" idx="12" hasCustomPrompt="1"/>
          </p:nvPr>
        </p:nvSpPr>
        <p:spPr>
          <a:xfrm>
            <a:off x="900113" y="250031"/>
            <a:ext cx="7998619" cy="442913"/>
          </a:xfrm>
        </p:spPr>
        <p:txBody>
          <a:bodyPr>
            <a:normAutofit/>
          </a:bodyPr>
          <a:lstStyle>
            <a:lvl1pPr marL="0" indent="0">
              <a:buNone/>
              <a:defRPr sz="2700">
                <a:solidFill>
                  <a:schemeClr val="bg1"/>
                </a:solidFill>
              </a:defRPr>
            </a:lvl1pPr>
          </a:lstStyle>
          <a:p>
            <a:pPr lvl="0"/>
            <a:r>
              <a:rPr lang="en-US"/>
              <a:t>Slide Title </a:t>
            </a:r>
          </a:p>
        </p:txBody>
      </p:sp>
    </p:spTree>
    <p:extLst>
      <p:ext uri="{BB962C8B-B14F-4D97-AF65-F5344CB8AC3E}">
        <p14:creationId xmlns:p14="http://schemas.microsoft.com/office/powerpoint/2010/main" val="1194364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 not use this slide4">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D0D1-D164-CF9F-096B-B2C998CDAD4F}"/>
              </a:ext>
            </a:extLst>
          </p:cNvPr>
          <p:cNvSpPr>
            <a:spLocks noGrp="1"/>
          </p:cNvSpPr>
          <p:nvPr>
            <p:ph idx="1" hasCustomPrompt="1"/>
          </p:nvPr>
        </p:nvSpPr>
        <p:spPr>
          <a:xfrm>
            <a:off x="254726" y="1146266"/>
            <a:ext cx="8643603" cy="3486457"/>
          </a:xfrm>
        </p:spPr>
        <p:txBody>
          <a:bodyPr/>
          <a:lstStyle>
            <a:lvl1pPr>
              <a:defRPr>
                <a:solidFill>
                  <a:srgbClr val="004494"/>
                </a:solidFill>
              </a:defRPr>
            </a:lvl1pPr>
            <a:lvl2pPr>
              <a:defRPr>
                <a:solidFill>
                  <a:srgbClr val="004494"/>
                </a:solidFill>
              </a:defRPr>
            </a:lvl2pPr>
            <a:lvl3pPr>
              <a:defRPr>
                <a:solidFill>
                  <a:srgbClr val="004494"/>
                </a:solidFill>
              </a:defRPr>
            </a:lvl3pPr>
            <a:lvl4pPr>
              <a:defRPr>
                <a:solidFill>
                  <a:srgbClr val="004494"/>
                </a:solidFill>
              </a:defRPr>
            </a:lvl4pPr>
            <a:lvl5pPr>
              <a:defRPr>
                <a:solidFill>
                  <a:srgbClr val="004494"/>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DK"/>
          </a:p>
        </p:txBody>
      </p:sp>
      <p:sp>
        <p:nvSpPr>
          <p:cNvPr id="6" name="Slide Number Placeholder 5">
            <a:extLst>
              <a:ext uri="{FF2B5EF4-FFF2-40B4-BE49-F238E27FC236}">
                <a16:creationId xmlns:a16="http://schemas.microsoft.com/office/drawing/2014/main" id="{4108E117-3D75-55B2-310B-03D5D33B4518}"/>
              </a:ext>
            </a:extLst>
          </p:cNvPr>
          <p:cNvSpPr>
            <a:spLocks noGrp="1"/>
          </p:cNvSpPr>
          <p:nvPr>
            <p:ph type="sldNum" sz="quarter" idx="12"/>
          </p:nvPr>
        </p:nvSpPr>
        <p:spPr>
          <a:xfrm>
            <a:off x="6840929" y="42924"/>
            <a:ext cx="2057400" cy="175682"/>
          </a:xfrm>
          <a:prstGeom prst="rect">
            <a:avLst/>
          </a:prstGeom>
        </p:spPr>
        <p:txBody>
          <a:bodyPr/>
          <a:lstStyle/>
          <a:p>
            <a:fld id="{B483F801-8E86-4B33-862C-3E1C711AECEF}" type="slidenum">
              <a:rPr lang="en-DK" smtClean="0"/>
              <a:t>‹N›</a:t>
            </a:fld>
            <a:endParaRPr lang="en-DK"/>
          </a:p>
        </p:txBody>
      </p:sp>
      <p:sp>
        <p:nvSpPr>
          <p:cNvPr id="2" name="Title 1">
            <a:extLst>
              <a:ext uri="{FF2B5EF4-FFF2-40B4-BE49-F238E27FC236}">
                <a16:creationId xmlns:a16="http://schemas.microsoft.com/office/drawing/2014/main" id="{8467E33E-ACB1-2785-998A-6F3138385C63}"/>
              </a:ext>
            </a:extLst>
          </p:cNvPr>
          <p:cNvSpPr>
            <a:spLocks noGrp="1"/>
          </p:cNvSpPr>
          <p:nvPr>
            <p:ph type="title" hasCustomPrompt="1"/>
          </p:nvPr>
        </p:nvSpPr>
        <p:spPr>
          <a:xfrm>
            <a:off x="245671" y="354064"/>
            <a:ext cx="8652658" cy="660593"/>
          </a:xfrm>
        </p:spPr>
        <p:txBody>
          <a:bodyPr/>
          <a:lstStyle>
            <a:lvl1pPr>
              <a:defRPr>
                <a:solidFill>
                  <a:srgbClr val="004494"/>
                </a:solidFill>
              </a:defRPr>
            </a:lvl1pPr>
          </a:lstStyle>
          <a:p>
            <a:r>
              <a:rPr lang="en-US"/>
              <a:t>Slide Title</a:t>
            </a:r>
            <a:endParaRPr lang="en-DK"/>
          </a:p>
        </p:txBody>
      </p:sp>
      <p:sp>
        <p:nvSpPr>
          <p:cNvPr id="5" name="TextBox 4">
            <a:extLst>
              <a:ext uri="{FF2B5EF4-FFF2-40B4-BE49-F238E27FC236}">
                <a16:creationId xmlns:a16="http://schemas.microsoft.com/office/drawing/2014/main" id="{3CA4EAFF-D5BE-0E1F-9799-01D630F35761}"/>
              </a:ext>
            </a:extLst>
          </p:cNvPr>
          <p:cNvSpPr txBox="1"/>
          <p:nvPr userDrawn="1"/>
        </p:nvSpPr>
        <p:spPr>
          <a:xfrm>
            <a:off x="6498911" y="5005001"/>
            <a:ext cx="337590" cy="161583"/>
          </a:xfrm>
          <a:prstGeom prst="rect">
            <a:avLst/>
          </a:prstGeom>
          <a:noFill/>
        </p:spPr>
        <p:txBody>
          <a:bodyPr wrap="square" rtlCol="0">
            <a:spAutoFit/>
          </a:bodyPr>
          <a:lstStyle/>
          <a:p>
            <a:pPr algn="ctr"/>
            <a:r>
              <a:rPr lang="en-GB" sz="450" b="0" noProof="0">
                <a:solidFill>
                  <a:srgbClr val="783F34"/>
                </a:solidFill>
                <a:latin typeface="Arial" panose="020B0604020202020204" pitchFamily="34" charset="0"/>
                <a:cs typeface="Arial" panose="020B0604020202020204" pitchFamily="34" charset="0"/>
              </a:rPr>
              <a:t>in-situ</a:t>
            </a:r>
          </a:p>
        </p:txBody>
      </p:sp>
      <p:pic>
        <p:nvPicPr>
          <p:cNvPr id="8" name="Graphic 7">
            <a:extLst>
              <a:ext uri="{FF2B5EF4-FFF2-40B4-BE49-F238E27FC236}">
                <a16:creationId xmlns:a16="http://schemas.microsoft.com/office/drawing/2014/main" id="{CC37F4CE-9DEC-E448-A93D-8BB2F26CC07E}"/>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10039" y="4689667"/>
            <a:ext cx="315334" cy="315334"/>
          </a:xfrm>
          <a:prstGeom prst="rect">
            <a:avLst/>
          </a:prstGeom>
        </p:spPr>
      </p:pic>
    </p:spTree>
    <p:extLst>
      <p:ext uri="{BB962C8B-B14F-4D97-AF65-F5344CB8AC3E}">
        <p14:creationId xmlns:p14="http://schemas.microsoft.com/office/powerpoint/2010/main" val="340814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8.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B83B0F-B27A-0921-789A-DE1DB1166600}"/>
              </a:ext>
            </a:extLst>
          </p:cNvPr>
          <p:cNvSpPr>
            <a:spLocks noGrp="1"/>
          </p:cNvSpPr>
          <p:nvPr>
            <p:ph type="title"/>
          </p:nvPr>
        </p:nvSpPr>
        <p:spPr>
          <a:xfrm>
            <a:off x="245671" y="273844"/>
            <a:ext cx="8652658" cy="994172"/>
          </a:xfrm>
          <a:prstGeom prst="rect">
            <a:avLst/>
          </a:prstGeom>
        </p:spPr>
        <p:txBody>
          <a:bodyPr vert="horz" lIns="91440" tIns="45720" rIns="91440" bIns="45720" rtlCol="0" anchor="ctr">
            <a:normAutofit/>
          </a:bodyPr>
          <a:lstStyle/>
          <a:p>
            <a:r>
              <a:rPr lang="en-US"/>
              <a:t>In-Situ </a:t>
            </a:r>
            <a:r>
              <a:rPr lang="en-US" err="1"/>
              <a:t>Presenations</a:t>
            </a:r>
            <a:r>
              <a:rPr lang="en-US"/>
              <a:t> Master slides</a:t>
            </a:r>
            <a:endParaRPr lang="en-DK"/>
          </a:p>
        </p:txBody>
      </p:sp>
      <p:sp>
        <p:nvSpPr>
          <p:cNvPr id="3" name="Text Placeholder 2">
            <a:extLst>
              <a:ext uri="{FF2B5EF4-FFF2-40B4-BE49-F238E27FC236}">
                <a16:creationId xmlns:a16="http://schemas.microsoft.com/office/drawing/2014/main" id="{A991FE55-B7FA-0C46-11A7-29D10B5580C2}"/>
              </a:ext>
            </a:extLst>
          </p:cNvPr>
          <p:cNvSpPr>
            <a:spLocks noGrp="1"/>
          </p:cNvSpPr>
          <p:nvPr>
            <p:ph type="body" idx="1"/>
          </p:nvPr>
        </p:nvSpPr>
        <p:spPr>
          <a:xfrm>
            <a:off x="245671" y="1369219"/>
            <a:ext cx="8652658"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6" name="Slide Number Placeholder 5">
            <a:extLst>
              <a:ext uri="{FF2B5EF4-FFF2-40B4-BE49-F238E27FC236}">
                <a16:creationId xmlns:a16="http://schemas.microsoft.com/office/drawing/2014/main" id="{F6786B46-8A15-A827-370B-34BFA357E005}"/>
              </a:ext>
            </a:extLst>
          </p:cNvPr>
          <p:cNvSpPr>
            <a:spLocks noGrp="1"/>
          </p:cNvSpPr>
          <p:nvPr>
            <p:ph type="sldNum" sz="quarter" idx="4"/>
          </p:nvPr>
        </p:nvSpPr>
        <p:spPr>
          <a:xfrm>
            <a:off x="6840929" y="42924"/>
            <a:ext cx="2057400" cy="175682"/>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483F801-8E86-4B33-862C-3E1C711AECEF}" type="slidenum">
              <a:rPr lang="en-DK" smtClean="0"/>
              <a:pPr/>
              <a:t>‹N›</a:t>
            </a:fld>
            <a:endParaRPr lang="en-DK"/>
          </a:p>
        </p:txBody>
      </p:sp>
      <p:pic>
        <p:nvPicPr>
          <p:cNvPr id="9" name="Picture 8" descr="Background pattern">
            <a:extLst>
              <a:ext uri="{FF2B5EF4-FFF2-40B4-BE49-F238E27FC236}">
                <a16:creationId xmlns:a16="http://schemas.microsoft.com/office/drawing/2014/main" id="{0FD783B6-D468-578A-447E-E5B8F058C9B5}"/>
              </a:ext>
            </a:extLst>
          </p:cNvPr>
          <p:cNvPicPr/>
          <p:nvPr userDrawn="1"/>
        </p:nvPicPr>
        <p:blipFill>
          <a:blip r:embed="rId13" cstate="hqprint">
            <a:extLst>
              <a:ext uri="{28A0092B-C50C-407E-A947-70E740481C1C}">
                <a14:useLocalDpi xmlns:a14="http://schemas.microsoft.com/office/drawing/2010/main" val="0"/>
              </a:ext>
            </a:extLst>
          </a:blip>
          <a:stretch>
            <a:fillRect/>
          </a:stretch>
        </p:blipFill>
        <p:spPr>
          <a:xfrm>
            <a:off x="230207" y="4734019"/>
            <a:ext cx="485775" cy="324660"/>
          </a:xfrm>
          <a:prstGeom prst="rect">
            <a:avLst/>
          </a:prstGeom>
        </p:spPr>
      </p:pic>
      <p:pic>
        <p:nvPicPr>
          <p:cNvPr id="10" name="Picture 9">
            <a:extLst>
              <a:ext uri="{FF2B5EF4-FFF2-40B4-BE49-F238E27FC236}">
                <a16:creationId xmlns:a16="http://schemas.microsoft.com/office/drawing/2014/main" id="{BBDB28A1-F308-6EEA-2514-0A6E80DB0700}"/>
              </a:ext>
            </a:extLst>
          </p:cNvPr>
          <p:cNvPicPr/>
          <p:nvPr userDrawn="1"/>
        </p:nvPicPr>
        <p:blipFill>
          <a:blip r:embed="rId14"/>
          <a:stretch>
            <a:fillRect/>
          </a:stretch>
        </p:blipFill>
        <p:spPr>
          <a:xfrm>
            <a:off x="754181" y="4747066"/>
            <a:ext cx="1303133" cy="356647"/>
          </a:xfrm>
          <a:prstGeom prst="rect">
            <a:avLst/>
          </a:prstGeom>
        </p:spPr>
      </p:pic>
      <p:pic>
        <p:nvPicPr>
          <p:cNvPr id="11" name="Graphic 10">
            <a:extLst>
              <a:ext uri="{FF2B5EF4-FFF2-40B4-BE49-F238E27FC236}">
                <a16:creationId xmlns:a16="http://schemas.microsoft.com/office/drawing/2014/main" id="{318EC98C-094A-C2C7-4648-90DD73EC050E}"/>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57314" y="4747066"/>
            <a:ext cx="889287" cy="324660"/>
          </a:xfrm>
          <a:prstGeom prst="rect">
            <a:avLst/>
          </a:prstGeom>
        </p:spPr>
      </p:pic>
      <p:pic>
        <p:nvPicPr>
          <p:cNvPr id="13" name="Picture 12">
            <a:extLst>
              <a:ext uri="{FF2B5EF4-FFF2-40B4-BE49-F238E27FC236}">
                <a16:creationId xmlns:a16="http://schemas.microsoft.com/office/drawing/2014/main" id="{5656DE54-9178-9D6E-64E5-54217F8F62D0}"/>
              </a:ext>
            </a:extLst>
          </p:cNvPr>
          <p:cNvPicPr/>
          <p:nvPr userDrawn="1"/>
        </p:nvPicPr>
        <p:blipFill>
          <a:blip r:embed="rId16"/>
          <a:stretch>
            <a:fillRect/>
          </a:stretch>
        </p:blipFill>
        <p:spPr>
          <a:xfrm>
            <a:off x="7175334" y="4729640"/>
            <a:ext cx="781880" cy="324641"/>
          </a:xfrm>
          <a:prstGeom prst="rect">
            <a:avLst/>
          </a:prstGeom>
        </p:spPr>
      </p:pic>
      <p:pic>
        <p:nvPicPr>
          <p:cNvPr id="15" name="Picture 14" descr="A picture containing flower, graphics&#10;&#10;Description automatically generated">
            <a:extLst>
              <a:ext uri="{FF2B5EF4-FFF2-40B4-BE49-F238E27FC236}">
                <a16:creationId xmlns:a16="http://schemas.microsoft.com/office/drawing/2014/main" id="{621A7A32-1920-0E15-D7CE-94ED92B305F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7957214" y="4747582"/>
            <a:ext cx="783522" cy="288757"/>
          </a:xfrm>
          <a:prstGeom prst="rect">
            <a:avLst/>
          </a:prstGeom>
        </p:spPr>
      </p:pic>
    </p:spTree>
    <p:extLst>
      <p:ext uri="{BB962C8B-B14F-4D97-AF65-F5344CB8AC3E}">
        <p14:creationId xmlns:p14="http://schemas.microsoft.com/office/powerpoint/2010/main" val="4018454126"/>
      </p:ext>
    </p:extLst>
  </p:cSld>
  <p:clrMap bg1="lt1" tx1="dk1" bg2="lt2" tx2="dk2" accent1="accent1" accent2="accent2" accent3="accent3" accent4="accent4" accent5="accent5" accent6="accent6" hlink="hlink" folHlink="folHlink"/>
  <p:sldLayoutIdLst>
    <p:sldLayoutId id="2147483857" r:id="rId1"/>
    <p:sldLayoutId id="2147483926" r:id="rId2"/>
    <p:sldLayoutId id="2147483863" r:id="rId3"/>
    <p:sldLayoutId id="2147483866" r:id="rId4"/>
    <p:sldLayoutId id="2147483927" r:id="rId5"/>
    <p:sldLayoutId id="2147483894" r:id="rId6"/>
    <p:sldLayoutId id="2147483897" r:id="rId7"/>
    <p:sldLayoutId id="2147483925" r:id="rId8"/>
    <p:sldLayoutId id="2147483899" r:id="rId9"/>
    <p:sldLayoutId id="2147483938" r:id="rId10"/>
    <p:sldLayoutId id="2147483939" r:id="rId11"/>
  </p:sldLayoutIdLst>
  <p:hf sldNum="0" hdr="0" ftr="0" dt="0"/>
  <p:txStyles>
    <p:titleStyle>
      <a:lvl1pPr algn="l" defTabSz="685800" rtl="0" eaLnBrk="1" latinLnBrk="0" hangingPunct="1">
        <a:lnSpc>
          <a:spcPct val="90000"/>
        </a:lnSpc>
        <a:spcBef>
          <a:spcPct val="0"/>
        </a:spcBef>
        <a:buNone/>
        <a:defRPr sz="2400" kern="1200">
          <a:solidFill>
            <a:srgbClr val="004494"/>
          </a:solidFill>
          <a:latin typeface="Arial Black" panose="020B0A0402010209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4494"/>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Wingdings" panose="05000000000000000000" pitchFamily="2" charset="2"/>
        <a:buChar char="§"/>
        <a:defRPr sz="1800" kern="1200">
          <a:solidFill>
            <a:srgbClr val="004494"/>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4494"/>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350" kern="1200">
          <a:solidFill>
            <a:srgbClr val="004494"/>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449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DC7A3E3-0318-B7C0-A5F6-1E3FA6AFA1E5}"/>
              </a:ext>
            </a:extLst>
          </p:cNvPr>
          <p:cNvSpPr>
            <a:spLocks noGrp="1"/>
          </p:cNvSpPr>
          <p:nvPr>
            <p:ph type="title"/>
          </p:nvPr>
        </p:nvSpPr>
        <p:spPr>
          <a:xfrm>
            <a:off x="628650" y="697178"/>
            <a:ext cx="7886700" cy="994172"/>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83BEC1F2-7D93-C8A5-FA1F-DE6384CFBA97}"/>
              </a:ext>
            </a:extLst>
          </p:cNvPr>
          <p:cNvSpPr>
            <a:spLocks noGrp="1"/>
          </p:cNvSpPr>
          <p:nvPr>
            <p:ph type="body" idx="1"/>
          </p:nvPr>
        </p:nvSpPr>
        <p:spPr>
          <a:xfrm>
            <a:off x="628650" y="1752600"/>
            <a:ext cx="7886700" cy="262466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200706091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corda.eea.europa.eu/"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hyperlink" Target="https://insitu.copernicus.eu/" TargetMode="External"/><Relationship Id="rId12" Type="http://schemas.openxmlformats.org/officeDocument/2006/relationships/image" Target="../media/image71.jpeg"/><Relationship Id="rId17" Type="http://schemas.openxmlformats.org/officeDocument/2006/relationships/image" Target="../media/image74.svg"/><Relationship Id="rId2" Type="http://schemas.openxmlformats.org/officeDocument/2006/relationships/notesSlide" Target="../notesSlides/notesSlide8.xml"/><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jpeg"/><Relationship Id="rId1" Type="http://schemas.openxmlformats.org/officeDocument/2006/relationships/slideLayout" Target="../slideLayouts/slideLayout9.xml"/><Relationship Id="rId5" Type="http://schemas.openxmlformats.org/officeDocument/2006/relationships/image" Target="../media/image17.sv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hyperlink" Target="https://insitu.copernicus.eu/state-of-play" TargetMode="External"/><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customXml" Target="../ink/ink3.xml"/><Relationship Id="rId18"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8.png"/><Relationship Id="rId17" Type="http://schemas.openxmlformats.org/officeDocument/2006/relationships/customXml" Target="../ink/ink5.xml"/><Relationship Id="rId2" Type="http://schemas.openxmlformats.org/officeDocument/2006/relationships/image" Target="../media/image40.png"/><Relationship Id="rId16" Type="http://schemas.openxmlformats.org/officeDocument/2006/relationships/image" Target="../media/image50.png"/><Relationship Id="rId1" Type="http://schemas.openxmlformats.org/officeDocument/2006/relationships/slideLayout" Target="../slideLayouts/slideLayout11.xml"/><Relationship Id="rId6" Type="http://schemas.openxmlformats.org/officeDocument/2006/relationships/image" Target="../media/image44.png"/><Relationship Id="rId11" Type="http://schemas.openxmlformats.org/officeDocument/2006/relationships/customXml" Target="../ink/ink2.xml"/><Relationship Id="rId5" Type="http://schemas.openxmlformats.org/officeDocument/2006/relationships/image" Target="../media/image43.png"/><Relationship Id="rId15" Type="http://schemas.openxmlformats.org/officeDocument/2006/relationships/customXml" Target="../ink/ink4.xml"/><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customXml" Target="../ink/ink1.xml"/><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56.svg"/><Relationship Id="rId3" Type="http://schemas.openxmlformats.org/officeDocument/2006/relationships/image" Target="../media/image52.png"/><Relationship Id="rId7" Type="http://schemas.openxmlformats.org/officeDocument/2006/relationships/image" Target="../media/image54.png"/><Relationship Id="rId12" Type="http://schemas.microsoft.com/office/2007/relationships/diagramDrawing" Target="../diagrams/drawing1.xml"/><Relationship Id="rId2" Type="http://schemas.openxmlformats.org/officeDocument/2006/relationships/notesSlide" Target="../notesSlides/notesSlide6.xml"/><Relationship Id="rId16" Type="http://schemas.openxmlformats.org/officeDocument/2006/relationships/image" Target="../media/image59.svg"/><Relationship Id="rId1" Type="http://schemas.openxmlformats.org/officeDocument/2006/relationships/slideLayout" Target="../slideLayouts/slideLayout8.xml"/><Relationship Id="rId6" Type="http://schemas.openxmlformats.org/officeDocument/2006/relationships/image" Target="../media/image53.png"/><Relationship Id="rId11" Type="http://schemas.openxmlformats.org/officeDocument/2006/relationships/diagramColors" Target="../diagrams/colors1.xml"/><Relationship Id="rId5" Type="http://schemas.openxmlformats.org/officeDocument/2006/relationships/hyperlink" Target="https://cis2.eea.europa.eu/" TargetMode="External"/><Relationship Id="rId15" Type="http://schemas.openxmlformats.org/officeDocument/2006/relationships/image" Target="../media/image58.svg"/><Relationship Id="rId10" Type="http://schemas.openxmlformats.org/officeDocument/2006/relationships/diagramQuickStyle" Target="../diagrams/quickStyle1.xml"/><Relationship Id="rId4" Type="http://schemas.microsoft.com/office/2007/relationships/hdphoto" Target="../media/hdphoto1.wdp"/><Relationship Id="rId9" Type="http://schemas.openxmlformats.org/officeDocument/2006/relationships/diagramLayout" Target="../diagrams/layout1.xml"/><Relationship Id="rId14"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0B6A92C-A3C6-B34F-B275-D8566501F34C}"/>
              </a:ext>
            </a:extLst>
          </p:cNvPr>
          <p:cNvSpPr txBox="1">
            <a:spLocks/>
          </p:cNvSpPr>
          <p:nvPr/>
        </p:nvSpPr>
        <p:spPr>
          <a:xfrm>
            <a:off x="1257300" y="2650339"/>
            <a:ext cx="7818417" cy="994172"/>
          </a:xfrm>
          <a:prstGeom prst="rect">
            <a:avLst/>
          </a:prstGeom>
        </p:spPr>
        <p:txBody>
          <a:bodyPr vert="horz" lIns="68580" tIns="34290" rIns="68580" bIns="34290" rtlCol="0" anchor="ctr">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GB" b="1" dirty="0">
                <a:solidFill>
                  <a:srgbClr val="002060"/>
                </a:solidFill>
                <a:latin typeface=""/>
              </a:rPr>
              <a:t>The Copernicus In-Situ Component</a:t>
            </a:r>
          </a:p>
          <a:p>
            <a:pPr defTabSz="685800"/>
            <a:endParaRPr lang="en-GB" sz="4500" b="1" dirty="0">
              <a:solidFill>
                <a:prstClr val="black"/>
              </a:solidFill>
              <a:latin typeface="Calibri Light" panose="020F0302020204030204"/>
            </a:endParaRPr>
          </a:p>
        </p:txBody>
      </p:sp>
      <p:sp>
        <p:nvSpPr>
          <p:cNvPr id="2" name="TextBox 1">
            <a:extLst>
              <a:ext uri="{FF2B5EF4-FFF2-40B4-BE49-F238E27FC236}">
                <a16:creationId xmlns:a16="http://schemas.microsoft.com/office/drawing/2014/main" id="{AD5F1C89-7357-6728-D935-A96EF6C92596}"/>
              </a:ext>
            </a:extLst>
          </p:cNvPr>
          <p:cNvSpPr txBox="1"/>
          <p:nvPr/>
        </p:nvSpPr>
        <p:spPr>
          <a:xfrm>
            <a:off x="4203369" y="3427803"/>
            <a:ext cx="4701260" cy="738664"/>
          </a:xfrm>
          <a:prstGeom prst="rect">
            <a:avLst/>
          </a:prstGeom>
          <a:noFill/>
        </p:spPr>
        <p:txBody>
          <a:bodyPr wrap="square" rtlCol="0">
            <a:spAutoFit/>
          </a:bodyPr>
          <a:lstStyle/>
          <a:p>
            <a:pPr algn="r"/>
            <a:r>
              <a:rPr lang="en-US" b="1" i="1" dirty="0">
                <a:solidFill>
                  <a:srgbClr val="002060"/>
                </a:solidFill>
                <a:latin typeface=""/>
              </a:rPr>
              <a:t>Lorenzo Solari</a:t>
            </a:r>
            <a:r>
              <a:rPr lang="en-US" i="1" dirty="0">
                <a:solidFill>
                  <a:srgbClr val="002060"/>
                </a:solidFill>
                <a:latin typeface=""/>
              </a:rPr>
              <a:t>, Jose Miguel Rubio Iglesias</a:t>
            </a:r>
          </a:p>
          <a:p>
            <a:pPr algn="r"/>
            <a:endParaRPr lang="en-US" sz="1200" i="1" dirty="0">
              <a:solidFill>
                <a:srgbClr val="002060"/>
              </a:solidFill>
              <a:latin typeface=""/>
            </a:endParaRPr>
          </a:p>
          <a:p>
            <a:pPr algn="r"/>
            <a:r>
              <a:rPr lang="en-US" sz="1200" i="1" dirty="0">
                <a:solidFill>
                  <a:srgbClr val="002060"/>
                </a:solidFill>
                <a:latin typeface=""/>
              </a:rPr>
              <a:t>European Environment Agency, Earth Observation Unit</a:t>
            </a:r>
            <a:endParaRPr lang="en-DK" sz="1200" i="1">
              <a:solidFill>
                <a:srgbClr val="002060"/>
              </a:solidFill>
              <a:latin typeface=""/>
            </a:endParaRPr>
          </a:p>
        </p:txBody>
      </p:sp>
    </p:spTree>
    <p:extLst>
      <p:ext uri="{BB962C8B-B14F-4D97-AF65-F5344CB8AC3E}">
        <p14:creationId xmlns:p14="http://schemas.microsoft.com/office/powerpoint/2010/main" val="251690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09F7F-3AB8-D3E2-AE51-9E72CDA369DD}"/>
            </a:ext>
          </a:extLst>
        </p:cNvPr>
        <p:cNvGrpSpPr/>
        <p:nvPr/>
      </p:nvGrpSpPr>
      <p:grpSpPr>
        <a:xfrm>
          <a:off x="0" y="0"/>
          <a:ext cx="0" cy="0"/>
          <a:chOff x="0" y="0"/>
          <a:chExt cx="0" cy="0"/>
        </a:xfrm>
      </p:grpSpPr>
      <p:sp>
        <p:nvSpPr>
          <p:cNvPr id="26" name="Text Placeholder 25">
            <a:extLst>
              <a:ext uri="{FF2B5EF4-FFF2-40B4-BE49-F238E27FC236}">
                <a16:creationId xmlns:a16="http://schemas.microsoft.com/office/drawing/2014/main" id="{94F3024F-A501-9DBC-B9EC-D996A7D0BBDD}"/>
              </a:ext>
            </a:extLst>
          </p:cNvPr>
          <p:cNvSpPr>
            <a:spLocks noGrp="1"/>
          </p:cNvSpPr>
          <p:nvPr>
            <p:ph type="body" sz="quarter" idx="13"/>
          </p:nvPr>
        </p:nvSpPr>
        <p:spPr>
          <a:xfrm>
            <a:off x="899770" y="294524"/>
            <a:ext cx="7998558" cy="414557"/>
          </a:xfrm>
        </p:spPr>
        <p:txBody>
          <a:bodyPr>
            <a:normAutofit lnSpcReduction="10000"/>
          </a:bodyPr>
          <a:lstStyle/>
          <a:p>
            <a:r>
              <a:rPr lang="en-GB"/>
              <a:t>Access to geospatial data: CORDA</a:t>
            </a:r>
            <a:endParaRPr lang="en-US"/>
          </a:p>
        </p:txBody>
      </p:sp>
      <p:sp>
        <p:nvSpPr>
          <p:cNvPr id="18" name="TextBox 17">
            <a:extLst>
              <a:ext uri="{FF2B5EF4-FFF2-40B4-BE49-F238E27FC236}">
                <a16:creationId xmlns:a16="http://schemas.microsoft.com/office/drawing/2014/main" id="{252D39DA-FFA5-73E5-36FB-E1F56F4A5FA2}"/>
              </a:ext>
            </a:extLst>
          </p:cNvPr>
          <p:cNvSpPr txBox="1"/>
          <p:nvPr/>
        </p:nvSpPr>
        <p:spPr>
          <a:xfrm>
            <a:off x="463675" y="947193"/>
            <a:ext cx="4104782" cy="3274743"/>
          </a:xfrm>
          <a:prstGeom prst="rect">
            <a:avLst/>
          </a:prstGeom>
          <a:noFill/>
        </p:spPr>
        <p:txBody>
          <a:bodyPr wrap="square">
            <a:spAutoFit/>
          </a:bodyPr>
          <a:lstStyle/>
          <a:p>
            <a:pPr marL="628634" lvl="1" indent="-285743">
              <a:spcBef>
                <a:spcPct val="20000"/>
              </a:spcBef>
              <a:buFont typeface="Arial" panose="020B0604020202020204" pitchFamily="34" charset="0"/>
              <a:buChar char="•"/>
            </a:pPr>
            <a:r>
              <a:rPr lang="en-US" sz="1600">
                <a:solidFill>
                  <a:srgbClr val="004B7F"/>
                </a:solidFill>
                <a:latin typeface="Arial" panose="020B0604020202020204" pitchFamily="34" charset="0"/>
                <a:cs typeface="Arial" panose="020B0604020202020204" pitchFamily="34" charset="0"/>
              </a:rPr>
              <a:t>Single entry point node to </a:t>
            </a:r>
            <a:r>
              <a:rPr lang="en-US" sz="1600" b="1">
                <a:solidFill>
                  <a:srgbClr val="004B7F"/>
                </a:solidFill>
                <a:latin typeface="Arial" panose="020B0604020202020204" pitchFamily="34" charset="0"/>
                <a:cs typeface="Arial" panose="020B0604020202020204" pitchFamily="34" charset="0"/>
              </a:rPr>
              <a:t>national and regional authoritative geospatial data</a:t>
            </a:r>
          </a:p>
          <a:p>
            <a:pPr marL="628634" lvl="1" indent="-285743">
              <a:spcBef>
                <a:spcPct val="20000"/>
              </a:spcBef>
              <a:buFont typeface="Arial" panose="020B0604020202020204" pitchFamily="34" charset="0"/>
              <a:buChar char="•"/>
            </a:pPr>
            <a:r>
              <a:rPr lang="en-US" sz="1600">
                <a:solidFill>
                  <a:srgbClr val="004B7F"/>
                </a:solidFill>
                <a:latin typeface="Arial" panose="020B0604020202020204" pitchFamily="34" charset="0"/>
                <a:cs typeface="Arial" panose="020B0604020202020204" pitchFamily="34" charset="0"/>
              </a:rPr>
              <a:t>Data hosted in origin by default</a:t>
            </a:r>
          </a:p>
          <a:p>
            <a:pPr marL="628634" lvl="1" indent="-285743">
              <a:spcBef>
                <a:spcPct val="20000"/>
              </a:spcBef>
              <a:buFont typeface="Arial" panose="020B0604020202020204" pitchFamily="34" charset="0"/>
              <a:buChar char="•"/>
            </a:pPr>
            <a:r>
              <a:rPr lang="en-US" sz="1600">
                <a:solidFill>
                  <a:srgbClr val="004B7F"/>
                </a:solidFill>
                <a:latin typeface="Arial" panose="020B0604020202020204" pitchFamily="34" charset="0"/>
                <a:cs typeface="Arial" panose="020B0604020202020204" pitchFamily="34" charset="0"/>
              </a:rPr>
              <a:t>Continuous monitoring and update </a:t>
            </a:r>
          </a:p>
          <a:p>
            <a:pPr marL="628634" lvl="1" indent="-285743">
              <a:spcBef>
                <a:spcPct val="20000"/>
              </a:spcBef>
              <a:buFont typeface="Arial" panose="020B0604020202020204" pitchFamily="34" charset="0"/>
              <a:buChar char="•"/>
            </a:pPr>
            <a:r>
              <a:rPr lang="en-US" sz="1600">
                <a:solidFill>
                  <a:srgbClr val="004B7F"/>
                </a:solidFill>
                <a:latin typeface="Arial" panose="020B0604020202020204" pitchFamily="34" charset="0"/>
                <a:cs typeface="Arial" panose="020B0604020202020204" pitchFamily="34" charset="0"/>
              </a:rPr>
              <a:t>Semantically </a:t>
            </a:r>
            <a:r>
              <a:rPr lang="en-US" sz="1600" err="1">
                <a:solidFill>
                  <a:srgbClr val="004B7F"/>
                </a:solidFill>
                <a:latin typeface="Arial" panose="020B0604020202020204" pitchFamily="34" charset="0"/>
                <a:cs typeface="Arial" panose="020B0604020202020204" pitchFamily="34" charset="0"/>
              </a:rPr>
              <a:t>harmonised</a:t>
            </a:r>
            <a:r>
              <a:rPr lang="en-US" sz="1600">
                <a:solidFill>
                  <a:srgbClr val="004B7F"/>
                </a:solidFill>
                <a:latin typeface="Arial" panose="020B0604020202020204" pitchFamily="34" charset="0"/>
                <a:cs typeface="Arial" panose="020B0604020202020204" pitchFamily="34" charset="0"/>
              </a:rPr>
              <a:t> multi-country databases for key topics</a:t>
            </a:r>
          </a:p>
          <a:p>
            <a:pPr marL="628634" lvl="1" indent="-285743">
              <a:spcBef>
                <a:spcPct val="20000"/>
              </a:spcBef>
              <a:buFont typeface="Arial" panose="020B0604020202020204" pitchFamily="34" charset="0"/>
              <a:buChar char="•"/>
            </a:pPr>
            <a:r>
              <a:rPr lang="en-US" sz="1600">
                <a:solidFill>
                  <a:srgbClr val="004B7F"/>
                </a:solidFill>
                <a:latin typeface="Arial" panose="020B0604020202020204" pitchFamily="34" charset="0"/>
                <a:cs typeface="Arial" panose="020B0604020202020204" pitchFamily="34" charset="0"/>
              </a:rPr>
              <a:t>Restricted access for Copernicus service providers and data providers</a:t>
            </a:r>
          </a:p>
          <a:p>
            <a:pPr marL="1142980" lvl="2" indent="-342900">
              <a:spcBef>
                <a:spcPct val="20000"/>
              </a:spcBef>
              <a:buFont typeface="Wingdings" panose="05000000000000000000" pitchFamily="2" charset="2"/>
              <a:buChar char="§"/>
            </a:pPr>
            <a:r>
              <a:rPr lang="en-US" sz="1400">
                <a:solidFill>
                  <a:srgbClr val="004B7F"/>
                </a:solidFill>
                <a:latin typeface="Arial" panose="020B0604020202020204" pitchFamily="34" charset="0"/>
                <a:cs typeface="Arial" panose="020B0604020202020204" pitchFamily="34" charset="0"/>
              </a:rPr>
              <a:t>Main target users: </a:t>
            </a:r>
            <a:r>
              <a:rPr lang="en-US" sz="1400" b="1">
                <a:solidFill>
                  <a:srgbClr val="004B7F"/>
                </a:solidFill>
                <a:latin typeface="Arial" panose="020B0604020202020204" pitchFamily="34" charset="0"/>
                <a:cs typeface="Arial" panose="020B0604020202020204" pitchFamily="34" charset="0"/>
              </a:rPr>
              <a:t>mapping services </a:t>
            </a:r>
            <a:r>
              <a:rPr lang="en-US" sz="1400">
                <a:solidFill>
                  <a:srgbClr val="004B7F"/>
                </a:solidFill>
                <a:latin typeface="Arial" panose="020B0604020202020204" pitchFamily="34" charset="0"/>
                <a:cs typeface="Arial" panose="020B0604020202020204" pitchFamily="34" charset="0"/>
              </a:rPr>
              <a:t>(CEMS, CLMS, CSS)</a:t>
            </a:r>
          </a:p>
          <a:p>
            <a:pPr marL="628634" lvl="1" indent="-285743">
              <a:spcBef>
                <a:spcPct val="20000"/>
              </a:spcBef>
              <a:buFont typeface="Arial" panose="020B0604020202020204" pitchFamily="34" charset="0"/>
              <a:buChar char="•"/>
            </a:pPr>
            <a:r>
              <a:rPr lang="en-US" sz="1600">
                <a:solidFill>
                  <a:srgbClr val="004B7F"/>
                </a:solidFill>
                <a:latin typeface="Arial" panose="020B0604020202020204" pitchFamily="34" charset="0"/>
                <a:cs typeface="Arial" panose="020B0604020202020204" pitchFamily="34" charset="0"/>
              </a:rPr>
              <a:t>User Acceptance Test undergoing</a:t>
            </a:r>
          </a:p>
        </p:txBody>
      </p:sp>
      <p:sp>
        <p:nvSpPr>
          <p:cNvPr id="33" name="CasellaDiTesto 32">
            <a:extLst>
              <a:ext uri="{FF2B5EF4-FFF2-40B4-BE49-F238E27FC236}">
                <a16:creationId xmlns:a16="http://schemas.microsoft.com/office/drawing/2014/main" id="{6F302F3C-787F-023B-E65E-6F21BF05DA80}"/>
              </a:ext>
            </a:extLst>
          </p:cNvPr>
          <p:cNvSpPr txBox="1"/>
          <p:nvPr/>
        </p:nvSpPr>
        <p:spPr>
          <a:xfrm>
            <a:off x="4899049" y="4158148"/>
            <a:ext cx="2795777" cy="307777"/>
          </a:xfrm>
          <a:prstGeom prst="rect">
            <a:avLst/>
          </a:prstGeom>
          <a:noFill/>
        </p:spPr>
        <p:txBody>
          <a:bodyPr wrap="square" rtlCol="0">
            <a:spAutoFit/>
          </a:bodyPr>
          <a:lstStyle/>
          <a:p>
            <a:pPr algn="ctr"/>
            <a:r>
              <a:rPr lang="en-US" sz="1400" b="1">
                <a:solidFill>
                  <a:srgbClr val="004B7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https://corda.eea.europa.eu/</a:t>
            </a:r>
            <a:r>
              <a:rPr lang="en-US" sz="1400" b="1">
                <a:solidFill>
                  <a:srgbClr val="004B7F"/>
                </a:solidFill>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E72386EF-DC32-20BD-4FD9-DDD21756B836}"/>
              </a:ext>
            </a:extLst>
          </p:cNvPr>
          <p:cNvPicPr>
            <a:picLocks noChangeAspect="1"/>
          </p:cNvPicPr>
          <p:nvPr/>
        </p:nvPicPr>
        <p:blipFill>
          <a:blip r:embed="rId4"/>
          <a:stretch>
            <a:fillRect/>
          </a:stretch>
        </p:blipFill>
        <p:spPr>
          <a:xfrm>
            <a:off x="4632422" y="1979927"/>
            <a:ext cx="4133476" cy="2132200"/>
          </a:xfrm>
          <a:prstGeom prst="rect">
            <a:avLst/>
          </a:prstGeom>
          <a:effectLst>
            <a:outerShdw blurRad="50800" dist="38100" dir="2700000" algn="tl" rotWithShape="0">
              <a:prstClr val="black">
                <a:alpha val="40000"/>
              </a:prstClr>
            </a:outerShdw>
          </a:effectLst>
        </p:spPr>
      </p:pic>
      <p:grpSp>
        <p:nvGrpSpPr>
          <p:cNvPr id="14" name="Group 13">
            <a:extLst>
              <a:ext uri="{FF2B5EF4-FFF2-40B4-BE49-F238E27FC236}">
                <a16:creationId xmlns:a16="http://schemas.microsoft.com/office/drawing/2014/main" id="{50DDAB60-D649-9720-A13B-5DEFDE98C380}"/>
              </a:ext>
            </a:extLst>
          </p:cNvPr>
          <p:cNvGrpSpPr/>
          <p:nvPr/>
        </p:nvGrpSpPr>
        <p:grpSpPr>
          <a:xfrm>
            <a:off x="4632422" y="806328"/>
            <a:ext cx="4184944" cy="1076352"/>
            <a:chOff x="4713383" y="3250708"/>
            <a:chExt cx="4184944" cy="1076352"/>
          </a:xfrm>
        </p:grpSpPr>
        <p:grpSp>
          <p:nvGrpSpPr>
            <p:cNvPr id="2" name="Group 1">
              <a:extLst>
                <a:ext uri="{FF2B5EF4-FFF2-40B4-BE49-F238E27FC236}">
                  <a16:creationId xmlns:a16="http://schemas.microsoft.com/office/drawing/2014/main" id="{7D1BF67E-5E91-7F56-7DC7-FC1B90CC9030}"/>
                </a:ext>
              </a:extLst>
            </p:cNvPr>
            <p:cNvGrpSpPr/>
            <p:nvPr/>
          </p:nvGrpSpPr>
          <p:grpSpPr>
            <a:xfrm>
              <a:off x="6088892" y="3404958"/>
              <a:ext cx="816717" cy="744208"/>
              <a:chOff x="5093576" y="3360781"/>
              <a:chExt cx="816717" cy="744208"/>
            </a:xfrm>
          </p:grpSpPr>
          <p:sp>
            <p:nvSpPr>
              <p:cNvPr id="8" name="CasellaDiTesto 19">
                <a:extLst>
                  <a:ext uri="{FF2B5EF4-FFF2-40B4-BE49-F238E27FC236}">
                    <a16:creationId xmlns:a16="http://schemas.microsoft.com/office/drawing/2014/main" id="{D21191F9-CDDA-A315-5DFA-20D35497C8B6}"/>
                  </a:ext>
                </a:extLst>
              </p:cNvPr>
              <p:cNvSpPr txBox="1"/>
              <p:nvPr/>
            </p:nvSpPr>
            <p:spPr>
              <a:xfrm>
                <a:off x="5156972" y="3360781"/>
                <a:ext cx="602823" cy="461665"/>
              </a:xfrm>
              <a:prstGeom prst="rect">
                <a:avLst/>
              </a:prstGeom>
              <a:noFill/>
            </p:spPr>
            <p:txBody>
              <a:bodyPr wrap="square" rtlCol="0">
                <a:spAutoFit/>
              </a:bodyPr>
              <a:lstStyle/>
              <a:p>
                <a:pPr algn="ctr"/>
                <a:r>
                  <a:rPr lang="it-IT" sz="2400" b="1">
                    <a:solidFill>
                      <a:srgbClr val="783F34"/>
                    </a:solidFill>
                    <a:latin typeface="Arial" panose="020B0604020202020204" pitchFamily="34" charset="0"/>
                    <a:cs typeface="Arial" panose="020B0604020202020204" pitchFamily="34" charset="0"/>
                  </a:rPr>
                  <a:t>42</a:t>
                </a:r>
                <a:endParaRPr lang="it-IT" sz="3000" b="1">
                  <a:solidFill>
                    <a:srgbClr val="783F34"/>
                  </a:solidFill>
                  <a:latin typeface="Arial" panose="020B0604020202020204" pitchFamily="34" charset="0"/>
                  <a:cs typeface="Arial" panose="020B0604020202020204" pitchFamily="34" charset="0"/>
                </a:endParaRPr>
              </a:p>
            </p:txBody>
          </p:sp>
          <p:sp>
            <p:nvSpPr>
              <p:cNvPr id="11" name="CasellaDiTesto 22">
                <a:extLst>
                  <a:ext uri="{FF2B5EF4-FFF2-40B4-BE49-F238E27FC236}">
                    <a16:creationId xmlns:a16="http://schemas.microsoft.com/office/drawing/2014/main" id="{11D321EC-A700-C921-BCE7-FF55942064FE}"/>
                  </a:ext>
                </a:extLst>
              </p:cNvPr>
              <p:cNvSpPr txBox="1"/>
              <p:nvPr/>
            </p:nvSpPr>
            <p:spPr>
              <a:xfrm>
                <a:off x="5093576" y="3827990"/>
                <a:ext cx="816717" cy="276999"/>
              </a:xfrm>
              <a:prstGeom prst="rect">
                <a:avLst/>
              </a:prstGeom>
              <a:noFill/>
            </p:spPr>
            <p:txBody>
              <a:bodyPr wrap="square" rtlCol="0">
                <a:spAutoFit/>
              </a:bodyPr>
              <a:lstStyle/>
              <a:p>
                <a:pPr algn="ctr"/>
                <a:r>
                  <a:rPr lang="it-IT" sz="1200">
                    <a:solidFill>
                      <a:srgbClr val="004B7F"/>
                    </a:solidFill>
                    <a:latin typeface="Arial" panose="020B0604020202020204" pitchFamily="34" charset="0"/>
                    <a:cs typeface="Arial" panose="020B0604020202020204" pitchFamily="34" charset="0"/>
                  </a:rPr>
                  <a:t>countries</a:t>
                </a:r>
                <a:endParaRPr lang="it-IT" sz="3300">
                  <a:solidFill>
                    <a:srgbClr val="004B7F"/>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7771F7B4-34C6-89CB-CDDE-7D555CEC7CE2}"/>
                </a:ext>
              </a:extLst>
            </p:cNvPr>
            <p:cNvGrpSpPr/>
            <p:nvPr/>
          </p:nvGrpSpPr>
          <p:grpSpPr>
            <a:xfrm>
              <a:off x="7942945" y="3402844"/>
              <a:ext cx="955382" cy="754239"/>
              <a:chOff x="7466792" y="3369670"/>
              <a:chExt cx="955382" cy="754239"/>
            </a:xfrm>
          </p:grpSpPr>
          <p:sp>
            <p:nvSpPr>
              <p:cNvPr id="10" name="CasellaDiTesto 21">
                <a:extLst>
                  <a:ext uri="{FF2B5EF4-FFF2-40B4-BE49-F238E27FC236}">
                    <a16:creationId xmlns:a16="http://schemas.microsoft.com/office/drawing/2014/main" id="{C4BC5E42-ABFB-6B7E-923C-57ED444114A8}"/>
                  </a:ext>
                </a:extLst>
              </p:cNvPr>
              <p:cNvSpPr txBox="1"/>
              <p:nvPr/>
            </p:nvSpPr>
            <p:spPr>
              <a:xfrm>
                <a:off x="7466792" y="3369670"/>
                <a:ext cx="955382" cy="461665"/>
              </a:xfrm>
              <a:prstGeom prst="rect">
                <a:avLst/>
              </a:prstGeom>
              <a:noFill/>
            </p:spPr>
            <p:txBody>
              <a:bodyPr wrap="square" rtlCol="0">
                <a:spAutoFit/>
              </a:bodyPr>
              <a:lstStyle/>
              <a:p>
                <a:pPr algn="ctr"/>
                <a:r>
                  <a:rPr lang="it-IT" sz="2400" b="1">
                    <a:solidFill>
                      <a:srgbClr val="783F34"/>
                    </a:solidFill>
                    <a:latin typeface="Arial" panose="020B0604020202020204" pitchFamily="34" charset="0"/>
                    <a:cs typeface="Arial" panose="020B0604020202020204" pitchFamily="34" charset="0"/>
                  </a:rPr>
                  <a:t>2,185</a:t>
                </a:r>
              </a:p>
            </p:txBody>
          </p:sp>
          <p:sp>
            <p:nvSpPr>
              <p:cNvPr id="13" name="CasellaDiTesto 24">
                <a:extLst>
                  <a:ext uri="{FF2B5EF4-FFF2-40B4-BE49-F238E27FC236}">
                    <a16:creationId xmlns:a16="http://schemas.microsoft.com/office/drawing/2014/main" id="{73321733-A78D-ED96-3354-519B1C7A3A4B}"/>
                  </a:ext>
                </a:extLst>
              </p:cNvPr>
              <p:cNvSpPr txBox="1"/>
              <p:nvPr/>
            </p:nvSpPr>
            <p:spPr>
              <a:xfrm>
                <a:off x="7548362" y="3846910"/>
                <a:ext cx="792241" cy="276999"/>
              </a:xfrm>
              <a:prstGeom prst="rect">
                <a:avLst/>
              </a:prstGeom>
              <a:noFill/>
            </p:spPr>
            <p:txBody>
              <a:bodyPr wrap="square" rtlCol="0">
                <a:spAutoFit/>
              </a:bodyPr>
              <a:lstStyle/>
              <a:p>
                <a:pPr algn="ctr"/>
                <a:r>
                  <a:rPr lang="it-IT" sz="1200">
                    <a:solidFill>
                      <a:srgbClr val="004B7F"/>
                    </a:solidFill>
                    <a:latin typeface="Arial" panose="020B0604020202020204" pitchFamily="34" charset="0"/>
                    <a:cs typeface="Arial" panose="020B0604020202020204" pitchFamily="34" charset="0"/>
                  </a:rPr>
                  <a:t>datasets</a:t>
                </a:r>
                <a:endParaRPr lang="it-IT" sz="3300">
                  <a:solidFill>
                    <a:srgbClr val="004B7F"/>
                  </a:solidFill>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a16="http://schemas.microsoft.com/office/drawing/2014/main" id="{48091C87-21FF-0182-E144-DF61E5BA8D5B}"/>
                </a:ext>
              </a:extLst>
            </p:cNvPr>
            <p:cNvPicPr>
              <a:picLocks noChangeAspect="1"/>
            </p:cNvPicPr>
            <p:nvPr/>
          </p:nvPicPr>
          <p:blipFill>
            <a:blip r:embed="rId5"/>
            <a:stretch>
              <a:fillRect/>
            </a:stretch>
          </p:blipFill>
          <p:spPr>
            <a:xfrm>
              <a:off x="4713383" y="3250708"/>
              <a:ext cx="1311544" cy="1076352"/>
            </a:xfrm>
            <a:prstGeom prst="rect">
              <a:avLst/>
            </a:prstGeom>
          </p:spPr>
        </p:pic>
        <p:grpSp>
          <p:nvGrpSpPr>
            <p:cNvPr id="7" name="Group 6">
              <a:extLst>
                <a:ext uri="{FF2B5EF4-FFF2-40B4-BE49-F238E27FC236}">
                  <a16:creationId xmlns:a16="http://schemas.microsoft.com/office/drawing/2014/main" id="{C5CB1292-64BD-85CF-DDF9-C8079D02BFB4}"/>
                </a:ext>
              </a:extLst>
            </p:cNvPr>
            <p:cNvGrpSpPr/>
            <p:nvPr/>
          </p:nvGrpSpPr>
          <p:grpSpPr>
            <a:xfrm>
              <a:off x="6864531" y="3393894"/>
              <a:ext cx="1159984" cy="763191"/>
              <a:chOff x="6769036" y="3393893"/>
              <a:chExt cx="1159984" cy="763191"/>
            </a:xfrm>
          </p:grpSpPr>
          <p:sp>
            <p:nvSpPr>
              <p:cNvPr id="12" name="CasellaDiTesto 23">
                <a:extLst>
                  <a:ext uri="{FF2B5EF4-FFF2-40B4-BE49-F238E27FC236}">
                    <a16:creationId xmlns:a16="http://schemas.microsoft.com/office/drawing/2014/main" id="{750B75DC-634D-522B-86EC-06327646BAC1}"/>
                  </a:ext>
                </a:extLst>
              </p:cNvPr>
              <p:cNvSpPr txBox="1"/>
              <p:nvPr/>
            </p:nvSpPr>
            <p:spPr>
              <a:xfrm>
                <a:off x="6769036" y="3880085"/>
                <a:ext cx="1159984" cy="276999"/>
              </a:xfrm>
              <a:prstGeom prst="rect">
                <a:avLst/>
              </a:prstGeom>
              <a:noFill/>
            </p:spPr>
            <p:txBody>
              <a:bodyPr wrap="square" rtlCol="0">
                <a:spAutoFit/>
              </a:bodyPr>
              <a:lstStyle/>
              <a:p>
                <a:pPr algn="ctr"/>
                <a:r>
                  <a:rPr lang="it-IT" sz="1200">
                    <a:solidFill>
                      <a:srgbClr val="004B7F"/>
                    </a:solidFill>
                    <a:latin typeface="Arial" panose="020B0604020202020204" pitchFamily="34" charset="0"/>
                    <a:cs typeface="Arial" panose="020B0604020202020204" pitchFamily="34" charset="0"/>
                  </a:rPr>
                  <a:t>data providers</a:t>
                </a:r>
                <a:endParaRPr lang="it-IT" sz="3200">
                  <a:solidFill>
                    <a:srgbClr val="004B7F"/>
                  </a:solidFill>
                  <a:latin typeface="Arial" panose="020B0604020202020204" pitchFamily="34" charset="0"/>
                  <a:cs typeface="Arial" panose="020B0604020202020204" pitchFamily="34" charset="0"/>
                </a:endParaRPr>
              </a:p>
            </p:txBody>
          </p:sp>
          <p:sp>
            <p:nvSpPr>
              <p:cNvPr id="6" name="CasellaDiTesto 19">
                <a:extLst>
                  <a:ext uri="{FF2B5EF4-FFF2-40B4-BE49-F238E27FC236}">
                    <a16:creationId xmlns:a16="http://schemas.microsoft.com/office/drawing/2014/main" id="{C44FC1B6-3EA4-7182-292D-861329908F39}"/>
                  </a:ext>
                </a:extLst>
              </p:cNvPr>
              <p:cNvSpPr txBox="1"/>
              <p:nvPr/>
            </p:nvSpPr>
            <p:spPr>
              <a:xfrm>
                <a:off x="6978537" y="3393893"/>
                <a:ext cx="740983" cy="461665"/>
              </a:xfrm>
              <a:prstGeom prst="rect">
                <a:avLst/>
              </a:prstGeom>
              <a:noFill/>
            </p:spPr>
            <p:txBody>
              <a:bodyPr wrap="square" rtlCol="0">
                <a:spAutoFit/>
              </a:bodyPr>
              <a:lstStyle/>
              <a:p>
                <a:pPr algn="ctr"/>
                <a:r>
                  <a:rPr lang="it-IT" sz="2400" b="1">
                    <a:solidFill>
                      <a:srgbClr val="783F34"/>
                    </a:solidFill>
                    <a:latin typeface="Arial" panose="020B0604020202020204" pitchFamily="34" charset="0"/>
                    <a:cs typeface="Arial" panose="020B0604020202020204" pitchFamily="34" charset="0"/>
                  </a:rPr>
                  <a:t>304</a:t>
                </a:r>
              </a:p>
            </p:txBody>
          </p:sp>
        </p:grpSp>
      </p:grpSp>
      <p:pic>
        <p:nvPicPr>
          <p:cNvPr id="19" name="Picture 18" descr="A qr code with orange squares&#10;&#10;AI-generated content may be incorrect.">
            <a:extLst>
              <a:ext uri="{FF2B5EF4-FFF2-40B4-BE49-F238E27FC236}">
                <a16:creationId xmlns:a16="http://schemas.microsoft.com/office/drawing/2014/main" id="{F407FF2D-6802-89FE-9079-4E3F1BCD5E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41014" y="3547782"/>
            <a:ext cx="1076352" cy="10763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5779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3384F-4BA1-3C82-886A-4CF81E483BD0}"/>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4836290C-EF64-5B58-7954-3785C6D650A3}"/>
              </a:ext>
            </a:extLst>
          </p:cNvPr>
          <p:cNvPicPr>
            <a:picLocks noChangeAspect="1"/>
          </p:cNvPicPr>
          <p:nvPr/>
        </p:nvPicPr>
        <p:blipFill>
          <a:blip r:embed="rId3"/>
          <a:srcRect b="12748"/>
          <a:stretch>
            <a:fillRect/>
          </a:stretch>
        </p:blipFill>
        <p:spPr>
          <a:xfrm>
            <a:off x="7317066" y="2843980"/>
            <a:ext cx="1544830" cy="1373148"/>
          </a:xfrm>
          <a:prstGeom prst="rect">
            <a:avLst/>
          </a:prstGeom>
          <a:effectLst>
            <a:outerShdw blurRad="50800" dist="38100" dir="2700000" algn="tl" rotWithShape="0">
              <a:prstClr val="black">
                <a:alpha val="40000"/>
              </a:prstClr>
            </a:outerShdw>
          </a:effectLst>
        </p:spPr>
      </p:pic>
      <p:sp>
        <p:nvSpPr>
          <p:cNvPr id="4" name="Content Placeholder 3">
            <a:extLst>
              <a:ext uri="{FF2B5EF4-FFF2-40B4-BE49-F238E27FC236}">
                <a16:creationId xmlns:a16="http://schemas.microsoft.com/office/drawing/2014/main" id="{18BEEC29-8E54-0ACC-B611-A6D71A86820E}"/>
              </a:ext>
            </a:extLst>
          </p:cNvPr>
          <p:cNvSpPr>
            <a:spLocks noGrp="1"/>
          </p:cNvSpPr>
          <p:nvPr>
            <p:ph idx="1"/>
          </p:nvPr>
        </p:nvSpPr>
        <p:spPr>
          <a:xfrm>
            <a:off x="518051" y="1078579"/>
            <a:ext cx="5628173" cy="3534734"/>
          </a:xfrm>
        </p:spPr>
        <p:txBody>
          <a:bodyPr>
            <a:normAutofit/>
          </a:bodyPr>
          <a:lstStyle/>
          <a:p>
            <a:pPr marL="342892" lvl="1" indent="0">
              <a:buNone/>
            </a:pPr>
            <a:endParaRPr lang="en-US" sz="1500">
              <a:solidFill>
                <a:srgbClr val="004B7F"/>
              </a:solidFill>
            </a:endParaRPr>
          </a:p>
          <a:p>
            <a:pPr marL="342892" lvl="1" indent="0">
              <a:buNone/>
            </a:pPr>
            <a:endParaRPr lang="en-US" sz="1500">
              <a:solidFill>
                <a:srgbClr val="004B7F"/>
              </a:solidFill>
            </a:endParaRPr>
          </a:p>
          <a:p>
            <a:pPr marL="342892" lvl="1" indent="0">
              <a:buNone/>
            </a:pPr>
            <a:endParaRPr lang="en-US" sz="1500">
              <a:solidFill>
                <a:srgbClr val="004B7F"/>
              </a:solidFill>
            </a:endParaRPr>
          </a:p>
          <a:p>
            <a:pPr marL="342892" lvl="1" indent="0">
              <a:buNone/>
            </a:pPr>
            <a:endParaRPr lang="en-US" sz="1500"/>
          </a:p>
          <a:p>
            <a:pPr lvl="1">
              <a:buFont typeface="Wingdings" panose="05000000000000000000" pitchFamily="2" charset="2"/>
              <a:buChar char="Ø"/>
            </a:pPr>
            <a:endParaRPr lang="en-GB" sz="1650"/>
          </a:p>
          <a:p>
            <a:pPr marL="0" indent="0">
              <a:buNone/>
            </a:pPr>
            <a:endParaRPr lang="en-DK"/>
          </a:p>
        </p:txBody>
      </p:sp>
      <p:sp>
        <p:nvSpPr>
          <p:cNvPr id="5" name="Text Placeholder 4">
            <a:extLst>
              <a:ext uri="{FF2B5EF4-FFF2-40B4-BE49-F238E27FC236}">
                <a16:creationId xmlns:a16="http://schemas.microsoft.com/office/drawing/2014/main" id="{87F08909-E099-A739-BB39-6006B97D3DAD}"/>
              </a:ext>
            </a:extLst>
          </p:cNvPr>
          <p:cNvSpPr>
            <a:spLocks noGrp="1"/>
          </p:cNvSpPr>
          <p:nvPr>
            <p:ph type="body" sz="quarter" idx="13"/>
          </p:nvPr>
        </p:nvSpPr>
        <p:spPr>
          <a:xfrm>
            <a:off x="899771" y="286648"/>
            <a:ext cx="7998558" cy="414557"/>
          </a:xfrm>
        </p:spPr>
        <p:txBody>
          <a:bodyPr>
            <a:noAutofit/>
          </a:bodyPr>
          <a:lstStyle/>
          <a:p>
            <a:r>
              <a:rPr lang="en-US"/>
              <a:t>New Copernicus In-Situ website – subscribe! </a:t>
            </a:r>
            <a:endParaRPr lang="en-DK"/>
          </a:p>
        </p:txBody>
      </p:sp>
      <p:pic>
        <p:nvPicPr>
          <p:cNvPr id="9" name="Picture 8">
            <a:extLst>
              <a:ext uri="{FF2B5EF4-FFF2-40B4-BE49-F238E27FC236}">
                <a16:creationId xmlns:a16="http://schemas.microsoft.com/office/drawing/2014/main" id="{F669DFC4-74A9-01D1-06DA-203E63EDB527}"/>
              </a:ext>
            </a:extLst>
          </p:cNvPr>
          <p:cNvPicPr>
            <a:picLocks noChangeAspect="1"/>
          </p:cNvPicPr>
          <p:nvPr/>
        </p:nvPicPr>
        <p:blipFill>
          <a:blip r:embed="rId4"/>
          <a:stretch>
            <a:fillRect/>
          </a:stretch>
        </p:blipFill>
        <p:spPr>
          <a:xfrm>
            <a:off x="3734994" y="854887"/>
            <a:ext cx="1492353" cy="1492353"/>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538213C0-92BE-16D3-8D1E-9638CC9BC8D2}"/>
              </a:ext>
            </a:extLst>
          </p:cNvPr>
          <p:cNvPicPr>
            <a:picLocks noChangeAspect="1"/>
          </p:cNvPicPr>
          <p:nvPr/>
        </p:nvPicPr>
        <p:blipFill>
          <a:blip r:embed="rId5"/>
          <a:stretch>
            <a:fillRect/>
          </a:stretch>
        </p:blipFill>
        <p:spPr>
          <a:xfrm>
            <a:off x="3971976" y="2920664"/>
            <a:ext cx="1275429" cy="1218452"/>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B1F0A068-E419-0EFB-ED3B-9F2EC3475E81}"/>
              </a:ext>
            </a:extLst>
          </p:cNvPr>
          <p:cNvSpPr/>
          <p:nvPr/>
        </p:nvSpPr>
        <p:spPr>
          <a:xfrm>
            <a:off x="3734994" y="2289374"/>
            <a:ext cx="1441182" cy="230832"/>
          </a:xfrm>
          <a:prstGeom prst="rect">
            <a:avLst/>
          </a:prstGeom>
          <a:solidFill>
            <a:srgbClr val="783F34">
              <a:alpha val="50000"/>
            </a:srgbClr>
          </a:solidFill>
          <a:ln w="34925">
            <a:noFill/>
          </a:ln>
          <a:effectLst>
            <a:outerShdw blurRad="50800" dist="38100" dir="2700000" algn="tl" rotWithShape="0">
              <a:prstClr val="black">
                <a:alpha val="40000"/>
              </a:prstClr>
            </a:outerShdw>
          </a:effectLst>
        </p:spPr>
        <p:txBody>
          <a:bodyPr wrap="square" lIns="68580" tIns="34290" rIns="68580" bIns="34290" anchor="t">
            <a:spAutoFit/>
          </a:bodyPr>
          <a:lstStyle/>
          <a:p>
            <a:pPr defTabSz="685783">
              <a:defRPr/>
            </a:pPr>
            <a:r>
              <a:rPr lang="en-US" sz="1000">
                <a:solidFill>
                  <a:prstClr val="white"/>
                </a:solidFill>
                <a:latin typeface="Arial" panose="020B0604020202020204" pitchFamily="34" charset="0"/>
                <a:cs typeface="Arial" panose="020B0604020202020204" pitchFamily="34" charset="0"/>
              </a:rPr>
              <a:t>Use Cases</a:t>
            </a:r>
            <a:endParaRPr lang="en-GB" sz="1000">
              <a:solidFill>
                <a:prstClr val="white"/>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D59CB7F-EADE-B331-5497-3F3D0CBA57D1}"/>
              </a:ext>
            </a:extLst>
          </p:cNvPr>
          <p:cNvSpPr/>
          <p:nvPr/>
        </p:nvSpPr>
        <p:spPr>
          <a:xfrm>
            <a:off x="3971428" y="4073909"/>
            <a:ext cx="1212527" cy="230832"/>
          </a:xfrm>
          <a:prstGeom prst="rect">
            <a:avLst/>
          </a:prstGeom>
          <a:solidFill>
            <a:srgbClr val="783F34">
              <a:alpha val="47000"/>
            </a:srgbClr>
          </a:solidFill>
          <a:ln w="34925">
            <a:noFill/>
          </a:ln>
          <a:effectLst>
            <a:outerShdw blurRad="50800" dist="38100" dir="2700000" algn="tl" rotWithShape="0">
              <a:prstClr val="black">
                <a:alpha val="40000"/>
              </a:prstClr>
            </a:outerShdw>
          </a:effectLst>
        </p:spPr>
        <p:txBody>
          <a:bodyPr wrap="square" lIns="68580" tIns="34290" rIns="68580" bIns="34290" anchor="t">
            <a:spAutoFit/>
          </a:bodyPr>
          <a:lstStyle/>
          <a:p>
            <a:pPr defTabSz="685783">
              <a:defRPr/>
            </a:pPr>
            <a:r>
              <a:rPr lang="en-US" sz="1000">
                <a:solidFill>
                  <a:prstClr val="white"/>
                </a:solidFill>
                <a:latin typeface="Arial" panose="020B0604020202020204" pitchFamily="34" charset="0"/>
                <a:cs typeface="Arial" panose="020B0604020202020204" pitchFamily="34" charset="0"/>
              </a:rPr>
              <a:t>Articles and news</a:t>
            </a:r>
            <a:endParaRPr lang="en-GB" sz="1200">
              <a:solidFill>
                <a:prstClr val="white"/>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7B6E7C1C-4A14-D48A-55C9-42C48D8345D8}"/>
              </a:ext>
            </a:extLst>
          </p:cNvPr>
          <p:cNvPicPr>
            <a:picLocks noChangeAspect="1"/>
          </p:cNvPicPr>
          <p:nvPr/>
        </p:nvPicPr>
        <p:blipFill>
          <a:blip r:embed="rId6"/>
          <a:stretch>
            <a:fillRect/>
          </a:stretch>
        </p:blipFill>
        <p:spPr>
          <a:xfrm>
            <a:off x="5453164" y="861032"/>
            <a:ext cx="1543582" cy="1508580"/>
          </a:xfrm>
          <a:prstGeom prst="rect">
            <a:avLst/>
          </a:prstGeom>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FE362DDD-2DA9-A646-DFED-0F549EBD083B}"/>
              </a:ext>
            </a:extLst>
          </p:cNvPr>
          <p:cNvSpPr/>
          <p:nvPr/>
        </p:nvSpPr>
        <p:spPr>
          <a:xfrm>
            <a:off x="5446834" y="2289374"/>
            <a:ext cx="1492354" cy="230832"/>
          </a:xfrm>
          <a:prstGeom prst="rect">
            <a:avLst/>
          </a:prstGeom>
          <a:solidFill>
            <a:srgbClr val="783F34">
              <a:alpha val="50000"/>
            </a:srgbClr>
          </a:solidFill>
          <a:ln w="34925">
            <a:noFill/>
          </a:ln>
          <a:effectLst>
            <a:outerShdw blurRad="50800" dist="38100" dir="2700000" algn="tl" rotWithShape="0">
              <a:prstClr val="black">
                <a:alpha val="40000"/>
              </a:prstClr>
            </a:outerShdw>
          </a:effectLst>
        </p:spPr>
        <p:txBody>
          <a:bodyPr wrap="square" lIns="68580" tIns="34290" rIns="68580" bIns="34290" anchor="t">
            <a:spAutoFit/>
          </a:bodyPr>
          <a:lstStyle/>
          <a:p>
            <a:pPr defTabSz="685783">
              <a:defRPr/>
            </a:pPr>
            <a:r>
              <a:rPr lang="es-ES" sz="1000" err="1">
                <a:solidFill>
                  <a:prstClr val="white"/>
                </a:solidFill>
                <a:latin typeface="Arial" panose="020B0604020202020204" pitchFamily="34" charset="0"/>
                <a:cs typeface="Arial" panose="020B0604020202020204" pitchFamily="34" charset="0"/>
              </a:rPr>
              <a:t>In-situ</a:t>
            </a:r>
            <a:r>
              <a:rPr lang="es-ES" sz="1000">
                <a:solidFill>
                  <a:prstClr val="white"/>
                </a:solidFill>
                <a:latin typeface="Arial" panose="020B0604020202020204" pitchFamily="34" charset="0"/>
                <a:cs typeface="Arial" panose="020B0604020202020204" pitchFamily="34" charset="0"/>
              </a:rPr>
              <a:t> data </a:t>
            </a:r>
            <a:r>
              <a:rPr lang="es-ES" sz="1000" err="1">
                <a:solidFill>
                  <a:prstClr val="white"/>
                </a:solidFill>
                <a:latin typeface="Arial" panose="020B0604020202020204" pitchFamily="34" charset="0"/>
                <a:cs typeface="Arial" panose="020B0604020202020204" pitchFamily="34" charset="0"/>
              </a:rPr>
              <a:t>providers</a:t>
            </a:r>
            <a:endParaRPr lang="en-GB" sz="1200">
              <a:solidFill>
                <a:prstClr val="white"/>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5EA3A9E-274E-DE4D-69B2-B161F29AB2B6}"/>
              </a:ext>
            </a:extLst>
          </p:cNvPr>
          <p:cNvSpPr txBox="1"/>
          <p:nvPr/>
        </p:nvSpPr>
        <p:spPr>
          <a:xfrm>
            <a:off x="528750" y="4304741"/>
            <a:ext cx="3679622" cy="338554"/>
          </a:xfrm>
          <a:prstGeom prst="rect">
            <a:avLst/>
          </a:prstGeom>
          <a:noFill/>
          <a:ln>
            <a:noFill/>
          </a:ln>
          <a:effectLst>
            <a:outerShdw blurRad="50800" dist="38100" dir="2700000" algn="tl" rotWithShape="0">
              <a:schemeClr val="bg2">
                <a:lumMod val="50000"/>
                <a:alpha val="40000"/>
              </a:scheme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n-US"/>
            </a:defPPr>
            <a:lvl1pPr algn="ctr" defTabSz="1219170">
              <a:defRPr sz="2400" b="1">
                <a:solidFill>
                  <a:schemeClr val="bg1"/>
                </a:solidFill>
                <a:latin typeface="Calibri"/>
              </a:defRPr>
            </a:lvl1pPr>
          </a:lstStyle>
          <a:p>
            <a:pPr defTabSz="1219139">
              <a:defRPr/>
            </a:pPr>
            <a:r>
              <a:rPr lang="en-GB" sz="1600">
                <a:solidFill>
                  <a:srgbClr val="004B7F"/>
                </a:solidFill>
                <a:latin typeface="Arial Black" panose="020B0A040201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https://insitu.copernicus.eu</a:t>
            </a:r>
            <a:r>
              <a:rPr lang="en-GB" sz="1600">
                <a:solidFill>
                  <a:srgbClr val="004B7F"/>
                </a:solidFill>
                <a:latin typeface="Arial Black" panose="020B0A04020102020204" pitchFamily="34" charset="0"/>
                <a:cs typeface="Arial" panose="020B0604020202020204" pitchFamily="34" charset="0"/>
              </a:rPr>
              <a:t>  </a:t>
            </a:r>
            <a:endParaRPr lang="en-GB" sz="1800" baseline="30000">
              <a:solidFill>
                <a:srgbClr val="004B7F"/>
              </a:solidFill>
              <a:latin typeface="Arial Black" panose="020B0A040201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EFCCFD05-0C3F-860A-F946-CE5555FDE548}"/>
              </a:ext>
            </a:extLst>
          </p:cNvPr>
          <p:cNvSpPr/>
          <p:nvPr/>
        </p:nvSpPr>
        <p:spPr>
          <a:xfrm>
            <a:off x="7317065" y="4073909"/>
            <a:ext cx="1684059" cy="223138"/>
          </a:xfrm>
          <a:prstGeom prst="rect">
            <a:avLst/>
          </a:prstGeom>
          <a:solidFill>
            <a:srgbClr val="783F34">
              <a:alpha val="50000"/>
            </a:srgbClr>
          </a:solidFill>
          <a:ln w="34925">
            <a:noFill/>
          </a:ln>
          <a:effectLst>
            <a:outerShdw blurRad="50800" dist="38100" dir="2700000" algn="tl" rotWithShape="0">
              <a:prstClr val="black">
                <a:alpha val="40000"/>
              </a:prstClr>
            </a:outerShdw>
          </a:effectLst>
        </p:spPr>
        <p:txBody>
          <a:bodyPr wrap="square" lIns="68580" tIns="34290" rIns="68580" bIns="34290" anchor="t">
            <a:spAutoFit/>
          </a:bodyPr>
          <a:lstStyle/>
          <a:p>
            <a:pPr defTabSz="685783">
              <a:defRPr/>
            </a:pPr>
            <a:r>
              <a:rPr lang="es-ES" sz="1000" err="1">
                <a:solidFill>
                  <a:prstClr val="white"/>
                </a:solidFill>
                <a:latin typeface="Arial" panose="020B0604020202020204" pitchFamily="34" charset="0"/>
                <a:cs typeface="Arial" panose="020B0604020202020204" pitchFamily="34" charset="0"/>
              </a:rPr>
              <a:t>Partnerships</a:t>
            </a:r>
            <a:r>
              <a:rPr lang="es-ES" sz="1000">
                <a:solidFill>
                  <a:prstClr val="white"/>
                </a:solidFill>
                <a:latin typeface="Arial" panose="020B0604020202020204" pitchFamily="34" charset="0"/>
                <a:cs typeface="Arial" panose="020B0604020202020204" pitchFamily="34" charset="0"/>
              </a:rPr>
              <a:t> &amp; </a:t>
            </a:r>
            <a:r>
              <a:rPr lang="es-ES" sz="1000" err="1">
                <a:solidFill>
                  <a:prstClr val="white"/>
                </a:solidFill>
                <a:latin typeface="Arial" panose="020B0604020202020204" pitchFamily="34" charset="0"/>
                <a:cs typeface="Arial" panose="020B0604020202020204" pitchFamily="34" charset="0"/>
              </a:rPr>
              <a:t>agreements</a:t>
            </a:r>
            <a:endParaRPr lang="en-GB" sz="1200">
              <a:solidFill>
                <a:prstClr val="whit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1E4AED5-FBA6-0B63-74D5-92D6EED48416}"/>
              </a:ext>
            </a:extLst>
          </p:cNvPr>
          <p:cNvPicPr>
            <a:picLocks noChangeAspect="1"/>
          </p:cNvPicPr>
          <p:nvPr/>
        </p:nvPicPr>
        <p:blipFill>
          <a:blip r:embed="rId8"/>
          <a:srcRect b="8198"/>
          <a:stretch>
            <a:fillRect/>
          </a:stretch>
        </p:blipFill>
        <p:spPr>
          <a:xfrm>
            <a:off x="953119" y="905613"/>
            <a:ext cx="2548356" cy="2452752"/>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000E90AD-BAED-FBB4-BCFC-4CB0F1C4DF36}"/>
              </a:ext>
            </a:extLst>
          </p:cNvPr>
          <p:cNvPicPr>
            <a:picLocks noChangeAspect="1"/>
          </p:cNvPicPr>
          <p:nvPr/>
        </p:nvPicPr>
        <p:blipFill>
          <a:blip r:embed="rId9"/>
          <a:stretch>
            <a:fillRect/>
          </a:stretch>
        </p:blipFill>
        <p:spPr>
          <a:xfrm>
            <a:off x="1728051" y="3695672"/>
            <a:ext cx="1281021" cy="521456"/>
          </a:xfrm>
          <a:prstGeom prst="rect">
            <a:avLst/>
          </a:prstGeom>
        </p:spPr>
      </p:pic>
      <p:pic>
        <p:nvPicPr>
          <p:cNvPr id="2" name="Picture 1" descr="A qr code with different colored squares&#10;&#10;Description automatically generated">
            <a:extLst>
              <a:ext uri="{FF2B5EF4-FFF2-40B4-BE49-F238E27FC236}">
                <a16:creationId xmlns:a16="http://schemas.microsoft.com/office/drawing/2014/main" id="{0660161E-B7BA-ECB0-079A-B456C0D8A9A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79883" y="3661560"/>
            <a:ext cx="588581" cy="589679"/>
          </a:xfrm>
          <a:prstGeom prst="rect">
            <a:avLst/>
          </a:prstGeom>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E1B1518F-5949-72AA-E8FA-61562D43B3C1}"/>
              </a:ext>
            </a:extLst>
          </p:cNvPr>
          <p:cNvGrpSpPr/>
          <p:nvPr/>
        </p:nvGrpSpPr>
        <p:grpSpPr>
          <a:xfrm>
            <a:off x="5537404" y="2920664"/>
            <a:ext cx="1577901" cy="1363468"/>
            <a:chOff x="5525666" y="2670800"/>
            <a:chExt cx="1577901" cy="1363468"/>
          </a:xfrm>
        </p:grpSpPr>
        <p:pic>
          <p:nvPicPr>
            <p:cNvPr id="7" name="Picture 6">
              <a:extLst>
                <a:ext uri="{FF2B5EF4-FFF2-40B4-BE49-F238E27FC236}">
                  <a16:creationId xmlns:a16="http://schemas.microsoft.com/office/drawing/2014/main" id="{50FEDE89-1FCC-F9C9-B622-5AE65213455B}"/>
                </a:ext>
              </a:extLst>
            </p:cNvPr>
            <p:cNvPicPr>
              <a:picLocks noChangeAspect="1"/>
            </p:cNvPicPr>
            <p:nvPr/>
          </p:nvPicPr>
          <p:blipFill>
            <a:blip r:embed="rId11"/>
            <a:stretch>
              <a:fillRect/>
            </a:stretch>
          </p:blipFill>
          <p:spPr>
            <a:xfrm>
              <a:off x="5525666" y="2670800"/>
              <a:ext cx="855865" cy="1063942"/>
            </a:xfrm>
            <a:prstGeom prst="rect">
              <a:avLst/>
            </a:prstGeom>
            <a:effectLst>
              <a:outerShdw blurRad="50800" dist="38100" dir="2700000" algn="tl" rotWithShape="0">
                <a:prstClr val="black">
                  <a:alpha val="40000"/>
                </a:prstClr>
              </a:outerShdw>
            </a:effectLst>
          </p:spPr>
        </p:pic>
        <p:pic>
          <p:nvPicPr>
            <p:cNvPr id="8" name="Picture 4" descr="Descriptive Image">
              <a:extLst>
                <a:ext uri="{FF2B5EF4-FFF2-40B4-BE49-F238E27FC236}">
                  <a16:creationId xmlns:a16="http://schemas.microsoft.com/office/drawing/2014/main" id="{85BB75DC-AC60-089F-FBCB-FE4975FD3EC9}"/>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2349" t="14410" r="-1"/>
            <a:stretch/>
          </p:blipFill>
          <p:spPr bwMode="auto">
            <a:xfrm>
              <a:off x="5866337" y="2888930"/>
              <a:ext cx="853570" cy="10486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2F45C65-FE6D-2900-C381-34D97F3B0A36}"/>
                </a:ext>
              </a:extLst>
            </p:cNvPr>
            <p:cNvPicPr>
              <a:picLocks noChangeAspect="1"/>
            </p:cNvPicPr>
            <p:nvPr/>
          </p:nvPicPr>
          <p:blipFill>
            <a:blip r:embed="rId13"/>
            <a:stretch>
              <a:fillRect/>
            </a:stretch>
          </p:blipFill>
          <p:spPr>
            <a:xfrm>
              <a:off x="6336247" y="3072373"/>
              <a:ext cx="767320" cy="961895"/>
            </a:xfrm>
            <a:prstGeom prst="rect">
              <a:avLst/>
            </a:prstGeom>
            <a:effectLst>
              <a:outerShdw blurRad="50800" dist="38100" dir="2700000" algn="tl" rotWithShape="0">
                <a:prstClr val="black">
                  <a:alpha val="40000"/>
                </a:prstClr>
              </a:outerShdw>
            </a:effectLst>
          </p:spPr>
        </p:pic>
      </p:grpSp>
      <p:sp>
        <p:nvSpPr>
          <p:cNvPr id="22" name="Rectangle 21">
            <a:extLst>
              <a:ext uri="{FF2B5EF4-FFF2-40B4-BE49-F238E27FC236}">
                <a16:creationId xmlns:a16="http://schemas.microsoft.com/office/drawing/2014/main" id="{99BC0F07-9E29-42C2-24B3-A3EE7BFF413F}"/>
              </a:ext>
            </a:extLst>
          </p:cNvPr>
          <p:cNvSpPr/>
          <p:nvPr/>
        </p:nvSpPr>
        <p:spPr>
          <a:xfrm>
            <a:off x="5537404" y="4073909"/>
            <a:ext cx="1532617" cy="230832"/>
          </a:xfrm>
          <a:prstGeom prst="rect">
            <a:avLst/>
          </a:prstGeom>
          <a:solidFill>
            <a:srgbClr val="783F34">
              <a:alpha val="50000"/>
            </a:srgbClr>
          </a:solidFill>
          <a:ln w="34925">
            <a:noFill/>
          </a:ln>
          <a:effectLst>
            <a:outerShdw blurRad="50800" dist="38100" dir="2700000" algn="tl" rotWithShape="0">
              <a:prstClr val="black">
                <a:alpha val="40000"/>
              </a:prstClr>
            </a:outerShdw>
          </a:effectLst>
        </p:spPr>
        <p:txBody>
          <a:bodyPr wrap="square" lIns="68580" tIns="34290" rIns="68580" bIns="34290" anchor="t">
            <a:spAutoFit/>
          </a:bodyPr>
          <a:lstStyle/>
          <a:p>
            <a:pPr defTabSz="685783">
              <a:defRPr/>
            </a:pPr>
            <a:r>
              <a:rPr lang="en-US" sz="1000">
                <a:solidFill>
                  <a:prstClr val="white"/>
                </a:solidFill>
                <a:latin typeface="Arial" panose="020B0604020202020204" pitchFamily="34" charset="0"/>
                <a:cs typeface="Arial" panose="020B0604020202020204" pitchFamily="34" charset="0"/>
              </a:rPr>
              <a:t>Reports and inventories</a:t>
            </a:r>
            <a:endParaRPr lang="en-GB" sz="1200">
              <a:solidFill>
                <a:prstClr val="white"/>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B1B602B9-859A-0AB8-CF55-63B7C6FB7B15}"/>
              </a:ext>
            </a:extLst>
          </p:cNvPr>
          <p:cNvGrpSpPr/>
          <p:nvPr/>
        </p:nvGrpSpPr>
        <p:grpSpPr>
          <a:xfrm>
            <a:off x="7222563" y="858901"/>
            <a:ext cx="1673320" cy="1488339"/>
            <a:chOff x="7470680" y="870166"/>
            <a:chExt cx="1673320" cy="1488339"/>
          </a:xfrm>
        </p:grpSpPr>
        <p:grpSp>
          <p:nvGrpSpPr>
            <p:cNvPr id="28" name="Group 27">
              <a:extLst>
                <a:ext uri="{FF2B5EF4-FFF2-40B4-BE49-F238E27FC236}">
                  <a16:creationId xmlns:a16="http://schemas.microsoft.com/office/drawing/2014/main" id="{6FEA1D84-B849-11B5-4905-D0C0AA484A9F}"/>
                </a:ext>
              </a:extLst>
            </p:cNvPr>
            <p:cNvGrpSpPr/>
            <p:nvPr/>
          </p:nvGrpSpPr>
          <p:grpSpPr>
            <a:xfrm>
              <a:off x="7470680" y="870166"/>
              <a:ext cx="1427650" cy="1488339"/>
              <a:chOff x="7470680" y="870166"/>
              <a:chExt cx="1427650" cy="1488339"/>
            </a:xfrm>
          </p:grpSpPr>
          <p:pic>
            <p:nvPicPr>
              <p:cNvPr id="3" name="Picture 2">
                <a:extLst>
                  <a:ext uri="{FF2B5EF4-FFF2-40B4-BE49-F238E27FC236}">
                    <a16:creationId xmlns:a16="http://schemas.microsoft.com/office/drawing/2014/main" id="{1AB83E82-F184-429C-4C4C-B3F19FCC3421}"/>
                  </a:ext>
                </a:extLst>
              </p:cNvPr>
              <p:cNvPicPr>
                <a:picLocks noChangeAspect="1"/>
              </p:cNvPicPr>
              <p:nvPr/>
            </p:nvPicPr>
            <p:blipFill>
              <a:blip r:embed="rId14"/>
              <a:srcRect r="2866" b="8852"/>
              <a:stretch/>
            </p:blipFill>
            <p:spPr>
              <a:xfrm>
                <a:off x="7470680" y="870166"/>
                <a:ext cx="1427650" cy="148833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D5882023-6B6B-4B54-9FBA-FDD569264C35}"/>
                  </a:ext>
                </a:extLst>
              </p:cNvPr>
              <p:cNvPicPr>
                <a:picLocks noChangeAspect="1"/>
              </p:cNvPicPr>
              <p:nvPr/>
            </p:nvPicPr>
            <p:blipFill>
              <a:blip r:embed="rId15"/>
              <a:stretch>
                <a:fillRect/>
              </a:stretch>
            </p:blipFill>
            <p:spPr>
              <a:xfrm>
                <a:off x="7782971" y="1250294"/>
                <a:ext cx="1115358" cy="744829"/>
              </a:xfrm>
              <a:prstGeom prst="rect">
                <a:avLst/>
              </a:prstGeom>
              <a:effectLst>
                <a:outerShdw blurRad="50800" dist="38100" dir="2700000" algn="tl" rotWithShape="0">
                  <a:prstClr val="black">
                    <a:alpha val="40000"/>
                  </a:prstClr>
                </a:outerShdw>
              </a:effectLst>
            </p:spPr>
          </p:pic>
        </p:grpSp>
        <p:pic>
          <p:nvPicPr>
            <p:cNvPr id="27" name="Picture 26">
              <a:extLst>
                <a:ext uri="{FF2B5EF4-FFF2-40B4-BE49-F238E27FC236}">
                  <a16:creationId xmlns:a16="http://schemas.microsoft.com/office/drawing/2014/main" id="{B82B788D-5227-604E-680B-D1E9B6D39314}"/>
                </a:ext>
              </a:extLst>
            </p:cNvPr>
            <p:cNvPicPr>
              <a:picLocks noChangeAspect="1"/>
            </p:cNvPicPr>
            <p:nvPr/>
          </p:nvPicPr>
          <p:blipFill>
            <a:blip r:embed="rId16"/>
            <a:stretch>
              <a:fillRect/>
            </a:stretch>
          </p:blipFill>
          <p:spPr>
            <a:xfrm>
              <a:off x="8175075" y="1328756"/>
              <a:ext cx="968925" cy="910202"/>
            </a:xfrm>
            <a:prstGeom prst="rect">
              <a:avLst/>
            </a:prstGeom>
            <a:effectLst>
              <a:outerShdw blurRad="50800" dist="38100" dir="2700000" algn="tl" rotWithShape="0">
                <a:prstClr val="black">
                  <a:alpha val="40000"/>
                </a:prstClr>
              </a:outerShdw>
            </a:effectLst>
          </p:spPr>
        </p:pic>
      </p:grpSp>
      <p:pic>
        <p:nvPicPr>
          <p:cNvPr id="25" name="Graphic 24" descr="Line arrow: Counter-clockwise curve with solid fill">
            <a:extLst>
              <a:ext uri="{FF2B5EF4-FFF2-40B4-BE49-F238E27FC236}">
                <a16:creationId xmlns:a16="http://schemas.microsoft.com/office/drawing/2014/main" id="{00E5BF82-B4D6-789F-01F9-4D47731AEBCE}"/>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rot="9570295">
            <a:off x="857977" y="3134639"/>
            <a:ext cx="964872" cy="964872"/>
          </a:xfrm>
          <a:prstGeom prst="rect">
            <a:avLst/>
          </a:prstGeom>
        </p:spPr>
      </p:pic>
      <p:sp>
        <p:nvSpPr>
          <p:cNvPr id="23" name="Rectangle 22">
            <a:extLst>
              <a:ext uri="{FF2B5EF4-FFF2-40B4-BE49-F238E27FC236}">
                <a16:creationId xmlns:a16="http://schemas.microsoft.com/office/drawing/2014/main" id="{CCFD2131-19BA-A736-3B5C-BE1AF09F456B}"/>
              </a:ext>
            </a:extLst>
          </p:cNvPr>
          <p:cNvSpPr/>
          <p:nvPr/>
        </p:nvSpPr>
        <p:spPr>
          <a:xfrm>
            <a:off x="7222563" y="2289374"/>
            <a:ext cx="1115358" cy="230832"/>
          </a:xfrm>
          <a:prstGeom prst="rect">
            <a:avLst/>
          </a:prstGeom>
          <a:solidFill>
            <a:srgbClr val="783F34">
              <a:alpha val="50000"/>
            </a:srgbClr>
          </a:solidFill>
          <a:ln w="34925">
            <a:noFill/>
          </a:ln>
          <a:effectLst>
            <a:outerShdw blurRad="50800" dist="38100" dir="2700000" algn="tl" rotWithShape="0">
              <a:prstClr val="black">
                <a:alpha val="40000"/>
              </a:prstClr>
            </a:outerShdw>
          </a:effectLst>
        </p:spPr>
        <p:txBody>
          <a:bodyPr wrap="square" lIns="68580" tIns="34290" rIns="68580" bIns="34290" anchor="t">
            <a:spAutoFit/>
          </a:bodyPr>
          <a:lstStyle/>
          <a:p>
            <a:pPr defTabSz="685783">
              <a:defRPr/>
            </a:pPr>
            <a:r>
              <a:rPr lang="es-ES" sz="1000" err="1">
                <a:solidFill>
                  <a:prstClr val="white"/>
                </a:solidFill>
                <a:latin typeface="Arial" panose="020B0604020202020204" pitchFamily="34" charset="0"/>
                <a:cs typeface="Arial" panose="020B0604020202020204" pitchFamily="34" charset="0"/>
              </a:rPr>
              <a:t>State</a:t>
            </a:r>
            <a:r>
              <a:rPr lang="es-ES" sz="1000">
                <a:solidFill>
                  <a:prstClr val="white"/>
                </a:solidFill>
                <a:latin typeface="Arial" panose="020B0604020202020204" pitchFamily="34" charset="0"/>
                <a:cs typeface="Arial" panose="020B0604020202020204" pitchFamily="34" charset="0"/>
              </a:rPr>
              <a:t> of Play</a:t>
            </a:r>
            <a:endParaRPr lang="en-GB" sz="120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218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FA290-50F1-59EF-FE23-BAAED3FBA29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8CD8305-4114-1E8D-F3C9-9A5AAE0784E4}"/>
              </a:ext>
            </a:extLst>
          </p:cNvPr>
          <p:cNvSpPr>
            <a:spLocks noGrp="1"/>
          </p:cNvSpPr>
          <p:nvPr>
            <p:ph type="body" sz="quarter" idx="16"/>
          </p:nvPr>
        </p:nvSpPr>
        <p:spPr>
          <a:xfrm>
            <a:off x="4512851" y="1730289"/>
            <a:ext cx="4018124" cy="1358426"/>
          </a:xfrm>
        </p:spPr>
        <p:txBody>
          <a:bodyPr/>
          <a:lstStyle/>
          <a:p>
            <a:r>
              <a:rPr lang="en-US" dirty="0"/>
              <a:t>In-Situ &amp; Research Infrastructures</a:t>
            </a:r>
            <a:endParaRPr lang="en-DK" dirty="0"/>
          </a:p>
        </p:txBody>
      </p:sp>
    </p:spTree>
    <p:extLst>
      <p:ext uri="{BB962C8B-B14F-4D97-AF65-F5344CB8AC3E}">
        <p14:creationId xmlns:p14="http://schemas.microsoft.com/office/powerpoint/2010/main" val="1350160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F432A-3D9C-8263-0F1D-A41BBF54475A}"/>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4DB35759-8BEB-70C2-84B0-74836318F274}"/>
              </a:ext>
            </a:extLst>
          </p:cNvPr>
          <p:cNvSpPr>
            <a:spLocks noGrp="1"/>
          </p:cNvSpPr>
          <p:nvPr>
            <p:ph type="body" sz="quarter" idx="12"/>
          </p:nvPr>
        </p:nvSpPr>
        <p:spPr>
          <a:xfrm>
            <a:off x="899711" y="270302"/>
            <a:ext cx="7998619" cy="442913"/>
          </a:xfrm>
        </p:spPr>
        <p:txBody>
          <a:bodyPr>
            <a:normAutofit/>
          </a:bodyPr>
          <a:lstStyle/>
          <a:p>
            <a:r>
              <a:rPr lang="en-US" sz="2400">
                <a:latin typeface="Arial Black" panose="020B0A04020102090204" pitchFamily="34" charset="0"/>
              </a:rPr>
              <a:t>Copernicus and Research Infrastructures</a:t>
            </a:r>
          </a:p>
          <a:p>
            <a:endParaRPr lang="en-US" sz="2400">
              <a:latin typeface="Arial Black" panose="020B0A04020102090204" pitchFamily="34" charset="0"/>
            </a:endParaRPr>
          </a:p>
        </p:txBody>
      </p:sp>
      <p:pic>
        <p:nvPicPr>
          <p:cNvPr id="5" name="Picture 4">
            <a:extLst>
              <a:ext uri="{FF2B5EF4-FFF2-40B4-BE49-F238E27FC236}">
                <a16:creationId xmlns:a16="http://schemas.microsoft.com/office/drawing/2014/main" id="{EBF49F22-F2AC-D476-1472-2A5EA38425E7}"/>
              </a:ext>
            </a:extLst>
          </p:cNvPr>
          <p:cNvPicPr>
            <a:picLocks noChangeAspect="1"/>
          </p:cNvPicPr>
          <p:nvPr/>
        </p:nvPicPr>
        <p:blipFill>
          <a:blip r:embed="rId3"/>
          <a:srcRect t="1" r="6473" b="1467"/>
          <a:stretch>
            <a:fillRect/>
          </a:stretch>
        </p:blipFill>
        <p:spPr>
          <a:xfrm>
            <a:off x="5103988" y="1046465"/>
            <a:ext cx="3802439" cy="3281386"/>
          </a:xfrm>
          <a:prstGeom prst="rect">
            <a:avLst/>
          </a:prstGeom>
        </p:spPr>
      </p:pic>
      <p:sp>
        <p:nvSpPr>
          <p:cNvPr id="6" name="Content Placeholder 40">
            <a:extLst>
              <a:ext uri="{FF2B5EF4-FFF2-40B4-BE49-F238E27FC236}">
                <a16:creationId xmlns:a16="http://schemas.microsoft.com/office/drawing/2014/main" id="{106D035D-4615-80A9-7E1B-8DEB3ADC72EA}"/>
              </a:ext>
            </a:extLst>
          </p:cNvPr>
          <p:cNvSpPr>
            <a:spLocks noGrp="1"/>
          </p:cNvSpPr>
          <p:nvPr/>
        </p:nvSpPr>
        <p:spPr>
          <a:xfrm>
            <a:off x="899711" y="851459"/>
            <a:ext cx="4429400" cy="402173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4494"/>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Wingdings" panose="05000000000000000000" pitchFamily="2" charset="2"/>
              <a:buChar char="§"/>
              <a:defRPr sz="1800" kern="1200">
                <a:solidFill>
                  <a:srgbClr val="004494"/>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4494"/>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350" kern="1200">
                <a:solidFill>
                  <a:srgbClr val="004494"/>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449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37" fontAlgn="base">
              <a:spcBef>
                <a:spcPts val="563"/>
              </a:spcBef>
              <a:spcAft>
                <a:spcPts val="900"/>
              </a:spcAft>
            </a:pPr>
            <a:r>
              <a:rPr lang="en-GB" sz="1500"/>
              <a:t>Copernicus depends on data collected, managed and delivered by </a:t>
            </a:r>
            <a:r>
              <a:rPr lang="en-GB" sz="1500" b="1"/>
              <a:t>European Research Infrastructures</a:t>
            </a:r>
          </a:p>
          <a:p>
            <a:pPr defTabSz="514337" fontAlgn="base">
              <a:spcBef>
                <a:spcPts val="563"/>
              </a:spcBef>
              <a:spcAft>
                <a:spcPts val="900"/>
              </a:spcAft>
            </a:pPr>
            <a:r>
              <a:rPr lang="en-GB" sz="1500"/>
              <a:t>The already existing collaboration between Copernicus and RI may benefit from additional dialogue and exchange </a:t>
            </a:r>
          </a:p>
          <a:p>
            <a:pPr defTabSz="514337" fontAlgn="base">
              <a:spcBef>
                <a:spcPts val="563"/>
              </a:spcBef>
              <a:spcAft>
                <a:spcPts val="900"/>
              </a:spcAft>
            </a:pPr>
            <a:r>
              <a:rPr lang="en-GB" sz="1500"/>
              <a:t>There is a need to address </a:t>
            </a:r>
            <a:r>
              <a:rPr lang="en-GB" sz="1500" b="1"/>
              <a:t>the gap between Copernicus requirements and availability of resources</a:t>
            </a:r>
            <a:r>
              <a:rPr lang="en-GB" sz="1500"/>
              <a:t> for RI</a:t>
            </a:r>
          </a:p>
          <a:p>
            <a:pPr defTabSz="514337" fontAlgn="base">
              <a:spcBef>
                <a:spcPts val="563"/>
              </a:spcBef>
              <a:spcAft>
                <a:spcPts val="900"/>
              </a:spcAft>
            </a:pPr>
            <a:r>
              <a:rPr lang="en-GB" sz="1500"/>
              <a:t>The EEA is advancing on the concept of a “</a:t>
            </a:r>
            <a:r>
              <a:rPr lang="en-GB" sz="1500" b="1"/>
              <a:t>Copernicus-RI Exchange Forum</a:t>
            </a:r>
            <a:r>
              <a:rPr lang="en-GB" sz="1500"/>
              <a:t>” and is working currently on a </a:t>
            </a:r>
            <a:r>
              <a:rPr lang="en-GB" sz="1500" err="1"/>
              <a:t>ToR</a:t>
            </a:r>
            <a:endParaRPr lang="en-GB" sz="1500"/>
          </a:p>
          <a:p>
            <a:pPr lvl="1" defTabSz="514337" fontAlgn="base">
              <a:spcBef>
                <a:spcPts val="563"/>
              </a:spcBef>
              <a:spcAft>
                <a:spcPts val="900"/>
              </a:spcAft>
            </a:pPr>
            <a:r>
              <a:rPr lang="en-GB" sz="1400"/>
              <a:t>A first (online) meeting with RI and Copernicus EE took place in November 2025 </a:t>
            </a:r>
          </a:p>
          <a:p>
            <a:pPr marL="0" indent="0" defTabSz="514337" fontAlgn="base">
              <a:spcBef>
                <a:spcPts val="563"/>
              </a:spcBef>
              <a:buNone/>
            </a:pPr>
            <a:endParaRPr lang="en-GB" sz="1500"/>
          </a:p>
          <a:p>
            <a:pPr defTabSz="514337" fontAlgn="base">
              <a:spcBef>
                <a:spcPts val="563"/>
              </a:spcBef>
            </a:pPr>
            <a:endParaRPr lang="en-GB" sz="1500">
              <a:solidFill>
                <a:srgbClr val="615C9F"/>
              </a:solidFill>
            </a:endParaRPr>
          </a:p>
        </p:txBody>
      </p:sp>
    </p:spTree>
    <p:extLst>
      <p:ext uri="{BB962C8B-B14F-4D97-AF65-F5344CB8AC3E}">
        <p14:creationId xmlns:p14="http://schemas.microsoft.com/office/powerpoint/2010/main" val="4165833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733AF-A27D-B1F7-63C0-A8D32AAB033D}"/>
            </a:ext>
          </a:extLst>
        </p:cNvPr>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B827772-4BAC-C4BF-AE66-060AB35D12B0}"/>
              </a:ext>
            </a:extLst>
          </p:cNvPr>
          <p:cNvSpPr>
            <a:spLocks noGrp="1"/>
          </p:cNvSpPr>
          <p:nvPr>
            <p:ph idx="1"/>
          </p:nvPr>
        </p:nvSpPr>
        <p:spPr>
          <a:xfrm>
            <a:off x="869116" y="921874"/>
            <a:ext cx="7998619" cy="3534734"/>
          </a:xfrm>
        </p:spPr>
        <p:txBody>
          <a:bodyPr>
            <a:normAutofit lnSpcReduction="10000"/>
          </a:bodyPr>
          <a:lstStyle/>
          <a:p>
            <a:pPr marL="0" indent="0">
              <a:lnSpc>
                <a:spcPct val="120000"/>
              </a:lnSpc>
              <a:buNone/>
            </a:pPr>
            <a:r>
              <a:rPr lang="en-GB" b="1" noProof="0"/>
              <a:t>Exchange Forum Kick-off Meeting (14 November 2025)</a:t>
            </a:r>
          </a:p>
          <a:p>
            <a:pPr lvl="1">
              <a:lnSpc>
                <a:spcPct val="120000"/>
              </a:lnSpc>
              <a:buFont typeface="Arial" panose="020B0604020202020204" pitchFamily="34" charset="0"/>
              <a:buChar char="•"/>
            </a:pPr>
            <a:r>
              <a:rPr lang="en-GB" sz="1500"/>
              <a:t>10 RIs: ACTRIS, </a:t>
            </a:r>
            <a:r>
              <a:rPr lang="en-GB" sz="1500" b="1">
                <a:solidFill>
                  <a:srgbClr val="783F34"/>
                </a:solidFill>
              </a:rPr>
              <a:t>EPOS</a:t>
            </a:r>
            <a:r>
              <a:rPr lang="en-GB" sz="1500"/>
              <a:t>, </a:t>
            </a:r>
            <a:r>
              <a:rPr lang="en-GB" sz="1500" err="1"/>
              <a:t>eLTER</a:t>
            </a:r>
            <a:r>
              <a:rPr lang="en-GB" sz="1500"/>
              <a:t>, EMSO, Euro-Argo, IAGOS, ICOS (3 TC), JERICO + (DANUBIUS)</a:t>
            </a:r>
          </a:p>
          <a:p>
            <a:pPr lvl="1">
              <a:lnSpc>
                <a:spcPct val="120000"/>
              </a:lnSpc>
              <a:buFont typeface="Arial" panose="020B0604020202020204" pitchFamily="34" charset="0"/>
              <a:buChar char="•"/>
            </a:pPr>
            <a:r>
              <a:rPr lang="en-GB" sz="1500"/>
              <a:t>4 EEs: ECMWF, ESA, JRC, MOI (for CAMS, C3S, CLMS and CMEMS)</a:t>
            </a:r>
          </a:p>
          <a:p>
            <a:pPr lvl="1">
              <a:lnSpc>
                <a:spcPct val="120000"/>
              </a:lnSpc>
              <a:buFont typeface="Arial" panose="020B0604020202020204" pitchFamily="34" charset="0"/>
              <a:buChar char="•"/>
            </a:pPr>
            <a:r>
              <a:rPr lang="en-GB" sz="1500"/>
              <a:t>European Commission: DG DEFIS, DG RTD, DG MARE</a:t>
            </a:r>
          </a:p>
          <a:p>
            <a:pPr marL="0" indent="0">
              <a:lnSpc>
                <a:spcPct val="120000"/>
              </a:lnSpc>
              <a:buClr>
                <a:schemeClr val="tx2"/>
              </a:buClr>
              <a:buNone/>
            </a:pPr>
            <a:r>
              <a:rPr lang="en-GB" b="1"/>
              <a:t>Conclusions of the meeting </a:t>
            </a:r>
          </a:p>
          <a:p>
            <a:pPr lvl="1">
              <a:lnSpc>
                <a:spcPct val="120000"/>
              </a:lnSpc>
              <a:buClr>
                <a:schemeClr val="tx2"/>
              </a:buClr>
              <a:buFont typeface="Arial" panose="020B0604020202020204" pitchFamily="34" charset="0"/>
              <a:buChar char="•"/>
            </a:pPr>
            <a:r>
              <a:rPr lang="en-GB" sz="1500"/>
              <a:t>For the EEA, the Exchange Forum is a tool to help implement the Copernicus In-Situ Data Strategy 2028-2034</a:t>
            </a:r>
          </a:p>
          <a:p>
            <a:pPr lvl="1">
              <a:lnSpc>
                <a:spcPct val="120000"/>
              </a:lnSpc>
              <a:buClr>
                <a:schemeClr val="tx2"/>
              </a:buClr>
              <a:buFont typeface="Arial" panose="020B0604020202020204" pitchFamily="34" charset="0"/>
              <a:buChar char="•"/>
            </a:pPr>
            <a:r>
              <a:rPr lang="en-GB" sz="1500"/>
              <a:t>Focus on cross-cutting topics and gaps should be addressed</a:t>
            </a:r>
          </a:p>
          <a:p>
            <a:pPr lvl="1">
              <a:lnSpc>
                <a:spcPct val="120000"/>
              </a:lnSpc>
              <a:buClr>
                <a:schemeClr val="tx2"/>
              </a:buClr>
              <a:buFont typeface="Arial" panose="020B0604020202020204" pitchFamily="34" charset="0"/>
              <a:buChar char="•"/>
            </a:pPr>
            <a:r>
              <a:rPr lang="en-GB" sz="1500"/>
              <a:t>Terms of reference of the Exchange Forum to be drafted:</a:t>
            </a:r>
            <a:br>
              <a:rPr lang="en-GB" sz="1500"/>
            </a:br>
            <a:r>
              <a:rPr lang="en-GB" sz="1500"/>
              <a:t>	objectives / participants / mandates / scope / frequency</a:t>
            </a:r>
          </a:p>
        </p:txBody>
      </p:sp>
      <p:sp>
        <p:nvSpPr>
          <p:cNvPr id="3" name="Espace réservé du contenu 2">
            <a:extLst>
              <a:ext uri="{FF2B5EF4-FFF2-40B4-BE49-F238E27FC236}">
                <a16:creationId xmlns:a16="http://schemas.microsoft.com/office/drawing/2014/main" id="{7C309DFC-0B54-C674-FC6F-5B181A8577E2}"/>
              </a:ext>
            </a:extLst>
          </p:cNvPr>
          <p:cNvSpPr>
            <a:spLocks noGrp="1"/>
          </p:cNvSpPr>
          <p:nvPr>
            <p:ph type="body" sz="quarter" idx="12"/>
          </p:nvPr>
        </p:nvSpPr>
        <p:spPr/>
        <p:txBody>
          <a:bodyPr anchor="ctr">
            <a:noAutofit/>
          </a:bodyPr>
          <a:lstStyle/>
          <a:p>
            <a:r>
              <a:rPr lang="en-US" sz="1800">
                <a:latin typeface="Arial Black" panose="020B0A04020102020204" pitchFamily="34" charset="0"/>
              </a:rPr>
              <a:t>Copernicus-Research Infrastructures Exchange Forum </a:t>
            </a:r>
            <a:endParaRPr lang="en-GB" sz="1800">
              <a:latin typeface="Arial Black" panose="020B0A04020102020204" pitchFamily="34" charset="0"/>
            </a:endParaRPr>
          </a:p>
        </p:txBody>
      </p:sp>
    </p:spTree>
    <p:extLst>
      <p:ext uri="{BB962C8B-B14F-4D97-AF65-F5344CB8AC3E}">
        <p14:creationId xmlns:p14="http://schemas.microsoft.com/office/powerpoint/2010/main" val="2995036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217C315A-B6D4-2200-9CBF-0789244E0C32}"/>
              </a:ext>
            </a:extLst>
          </p:cNvPr>
          <p:cNvSpPr txBox="1">
            <a:spLocks/>
          </p:cNvSpPr>
          <p:nvPr/>
        </p:nvSpPr>
        <p:spPr>
          <a:xfrm>
            <a:off x="900113" y="250030"/>
            <a:ext cx="7998619" cy="442913"/>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27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Wingdings" panose="05000000000000000000" pitchFamily="2" charset="2"/>
              <a:buChar char="§"/>
              <a:defRPr sz="1800" kern="1200">
                <a:solidFill>
                  <a:srgbClr val="004494"/>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4494"/>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350" kern="1200">
                <a:solidFill>
                  <a:srgbClr val="004494"/>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449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800">
                <a:latin typeface="Arial Black" panose="020B0A04020102020204" pitchFamily="34" charset="0"/>
              </a:rPr>
              <a:t>Possible topics for an Exchange Forum</a:t>
            </a:r>
          </a:p>
        </p:txBody>
      </p:sp>
      <p:grpSp>
        <p:nvGrpSpPr>
          <p:cNvPr id="13" name="Group 12">
            <a:extLst>
              <a:ext uri="{FF2B5EF4-FFF2-40B4-BE49-F238E27FC236}">
                <a16:creationId xmlns:a16="http://schemas.microsoft.com/office/drawing/2014/main" id="{3D3DC0CF-0811-A2E3-3F69-186257317F65}"/>
              </a:ext>
            </a:extLst>
          </p:cNvPr>
          <p:cNvGrpSpPr/>
          <p:nvPr/>
        </p:nvGrpSpPr>
        <p:grpSpPr>
          <a:xfrm>
            <a:off x="900113" y="1104847"/>
            <a:ext cx="2906536" cy="3283458"/>
            <a:chOff x="975477" y="1086007"/>
            <a:chExt cx="2906536" cy="3283458"/>
          </a:xfrm>
        </p:grpSpPr>
        <p:sp>
          <p:nvSpPr>
            <p:cNvPr id="4" name="Hexagon 3">
              <a:extLst>
                <a:ext uri="{FF2B5EF4-FFF2-40B4-BE49-F238E27FC236}">
                  <a16:creationId xmlns:a16="http://schemas.microsoft.com/office/drawing/2014/main" id="{4E421CCE-BBE6-087E-40B2-D575DA9DBA5B}"/>
                </a:ext>
              </a:extLst>
            </p:cNvPr>
            <p:cNvSpPr/>
            <p:nvPr/>
          </p:nvSpPr>
          <p:spPr>
            <a:xfrm>
              <a:off x="975477" y="1086007"/>
              <a:ext cx="1325596" cy="1094486"/>
            </a:xfrm>
            <a:prstGeom prst="hexagon">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900" b="1">
                  <a:solidFill>
                    <a:srgbClr val="004B7F"/>
                  </a:solidFill>
                  <a:latin typeface="Arial" panose="020B0604020202020204" pitchFamily="34" charset="0"/>
                  <a:cs typeface="Arial" panose="020B0604020202020204" pitchFamily="34" charset="0"/>
                </a:rPr>
                <a:t>Support for sustainability &amp; advocacy</a:t>
              </a:r>
            </a:p>
          </p:txBody>
        </p:sp>
        <p:sp>
          <p:nvSpPr>
            <p:cNvPr id="8" name="Hexagon 7">
              <a:extLst>
                <a:ext uri="{FF2B5EF4-FFF2-40B4-BE49-F238E27FC236}">
                  <a16:creationId xmlns:a16="http://schemas.microsoft.com/office/drawing/2014/main" id="{29FCAA60-E610-A47B-38F6-BA590E960764}"/>
                </a:ext>
              </a:extLst>
            </p:cNvPr>
            <p:cNvSpPr/>
            <p:nvPr/>
          </p:nvSpPr>
          <p:spPr>
            <a:xfrm>
              <a:off x="1765947" y="2180493"/>
              <a:ext cx="1325596" cy="1094486"/>
            </a:xfrm>
            <a:prstGeom prst="hexagon">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900" b="1">
                  <a:solidFill>
                    <a:srgbClr val="004B7F"/>
                  </a:solidFill>
                  <a:latin typeface="Arial" panose="020B0604020202020204" pitchFamily="34" charset="0"/>
                  <a:cs typeface="Arial" panose="020B0604020202020204" pitchFamily="34" charset="0"/>
                </a:rPr>
                <a:t>Common practices for FRMs</a:t>
              </a:r>
            </a:p>
          </p:txBody>
        </p:sp>
        <p:sp>
          <p:nvSpPr>
            <p:cNvPr id="9" name="Hexagon 8">
              <a:extLst>
                <a:ext uri="{FF2B5EF4-FFF2-40B4-BE49-F238E27FC236}">
                  <a16:creationId xmlns:a16="http://schemas.microsoft.com/office/drawing/2014/main" id="{33E02E08-BBEB-6DD2-36FA-450C7303E99F}"/>
                </a:ext>
              </a:extLst>
            </p:cNvPr>
            <p:cNvSpPr/>
            <p:nvPr/>
          </p:nvSpPr>
          <p:spPr>
            <a:xfrm>
              <a:off x="2556417" y="3274979"/>
              <a:ext cx="1325596" cy="1094486"/>
            </a:xfrm>
            <a:prstGeom prst="hexagon">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900" b="1">
                  <a:solidFill>
                    <a:srgbClr val="004B7F"/>
                  </a:solidFill>
                  <a:latin typeface="Arial" panose="020B0604020202020204" pitchFamily="34" charset="0"/>
                  <a:cs typeface="Arial" panose="020B0604020202020204" pitchFamily="34" charset="0"/>
                </a:rPr>
                <a:t>Common procurement</a:t>
              </a:r>
            </a:p>
            <a:p>
              <a:pPr lvl="0" algn="ctr"/>
              <a:r>
                <a:rPr lang="en-US" sz="900" b="1">
                  <a:solidFill>
                    <a:srgbClr val="004B7F"/>
                  </a:solidFill>
                  <a:latin typeface="Arial" panose="020B0604020202020204" pitchFamily="34" charset="0"/>
                  <a:cs typeface="Arial" panose="020B0604020202020204" pitchFamily="34" charset="0"/>
                </a:rPr>
                <a:t>processes</a:t>
              </a:r>
            </a:p>
          </p:txBody>
        </p:sp>
      </p:grpSp>
      <p:grpSp>
        <p:nvGrpSpPr>
          <p:cNvPr id="14" name="Group 13">
            <a:extLst>
              <a:ext uri="{FF2B5EF4-FFF2-40B4-BE49-F238E27FC236}">
                <a16:creationId xmlns:a16="http://schemas.microsoft.com/office/drawing/2014/main" id="{22CA5BC1-B7DC-68AB-6801-79C1577CD1E1}"/>
              </a:ext>
            </a:extLst>
          </p:cNvPr>
          <p:cNvGrpSpPr/>
          <p:nvPr/>
        </p:nvGrpSpPr>
        <p:grpSpPr>
          <a:xfrm>
            <a:off x="4674555" y="1070698"/>
            <a:ext cx="2906536" cy="3283458"/>
            <a:chOff x="3599771" y="982174"/>
            <a:chExt cx="2906536" cy="3283458"/>
          </a:xfrm>
        </p:grpSpPr>
        <p:sp>
          <p:nvSpPr>
            <p:cNvPr id="10" name="Hexagon 9">
              <a:extLst>
                <a:ext uri="{FF2B5EF4-FFF2-40B4-BE49-F238E27FC236}">
                  <a16:creationId xmlns:a16="http://schemas.microsoft.com/office/drawing/2014/main" id="{4F39BDB7-0CBF-8BE8-E5AA-B0B18EA572A7}"/>
                </a:ext>
              </a:extLst>
            </p:cNvPr>
            <p:cNvSpPr/>
            <p:nvPr/>
          </p:nvSpPr>
          <p:spPr>
            <a:xfrm>
              <a:off x="3599771" y="982174"/>
              <a:ext cx="1325596" cy="1094486"/>
            </a:xfrm>
            <a:prstGeom prst="hexagon">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900" b="1">
                  <a:solidFill>
                    <a:srgbClr val="004B7F"/>
                  </a:solidFill>
                  <a:latin typeface="Arial" panose="020B0604020202020204" pitchFamily="34" charset="0"/>
                  <a:cs typeface="Arial" panose="020B0604020202020204" pitchFamily="34" charset="0"/>
                </a:rPr>
                <a:t>Attribution &amp; Traceability</a:t>
              </a:r>
            </a:p>
          </p:txBody>
        </p:sp>
        <p:sp>
          <p:nvSpPr>
            <p:cNvPr id="11" name="Hexagon 10">
              <a:extLst>
                <a:ext uri="{FF2B5EF4-FFF2-40B4-BE49-F238E27FC236}">
                  <a16:creationId xmlns:a16="http://schemas.microsoft.com/office/drawing/2014/main" id="{F0AD5E84-3FFF-D5D1-86C3-3648010B15B5}"/>
                </a:ext>
              </a:extLst>
            </p:cNvPr>
            <p:cNvSpPr/>
            <p:nvPr/>
          </p:nvSpPr>
          <p:spPr>
            <a:xfrm>
              <a:off x="4390241" y="2076660"/>
              <a:ext cx="1325596" cy="1094486"/>
            </a:xfrm>
            <a:prstGeom prst="hexagon">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900" b="1">
                  <a:solidFill>
                    <a:srgbClr val="004B7F"/>
                  </a:solidFill>
                  <a:latin typeface="Arial" panose="020B0604020202020204" pitchFamily="34" charset="0"/>
                  <a:cs typeface="Arial" panose="020B0604020202020204" pitchFamily="34" charset="0"/>
                </a:rPr>
                <a:t>Contribute of EEs to tuning RIs roadmaps</a:t>
              </a:r>
            </a:p>
          </p:txBody>
        </p:sp>
        <p:sp>
          <p:nvSpPr>
            <p:cNvPr id="12" name="Hexagon 11">
              <a:extLst>
                <a:ext uri="{FF2B5EF4-FFF2-40B4-BE49-F238E27FC236}">
                  <a16:creationId xmlns:a16="http://schemas.microsoft.com/office/drawing/2014/main" id="{B200F054-56CD-E8AB-465A-37B7CDAF82BC}"/>
                </a:ext>
              </a:extLst>
            </p:cNvPr>
            <p:cNvSpPr/>
            <p:nvPr/>
          </p:nvSpPr>
          <p:spPr>
            <a:xfrm>
              <a:off x="5180711" y="3171146"/>
              <a:ext cx="1325596" cy="1094486"/>
            </a:xfrm>
            <a:prstGeom prst="hexagon">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900" b="1">
                  <a:solidFill>
                    <a:srgbClr val="004B7F"/>
                  </a:solidFill>
                  <a:latin typeface="Arial" panose="020B0604020202020204" pitchFamily="34" charset="0"/>
                  <a:cs typeface="Arial" panose="020B0604020202020204" pitchFamily="34" charset="0"/>
                </a:rPr>
                <a:t>AI and machine learning</a:t>
              </a:r>
            </a:p>
          </p:txBody>
        </p:sp>
      </p:grpSp>
      <p:sp>
        <p:nvSpPr>
          <p:cNvPr id="16" name="TextBox 15">
            <a:extLst>
              <a:ext uri="{FF2B5EF4-FFF2-40B4-BE49-F238E27FC236}">
                <a16:creationId xmlns:a16="http://schemas.microsoft.com/office/drawing/2014/main" id="{397BA0BD-B7BA-8665-AD36-D16BB0C3698D}"/>
              </a:ext>
            </a:extLst>
          </p:cNvPr>
          <p:cNvSpPr txBox="1"/>
          <p:nvPr/>
        </p:nvSpPr>
        <p:spPr>
          <a:xfrm>
            <a:off x="2225709" y="1282758"/>
            <a:ext cx="2338312" cy="738664"/>
          </a:xfrm>
          <a:prstGeom prst="rect">
            <a:avLst/>
          </a:prstGeom>
          <a:noFill/>
        </p:spPr>
        <p:txBody>
          <a:bodyPr wrap="square">
            <a:spAutoFit/>
          </a:bodyPr>
          <a:lstStyle/>
          <a:p>
            <a:pPr lvl="0"/>
            <a:r>
              <a:rPr lang="en-US" sz="1400">
                <a:solidFill>
                  <a:srgbClr val="004B7F"/>
                </a:solidFill>
              </a:rPr>
              <a:t>Operational vs. research roles in countries involved in Copernicus</a:t>
            </a:r>
            <a:endParaRPr lang="en-DK" sz="1400">
              <a:solidFill>
                <a:srgbClr val="004B7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E57E69-2EA6-03BC-C353-4DF6037D7AA4}"/>
              </a:ext>
            </a:extLst>
          </p:cNvPr>
          <p:cNvSpPr txBox="1"/>
          <p:nvPr/>
        </p:nvSpPr>
        <p:spPr>
          <a:xfrm>
            <a:off x="2999041" y="2484966"/>
            <a:ext cx="2338312" cy="523220"/>
          </a:xfrm>
          <a:prstGeom prst="rect">
            <a:avLst/>
          </a:prstGeom>
          <a:noFill/>
        </p:spPr>
        <p:txBody>
          <a:bodyPr wrap="square">
            <a:spAutoFit/>
          </a:bodyPr>
          <a:lstStyle/>
          <a:p>
            <a:pPr lvl="0"/>
            <a:r>
              <a:rPr lang="en-GB" sz="1400">
                <a:solidFill>
                  <a:srgbClr val="004B7F"/>
                </a:solidFill>
              </a:rPr>
              <a:t>Toward common FRM practices</a:t>
            </a:r>
            <a:endParaRPr lang="en-US" sz="1400">
              <a:solidFill>
                <a:srgbClr val="004B7F"/>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1243510-0024-3701-0B1E-E8B4ED5F63E3}"/>
              </a:ext>
            </a:extLst>
          </p:cNvPr>
          <p:cNvSpPr txBox="1"/>
          <p:nvPr/>
        </p:nvSpPr>
        <p:spPr>
          <a:xfrm>
            <a:off x="6000151" y="1356331"/>
            <a:ext cx="2510803" cy="523220"/>
          </a:xfrm>
          <a:prstGeom prst="rect">
            <a:avLst/>
          </a:prstGeom>
          <a:noFill/>
        </p:spPr>
        <p:txBody>
          <a:bodyPr wrap="square">
            <a:spAutoFit/>
          </a:bodyPr>
          <a:lstStyle/>
          <a:p>
            <a:pPr lvl="0"/>
            <a:r>
              <a:rPr lang="pt-BR" sz="1400">
                <a:solidFill>
                  <a:srgbClr val="004B7F"/>
                </a:solidFill>
              </a:rPr>
              <a:t>Copernicus label, DOIs, data passports</a:t>
            </a:r>
            <a:endParaRPr lang="en-US" sz="1400">
              <a:solidFill>
                <a:srgbClr val="004B7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F681A2A-B525-71F7-7C38-49988B4A1DCE}"/>
              </a:ext>
            </a:extLst>
          </p:cNvPr>
          <p:cNvSpPr txBox="1"/>
          <p:nvPr/>
        </p:nvSpPr>
        <p:spPr>
          <a:xfrm>
            <a:off x="3789511" y="3687173"/>
            <a:ext cx="2338312" cy="307777"/>
          </a:xfrm>
          <a:prstGeom prst="rect">
            <a:avLst/>
          </a:prstGeom>
          <a:noFill/>
        </p:spPr>
        <p:txBody>
          <a:bodyPr wrap="square">
            <a:spAutoFit/>
          </a:bodyPr>
          <a:lstStyle/>
          <a:p>
            <a:pPr lvl="0"/>
            <a:r>
              <a:rPr lang="en-GB" sz="1400">
                <a:solidFill>
                  <a:srgbClr val="004B7F"/>
                </a:solidFill>
              </a:rPr>
              <a:t>For sensors and services</a:t>
            </a:r>
            <a:endParaRPr lang="en-US" sz="1400">
              <a:solidFill>
                <a:srgbClr val="004B7F"/>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A49A45A-4DE6-1E30-B6B3-01F7498FB8EB}"/>
              </a:ext>
            </a:extLst>
          </p:cNvPr>
          <p:cNvSpPr txBox="1"/>
          <p:nvPr/>
        </p:nvSpPr>
        <p:spPr>
          <a:xfrm>
            <a:off x="7581091" y="3437581"/>
            <a:ext cx="1517691" cy="738664"/>
          </a:xfrm>
          <a:prstGeom prst="rect">
            <a:avLst/>
          </a:prstGeom>
          <a:noFill/>
        </p:spPr>
        <p:txBody>
          <a:bodyPr wrap="square">
            <a:spAutoFit/>
          </a:bodyPr>
          <a:lstStyle/>
          <a:p>
            <a:pPr lvl="0"/>
            <a:r>
              <a:rPr lang="en-US" sz="1400">
                <a:solidFill>
                  <a:srgbClr val="004B7F"/>
                </a:solidFill>
              </a:rPr>
              <a:t>Data access, and emerging requirements</a:t>
            </a:r>
            <a:endParaRPr lang="en-US" sz="1400">
              <a:solidFill>
                <a:srgbClr val="004B7F"/>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78D79F5-7836-FFFB-DD52-F1C538E27EFE}"/>
              </a:ext>
            </a:extLst>
          </p:cNvPr>
          <p:cNvSpPr txBox="1"/>
          <p:nvPr/>
        </p:nvSpPr>
        <p:spPr>
          <a:xfrm>
            <a:off x="6790621" y="2343095"/>
            <a:ext cx="2345900" cy="738664"/>
          </a:xfrm>
          <a:prstGeom prst="rect">
            <a:avLst/>
          </a:prstGeom>
          <a:noFill/>
        </p:spPr>
        <p:txBody>
          <a:bodyPr wrap="square">
            <a:spAutoFit/>
          </a:bodyPr>
          <a:lstStyle/>
          <a:p>
            <a:pPr lvl="0"/>
            <a:r>
              <a:rPr lang="en-US" sz="1400">
                <a:solidFill>
                  <a:srgbClr val="004B7F"/>
                </a:solidFill>
              </a:rPr>
              <a:t>Technology development and geographical expansion</a:t>
            </a:r>
            <a:endParaRPr lang="en-US" sz="1400">
              <a:solidFill>
                <a:srgbClr val="004B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2067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0E689-22C0-AEB8-978F-B7E38D47B1A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417F7E4-1F00-6CC8-AFD2-6A5E711D2A6E}"/>
              </a:ext>
            </a:extLst>
          </p:cNvPr>
          <p:cNvSpPr>
            <a:spLocks noGrp="1"/>
          </p:cNvSpPr>
          <p:nvPr>
            <p:ph type="body" sz="quarter" idx="16"/>
          </p:nvPr>
        </p:nvSpPr>
        <p:spPr>
          <a:xfrm>
            <a:off x="4522757" y="2066199"/>
            <a:ext cx="4018124" cy="666243"/>
          </a:xfrm>
        </p:spPr>
        <p:txBody>
          <a:bodyPr/>
          <a:lstStyle/>
          <a:p>
            <a:r>
              <a:rPr lang="en-US" sz="2400"/>
              <a:t>Copernicus In-Situ Component Strategy </a:t>
            </a:r>
          </a:p>
          <a:p>
            <a:r>
              <a:rPr lang="en-US" sz="2400"/>
              <a:t>2028-2034</a:t>
            </a:r>
            <a:endParaRPr lang="en-DK" sz="2400"/>
          </a:p>
        </p:txBody>
      </p:sp>
    </p:spTree>
    <p:extLst>
      <p:ext uri="{BB962C8B-B14F-4D97-AF65-F5344CB8AC3E}">
        <p14:creationId xmlns:p14="http://schemas.microsoft.com/office/powerpoint/2010/main" val="1874533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3384F-4BA1-3C82-886A-4CF81E483BD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7F08909-E099-A739-BB39-6006B97D3DAD}"/>
              </a:ext>
            </a:extLst>
          </p:cNvPr>
          <p:cNvSpPr>
            <a:spLocks noGrp="1"/>
          </p:cNvSpPr>
          <p:nvPr>
            <p:ph type="body" sz="quarter" idx="13"/>
          </p:nvPr>
        </p:nvSpPr>
        <p:spPr>
          <a:xfrm>
            <a:off x="899770" y="243640"/>
            <a:ext cx="7998558" cy="414557"/>
          </a:xfrm>
        </p:spPr>
        <p:txBody>
          <a:bodyPr>
            <a:noAutofit/>
          </a:bodyPr>
          <a:lstStyle/>
          <a:p>
            <a:pPr>
              <a:lnSpc>
                <a:spcPct val="100000"/>
              </a:lnSpc>
            </a:pPr>
            <a:r>
              <a:rPr lang="en-US" sz="2400">
                <a:latin typeface="Arial Black" panose="020B0A04020102090204" pitchFamily="34" charset="0"/>
              </a:rPr>
              <a:t>Copernicus In-Situ evolution</a:t>
            </a:r>
            <a:endParaRPr lang="en-DK" sz="2400">
              <a:latin typeface="Arial Black" panose="020B0A04020102090204" pitchFamily="34" charset="0"/>
            </a:endParaRPr>
          </a:p>
        </p:txBody>
      </p:sp>
      <p:sp>
        <p:nvSpPr>
          <p:cNvPr id="14" name="TextBox 13">
            <a:extLst>
              <a:ext uri="{FF2B5EF4-FFF2-40B4-BE49-F238E27FC236}">
                <a16:creationId xmlns:a16="http://schemas.microsoft.com/office/drawing/2014/main" id="{CD2C02BB-5EC8-0DD3-C438-268CD84F9ECD}"/>
              </a:ext>
            </a:extLst>
          </p:cNvPr>
          <p:cNvSpPr txBox="1"/>
          <p:nvPr/>
        </p:nvSpPr>
        <p:spPr>
          <a:xfrm>
            <a:off x="834252" y="809627"/>
            <a:ext cx="8129594" cy="341632"/>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GB" sz="1800" b="1" i="0" u="none" strike="noStrike" kern="1200" cap="none" spc="0" normalizeH="0" baseline="0" noProof="0">
                <a:ln>
                  <a:noFill/>
                </a:ln>
                <a:solidFill>
                  <a:srgbClr val="004B7F"/>
                </a:solidFill>
                <a:effectLst/>
                <a:uLnTx/>
                <a:uFillTx/>
                <a:latin typeface="Arial" panose="020B0604020202020204" pitchFamily="34" charset="0"/>
                <a:ea typeface="+mn-ea"/>
                <a:cs typeface="Arial" panose="020B0604020202020204" pitchFamily="34" charset="0"/>
              </a:rPr>
              <a:t>Three priorities for cross-cutting work</a:t>
            </a:r>
            <a:r>
              <a:rPr kumimoji="0" lang="en-GB" sz="1800" i="0" u="none" strike="noStrike" kern="1200" cap="none" spc="0" normalizeH="0" baseline="0" noProof="0">
                <a:ln>
                  <a:noFill/>
                </a:ln>
                <a:solidFill>
                  <a:srgbClr val="004B7F"/>
                </a:solidFill>
                <a:effectLst/>
                <a:uLnTx/>
                <a:uFillTx/>
                <a:latin typeface="Arial" panose="020B0604020202020204" pitchFamily="34" charset="0"/>
                <a:ea typeface="+mn-ea"/>
                <a:cs typeface="Arial" panose="020B0604020202020204" pitchFamily="34" charset="0"/>
              </a:rPr>
              <a:t>: </a:t>
            </a:r>
          </a:p>
        </p:txBody>
      </p:sp>
      <p:grpSp>
        <p:nvGrpSpPr>
          <p:cNvPr id="22" name="Group 21">
            <a:extLst>
              <a:ext uri="{FF2B5EF4-FFF2-40B4-BE49-F238E27FC236}">
                <a16:creationId xmlns:a16="http://schemas.microsoft.com/office/drawing/2014/main" id="{AFD19D91-5EB7-F0DC-D6CF-95B8D5F234EB}"/>
              </a:ext>
            </a:extLst>
          </p:cNvPr>
          <p:cNvGrpSpPr/>
          <p:nvPr/>
        </p:nvGrpSpPr>
        <p:grpSpPr>
          <a:xfrm>
            <a:off x="-158720" y="980443"/>
            <a:ext cx="7314482" cy="4064000"/>
            <a:chOff x="-168801" y="980443"/>
            <a:chExt cx="7314482" cy="4064000"/>
          </a:xfrm>
        </p:grpSpPr>
        <p:graphicFrame>
          <p:nvGraphicFramePr>
            <p:cNvPr id="17" name="Diagram 16">
              <a:extLst>
                <a:ext uri="{FF2B5EF4-FFF2-40B4-BE49-F238E27FC236}">
                  <a16:creationId xmlns:a16="http://schemas.microsoft.com/office/drawing/2014/main" id="{8C16927B-FB57-9393-D497-6AD6D43102D0}"/>
                </a:ext>
              </a:extLst>
            </p:cNvPr>
            <p:cNvGraphicFramePr/>
            <p:nvPr/>
          </p:nvGraphicFramePr>
          <p:xfrm>
            <a:off x="-168801" y="980443"/>
            <a:ext cx="731448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9" name="Group 18">
              <a:extLst>
                <a:ext uri="{FF2B5EF4-FFF2-40B4-BE49-F238E27FC236}">
                  <a16:creationId xmlns:a16="http://schemas.microsoft.com/office/drawing/2014/main" id="{7E570126-DB3C-741D-5614-39969CBB6E16}"/>
                </a:ext>
              </a:extLst>
            </p:cNvPr>
            <p:cNvGrpSpPr/>
            <p:nvPr/>
          </p:nvGrpSpPr>
          <p:grpSpPr>
            <a:xfrm>
              <a:off x="1320257" y="2508480"/>
              <a:ext cx="1961107" cy="926060"/>
              <a:chOff x="307715" y="194249"/>
              <a:chExt cx="3836749" cy="1725015"/>
            </a:xfrm>
          </p:grpSpPr>
          <p:pic>
            <p:nvPicPr>
              <p:cNvPr id="20" name="Picture 4" descr="Copernicus logo">
                <a:extLst>
                  <a:ext uri="{FF2B5EF4-FFF2-40B4-BE49-F238E27FC236}">
                    <a16:creationId xmlns:a16="http://schemas.microsoft.com/office/drawing/2014/main" id="{47C03EB4-FB5A-167C-D132-6A6F01DE380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07715" y="369444"/>
                <a:ext cx="3634387" cy="154982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E62009-6331-E84B-1FE0-C85FBDF1DF3A}"/>
                  </a:ext>
                </a:extLst>
              </p:cNvPr>
              <p:cNvSpPr/>
              <p:nvPr/>
            </p:nvSpPr>
            <p:spPr>
              <a:xfrm rot="20466712">
                <a:off x="2950940" y="194249"/>
                <a:ext cx="1193524" cy="777861"/>
              </a:xfrm>
              <a:prstGeom prst="rect">
                <a:avLst/>
              </a:prstGeom>
              <a:noFill/>
            </p:spPr>
            <p:txBody>
              <a:bodyPr wrap="square" lIns="68580" tIns="34290" rIns="68580" bIns="34290">
                <a:spAutoFit/>
              </a:bodyPr>
              <a:lstStyle/>
              <a:p>
                <a:pPr algn="ctr" defTabSz="685800"/>
                <a:r>
                  <a:rPr lang="en-US" sz="2000" b="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libri" panose="020F0502020204030204"/>
                  </a:rPr>
                  <a:t>3.0</a:t>
                </a:r>
              </a:p>
            </p:txBody>
          </p:sp>
        </p:grpSp>
      </p:grpSp>
    </p:spTree>
    <p:extLst>
      <p:ext uri="{BB962C8B-B14F-4D97-AF65-F5344CB8AC3E}">
        <p14:creationId xmlns:p14="http://schemas.microsoft.com/office/powerpoint/2010/main" val="387975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70F91-708D-C9BF-1BA8-8D2D994CD5A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A27C49-2D9A-5581-218A-B4AFB3D3380E}"/>
              </a:ext>
            </a:extLst>
          </p:cNvPr>
          <p:cNvSpPr>
            <a:spLocks noGrp="1"/>
          </p:cNvSpPr>
          <p:nvPr>
            <p:ph type="sldNum" sz="quarter" idx="4"/>
          </p:nvPr>
        </p:nvSpPr>
        <p:spPr/>
        <p:txBody>
          <a:bodyPr/>
          <a:lstStyle/>
          <a:p>
            <a:pPr defTabSz="685800">
              <a:defRPr/>
            </a:pPr>
            <a:fld id="{B483F801-8E86-4B33-862C-3E1C711AECEF}" type="slidenum">
              <a:rPr lang="en-DK" cap="all">
                <a:solidFill>
                  <a:srgbClr val="262626">
                    <a:tint val="75000"/>
                  </a:srgbClr>
                </a:solidFill>
              </a:rPr>
              <a:pPr defTabSz="685800">
                <a:defRPr/>
              </a:pPr>
              <a:t>18</a:t>
            </a:fld>
            <a:endParaRPr lang="en-DK" cap="all">
              <a:solidFill>
                <a:srgbClr val="262626">
                  <a:tint val="75000"/>
                </a:srgbClr>
              </a:solidFill>
            </a:endParaRPr>
          </a:p>
        </p:txBody>
      </p:sp>
      <p:sp>
        <p:nvSpPr>
          <p:cNvPr id="5" name="Text Placeholder 4">
            <a:extLst>
              <a:ext uri="{FF2B5EF4-FFF2-40B4-BE49-F238E27FC236}">
                <a16:creationId xmlns:a16="http://schemas.microsoft.com/office/drawing/2014/main" id="{44970E3F-2C39-D6F9-E128-843D83351632}"/>
              </a:ext>
            </a:extLst>
          </p:cNvPr>
          <p:cNvSpPr>
            <a:spLocks noGrp="1"/>
          </p:cNvSpPr>
          <p:nvPr>
            <p:ph type="body" sz="quarter" idx="12"/>
          </p:nvPr>
        </p:nvSpPr>
        <p:spPr>
          <a:xfrm>
            <a:off x="993039" y="291126"/>
            <a:ext cx="7998619" cy="442913"/>
          </a:xfrm>
        </p:spPr>
        <p:txBody>
          <a:bodyPr>
            <a:normAutofit/>
          </a:bodyPr>
          <a:lstStyle/>
          <a:p>
            <a:r>
              <a:rPr lang="fr-FR" sz="2400" err="1">
                <a:latin typeface="Arial Black" panose="020B0A04020102090204" pitchFamily="34" charset="0"/>
              </a:rPr>
              <a:t>Towards</a:t>
            </a:r>
            <a:r>
              <a:rPr lang="fr-FR" sz="2400">
                <a:latin typeface="Arial Black" panose="020B0A04020102090204" pitchFamily="34" charset="0"/>
              </a:rPr>
              <a:t> a Copernicus In-Situ </a:t>
            </a:r>
            <a:r>
              <a:rPr lang="fr-FR" sz="2400" err="1">
                <a:latin typeface="Arial Black" panose="020B0A04020102090204" pitchFamily="34" charset="0"/>
              </a:rPr>
              <a:t>Strategy</a:t>
            </a:r>
            <a:endParaRPr lang="en-GB" sz="2400">
              <a:latin typeface="Arial Black" panose="020B0A04020102090204" pitchFamily="34" charset="0"/>
            </a:endParaRPr>
          </a:p>
        </p:txBody>
      </p:sp>
      <p:pic>
        <p:nvPicPr>
          <p:cNvPr id="2" name="Picture 1">
            <a:extLst>
              <a:ext uri="{FF2B5EF4-FFF2-40B4-BE49-F238E27FC236}">
                <a16:creationId xmlns:a16="http://schemas.microsoft.com/office/drawing/2014/main" id="{9228CFC3-2981-15CB-2544-2C2E36A4245B}"/>
              </a:ext>
            </a:extLst>
          </p:cNvPr>
          <p:cNvPicPr>
            <a:picLocks noChangeAspect="1"/>
          </p:cNvPicPr>
          <p:nvPr/>
        </p:nvPicPr>
        <p:blipFill>
          <a:blip r:embed="rId3"/>
          <a:stretch>
            <a:fillRect/>
          </a:stretch>
        </p:blipFill>
        <p:spPr>
          <a:xfrm>
            <a:off x="2282126" y="945395"/>
            <a:ext cx="4686017" cy="3521915"/>
          </a:xfrm>
          <a:prstGeom prst="rect">
            <a:avLst/>
          </a:prstGeom>
        </p:spPr>
      </p:pic>
    </p:spTree>
    <p:extLst>
      <p:ext uri="{BB962C8B-B14F-4D97-AF65-F5344CB8AC3E}">
        <p14:creationId xmlns:p14="http://schemas.microsoft.com/office/powerpoint/2010/main" val="276001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7AA41-DA49-7B30-474D-023B63E9347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1CF7C89-6202-BA47-4B7F-B0E874956C12}"/>
              </a:ext>
            </a:extLst>
          </p:cNvPr>
          <p:cNvSpPr>
            <a:spLocks noGrp="1"/>
          </p:cNvSpPr>
          <p:nvPr>
            <p:ph type="body" sz="quarter" idx="13"/>
          </p:nvPr>
        </p:nvSpPr>
        <p:spPr>
          <a:xfrm>
            <a:off x="899770" y="283310"/>
            <a:ext cx="7998558" cy="414557"/>
          </a:xfrm>
        </p:spPr>
        <p:txBody>
          <a:bodyPr>
            <a:normAutofit lnSpcReduction="10000"/>
          </a:bodyPr>
          <a:lstStyle/>
          <a:p>
            <a:r>
              <a:rPr lang="en-US"/>
              <a:t>Towards a resilient Copernicus In-Situ</a:t>
            </a:r>
          </a:p>
        </p:txBody>
      </p:sp>
      <p:pic>
        <p:nvPicPr>
          <p:cNvPr id="10" name="Picture 9">
            <a:extLst>
              <a:ext uri="{FF2B5EF4-FFF2-40B4-BE49-F238E27FC236}">
                <a16:creationId xmlns:a16="http://schemas.microsoft.com/office/drawing/2014/main" id="{D9331A4A-8626-4411-9FB5-A0F11815B9D4}"/>
              </a:ext>
            </a:extLst>
          </p:cNvPr>
          <p:cNvPicPr>
            <a:picLocks noChangeAspect="1"/>
          </p:cNvPicPr>
          <p:nvPr/>
        </p:nvPicPr>
        <p:blipFill>
          <a:blip r:embed="rId2"/>
          <a:srcRect l="7634" t="3311" r="9644"/>
          <a:stretch>
            <a:fillRect/>
          </a:stretch>
        </p:blipFill>
        <p:spPr>
          <a:xfrm>
            <a:off x="6450952" y="1145458"/>
            <a:ext cx="2598705" cy="2089354"/>
          </a:xfrm>
          <a:prstGeom prst="rect">
            <a:avLst/>
          </a:prstGeom>
        </p:spPr>
      </p:pic>
      <p:sp>
        <p:nvSpPr>
          <p:cNvPr id="2" name="Content Placeholder 40">
            <a:extLst>
              <a:ext uri="{FF2B5EF4-FFF2-40B4-BE49-F238E27FC236}">
                <a16:creationId xmlns:a16="http://schemas.microsoft.com/office/drawing/2014/main" id="{A9468ADD-BA27-9BA2-50A6-6605CE292152}"/>
              </a:ext>
            </a:extLst>
          </p:cNvPr>
          <p:cNvSpPr>
            <a:spLocks noGrp="1"/>
          </p:cNvSpPr>
          <p:nvPr>
            <p:ph idx="1"/>
          </p:nvPr>
        </p:nvSpPr>
        <p:spPr>
          <a:xfrm>
            <a:off x="797306" y="874665"/>
            <a:ext cx="5378467" cy="5624458"/>
          </a:xfrm>
        </p:spPr>
        <p:txBody>
          <a:bodyPr>
            <a:normAutofit/>
          </a:bodyPr>
          <a:lstStyle/>
          <a:p>
            <a:pPr defTabSz="685800" fontAlgn="base">
              <a:spcBef>
                <a:spcPts val="750"/>
              </a:spcBef>
            </a:pPr>
            <a:r>
              <a:rPr lang="en-GB" sz="1400">
                <a:solidFill>
                  <a:srgbClr val="004B7F"/>
                </a:solidFill>
              </a:rPr>
              <a:t>As a global programme Copernicus relies on a strong </a:t>
            </a:r>
            <a:r>
              <a:rPr lang="en-GB" sz="1400" b="1">
                <a:solidFill>
                  <a:srgbClr val="004B7F"/>
                </a:solidFill>
              </a:rPr>
              <a:t>international cooperation</a:t>
            </a:r>
          </a:p>
          <a:p>
            <a:pPr lvl="1" defTabSz="685800" fontAlgn="base">
              <a:spcBef>
                <a:spcPts val="750"/>
              </a:spcBef>
            </a:pPr>
            <a:r>
              <a:rPr lang="en-GB" sz="1100" b="1">
                <a:solidFill>
                  <a:srgbClr val="004B7F"/>
                </a:solidFill>
              </a:rPr>
              <a:t>Access to in-situ data </a:t>
            </a:r>
            <a:r>
              <a:rPr lang="en-GB" sz="1100">
                <a:solidFill>
                  <a:srgbClr val="004B7F"/>
                </a:solidFill>
              </a:rPr>
              <a:t>at the core of this cooperation</a:t>
            </a:r>
          </a:p>
          <a:p>
            <a:pPr defTabSz="685800" fontAlgn="base">
              <a:spcBef>
                <a:spcPts val="750"/>
              </a:spcBef>
            </a:pPr>
            <a:r>
              <a:rPr lang="en-GB" sz="1400">
                <a:solidFill>
                  <a:srgbClr val="004B7F"/>
                </a:solidFill>
              </a:rPr>
              <a:t>This is a </a:t>
            </a:r>
            <a:r>
              <a:rPr lang="en-GB" sz="1400" b="1">
                <a:solidFill>
                  <a:srgbClr val="004B7F"/>
                </a:solidFill>
              </a:rPr>
              <a:t>strength</a:t>
            </a:r>
            <a:r>
              <a:rPr lang="en-GB" sz="1400">
                <a:solidFill>
                  <a:srgbClr val="004B7F"/>
                </a:solidFill>
              </a:rPr>
              <a:t> but can be </a:t>
            </a:r>
            <a:r>
              <a:rPr lang="en-GB" sz="1400" b="1">
                <a:solidFill>
                  <a:srgbClr val="004B7F"/>
                </a:solidFill>
              </a:rPr>
              <a:t>sensitive</a:t>
            </a:r>
            <a:r>
              <a:rPr lang="en-GB" sz="1400">
                <a:solidFill>
                  <a:srgbClr val="004B7F"/>
                </a:solidFill>
              </a:rPr>
              <a:t> to changing policies (e.g. US)</a:t>
            </a:r>
          </a:p>
          <a:p>
            <a:pPr defTabSz="685800" fontAlgn="base">
              <a:spcBef>
                <a:spcPts val="750"/>
              </a:spcBef>
            </a:pPr>
            <a:r>
              <a:rPr lang="en-GB" sz="1400" i="1">
                <a:solidFill>
                  <a:srgbClr val="004B7F"/>
                </a:solidFill>
              </a:rPr>
              <a:t>Some</a:t>
            </a:r>
            <a:r>
              <a:rPr lang="en-GB" sz="1400">
                <a:solidFill>
                  <a:srgbClr val="004B7F"/>
                </a:solidFill>
              </a:rPr>
              <a:t> examples:</a:t>
            </a:r>
          </a:p>
          <a:p>
            <a:pPr lvl="1" defTabSz="685800" fontAlgn="base">
              <a:spcBef>
                <a:spcPts val="750"/>
              </a:spcBef>
            </a:pPr>
            <a:r>
              <a:rPr lang="en-US" sz="1100" b="1">
                <a:solidFill>
                  <a:srgbClr val="004B7F"/>
                </a:solidFill>
                <a:effectLst/>
                <a:latin typeface="Arial" panose="020B0604020202020204" pitchFamily="34" charset="0"/>
                <a:ea typeface="Aptos" panose="020B0004020202020204" pitchFamily="34" charset="0"/>
              </a:rPr>
              <a:t>Copernicus Marine:</a:t>
            </a:r>
            <a:r>
              <a:rPr lang="en-US" sz="1100" b="1">
                <a:solidFill>
                  <a:srgbClr val="004B7F"/>
                </a:solidFill>
                <a:ea typeface="Aptos" panose="020B0004020202020204" pitchFamily="34" charset="0"/>
              </a:rPr>
              <a:t> </a:t>
            </a:r>
            <a:r>
              <a:rPr lang="en-US" sz="1100">
                <a:solidFill>
                  <a:srgbClr val="004B7F"/>
                </a:solidFill>
                <a:effectLst/>
                <a:latin typeface="Arial" panose="020B0604020202020204" pitchFamily="34" charset="0"/>
                <a:ea typeface="Aptos" panose="020B0004020202020204" pitchFamily="34" charset="0"/>
              </a:rPr>
              <a:t>+50% ARGO floats from US (without them, Pacific Ocean poorly covered!)</a:t>
            </a:r>
          </a:p>
          <a:p>
            <a:pPr lvl="1" defTabSz="685800" fontAlgn="base">
              <a:spcBef>
                <a:spcPts val="750"/>
              </a:spcBef>
            </a:pPr>
            <a:r>
              <a:rPr lang="en-US" sz="1100" b="1">
                <a:solidFill>
                  <a:srgbClr val="004B7F"/>
                </a:solidFill>
                <a:effectLst/>
                <a:latin typeface="Arial" panose="020B0604020202020204" pitchFamily="34" charset="0"/>
                <a:ea typeface="Aptos" panose="020B0004020202020204" pitchFamily="34" charset="0"/>
              </a:rPr>
              <a:t>CEMS Exposure Mapping</a:t>
            </a:r>
            <a:r>
              <a:rPr lang="en-US" sz="1100">
                <a:solidFill>
                  <a:srgbClr val="004B7F"/>
                </a:solidFill>
                <a:effectLst/>
                <a:latin typeface="Arial" panose="020B0604020202020204" pitchFamily="34" charset="0"/>
                <a:ea typeface="Aptos" panose="020B0004020202020204" pitchFamily="34" charset="0"/>
              </a:rPr>
              <a:t>: all major global collections on population census and survey data are hosted by US institutions</a:t>
            </a:r>
          </a:p>
          <a:p>
            <a:pPr lvl="1" defTabSz="685800" fontAlgn="base">
              <a:spcBef>
                <a:spcPts val="750"/>
              </a:spcBef>
            </a:pPr>
            <a:r>
              <a:rPr lang="en-US" sz="1100" b="1">
                <a:solidFill>
                  <a:srgbClr val="004B7F"/>
                </a:solidFill>
              </a:rPr>
              <a:t>Copernicus Atmosphere: </a:t>
            </a:r>
            <a:r>
              <a:rPr lang="en-US" sz="1100">
                <a:solidFill>
                  <a:srgbClr val="004B7F"/>
                </a:solidFill>
              </a:rPr>
              <a:t>key networks for in-situ observations (e.g. NOAA operating the Global Greenhouse Ref Network)</a:t>
            </a:r>
            <a:endParaRPr lang="en-US" sz="1100" b="1">
              <a:solidFill>
                <a:srgbClr val="004B7F"/>
              </a:solidFill>
            </a:endParaRPr>
          </a:p>
          <a:p>
            <a:pPr lvl="1" defTabSz="685800" fontAlgn="base">
              <a:spcBef>
                <a:spcPts val="750"/>
              </a:spcBef>
            </a:pPr>
            <a:r>
              <a:rPr lang="en-US" sz="1100" b="1">
                <a:solidFill>
                  <a:srgbClr val="004B7F"/>
                </a:solidFill>
              </a:rPr>
              <a:t>Copernicus Land: </a:t>
            </a:r>
            <a:r>
              <a:rPr lang="en-IE" sz="1100">
                <a:solidFill>
                  <a:srgbClr val="004B7F"/>
                </a:solidFill>
              </a:rPr>
              <a:t>40% of in situ calibration sites for the GBOV component are in the US</a:t>
            </a:r>
            <a:endParaRPr lang="en-DK" sz="1100">
              <a:solidFill>
                <a:srgbClr val="004B7F"/>
              </a:solidFill>
            </a:endParaRPr>
          </a:p>
          <a:p>
            <a:pPr defTabSz="685800" fontAlgn="base">
              <a:spcBef>
                <a:spcPts val="750"/>
              </a:spcBef>
            </a:pPr>
            <a:r>
              <a:rPr lang="en-GB" sz="1400">
                <a:solidFill>
                  <a:srgbClr val="004B7F"/>
                </a:solidFill>
              </a:rPr>
              <a:t>How to address </a:t>
            </a:r>
            <a:r>
              <a:rPr lang="en-GB" sz="1400" u="sng">
                <a:solidFill>
                  <a:srgbClr val="004B7F"/>
                </a:solidFill>
              </a:rPr>
              <a:t>potential risks in Copernicus beyond 2027</a:t>
            </a:r>
            <a:r>
              <a:rPr lang="en-GB" sz="1400">
                <a:solidFill>
                  <a:srgbClr val="004B7F"/>
                </a:solidFill>
              </a:rPr>
              <a:t>?</a:t>
            </a:r>
          </a:p>
        </p:txBody>
      </p:sp>
      <p:pic>
        <p:nvPicPr>
          <p:cNvPr id="6" name="Picture 5">
            <a:extLst>
              <a:ext uri="{FF2B5EF4-FFF2-40B4-BE49-F238E27FC236}">
                <a16:creationId xmlns:a16="http://schemas.microsoft.com/office/drawing/2014/main" id="{304EA7D6-4959-AF9F-F639-12185D21AB6B}"/>
              </a:ext>
            </a:extLst>
          </p:cNvPr>
          <p:cNvPicPr>
            <a:picLocks noChangeAspect="1"/>
          </p:cNvPicPr>
          <p:nvPr/>
        </p:nvPicPr>
        <p:blipFill>
          <a:blip r:embed="rId3"/>
          <a:stretch>
            <a:fillRect/>
          </a:stretch>
        </p:blipFill>
        <p:spPr>
          <a:xfrm>
            <a:off x="6133608" y="2487560"/>
            <a:ext cx="1546926" cy="20893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2515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D55E64-9363-4D49-16DE-0FCC163540DE}"/>
              </a:ext>
            </a:extLst>
          </p:cNvPr>
          <p:cNvSpPr>
            <a:spLocks noGrp="1"/>
          </p:cNvSpPr>
          <p:nvPr>
            <p:ph type="body" sz="quarter" idx="13"/>
          </p:nvPr>
        </p:nvSpPr>
        <p:spPr/>
        <p:txBody>
          <a:bodyPr>
            <a:normAutofit fontScale="92500"/>
          </a:bodyPr>
          <a:lstStyle/>
          <a:p>
            <a:r>
              <a:rPr lang="en-US" b="1">
                <a:latin typeface="Arial" panose="020B0604020202020204" pitchFamily="34" charset="0"/>
              </a:rPr>
              <a:t>Without in-situ data, Copernicus can’t deliver its products!</a:t>
            </a:r>
            <a:endParaRPr lang="en-GB">
              <a:latin typeface="Arial" panose="020B0604020202020204" pitchFamily="34" charset="0"/>
            </a:endParaRPr>
          </a:p>
        </p:txBody>
      </p:sp>
      <p:pic>
        <p:nvPicPr>
          <p:cNvPr id="7" name="Picture 6">
            <a:extLst>
              <a:ext uri="{FF2B5EF4-FFF2-40B4-BE49-F238E27FC236}">
                <a16:creationId xmlns:a16="http://schemas.microsoft.com/office/drawing/2014/main" id="{C6B31E5F-3D8B-B524-6AC7-901FA1166270}"/>
              </a:ext>
            </a:extLst>
          </p:cNvPr>
          <p:cNvPicPr>
            <a:picLocks noChangeAspect="1"/>
          </p:cNvPicPr>
          <p:nvPr/>
        </p:nvPicPr>
        <p:blipFill>
          <a:blip r:embed="rId2"/>
          <a:stretch>
            <a:fillRect/>
          </a:stretch>
        </p:blipFill>
        <p:spPr>
          <a:xfrm>
            <a:off x="1515955" y="774160"/>
            <a:ext cx="2781550" cy="1245095"/>
          </a:xfrm>
          <a:prstGeom prst="rect">
            <a:avLst/>
          </a:prstGeom>
        </p:spPr>
      </p:pic>
      <p:pic>
        <p:nvPicPr>
          <p:cNvPr id="12" name="Picture 11">
            <a:extLst>
              <a:ext uri="{FF2B5EF4-FFF2-40B4-BE49-F238E27FC236}">
                <a16:creationId xmlns:a16="http://schemas.microsoft.com/office/drawing/2014/main" id="{8040A600-448E-D6CE-5168-689D33F67D78}"/>
              </a:ext>
            </a:extLst>
          </p:cNvPr>
          <p:cNvPicPr>
            <a:picLocks noChangeAspect="1"/>
          </p:cNvPicPr>
          <p:nvPr/>
        </p:nvPicPr>
        <p:blipFill>
          <a:blip r:embed="rId3"/>
          <a:stretch>
            <a:fillRect/>
          </a:stretch>
        </p:blipFill>
        <p:spPr>
          <a:xfrm>
            <a:off x="1515955" y="2048955"/>
            <a:ext cx="2641058" cy="1356736"/>
          </a:xfrm>
          <a:prstGeom prst="rect">
            <a:avLst/>
          </a:prstGeom>
        </p:spPr>
      </p:pic>
      <p:pic>
        <p:nvPicPr>
          <p:cNvPr id="18" name="Picture 17">
            <a:extLst>
              <a:ext uri="{FF2B5EF4-FFF2-40B4-BE49-F238E27FC236}">
                <a16:creationId xmlns:a16="http://schemas.microsoft.com/office/drawing/2014/main" id="{A70A9794-1082-6A91-3C43-8A4595EC5198}"/>
              </a:ext>
            </a:extLst>
          </p:cNvPr>
          <p:cNvPicPr>
            <a:picLocks noChangeAspect="1"/>
          </p:cNvPicPr>
          <p:nvPr/>
        </p:nvPicPr>
        <p:blipFill>
          <a:blip r:embed="rId4"/>
          <a:stretch>
            <a:fillRect/>
          </a:stretch>
        </p:blipFill>
        <p:spPr>
          <a:xfrm>
            <a:off x="1747113" y="3435391"/>
            <a:ext cx="2339515" cy="1292393"/>
          </a:xfrm>
          <a:prstGeom prst="rect">
            <a:avLst/>
          </a:prstGeom>
        </p:spPr>
      </p:pic>
      <p:sp>
        <p:nvSpPr>
          <p:cNvPr id="19" name="Right Brace 18">
            <a:extLst>
              <a:ext uri="{FF2B5EF4-FFF2-40B4-BE49-F238E27FC236}">
                <a16:creationId xmlns:a16="http://schemas.microsoft.com/office/drawing/2014/main" id="{56BD4477-0B27-C5ED-0D52-954914417B4E}"/>
              </a:ext>
            </a:extLst>
          </p:cNvPr>
          <p:cNvSpPr/>
          <p:nvPr/>
        </p:nvSpPr>
        <p:spPr>
          <a:xfrm>
            <a:off x="4524765" y="979714"/>
            <a:ext cx="437103" cy="37480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K"/>
          </a:p>
        </p:txBody>
      </p:sp>
      <p:sp>
        <p:nvSpPr>
          <p:cNvPr id="20" name="TextBox 19">
            <a:extLst>
              <a:ext uri="{FF2B5EF4-FFF2-40B4-BE49-F238E27FC236}">
                <a16:creationId xmlns:a16="http://schemas.microsoft.com/office/drawing/2014/main" id="{F70585F2-C767-5283-AF7A-60DC6EEDC107}"/>
              </a:ext>
            </a:extLst>
          </p:cNvPr>
          <p:cNvSpPr txBox="1"/>
          <p:nvPr/>
        </p:nvSpPr>
        <p:spPr>
          <a:xfrm>
            <a:off x="5403127" y="1083549"/>
            <a:ext cx="2176181" cy="919401"/>
          </a:xfrm>
          <a:prstGeom prst="roundRect">
            <a:avLst/>
          </a:prstGeom>
          <a:solidFill>
            <a:srgbClr val="783F34">
              <a:alpha val="14902"/>
            </a:srgbClr>
          </a:solidFill>
          <a:ln w="28575">
            <a:solidFill>
              <a:srgbClr val="783F34"/>
            </a:solidFill>
          </a:ln>
        </p:spPr>
        <p:txBody>
          <a:bodyPr wrap="square" rtlCol="0" anchor="ctr">
            <a:spAutoFit/>
          </a:bodyPr>
          <a:lstStyle/>
          <a:p>
            <a:pPr algn="ctr" defTabSz="685766">
              <a:defRPr/>
            </a:pPr>
            <a:r>
              <a:rPr lang="en-US" sz="1600" b="1">
                <a:solidFill>
                  <a:srgbClr val="004B7F"/>
                </a:solidFill>
                <a:latin typeface="Arial" panose="020B0604020202020204" pitchFamily="34" charset="0"/>
                <a:cs typeface="Arial" panose="020B0604020202020204" pitchFamily="34" charset="0"/>
              </a:rPr>
              <a:t>Production and validation </a:t>
            </a:r>
            <a:r>
              <a:rPr lang="en-US" sz="1600">
                <a:solidFill>
                  <a:srgbClr val="004B7F"/>
                </a:solidFill>
                <a:latin typeface="Arial" panose="020B0604020202020204" pitchFamily="34" charset="0"/>
                <a:cs typeface="Arial" panose="020B0604020202020204" pitchFamily="34" charset="0"/>
              </a:rPr>
              <a:t>of Copernicus services</a:t>
            </a:r>
          </a:p>
        </p:txBody>
      </p:sp>
      <p:sp>
        <p:nvSpPr>
          <p:cNvPr id="21" name="TextBox 20">
            <a:extLst>
              <a:ext uri="{FF2B5EF4-FFF2-40B4-BE49-F238E27FC236}">
                <a16:creationId xmlns:a16="http://schemas.microsoft.com/office/drawing/2014/main" id="{DC8DDD46-5A01-447E-B3C6-8D25B341EACE}"/>
              </a:ext>
            </a:extLst>
          </p:cNvPr>
          <p:cNvSpPr txBox="1"/>
          <p:nvPr/>
        </p:nvSpPr>
        <p:spPr>
          <a:xfrm>
            <a:off x="5403128" y="2394048"/>
            <a:ext cx="2176181" cy="919402"/>
          </a:xfrm>
          <a:prstGeom prst="roundRect">
            <a:avLst/>
          </a:prstGeom>
          <a:solidFill>
            <a:srgbClr val="783F34">
              <a:alpha val="14902"/>
            </a:srgbClr>
          </a:solidFill>
          <a:ln w="28575">
            <a:solidFill>
              <a:srgbClr val="783F34"/>
            </a:solidFill>
          </a:ln>
        </p:spPr>
        <p:txBody>
          <a:bodyPr wrap="square" rtlCol="0" anchor="ctr">
            <a:noAutofit/>
          </a:bodyPr>
          <a:lstStyle/>
          <a:p>
            <a:pPr algn="ctr" defTabSz="685766">
              <a:defRPr/>
            </a:pPr>
            <a:r>
              <a:rPr lang="en-US" sz="1600">
                <a:solidFill>
                  <a:srgbClr val="004B7F"/>
                </a:solidFill>
                <a:latin typeface="Arial" panose="020B0604020202020204" pitchFamily="34" charset="0"/>
                <a:cs typeface="Arial" panose="020B0604020202020204" pitchFamily="34" charset="0"/>
              </a:rPr>
              <a:t>As stand-alone </a:t>
            </a:r>
            <a:r>
              <a:rPr lang="en-US" sz="1600" b="1">
                <a:solidFill>
                  <a:srgbClr val="004B7F"/>
                </a:solidFill>
                <a:latin typeface="Arial" panose="020B0604020202020204" pitchFamily="34" charset="0"/>
                <a:cs typeface="Arial" panose="020B0604020202020204" pitchFamily="34" charset="0"/>
              </a:rPr>
              <a:t>observation</a:t>
            </a:r>
            <a:r>
              <a:rPr lang="en-US" sz="1600">
                <a:solidFill>
                  <a:srgbClr val="004B7F"/>
                </a:solidFill>
                <a:latin typeface="Arial" panose="020B0604020202020204" pitchFamily="34" charset="0"/>
                <a:cs typeface="Arial" panose="020B0604020202020204" pitchFamily="34" charset="0"/>
              </a:rPr>
              <a:t> products</a:t>
            </a:r>
          </a:p>
        </p:txBody>
      </p:sp>
      <p:sp>
        <p:nvSpPr>
          <p:cNvPr id="22" name="TextBox 21">
            <a:extLst>
              <a:ext uri="{FF2B5EF4-FFF2-40B4-BE49-F238E27FC236}">
                <a16:creationId xmlns:a16="http://schemas.microsoft.com/office/drawing/2014/main" id="{FD58BA80-449E-B1B8-9DA3-337A47C7A9DB}"/>
              </a:ext>
            </a:extLst>
          </p:cNvPr>
          <p:cNvSpPr txBox="1"/>
          <p:nvPr/>
        </p:nvSpPr>
        <p:spPr>
          <a:xfrm>
            <a:off x="5403129" y="3632404"/>
            <a:ext cx="2176181" cy="919401"/>
          </a:xfrm>
          <a:prstGeom prst="roundRect">
            <a:avLst/>
          </a:prstGeom>
          <a:solidFill>
            <a:srgbClr val="783F34">
              <a:alpha val="14902"/>
            </a:srgbClr>
          </a:solidFill>
          <a:ln w="28575">
            <a:solidFill>
              <a:srgbClr val="783F34"/>
            </a:solidFill>
          </a:ln>
        </p:spPr>
        <p:txBody>
          <a:bodyPr wrap="square" rtlCol="0" anchor="ctr">
            <a:noAutofit/>
          </a:bodyPr>
          <a:lstStyle/>
          <a:p>
            <a:pPr algn="ctr" defTabSz="685766">
              <a:defRPr/>
            </a:pPr>
            <a:r>
              <a:rPr lang="en-US" sz="1600" b="1">
                <a:solidFill>
                  <a:srgbClr val="004B7F"/>
                </a:solidFill>
                <a:latin typeface="Arial" panose="020B0604020202020204" pitchFamily="34" charset="0"/>
                <a:cs typeface="Arial" panose="020B0604020202020204" pitchFamily="34" charset="0"/>
              </a:rPr>
              <a:t>Cal/Val</a:t>
            </a:r>
            <a:r>
              <a:rPr lang="en-US" sz="1600">
                <a:solidFill>
                  <a:srgbClr val="004B7F"/>
                </a:solidFill>
                <a:latin typeface="Arial" panose="020B0604020202020204" pitchFamily="34" charset="0"/>
                <a:cs typeface="Arial" panose="020B0604020202020204" pitchFamily="34" charset="0"/>
              </a:rPr>
              <a:t> of satellite sensors</a:t>
            </a:r>
          </a:p>
        </p:txBody>
      </p:sp>
    </p:spTree>
    <p:extLst>
      <p:ext uri="{BB962C8B-B14F-4D97-AF65-F5344CB8AC3E}">
        <p14:creationId xmlns:p14="http://schemas.microsoft.com/office/powerpoint/2010/main" val="361404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50CAE-15E7-5600-2008-ABC803F9C72A}"/>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EC296BE-C12B-7878-3405-736D31522A45}"/>
              </a:ext>
            </a:extLst>
          </p:cNvPr>
          <p:cNvSpPr>
            <a:spLocks noGrp="1"/>
          </p:cNvSpPr>
          <p:nvPr>
            <p:ph idx="1"/>
          </p:nvPr>
        </p:nvSpPr>
        <p:spPr/>
        <p:txBody>
          <a:bodyPr/>
          <a:lstStyle/>
          <a:p>
            <a:endParaRPr lang="en-US"/>
          </a:p>
        </p:txBody>
      </p:sp>
      <p:sp>
        <p:nvSpPr>
          <p:cNvPr id="11" name="Title 10">
            <a:extLst>
              <a:ext uri="{FF2B5EF4-FFF2-40B4-BE49-F238E27FC236}">
                <a16:creationId xmlns:a16="http://schemas.microsoft.com/office/drawing/2014/main" id="{65752788-5BA2-7C61-7D3E-7D4559BFD628}"/>
              </a:ext>
            </a:extLst>
          </p:cNvPr>
          <p:cNvSpPr>
            <a:spLocks noGrp="1"/>
          </p:cNvSpPr>
          <p:nvPr>
            <p:ph type="title"/>
          </p:nvPr>
        </p:nvSpPr>
        <p:spPr/>
        <p:txBody>
          <a:bodyPr/>
          <a:lstStyle/>
          <a:p>
            <a:endParaRPr lang="en-US"/>
          </a:p>
        </p:txBody>
      </p:sp>
      <p:pic>
        <p:nvPicPr>
          <p:cNvPr id="13" name="Picture 12" descr="A fenced in field with a tower in the distance&#10;&#10;Description automatically generated with low confidence">
            <a:extLst>
              <a:ext uri="{FF2B5EF4-FFF2-40B4-BE49-F238E27FC236}">
                <a16:creationId xmlns:a16="http://schemas.microsoft.com/office/drawing/2014/main" id="{793CC4FF-6384-BCD6-78E6-BE297DE102C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607" b="21999"/>
          <a:stretch/>
        </p:blipFill>
        <p:spPr>
          <a:xfrm>
            <a:off x="0" y="0"/>
            <a:ext cx="9216736" cy="5143500"/>
          </a:xfrm>
          <a:prstGeom prst="rect">
            <a:avLst/>
          </a:prstGeom>
        </p:spPr>
      </p:pic>
      <p:sp>
        <p:nvSpPr>
          <p:cNvPr id="14" name="TextBox 13">
            <a:extLst>
              <a:ext uri="{FF2B5EF4-FFF2-40B4-BE49-F238E27FC236}">
                <a16:creationId xmlns:a16="http://schemas.microsoft.com/office/drawing/2014/main" id="{5F4AF820-BFED-F199-A27F-80EAB9E7E619}"/>
              </a:ext>
            </a:extLst>
          </p:cNvPr>
          <p:cNvSpPr txBox="1"/>
          <p:nvPr/>
        </p:nvSpPr>
        <p:spPr>
          <a:xfrm>
            <a:off x="6559827" y="2881696"/>
            <a:ext cx="2407754" cy="300082"/>
          </a:xfrm>
          <a:prstGeom prst="rect">
            <a:avLst/>
          </a:prstGeom>
          <a:noFill/>
        </p:spPr>
        <p:txBody>
          <a:bodyPr wrap="square" rtlCol="0">
            <a:spAutoFit/>
          </a:bodyPr>
          <a:lstStyle/>
          <a:p>
            <a:r>
              <a:rPr lang="en-US" sz="1350">
                <a:solidFill>
                  <a:srgbClr val="783F34"/>
                </a:solidFill>
                <a:latin typeface="Arial Black" panose="020B0A04020102090204" pitchFamily="34" charset="0"/>
              </a:rPr>
              <a:t>insitu.copernicus.eu</a:t>
            </a:r>
            <a:endParaRPr lang="en-DK" sz="1350">
              <a:solidFill>
                <a:srgbClr val="783F34"/>
              </a:solidFill>
              <a:latin typeface="Arial Black" panose="020B0A04020102090204" pitchFamily="34" charset="0"/>
            </a:endParaRPr>
          </a:p>
        </p:txBody>
      </p:sp>
      <p:pic>
        <p:nvPicPr>
          <p:cNvPr id="15" name="Graphic 14" descr="Line arrow: Clockwise curve with solid fill">
            <a:extLst>
              <a:ext uri="{FF2B5EF4-FFF2-40B4-BE49-F238E27FC236}">
                <a16:creationId xmlns:a16="http://schemas.microsoft.com/office/drawing/2014/main" id="{BAB79A2E-CA06-6D3A-E36A-99B75E4B5D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582577">
            <a:off x="5917483" y="3115512"/>
            <a:ext cx="685800" cy="685800"/>
          </a:xfrm>
          <a:prstGeom prst="rect">
            <a:avLst/>
          </a:prstGeom>
        </p:spPr>
      </p:pic>
      <p:pic>
        <p:nvPicPr>
          <p:cNvPr id="16" name="Picture 15" descr="A qr code with different colored squares&#10;&#10;Description automatically generated">
            <a:extLst>
              <a:ext uri="{FF2B5EF4-FFF2-40B4-BE49-F238E27FC236}">
                <a16:creationId xmlns:a16="http://schemas.microsoft.com/office/drawing/2014/main" id="{2886E932-0908-7046-D215-FC7DBD5019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268" y="1637081"/>
            <a:ext cx="1571744" cy="1574676"/>
          </a:xfrm>
          <a:prstGeom prst="rect">
            <a:avLst/>
          </a:prstGeom>
        </p:spPr>
      </p:pic>
      <p:sp>
        <p:nvSpPr>
          <p:cNvPr id="17" name="TextBox 16">
            <a:extLst>
              <a:ext uri="{FF2B5EF4-FFF2-40B4-BE49-F238E27FC236}">
                <a16:creationId xmlns:a16="http://schemas.microsoft.com/office/drawing/2014/main" id="{39FECA07-A6A6-C1D7-B6A4-165870C25BFF}"/>
              </a:ext>
            </a:extLst>
          </p:cNvPr>
          <p:cNvSpPr txBox="1"/>
          <p:nvPr/>
        </p:nvSpPr>
        <p:spPr>
          <a:xfrm>
            <a:off x="770924" y="3008654"/>
            <a:ext cx="2189088" cy="323165"/>
          </a:xfrm>
          <a:prstGeom prst="rect">
            <a:avLst/>
          </a:prstGeom>
          <a:noFill/>
        </p:spPr>
        <p:txBody>
          <a:bodyPr wrap="square" rtlCol="0">
            <a:spAutoFit/>
          </a:bodyPr>
          <a:lstStyle/>
          <a:p>
            <a:pPr algn="ctr"/>
            <a:r>
              <a:rPr lang="en-GB" sz="1500" b="1">
                <a:solidFill>
                  <a:srgbClr val="783F34"/>
                </a:solidFill>
                <a:latin typeface="Arial Black" panose="020B0A04020102020204" pitchFamily="34" charset="0"/>
                <a:cs typeface="Arial" panose="020B0604020202020204" pitchFamily="34" charset="0"/>
              </a:rPr>
              <a:t>in-situ</a:t>
            </a:r>
          </a:p>
        </p:txBody>
      </p:sp>
      <p:pic>
        <p:nvPicPr>
          <p:cNvPr id="18" name="Graphic 17">
            <a:extLst>
              <a:ext uri="{FF2B5EF4-FFF2-40B4-BE49-F238E27FC236}">
                <a16:creationId xmlns:a16="http://schemas.microsoft.com/office/drawing/2014/main" id="{F1B85415-ECCF-F4F1-7AAB-FD732CF9E7A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6728" y="1681016"/>
            <a:ext cx="1277481" cy="1277481"/>
          </a:xfrm>
          <a:prstGeom prst="rect">
            <a:avLst/>
          </a:prstGeom>
        </p:spPr>
      </p:pic>
      <p:sp>
        <p:nvSpPr>
          <p:cNvPr id="4" name="TextBox 3">
            <a:extLst>
              <a:ext uri="{FF2B5EF4-FFF2-40B4-BE49-F238E27FC236}">
                <a16:creationId xmlns:a16="http://schemas.microsoft.com/office/drawing/2014/main" id="{3C2E2941-C8A1-05C1-F644-71001E17FA92}"/>
              </a:ext>
            </a:extLst>
          </p:cNvPr>
          <p:cNvSpPr txBox="1"/>
          <p:nvPr/>
        </p:nvSpPr>
        <p:spPr>
          <a:xfrm>
            <a:off x="6542820" y="3099076"/>
            <a:ext cx="3015615" cy="261610"/>
          </a:xfrm>
          <a:prstGeom prst="rect">
            <a:avLst/>
          </a:prstGeom>
          <a:noFill/>
        </p:spPr>
        <p:txBody>
          <a:bodyPr wrap="square">
            <a:spAutoFit/>
          </a:bodyPr>
          <a:lstStyle/>
          <a:p>
            <a:r>
              <a:rPr lang="en-US" sz="1050">
                <a:solidFill>
                  <a:srgbClr val="783F34"/>
                </a:solidFill>
                <a:latin typeface="Arial Black" panose="020B0A04020102090204" pitchFamily="34" charset="0"/>
              </a:rPr>
              <a:t>copernicus.insitu@eea.europa.eu</a:t>
            </a:r>
            <a:endParaRPr lang="en-DK" sz="1050">
              <a:solidFill>
                <a:srgbClr val="783F34"/>
              </a:solidFill>
              <a:latin typeface="Arial Black" panose="020B0A04020102090204" pitchFamily="34" charset="0"/>
            </a:endParaRPr>
          </a:p>
        </p:txBody>
      </p:sp>
    </p:spTree>
    <p:extLst>
      <p:ext uri="{BB962C8B-B14F-4D97-AF65-F5344CB8AC3E}">
        <p14:creationId xmlns:p14="http://schemas.microsoft.com/office/powerpoint/2010/main" val="1219462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9997DA-3DC1-F7B0-F3C9-A4E183F4BA94}"/>
              </a:ext>
            </a:extLst>
          </p:cNvPr>
          <p:cNvSpPr>
            <a:spLocks noGrp="1"/>
          </p:cNvSpPr>
          <p:nvPr>
            <p:ph type="body" sz="quarter" idx="16"/>
          </p:nvPr>
        </p:nvSpPr>
        <p:spPr>
          <a:xfrm>
            <a:off x="4512851" y="1971449"/>
            <a:ext cx="4018124" cy="1027983"/>
          </a:xfrm>
        </p:spPr>
        <p:txBody>
          <a:bodyPr/>
          <a:lstStyle/>
          <a:p>
            <a:r>
              <a:rPr lang="en-US"/>
              <a:t>Governance &amp; data access</a:t>
            </a:r>
            <a:endParaRPr lang="en-DK"/>
          </a:p>
        </p:txBody>
      </p:sp>
    </p:spTree>
    <p:extLst>
      <p:ext uri="{BB962C8B-B14F-4D97-AF65-F5344CB8AC3E}">
        <p14:creationId xmlns:p14="http://schemas.microsoft.com/office/powerpoint/2010/main" val="1316569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5A2D70-727C-73E3-2FF7-5A1D996D0D02}"/>
              </a:ext>
            </a:extLst>
          </p:cNvPr>
          <p:cNvSpPr>
            <a:spLocks noGrp="1"/>
          </p:cNvSpPr>
          <p:nvPr>
            <p:ph type="body" sz="quarter" idx="13"/>
          </p:nvPr>
        </p:nvSpPr>
        <p:spPr/>
        <p:txBody>
          <a:bodyPr anchor="ctr">
            <a:normAutofit lnSpcReduction="10000"/>
          </a:bodyPr>
          <a:lstStyle/>
          <a:p>
            <a:r>
              <a:rPr lang="en-US"/>
              <a:t>Governance of the Copernicus In-Situ</a:t>
            </a:r>
          </a:p>
        </p:txBody>
      </p:sp>
      <p:sp>
        <p:nvSpPr>
          <p:cNvPr id="5" name="TextBox 4">
            <a:extLst>
              <a:ext uri="{FF2B5EF4-FFF2-40B4-BE49-F238E27FC236}">
                <a16:creationId xmlns:a16="http://schemas.microsoft.com/office/drawing/2014/main" id="{BA9FC37A-EE50-8A80-DEA1-57415C4328CD}"/>
              </a:ext>
            </a:extLst>
          </p:cNvPr>
          <p:cNvSpPr txBox="1"/>
          <p:nvPr/>
        </p:nvSpPr>
        <p:spPr>
          <a:xfrm>
            <a:off x="6207434" y="2325877"/>
            <a:ext cx="2343150" cy="954107"/>
          </a:xfrm>
          <a:prstGeom prst="rect">
            <a:avLst/>
          </a:prstGeom>
          <a:solidFill>
            <a:srgbClr val="EBE2E1"/>
          </a:solidFill>
          <a:ln w="28575">
            <a:solidFill>
              <a:srgbClr val="783F34"/>
            </a:solidFill>
          </a:ln>
        </p:spPr>
        <p:txBody>
          <a:bodyPr wrap="square" rtlCol="0" anchor="ctr">
            <a:spAutoFit/>
          </a:bodyPr>
          <a:lstStyle/>
          <a:p>
            <a:pPr algn="ctr" defTabSz="685800"/>
            <a:r>
              <a:rPr lang="en-US" sz="1400">
                <a:solidFill>
                  <a:srgbClr val="004B7F"/>
                </a:solidFill>
                <a:latin typeface="Arial" panose="020B0604020202020204" pitchFamily="34" charset="0"/>
                <a:cs typeface="Arial" panose="020B0604020202020204" pitchFamily="34" charset="0"/>
              </a:rPr>
              <a:t>The </a:t>
            </a:r>
            <a:r>
              <a:rPr lang="en-US" sz="1400" b="1">
                <a:solidFill>
                  <a:srgbClr val="004B7F"/>
                </a:solidFill>
                <a:latin typeface="Arial" panose="020B0604020202020204" pitchFamily="34" charset="0"/>
                <a:cs typeface="Arial" panose="020B0604020202020204" pitchFamily="34" charset="0"/>
              </a:rPr>
              <a:t>Entrusted Entities </a:t>
            </a:r>
            <a:r>
              <a:rPr lang="en-US" sz="1400">
                <a:solidFill>
                  <a:srgbClr val="004B7F"/>
                </a:solidFill>
                <a:latin typeface="Arial" panose="020B0604020202020204" pitchFamily="34" charset="0"/>
                <a:cs typeface="Arial" panose="020B0604020202020204" pitchFamily="34" charset="0"/>
              </a:rPr>
              <a:t>manage and use in-situ data daily to meet their operational needs. </a:t>
            </a:r>
          </a:p>
        </p:txBody>
      </p:sp>
      <p:pic>
        <p:nvPicPr>
          <p:cNvPr id="9" name="Picture 8" descr="A diagram of different types of logos&#10;&#10;AI-generated content may be incorrect.">
            <a:extLst>
              <a:ext uri="{FF2B5EF4-FFF2-40B4-BE49-F238E27FC236}">
                <a16:creationId xmlns:a16="http://schemas.microsoft.com/office/drawing/2014/main" id="{C6FCEAFE-673D-A732-D1DC-2FE422179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770" y="1038930"/>
            <a:ext cx="5190654" cy="3528000"/>
          </a:xfrm>
          <a:prstGeom prst="rect">
            <a:avLst/>
          </a:prstGeom>
        </p:spPr>
      </p:pic>
      <p:grpSp>
        <p:nvGrpSpPr>
          <p:cNvPr id="6" name="Group 5">
            <a:extLst>
              <a:ext uri="{FF2B5EF4-FFF2-40B4-BE49-F238E27FC236}">
                <a16:creationId xmlns:a16="http://schemas.microsoft.com/office/drawing/2014/main" id="{82AB21B9-DF41-3422-18C8-D08F73518B81}"/>
              </a:ext>
            </a:extLst>
          </p:cNvPr>
          <p:cNvGrpSpPr/>
          <p:nvPr/>
        </p:nvGrpSpPr>
        <p:grpSpPr>
          <a:xfrm>
            <a:off x="899770" y="1038930"/>
            <a:ext cx="7650814" cy="3528000"/>
            <a:chOff x="899770" y="1038930"/>
            <a:chExt cx="7650814" cy="3528000"/>
          </a:xfrm>
        </p:grpSpPr>
        <p:sp>
          <p:nvSpPr>
            <p:cNvPr id="2" name="TextBox 1">
              <a:extLst>
                <a:ext uri="{FF2B5EF4-FFF2-40B4-BE49-F238E27FC236}">
                  <a16:creationId xmlns:a16="http://schemas.microsoft.com/office/drawing/2014/main" id="{39CBDA1D-1476-BF29-C52B-D2982C541FC9}"/>
                </a:ext>
              </a:extLst>
            </p:cNvPr>
            <p:cNvSpPr txBox="1"/>
            <p:nvPr/>
          </p:nvSpPr>
          <p:spPr>
            <a:xfrm>
              <a:off x="6207434" y="2325877"/>
              <a:ext cx="2343150" cy="954107"/>
            </a:xfrm>
            <a:prstGeom prst="rect">
              <a:avLst/>
            </a:prstGeom>
            <a:solidFill>
              <a:srgbClr val="EBE2E1"/>
            </a:solidFill>
            <a:ln w="28575">
              <a:solidFill>
                <a:srgbClr val="783F34"/>
              </a:solidFill>
            </a:ln>
          </p:spPr>
          <p:txBody>
            <a:bodyPr wrap="square" rtlCol="0" anchor="ctr">
              <a:spAutoFit/>
            </a:bodyPr>
            <a:lstStyle/>
            <a:p>
              <a:pPr algn="ctr"/>
              <a:r>
                <a:rPr lang="en-US" sz="1400">
                  <a:solidFill>
                    <a:srgbClr val="004B7F"/>
                  </a:solidFill>
                  <a:latin typeface="Arial" panose="020B0604020202020204" pitchFamily="34" charset="0"/>
                  <a:cs typeface="Arial" panose="020B0604020202020204" pitchFamily="34" charset="0"/>
                </a:rPr>
                <a:t>The </a:t>
              </a:r>
              <a:r>
                <a:rPr lang="en-US" sz="1400" b="1">
                  <a:solidFill>
                    <a:srgbClr val="004B7F"/>
                  </a:solidFill>
                  <a:latin typeface="Arial" panose="020B0604020202020204" pitchFamily="34" charset="0"/>
                  <a:cs typeface="Arial" panose="020B0604020202020204" pitchFamily="34" charset="0"/>
                </a:rPr>
                <a:t>EEA</a:t>
              </a:r>
              <a:r>
                <a:rPr lang="en-US" sz="1400">
                  <a:solidFill>
                    <a:srgbClr val="004B7F"/>
                  </a:solidFill>
                  <a:latin typeface="Arial" panose="020B0604020202020204" pitchFamily="34" charset="0"/>
                  <a:cs typeface="Arial" panose="020B0604020202020204" pitchFamily="34" charset="0"/>
                </a:rPr>
                <a:t> steps in when a coordinated, programmatic approach is needed across Copernicus.</a:t>
              </a:r>
              <a:endParaRPr lang="en-DK" sz="1400"/>
            </a:p>
          </p:txBody>
        </p:sp>
        <p:pic>
          <p:nvPicPr>
            <p:cNvPr id="4" name="Picture 3" descr="A diagram of a company&#10;&#10;AI-generated content may be incorrect.">
              <a:extLst>
                <a:ext uri="{FF2B5EF4-FFF2-40B4-BE49-F238E27FC236}">
                  <a16:creationId xmlns:a16="http://schemas.microsoft.com/office/drawing/2014/main" id="{51ADDAC0-E3A8-0545-94FE-B3DB60AA3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770" y="1038930"/>
              <a:ext cx="5190655" cy="3528000"/>
            </a:xfrm>
            <a:prstGeom prst="rect">
              <a:avLst/>
            </a:prstGeom>
          </p:spPr>
        </p:pic>
      </p:grpSp>
    </p:spTree>
    <p:extLst>
      <p:ext uri="{BB962C8B-B14F-4D97-AF65-F5344CB8AC3E}">
        <p14:creationId xmlns:p14="http://schemas.microsoft.com/office/powerpoint/2010/main" val="143027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E5F57-6CA4-B258-B98F-4854996080F9}"/>
            </a:ext>
          </a:extLst>
        </p:cNvPr>
        <p:cNvGrpSpPr/>
        <p:nvPr/>
      </p:nvGrpSpPr>
      <p:grpSpPr>
        <a:xfrm>
          <a:off x="0" y="0"/>
          <a:ext cx="0" cy="0"/>
          <a:chOff x="0" y="0"/>
          <a:chExt cx="0" cy="0"/>
        </a:xfrm>
      </p:grpSpPr>
      <p:sp>
        <p:nvSpPr>
          <p:cNvPr id="25" name="Text Placeholder 24">
            <a:extLst>
              <a:ext uri="{FF2B5EF4-FFF2-40B4-BE49-F238E27FC236}">
                <a16:creationId xmlns:a16="http://schemas.microsoft.com/office/drawing/2014/main" id="{E84C60D2-3731-D85D-D755-A2345483413F}"/>
              </a:ext>
            </a:extLst>
          </p:cNvPr>
          <p:cNvSpPr>
            <a:spLocks noGrp="1"/>
          </p:cNvSpPr>
          <p:nvPr>
            <p:ph type="body" sz="quarter" idx="13"/>
          </p:nvPr>
        </p:nvSpPr>
        <p:spPr/>
        <p:txBody>
          <a:bodyPr>
            <a:normAutofit lnSpcReduction="10000"/>
          </a:bodyPr>
          <a:lstStyle/>
          <a:p>
            <a:r>
              <a:rPr lang="en-GB"/>
              <a:t>EEA Copernicus In-Situ activities (2021-2028)</a:t>
            </a:r>
            <a:endParaRPr lang="en-US"/>
          </a:p>
        </p:txBody>
      </p:sp>
      <p:sp>
        <p:nvSpPr>
          <p:cNvPr id="42" name="Rectangle: Rounded Corners 41">
            <a:extLst>
              <a:ext uri="{FF2B5EF4-FFF2-40B4-BE49-F238E27FC236}">
                <a16:creationId xmlns:a16="http://schemas.microsoft.com/office/drawing/2014/main" id="{8B3EEC1D-3C5A-CA6F-5CEB-EFF64DF71BD4}"/>
              </a:ext>
            </a:extLst>
          </p:cNvPr>
          <p:cNvSpPr/>
          <p:nvPr/>
        </p:nvSpPr>
        <p:spPr>
          <a:xfrm>
            <a:off x="1438148" y="937582"/>
            <a:ext cx="2701795" cy="1323816"/>
          </a:xfrm>
          <a:prstGeom prst="roundRect">
            <a:avLst/>
          </a:prstGeom>
          <a:solidFill>
            <a:srgbClr val="EBE2E1"/>
          </a:solidFill>
          <a:ln>
            <a:solidFill>
              <a:srgbClr val="783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8" name="Rectangle: Rounded Corners 47">
            <a:extLst>
              <a:ext uri="{FF2B5EF4-FFF2-40B4-BE49-F238E27FC236}">
                <a16:creationId xmlns:a16="http://schemas.microsoft.com/office/drawing/2014/main" id="{0DFC8333-0795-20FF-C60E-172E94C6394C}"/>
              </a:ext>
            </a:extLst>
          </p:cNvPr>
          <p:cNvSpPr/>
          <p:nvPr/>
        </p:nvSpPr>
        <p:spPr>
          <a:xfrm>
            <a:off x="1438148" y="3048545"/>
            <a:ext cx="2701795" cy="1323816"/>
          </a:xfrm>
          <a:prstGeom prst="roundRect">
            <a:avLst/>
          </a:prstGeom>
          <a:solidFill>
            <a:srgbClr val="EBE2E1"/>
          </a:solidFill>
          <a:ln>
            <a:solidFill>
              <a:srgbClr val="783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9" name="TextBox 48">
            <a:extLst>
              <a:ext uri="{FF2B5EF4-FFF2-40B4-BE49-F238E27FC236}">
                <a16:creationId xmlns:a16="http://schemas.microsoft.com/office/drawing/2014/main" id="{078C13D2-D258-7537-742E-0ED326B789F0}"/>
              </a:ext>
            </a:extLst>
          </p:cNvPr>
          <p:cNvSpPr txBox="1"/>
          <p:nvPr/>
        </p:nvSpPr>
        <p:spPr>
          <a:xfrm>
            <a:off x="1555289" y="3132386"/>
            <a:ext cx="2374808" cy="1052596"/>
          </a:xfrm>
          <a:prstGeom prst="rect">
            <a:avLst/>
          </a:prstGeom>
          <a:noFill/>
        </p:spPr>
        <p:txBody>
          <a:bodyPr wrap="square" rtlCol="0">
            <a:spAutoFit/>
          </a:bodyPr>
          <a:lstStyle/>
          <a:p>
            <a:pPr marL="171450" lvl="1" indent="-171450" defTabSz="711200">
              <a:lnSpc>
                <a:spcPct val="90000"/>
              </a:lnSpc>
              <a:spcBef>
                <a:spcPct val="0"/>
              </a:spcBef>
              <a:spcAft>
                <a:spcPct val="15000"/>
              </a:spcAft>
              <a:buChar char="•"/>
            </a:pPr>
            <a:r>
              <a:rPr lang="en-US" sz="1600">
                <a:solidFill>
                  <a:srgbClr val="004B7F"/>
                </a:solidFill>
                <a:latin typeface="Arial" panose="020B0604020202020204" pitchFamily="34" charset="0"/>
                <a:cs typeface="Arial" panose="020B0604020202020204" pitchFamily="34" charset="0"/>
              </a:rPr>
              <a:t>CORDA</a:t>
            </a:r>
          </a:p>
          <a:p>
            <a:pPr marL="171450" lvl="1" indent="-171450" defTabSz="711200">
              <a:lnSpc>
                <a:spcPct val="90000"/>
              </a:lnSpc>
              <a:spcBef>
                <a:spcPct val="0"/>
              </a:spcBef>
              <a:spcAft>
                <a:spcPct val="15000"/>
              </a:spcAft>
              <a:buChar char="•"/>
            </a:pPr>
            <a:r>
              <a:rPr lang="en-US" sz="1600">
                <a:solidFill>
                  <a:srgbClr val="004B7F"/>
                </a:solidFill>
                <a:latin typeface="Arial" panose="020B0604020202020204" pitchFamily="34" charset="0"/>
                <a:cs typeface="Arial" panose="020B0604020202020204" pitchFamily="34" charset="0"/>
              </a:rPr>
              <a:t>Pilot activities</a:t>
            </a:r>
          </a:p>
          <a:p>
            <a:pPr marL="171450" lvl="1" indent="-171450" defTabSz="711200">
              <a:lnSpc>
                <a:spcPct val="90000"/>
              </a:lnSpc>
              <a:spcBef>
                <a:spcPct val="0"/>
              </a:spcBef>
              <a:spcAft>
                <a:spcPct val="15000"/>
              </a:spcAft>
              <a:buChar char="•"/>
            </a:pPr>
            <a:r>
              <a:rPr lang="en-US" sz="1600">
                <a:solidFill>
                  <a:srgbClr val="004B7F"/>
                </a:solidFill>
                <a:latin typeface="Arial" panose="020B0604020202020204" pitchFamily="34" charset="0"/>
                <a:cs typeface="Arial" panose="020B0604020202020204" pitchFamily="34" charset="0"/>
              </a:rPr>
              <a:t>Specific in-situ data requests </a:t>
            </a:r>
          </a:p>
        </p:txBody>
      </p:sp>
      <p:sp>
        <p:nvSpPr>
          <p:cNvPr id="44" name="Rectangle: Rounded Corners 43">
            <a:extLst>
              <a:ext uri="{FF2B5EF4-FFF2-40B4-BE49-F238E27FC236}">
                <a16:creationId xmlns:a16="http://schemas.microsoft.com/office/drawing/2014/main" id="{AE9BBCC3-D6A5-3B98-65B8-AEE7295AD9B2}"/>
              </a:ext>
            </a:extLst>
          </p:cNvPr>
          <p:cNvSpPr/>
          <p:nvPr/>
        </p:nvSpPr>
        <p:spPr>
          <a:xfrm>
            <a:off x="5580786" y="931441"/>
            <a:ext cx="2701789" cy="1323816"/>
          </a:xfrm>
          <a:prstGeom prst="roundRect">
            <a:avLst/>
          </a:prstGeom>
          <a:solidFill>
            <a:srgbClr val="EBE2E1"/>
          </a:solidFill>
          <a:ln>
            <a:solidFill>
              <a:srgbClr val="783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5" name="TextBox 44">
            <a:extLst>
              <a:ext uri="{FF2B5EF4-FFF2-40B4-BE49-F238E27FC236}">
                <a16:creationId xmlns:a16="http://schemas.microsoft.com/office/drawing/2014/main" id="{223F82CF-933D-99D4-1119-3D94CB9FD7E8}"/>
              </a:ext>
            </a:extLst>
          </p:cNvPr>
          <p:cNvSpPr txBox="1"/>
          <p:nvPr/>
        </p:nvSpPr>
        <p:spPr>
          <a:xfrm>
            <a:off x="5610727" y="978611"/>
            <a:ext cx="2874690" cy="830997"/>
          </a:xfrm>
          <a:prstGeom prst="rect">
            <a:avLst/>
          </a:prstGeom>
          <a:noFill/>
        </p:spPr>
        <p:txBody>
          <a:bodyPr wrap="square" rtlCol="0">
            <a:spAutoFit/>
          </a:bodyPr>
          <a:lstStyle/>
          <a:p>
            <a:pPr marL="360000" lvl="1" indent="-171450" defTabSz="711200">
              <a:lnSpc>
                <a:spcPct val="90000"/>
              </a:lnSpc>
              <a:spcBef>
                <a:spcPct val="0"/>
              </a:spcBef>
              <a:spcAft>
                <a:spcPct val="15000"/>
              </a:spcAft>
              <a:buChar char="•"/>
            </a:pPr>
            <a:r>
              <a:rPr lang="en-US" sz="1600">
                <a:solidFill>
                  <a:srgbClr val="004B7F"/>
                </a:solidFill>
                <a:latin typeface="Arial" panose="020B0604020202020204" pitchFamily="34" charset="0"/>
                <a:cs typeface="Arial" panose="020B0604020202020204" pitchFamily="34" charset="0"/>
              </a:rPr>
              <a:t>In-Situ Working groups</a:t>
            </a:r>
          </a:p>
          <a:p>
            <a:pPr marL="540000" lvl="1" indent="-171450" defTabSz="711200">
              <a:lnSpc>
                <a:spcPct val="90000"/>
              </a:lnSpc>
              <a:spcBef>
                <a:spcPct val="0"/>
              </a:spcBef>
              <a:spcAft>
                <a:spcPct val="15000"/>
              </a:spcAft>
              <a:buChar char="•"/>
            </a:pPr>
            <a:r>
              <a:rPr lang="en-US" sz="1600">
                <a:solidFill>
                  <a:srgbClr val="004B7F"/>
                </a:solidFill>
                <a:latin typeface="Arial" panose="020B0604020202020204" pitchFamily="34" charset="0"/>
                <a:cs typeface="Arial" panose="020B0604020202020204" pitchFamily="34" charset="0"/>
              </a:rPr>
              <a:t>Reports, inventories</a:t>
            </a:r>
          </a:p>
          <a:p>
            <a:pPr marL="720000" lvl="1" indent="-171450" defTabSz="711200">
              <a:lnSpc>
                <a:spcPct val="90000"/>
              </a:lnSpc>
              <a:spcBef>
                <a:spcPct val="0"/>
              </a:spcBef>
              <a:spcAft>
                <a:spcPct val="15000"/>
              </a:spcAft>
              <a:buChar char="•"/>
            </a:pPr>
            <a:r>
              <a:rPr lang="en-US" sz="1600">
                <a:solidFill>
                  <a:srgbClr val="004B7F"/>
                </a:solidFill>
                <a:latin typeface="Arial" panose="020B0604020202020204" pitchFamily="34" charset="0"/>
                <a:cs typeface="Arial" panose="020B0604020202020204" pitchFamily="34" charset="0"/>
              </a:rPr>
              <a:t>GEO, R&amp;D</a:t>
            </a:r>
          </a:p>
        </p:txBody>
      </p:sp>
      <p:sp>
        <p:nvSpPr>
          <p:cNvPr id="50" name="Rectangle: Rounded Corners 49">
            <a:extLst>
              <a:ext uri="{FF2B5EF4-FFF2-40B4-BE49-F238E27FC236}">
                <a16:creationId xmlns:a16="http://schemas.microsoft.com/office/drawing/2014/main" id="{79C868CF-3393-E85F-97C0-7F68CB5D0010}"/>
              </a:ext>
            </a:extLst>
          </p:cNvPr>
          <p:cNvSpPr/>
          <p:nvPr/>
        </p:nvSpPr>
        <p:spPr>
          <a:xfrm>
            <a:off x="5578301" y="3048545"/>
            <a:ext cx="2701785" cy="1323816"/>
          </a:xfrm>
          <a:prstGeom prst="roundRect">
            <a:avLst/>
          </a:prstGeom>
          <a:solidFill>
            <a:srgbClr val="EBE2E1"/>
          </a:solidFill>
          <a:ln>
            <a:solidFill>
              <a:srgbClr val="783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1" name="TextBox 50">
            <a:extLst>
              <a:ext uri="{FF2B5EF4-FFF2-40B4-BE49-F238E27FC236}">
                <a16:creationId xmlns:a16="http://schemas.microsoft.com/office/drawing/2014/main" id="{1AB858A0-C833-3033-3AAF-4B9D287AE224}"/>
              </a:ext>
            </a:extLst>
          </p:cNvPr>
          <p:cNvSpPr txBox="1"/>
          <p:nvPr/>
        </p:nvSpPr>
        <p:spPr>
          <a:xfrm>
            <a:off x="5762769" y="3172570"/>
            <a:ext cx="2517317" cy="1052596"/>
          </a:xfrm>
          <a:prstGeom prst="rect">
            <a:avLst/>
          </a:prstGeom>
          <a:noFill/>
        </p:spPr>
        <p:txBody>
          <a:bodyPr wrap="square" rtlCol="0">
            <a:spAutoFit/>
          </a:bodyPr>
          <a:lstStyle/>
          <a:p>
            <a:pPr marL="720000" lvl="1" indent="-171450" defTabSz="711200">
              <a:lnSpc>
                <a:spcPct val="90000"/>
              </a:lnSpc>
              <a:spcBef>
                <a:spcPct val="0"/>
              </a:spcBef>
              <a:spcAft>
                <a:spcPct val="15000"/>
              </a:spcAft>
              <a:buChar char="•"/>
            </a:pPr>
            <a:r>
              <a:rPr lang="en-US" sz="1600">
                <a:solidFill>
                  <a:srgbClr val="004B7F"/>
                </a:solidFill>
                <a:latin typeface="Arial" panose="020B0604020202020204" pitchFamily="34" charset="0"/>
                <a:cs typeface="Arial" panose="020B0604020202020204" pitchFamily="34" charset="0"/>
              </a:rPr>
              <a:t>Licensing agreements </a:t>
            </a:r>
          </a:p>
          <a:p>
            <a:pPr marL="540000" lvl="1" indent="-171450" defTabSz="711200">
              <a:lnSpc>
                <a:spcPct val="90000"/>
              </a:lnSpc>
              <a:spcBef>
                <a:spcPct val="0"/>
              </a:spcBef>
              <a:spcAft>
                <a:spcPct val="15000"/>
              </a:spcAft>
              <a:buChar char="•"/>
            </a:pPr>
            <a:r>
              <a:rPr lang="en-US" sz="1600">
                <a:solidFill>
                  <a:srgbClr val="004B7F"/>
                </a:solidFill>
                <a:latin typeface="Arial" panose="020B0604020202020204" pitchFamily="34" charset="0"/>
                <a:cs typeface="Arial" panose="020B0604020202020204" pitchFamily="34" charset="0"/>
              </a:rPr>
              <a:t>Partnerships</a:t>
            </a:r>
          </a:p>
          <a:p>
            <a:pPr marL="360000" lvl="1" indent="-171450" defTabSz="711200">
              <a:lnSpc>
                <a:spcPct val="90000"/>
              </a:lnSpc>
              <a:spcBef>
                <a:spcPct val="0"/>
              </a:spcBef>
              <a:spcAft>
                <a:spcPct val="15000"/>
              </a:spcAft>
              <a:buChar char="•"/>
            </a:pPr>
            <a:r>
              <a:rPr lang="en-US" sz="1600">
                <a:solidFill>
                  <a:srgbClr val="004B7F"/>
                </a:solidFill>
                <a:latin typeface="Arial" panose="020B0604020202020204" pitchFamily="34" charset="0"/>
                <a:cs typeface="Arial" panose="020B0604020202020204" pitchFamily="34" charset="0"/>
              </a:rPr>
              <a:t>Use Cases</a:t>
            </a:r>
          </a:p>
        </p:txBody>
      </p:sp>
      <p:sp>
        <p:nvSpPr>
          <p:cNvPr id="43" name="TextBox 42">
            <a:extLst>
              <a:ext uri="{FF2B5EF4-FFF2-40B4-BE49-F238E27FC236}">
                <a16:creationId xmlns:a16="http://schemas.microsoft.com/office/drawing/2014/main" id="{9E68AD53-74F1-AB15-F783-09E5F955CD9B}"/>
              </a:ext>
            </a:extLst>
          </p:cNvPr>
          <p:cNvSpPr txBox="1"/>
          <p:nvPr/>
        </p:nvSpPr>
        <p:spPr>
          <a:xfrm>
            <a:off x="1537994" y="1006715"/>
            <a:ext cx="2360318" cy="1084912"/>
          </a:xfrm>
          <a:prstGeom prst="rect">
            <a:avLst/>
          </a:prstGeom>
          <a:noFill/>
        </p:spPr>
        <p:txBody>
          <a:bodyPr wrap="square" rtlCol="0">
            <a:spAutoFit/>
          </a:bodyPr>
          <a:lstStyle/>
          <a:p>
            <a:pPr marL="285750" lvl="1" indent="-285750" defTabSz="711200">
              <a:lnSpc>
                <a:spcPct val="90000"/>
              </a:lnSpc>
              <a:spcBef>
                <a:spcPct val="0"/>
              </a:spcBef>
              <a:spcAft>
                <a:spcPct val="15000"/>
              </a:spcAft>
              <a:buFont typeface="Arial" panose="020B0604020202020204" pitchFamily="34" charset="0"/>
              <a:buChar char="•"/>
            </a:pPr>
            <a:r>
              <a:rPr lang="en-US" sz="1600">
                <a:solidFill>
                  <a:srgbClr val="004B7F"/>
                </a:solidFill>
                <a:latin typeface="Arial" panose="020B0604020202020204" pitchFamily="34" charset="0"/>
                <a:cs typeface="Arial" panose="020B0604020202020204" pitchFamily="34" charset="0"/>
              </a:rPr>
              <a:t>State of Play report</a:t>
            </a:r>
          </a:p>
          <a:p>
            <a:pPr marL="285750" lvl="1" indent="-285750" defTabSz="711200">
              <a:lnSpc>
                <a:spcPct val="90000"/>
              </a:lnSpc>
              <a:spcBef>
                <a:spcPct val="0"/>
              </a:spcBef>
              <a:spcAft>
                <a:spcPct val="15000"/>
              </a:spcAft>
              <a:buFont typeface="Arial" panose="020B0604020202020204" pitchFamily="34" charset="0"/>
              <a:buChar char="•"/>
            </a:pPr>
            <a:r>
              <a:rPr lang="en-US" sz="1600">
                <a:solidFill>
                  <a:srgbClr val="004B7F"/>
                </a:solidFill>
                <a:latin typeface="Arial" panose="020B0604020202020204" pitchFamily="34" charset="0"/>
                <a:cs typeface="Arial" panose="020B0604020202020204" pitchFamily="34" charset="0"/>
              </a:rPr>
              <a:t>CIS</a:t>
            </a:r>
            <a:r>
              <a:rPr lang="en-US" baseline="30000">
                <a:solidFill>
                  <a:srgbClr val="004B7F"/>
                </a:solidFill>
                <a:latin typeface="Arial" panose="020B0604020202020204" pitchFamily="34" charset="0"/>
                <a:cs typeface="Arial" panose="020B0604020202020204" pitchFamily="34" charset="0"/>
              </a:rPr>
              <a:t>² </a:t>
            </a:r>
            <a:endParaRPr lang="en-US" sz="1600">
              <a:solidFill>
                <a:srgbClr val="004B7F"/>
              </a:solidFill>
              <a:latin typeface="Arial" panose="020B0604020202020204" pitchFamily="34" charset="0"/>
              <a:cs typeface="Arial" panose="020B0604020202020204" pitchFamily="34" charset="0"/>
            </a:endParaRPr>
          </a:p>
          <a:p>
            <a:pPr marL="285750" lvl="1" indent="-285750" defTabSz="711200">
              <a:lnSpc>
                <a:spcPct val="90000"/>
              </a:lnSpc>
              <a:spcBef>
                <a:spcPct val="0"/>
              </a:spcBef>
              <a:spcAft>
                <a:spcPct val="15000"/>
              </a:spcAft>
              <a:buFont typeface="Arial" panose="020B0604020202020204" pitchFamily="34" charset="0"/>
              <a:buChar char="•"/>
            </a:pPr>
            <a:r>
              <a:rPr lang="en-US" sz="1600">
                <a:solidFill>
                  <a:srgbClr val="004B7F"/>
                </a:solidFill>
                <a:latin typeface="Arial" panose="020B0604020202020204" pitchFamily="34" charset="0"/>
                <a:cs typeface="Arial" panose="020B0604020202020204" pitchFamily="34" charset="0"/>
              </a:rPr>
              <a:t>In-Situ Strategy (2028-2034)</a:t>
            </a:r>
          </a:p>
        </p:txBody>
      </p:sp>
      <p:grpSp>
        <p:nvGrpSpPr>
          <p:cNvPr id="37" name="Group 36">
            <a:extLst>
              <a:ext uri="{FF2B5EF4-FFF2-40B4-BE49-F238E27FC236}">
                <a16:creationId xmlns:a16="http://schemas.microsoft.com/office/drawing/2014/main" id="{6E08E11A-C45F-FA04-2A12-A8AA3C782B0E}"/>
              </a:ext>
            </a:extLst>
          </p:cNvPr>
          <p:cNvGrpSpPr/>
          <p:nvPr/>
        </p:nvGrpSpPr>
        <p:grpSpPr>
          <a:xfrm>
            <a:off x="3289317" y="1083704"/>
            <a:ext cx="3159686" cy="3159686"/>
            <a:chOff x="3667705" y="1731550"/>
            <a:chExt cx="1980000" cy="1980000"/>
          </a:xfrm>
        </p:grpSpPr>
        <p:sp>
          <p:nvSpPr>
            <p:cNvPr id="31" name="Oval 30">
              <a:extLst>
                <a:ext uri="{FF2B5EF4-FFF2-40B4-BE49-F238E27FC236}">
                  <a16:creationId xmlns:a16="http://schemas.microsoft.com/office/drawing/2014/main" id="{54FEA097-F07E-952B-D89B-FD5BC4F45CB0}"/>
                </a:ext>
              </a:extLst>
            </p:cNvPr>
            <p:cNvSpPr/>
            <p:nvPr/>
          </p:nvSpPr>
          <p:spPr>
            <a:xfrm>
              <a:off x="3667705" y="1731550"/>
              <a:ext cx="1980000" cy="1980000"/>
            </a:xfrm>
            <a:prstGeom prst="ellipse">
              <a:avLst/>
            </a:prstGeom>
            <a:solidFill>
              <a:srgbClr val="783F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4" name="Straight Connector 33">
              <a:extLst>
                <a:ext uri="{FF2B5EF4-FFF2-40B4-BE49-F238E27FC236}">
                  <a16:creationId xmlns:a16="http://schemas.microsoft.com/office/drawing/2014/main" id="{9A58E5AA-FC43-BCAA-83DF-675EDE5DB496}"/>
                </a:ext>
              </a:extLst>
            </p:cNvPr>
            <p:cNvCxnSpPr>
              <a:stCxn id="31" idx="0"/>
              <a:endCxn id="31" idx="4"/>
            </p:cNvCxnSpPr>
            <p:nvPr/>
          </p:nvCxnSpPr>
          <p:spPr>
            <a:xfrm>
              <a:off x="4657705" y="1731550"/>
              <a:ext cx="0" cy="1980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B1738E4-B7CB-1A7A-073D-77795359C5E9}"/>
                </a:ext>
              </a:extLst>
            </p:cNvPr>
            <p:cNvCxnSpPr>
              <a:stCxn id="31" idx="2"/>
              <a:endCxn id="31" idx="6"/>
            </p:cNvCxnSpPr>
            <p:nvPr/>
          </p:nvCxnSpPr>
          <p:spPr>
            <a:xfrm>
              <a:off x="3667705" y="2721550"/>
              <a:ext cx="1980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3E640F2C-EC70-648B-D2F7-7B1940B44B2C}"/>
              </a:ext>
            </a:extLst>
          </p:cNvPr>
          <p:cNvSpPr txBox="1"/>
          <p:nvPr/>
        </p:nvSpPr>
        <p:spPr>
          <a:xfrm>
            <a:off x="3668277" y="1778640"/>
            <a:ext cx="1032642" cy="584775"/>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State of Play</a:t>
            </a:r>
          </a:p>
        </p:txBody>
      </p:sp>
      <p:sp>
        <p:nvSpPr>
          <p:cNvPr id="39" name="TextBox 38">
            <a:extLst>
              <a:ext uri="{FF2B5EF4-FFF2-40B4-BE49-F238E27FC236}">
                <a16:creationId xmlns:a16="http://schemas.microsoft.com/office/drawing/2014/main" id="{CE13D5AF-E055-EC96-4BCA-E18464E4AA77}"/>
              </a:ext>
            </a:extLst>
          </p:cNvPr>
          <p:cNvSpPr txBox="1"/>
          <p:nvPr/>
        </p:nvSpPr>
        <p:spPr>
          <a:xfrm>
            <a:off x="5157882" y="3002567"/>
            <a:ext cx="1391800" cy="707886"/>
          </a:xfrm>
          <a:prstGeom prst="rect">
            <a:avLst/>
          </a:prstGeom>
          <a:noFill/>
        </p:spPr>
        <p:txBody>
          <a:bodyPr wrap="square" rtlCol="0">
            <a:spAutoFit/>
          </a:bodyPr>
          <a:lstStyle/>
          <a:p>
            <a:r>
              <a:rPr lang="en-US" sz="1600" b="1" dirty="0">
                <a:solidFill>
                  <a:srgbClr val="B0BF27"/>
                </a:solidFill>
                <a:latin typeface="Arial" panose="020B0604020202020204" pitchFamily="34" charset="0"/>
                <a:cs typeface="Arial" panose="020B0604020202020204" pitchFamily="34" charset="0"/>
              </a:rPr>
              <a:t>Engaging </a:t>
            </a:r>
          </a:p>
          <a:p>
            <a:r>
              <a:rPr lang="en-US" sz="1200" b="1" dirty="0">
                <a:solidFill>
                  <a:srgbClr val="B0BF27"/>
                </a:solidFill>
                <a:latin typeface="Arial" panose="020B0604020202020204" pitchFamily="34" charset="0"/>
                <a:cs typeface="Arial" panose="020B0604020202020204" pitchFamily="34" charset="0"/>
              </a:rPr>
              <a:t>with data providers</a:t>
            </a:r>
            <a:endParaRPr lang="en-US" sz="1600" b="1" dirty="0">
              <a:solidFill>
                <a:srgbClr val="B0BF27"/>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03F27673-3B0C-75C1-C149-470C41C723FD}"/>
              </a:ext>
            </a:extLst>
          </p:cNvPr>
          <p:cNvSpPr txBox="1"/>
          <p:nvPr/>
        </p:nvSpPr>
        <p:spPr>
          <a:xfrm>
            <a:off x="3668277" y="3047407"/>
            <a:ext cx="1032642" cy="584775"/>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Data Access</a:t>
            </a:r>
          </a:p>
        </p:txBody>
      </p:sp>
      <p:sp>
        <p:nvSpPr>
          <p:cNvPr id="41" name="TextBox 40">
            <a:extLst>
              <a:ext uri="{FF2B5EF4-FFF2-40B4-BE49-F238E27FC236}">
                <a16:creationId xmlns:a16="http://schemas.microsoft.com/office/drawing/2014/main" id="{8606F0EB-ED5B-8DCD-8F0A-6E94E7F0209C}"/>
              </a:ext>
            </a:extLst>
          </p:cNvPr>
          <p:cNvSpPr txBox="1"/>
          <p:nvPr/>
        </p:nvSpPr>
        <p:spPr>
          <a:xfrm>
            <a:off x="5116145" y="1774738"/>
            <a:ext cx="1335023" cy="584775"/>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Support and Advice</a:t>
            </a:r>
          </a:p>
        </p:txBody>
      </p:sp>
      <p:grpSp>
        <p:nvGrpSpPr>
          <p:cNvPr id="54" name="Group 53">
            <a:extLst>
              <a:ext uri="{FF2B5EF4-FFF2-40B4-BE49-F238E27FC236}">
                <a16:creationId xmlns:a16="http://schemas.microsoft.com/office/drawing/2014/main" id="{7F6BD985-3E67-8FEB-6442-957692342B40}"/>
              </a:ext>
            </a:extLst>
          </p:cNvPr>
          <p:cNvGrpSpPr/>
          <p:nvPr/>
        </p:nvGrpSpPr>
        <p:grpSpPr>
          <a:xfrm>
            <a:off x="4336107" y="2179126"/>
            <a:ext cx="979786" cy="979786"/>
            <a:chOff x="-1" y="2323569"/>
            <a:chExt cx="1260000" cy="1260000"/>
          </a:xfrm>
        </p:grpSpPr>
        <p:sp>
          <p:nvSpPr>
            <p:cNvPr id="53" name="Oval 52">
              <a:extLst>
                <a:ext uri="{FF2B5EF4-FFF2-40B4-BE49-F238E27FC236}">
                  <a16:creationId xmlns:a16="http://schemas.microsoft.com/office/drawing/2014/main" id="{885DE1BE-7EF5-313A-152A-3206D496DFAC}"/>
                </a:ext>
              </a:extLst>
            </p:cNvPr>
            <p:cNvSpPr/>
            <p:nvPr/>
          </p:nvSpPr>
          <p:spPr>
            <a:xfrm>
              <a:off x="-1" y="2323569"/>
              <a:ext cx="1260000" cy="126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nvGrpSpPr>
            <p:cNvPr id="29" name="Group 28">
              <a:extLst>
                <a:ext uri="{FF2B5EF4-FFF2-40B4-BE49-F238E27FC236}">
                  <a16:creationId xmlns:a16="http://schemas.microsoft.com/office/drawing/2014/main" id="{9CBEC301-406A-2B7B-BBB5-54BD4EF91D1B}"/>
                </a:ext>
              </a:extLst>
            </p:cNvPr>
            <p:cNvGrpSpPr/>
            <p:nvPr/>
          </p:nvGrpSpPr>
          <p:grpSpPr>
            <a:xfrm>
              <a:off x="83807" y="2400326"/>
              <a:ext cx="1051719" cy="1095402"/>
              <a:chOff x="1076723" y="1845905"/>
              <a:chExt cx="2862514" cy="2981407"/>
            </a:xfrm>
          </p:grpSpPr>
          <p:sp>
            <p:nvSpPr>
              <p:cNvPr id="22" name="Freeform: Shape 21">
                <a:extLst>
                  <a:ext uri="{FF2B5EF4-FFF2-40B4-BE49-F238E27FC236}">
                    <a16:creationId xmlns:a16="http://schemas.microsoft.com/office/drawing/2014/main" id="{F2EE887D-C8EE-9418-9FAC-5B37BB608CD9}"/>
                  </a:ext>
                </a:extLst>
              </p:cNvPr>
              <p:cNvSpPr/>
              <p:nvPr/>
            </p:nvSpPr>
            <p:spPr>
              <a:xfrm>
                <a:off x="1076723" y="1845905"/>
                <a:ext cx="2862514" cy="2981407"/>
              </a:xfrm>
              <a:custGeom>
                <a:avLst/>
                <a:gdLst>
                  <a:gd name="connsiteX0" fmla="*/ 0 w 2862514"/>
                  <a:gd name="connsiteY0" fmla="*/ 1492065 h 2981407"/>
                  <a:gd name="connsiteX1" fmla="*/ 1475729 w 2862514"/>
                  <a:gd name="connsiteY1" fmla="*/ 2981408 h 2981407"/>
                  <a:gd name="connsiteX2" fmla="*/ 2131911 w 2862514"/>
                  <a:gd name="connsiteY2" fmla="*/ 2828934 h 2981407"/>
                  <a:gd name="connsiteX3" fmla="*/ 2131911 w 2862514"/>
                  <a:gd name="connsiteY3" fmla="*/ 2820766 h 2981407"/>
                  <a:gd name="connsiteX4" fmla="*/ 2123743 w 2862514"/>
                  <a:gd name="connsiteY4" fmla="*/ 2820766 h 2981407"/>
                  <a:gd name="connsiteX5" fmla="*/ 1633648 w 2862514"/>
                  <a:gd name="connsiteY5" fmla="*/ 2916062 h 2981407"/>
                  <a:gd name="connsiteX6" fmla="*/ 294057 w 2862514"/>
                  <a:gd name="connsiteY6" fmla="*/ 1557411 h 2981407"/>
                  <a:gd name="connsiteX7" fmla="*/ 1644539 w 2862514"/>
                  <a:gd name="connsiteY7" fmla="*/ 190592 h 2981407"/>
                  <a:gd name="connsiteX8" fmla="*/ 2850716 w 2862514"/>
                  <a:gd name="connsiteY8" fmla="*/ 942070 h 2981407"/>
                  <a:gd name="connsiteX9" fmla="*/ 2858884 w 2862514"/>
                  <a:gd name="connsiteY9" fmla="*/ 942070 h 2981407"/>
                  <a:gd name="connsiteX10" fmla="*/ 2858884 w 2862514"/>
                  <a:gd name="connsiteY10" fmla="*/ 933902 h 2981407"/>
                  <a:gd name="connsiteX11" fmla="*/ 1478452 w 2862514"/>
                  <a:gd name="connsiteY11" fmla="*/ 0 h 2981407"/>
                  <a:gd name="connsiteX12" fmla="*/ 0 w 2862514"/>
                  <a:gd name="connsiteY12" fmla="*/ 1492065 h 298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2514" h="2981407">
                    <a:moveTo>
                      <a:pt x="0" y="1492065"/>
                    </a:moveTo>
                    <a:cubicBezTo>
                      <a:pt x="0" y="2317058"/>
                      <a:pt x="664350" y="2981408"/>
                      <a:pt x="1475729" y="2981408"/>
                    </a:cubicBezTo>
                    <a:cubicBezTo>
                      <a:pt x="1709885" y="2981408"/>
                      <a:pt x="1927705" y="2929676"/>
                      <a:pt x="2131911" y="2828934"/>
                    </a:cubicBezTo>
                    <a:cubicBezTo>
                      <a:pt x="2131911" y="2828934"/>
                      <a:pt x="2140079" y="2828934"/>
                      <a:pt x="2131911" y="2820766"/>
                    </a:cubicBezTo>
                    <a:lnTo>
                      <a:pt x="2123743" y="2820766"/>
                    </a:lnTo>
                    <a:cubicBezTo>
                      <a:pt x="1971269" y="2877944"/>
                      <a:pt x="1810627" y="2916062"/>
                      <a:pt x="1633648" y="2916062"/>
                    </a:cubicBezTo>
                    <a:cubicBezTo>
                      <a:pt x="898507" y="2916062"/>
                      <a:pt x="294057" y="2308890"/>
                      <a:pt x="294057" y="1557411"/>
                    </a:cubicBezTo>
                    <a:cubicBezTo>
                      <a:pt x="294057" y="805933"/>
                      <a:pt x="898507" y="190592"/>
                      <a:pt x="1644539" y="190592"/>
                    </a:cubicBezTo>
                    <a:cubicBezTo>
                      <a:pt x="2170029" y="190592"/>
                      <a:pt x="2630174" y="498263"/>
                      <a:pt x="2850716" y="942070"/>
                    </a:cubicBezTo>
                    <a:cubicBezTo>
                      <a:pt x="2850716" y="942070"/>
                      <a:pt x="2850716" y="950239"/>
                      <a:pt x="2858884" y="942070"/>
                    </a:cubicBezTo>
                    <a:cubicBezTo>
                      <a:pt x="2867053" y="942070"/>
                      <a:pt x="2858884" y="933902"/>
                      <a:pt x="2858884" y="933902"/>
                    </a:cubicBezTo>
                    <a:cubicBezTo>
                      <a:pt x="2641065" y="386630"/>
                      <a:pt x="2107406" y="0"/>
                      <a:pt x="1478452" y="0"/>
                    </a:cubicBezTo>
                    <a:cubicBezTo>
                      <a:pt x="664350" y="0"/>
                      <a:pt x="0" y="664350"/>
                      <a:pt x="0" y="1492065"/>
                    </a:cubicBezTo>
                  </a:path>
                </a:pathLst>
              </a:custGeom>
              <a:solidFill>
                <a:srgbClr val="783F34"/>
              </a:solidFill>
              <a:ln w="27191" cap="flat">
                <a:noFill/>
                <a:prstDash val="solid"/>
                <a:miter/>
              </a:ln>
            </p:spPr>
            <p:txBody>
              <a:bodyPr rtlCol="0" anchor="ctr"/>
              <a:lstStyle/>
              <a:p>
                <a:endParaRPr lang="en-DK"/>
              </a:p>
            </p:txBody>
          </p:sp>
          <p:grpSp>
            <p:nvGrpSpPr>
              <p:cNvPr id="23" name="Graphic 1">
                <a:extLst>
                  <a:ext uri="{FF2B5EF4-FFF2-40B4-BE49-F238E27FC236}">
                    <a16:creationId xmlns:a16="http://schemas.microsoft.com/office/drawing/2014/main" id="{A9C14F69-439B-4D06-7413-53233FAC5598}"/>
                  </a:ext>
                </a:extLst>
              </p:cNvPr>
              <p:cNvGrpSpPr/>
              <p:nvPr/>
            </p:nvGrpSpPr>
            <p:grpSpPr>
              <a:xfrm>
                <a:off x="2089585" y="2442186"/>
                <a:ext cx="1551349" cy="2063842"/>
                <a:chOff x="2089585" y="2442186"/>
                <a:chExt cx="1551349" cy="2063842"/>
              </a:xfrm>
              <a:solidFill>
                <a:srgbClr val="783F34"/>
              </a:solidFill>
            </p:grpSpPr>
            <p:sp>
              <p:nvSpPr>
                <p:cNvPr id="24" name="Freeform: Shape 23">
                  <a:extLst>
                    <a:ext uri="{FF2B5EF4-FFF2-40B4-BE49-F238E27FC236}">
                      <a16:creationId xmlns:a16="http://schemas.microsoft.com/office/drawing/2014/main" id="{ED426EB2-DD5F-2808-7683-C18F839B1162}"/>
                    </a:ext>
                  </a:extLst>
                </p:cNvPr>
                <p:cNvSpPr/>
                <p:nvPr/>
              </p:nvSpPr>
              <p:spPr>
                <a:xfrm>
                  <a:off x="2089585" y="2442186"/>
                  <a:ext cx="432916" cy="2063842"/>
                </a:xfrm>
                <a:custGeom>
                  <a:avLst/>
                  <a:gdLst>
                    <a:gd name="connsiteX0" fmla="*/ 430194 w 432916"/>
                    <a:gd name="connsiteY0" fmla="*/ 2063842 h 2063842"/>
                    <a:gd name="connsiteX1" fmla="*/ 337621 w 432916"/>
                    <a:gd name="connsiteY1" fmla="*/ 2044783 h 2063842"/>
                    <a:gd name="connsiteX2" fmla="*/ 21782 w 432916"/>
                    <a:gd name="connsiteY2" fmla="*/ 1924982 h 2063842"/>
                    <a:gd name="connsiteX3" fmla="*/ 0 w 432916"/>
                    <a:gd name="connsiteY3" fmla="*/ 1889586 h 2063842"/>
                    <a:gd name="connsiteX4" fmla="*/ 0 w 432916"/>
                    <a:gd name="connsiteY4" fmla="*/ 21782 h 2063842"/>
                    <a:gd name="connsiteX5" fmla="*/ 2723 w 432916"/>
                    <a:gd name="connsiteY5" fmla="*/ 0 h 2063842"/>
                    <a:gd name="connsiteX6" fmla="*/ 54455 w 432916"/>
                    <a:gd name="connsiteY6" fmla="*/ 0 h 2063842"/>
                    <a:gd name="connsiteX7" fmla="*/ 394798 w 432916"/>
                    <a:gd name="connsiteY7" fmla="*/ 0 h 2063842"/>
                    <a:gd name="connsiteX8" fmla="*/ 432917 w 432916"/>
                    <a:gd name="connsiteY8" fmla="*/ 38118 h 2063842"/>
                    <a:gd name="connsiteX9" fmla="*/ 432917 w 432916"/>
                    <a:gd name="connsiteY9" fmla="*/ 759646 h 2063842"/>
                    <a:gd name="connsiteX10" fmla="*/ 432917 w 432916"/>
                    <a:gd name="connsiteY10" fmla="*/ 2012110 h 2063842"/>
                    <a:gd name="connsiteX11" fmla="*/ 430194 w 432916"/>
                    <a:gd name="connsiteY11" fmla="*/ 2063842 h 2063842"/>
                    <a:gd name="connsiteX12" fmla="*/ 397521 w 432916"/>
                    <a:gd name="connsiteY12" fmla="*/ 539104 h 2063842"/>
                    <a:gd name="connsiteX13" fmla="*/ 236879 w 432916"/>
                    <a:gd name="connsiteY13" fmla="*/ 539104 h 2063842"/>
                    <a:gd name="connsiteX14" fmla="*/ 190592 w 432916"/>
                    <a:gd name="connsiteY14" fmla="*/ 585391 h 2063842"/>
                    <a:gd name="connsiteX15" fmla="*/ 234156 w 432916"/>
                    <a:gd name="connsiteY15" fmla="*/ 628955 h 2063842"/>
                    <a:gd name="connsiteX16" fmla="*/ 283166 w 432916"/>
                    <a:gd name="connsiteY16" fmla="*/ 628955 h 2063842"/>
                    <a:gd name="connsiteX17" fmla="*/ 400244 w 432916"/>
                    <a:gd name="connsiteY17" fmla="*/ 628955 h 2063842"/>
                    <a:gd name="connsiteX18" fmla="*/ 397521 w 432916"/>
                    <a:gd name="connsiteY18" fmla="*/ 539104 h 2063842"/>
                    <a:gd name="connsiteX19" fmla="*/ 397521 w 432916"/>
                    <a:gd name="connsiteY19" fmla="*/ 950239 h 2063842"/>
                    <a:gd name="connsiteX20" fmla="*/ 250493 w 432916"/>
                    <a:gd name="connsiteY20" fmla="*/ 950239 h 2063842"/>
                    <a:gd name="connsiteX21" fmla="*/ 190592 w 432916"/>
                    <a:gd name="connsiteY21" fmla="*/ 1012862 h 2063842"/>
                    <a:gd name="connsiteX22" fmla="*/ 217820 w 432916"/>
                    <a:gd name="connsiteY22" fmla="*/ 1040089 h 2063842"/>
                    <a:gd name="connsiteX23" fmla="*/ 348512 w 432916"/>
                    <a:gd name="connsiteY23" fmla="*/ 1040089 h 2063842"/>
                    <a:gd name="connsiteX24" fmla="*/ 400244 w 432916"/>
                    <a:gd name="connsiteY24" fmla="*/ 1037367 h 2063842"/>
                    <a:gd name="connsiteX25" fmla="*/ 397521 w 432916"/>
                    <a:gd name="connsiteY25" fmla="*/ 950239 h 2063842"/>
                    <a:gd name="connsiteX26" fmla="*/ 394798 w 432916"/>
                    <a:gd name="connsiteY26" fmla="*/ 1364096 h 2063842"/>
                    <a:gd name="connsiteX27" fmla="*/ 247770 w 432916"/>
                    <a:gd name="connsiteY27" fmla="*/ 1364096 h 2063842"/>
                    <a:gd name="connsiteX28" fmla="*/ 190592 w 432916"/>
                    <a:gd name="connsiteY28" fmla="*/ 1426719 h 2063842"/>
                    <a:gd name="connsiteX29" fmla="*/ 220542 w 432916"/>
                    <a:gd name="connsiteY29" fmla="*/ 1453947 h 2063842"/>
                    <a:gd name="connsiteX30" fmla="*/ 329452 w 432916"/>
                    <a:gd name="connsiteY30" fmla="*/ 1453947 h 2063842"/>
                    <a:gd name="connsiteX31" fmla="*/ 394798 w 432916"/>
                    <a:gd name="connsiteY31" fmla="*/ 1364096 h 2063842"/>
                    <a:gd name="connsiteX32" fmla="*/ 400244 w 432916"/>
                    <a:gd name="connsiteY32" fmla="*/ 212374 h 2063842"/>
                    <a:gd name="connsiteX33" fmla="*/ 400244 w 432916"/>
                    <a:gd name="connsiteY33" fmla="*/ 144306 h 2063842"/>
                    <a:gd name="connsiteX34" fmla="*/ 381185 w 432916"/>
                    <a:gd name="connsiteY34" fmla="*/ 125246 h 2063842"/>
                    <a:gd name="connsiteX35" fmla="*/ 212374 w 432916"/>
                    <a:gd name="connsiteY35" fmla="*/ 125246 h 2063842"/>
                    <a:gd name="connsiteX36" fmla="*/ 193315 w 432916"/>
                    <a:gd name="connsiteY36" fmla="*/ 141583 h 2063842"/>
                    <a:gd name="connsiteX37" fmla="*/ 193315 w 432916"/>
                    <a:gd name="connsiteY37" fmla="*/ 209651 h 2063842"/>
                    <a:gd name="connsiteX38" fmla="*/ 400244 w 432916"/>
                    <a:gd name="connsiteY38" fmla="*/ 212374 h 2063842"/>
                    <a:gd name="connsiteX39" fmla="*/ 397521 w 432916"/>
                    <a:gd name="connsiteY39" fmla="*/ 1780677 h 2063842"/>
                    <a:gd name="connsiteX40" fmla="*/ 383907 w 432916"/>
                    <a:gd name="connsiteY40" fmla="*/ 1777954 h 2063842"/>
                    <a:gd name="connsiteX41" fmla="*/ 247770 w 432916"/>
                    <a:gd name="connsiteY41" fmla="*/ 1777954 h 2063842"/>
                    <a:gd name="connsiteX42" fmla="*/ 190592 w 432916"/>
                    <a:gd name="connsiteY42" fmla="*/ 1846023 h 2063842"/>
                    <a:gd name="connsiteX43" fmla="*/ 204206 w 432916"/>
                    <a:gd name="connsiteY43" fmla="*/ 1862359 h 2063842"/>
                    <a:gd name="connsiteX44" fmla="*/ 397521 w 432916"/>
                    <a:gd name="connsiteY44" fmla="*/ 1862359 h 2063842"/>
                    <a:gd name="connsiteX45" fmla="*/ 397521 w 432916"/>
                    <a:gd name="connsiteY45" fmla="*/ 1780677 h 2063842"/>
                    <a:gd name="connsiteX46" fmla="*/ 147028 w 432916"/>
                    <a:gd name="connsiteY46" fmla="*/ 92573 h 2063842"/>
                    <a:gd name="connsiteX47" fmla="*/ 100742 w 432916"/>
                    <a:gd name="connsiteY47" fmla="*/ 46287 h 2063842"/>
                    <a:gd name="connsiteX48" fmla="*/ 54455 w 432916"/>
                    <a:gd name="connsiteY48" fmla="*/ 92573 h 2063842"/>
                    <a:gd name="connsiteX49" fmla="*/ 100742 w 432916"/>
                    <a:gd name="connsiteY49" fmla="*/ 138860 h 2063842"/>
                    <a:gd name="connsiteX50" fmla="*/ 147028 w 432916"/>
                    <a:gd name="connsiteY50" fmla="*/ 92573 h 2063842"/>
                    <a:gd name="connsiteX51" fmla="*/ 397521 w 432916"/>
                    <a:gd name="connsiteY51" fmla="*/ 348512 h 2063842"/>
                    <a:gd name="connsiteX52" fmla="*/ 315839 w 432916"/>
                    <a:gd name="connsiteY52" fmla="*/ 348512 h 2063842"/>
                    <a:gd name="connsiteX53" fmla="*/ 299502 w 432916"/>
                    <a:gd name="connsiteY53" fmla="*/ 375739 h 2063842"/>
                    <a:gd name="connsiteX54" fmla="*/ 315839 w 432916"/>
                    <a:gd name="connsiteY54" fmla="*/ 405689 h 2063842"/>
                    <a:gd name="connsiteX55" fmla="*/ 397521 w 432916"/>
                    <a:gd name="connsiteY55" fmla="*/ 408412 h 2063842"/>
                    <a:gd name="connsiteX56" fmla="*/ 397521 w 432916"/>
                    <a:gd name="connsiteY56" fmla="*/ 348512 h 2063842"/>
                    <a:gd name="connsiteX57" fmla="*/ 397521 w 432916"/>
                    <a:gd name="connsiteY57" fmla="*/ 759646 h 2063842"/>
                    <a:gd name="connsiteX58" fmla="*/ 315839 w 432916"/>
                    <a:gd name="connsiteY58" fmla="*/ 759646 h 2063842"/>
                    <a:gd name="connsiteX59" fmla="*/ 299502 w 432916"/>
                    <a:gd name="connsiteY59" fmla="*/ 786874 h 2063842"/>
                    <a:gd name="connsiteX60" fmla="*/ 313116 w 432916"/>
                    <a:gd name="connsiteY60" fmla="*/ 816824 h 2063842"/>
                    <a:gd name="connsiteX61" fmla="*/ 394798 w 432916"/>
                    <a:gd name="connsiteY61" fmla="*/ 819547 h 2063842"/>
                    <a:gd name="connsiteX62" fmla="*/ 397521 w 432916"/>
                    <a:gd name="connsiteY62" fmla="*/ 759646 h 2063842"/>
                    <a:gd name="connsiteX63" fmla="*/ 397521 w 432916"/>
                    <a:gd name="connsiteY63" fmla="*/ 1170781 h 2063842"/>
                    <a:gd name="connsiteX64" fmla="*/ 321284 w 432916"/>
                    <a:gd name="connsiteY64" fmla="*/ 1170781 h 2063842"/>
                    <a:gd name="connsiteX65" fmla="*/ 299502 w 432916"/>
                    <a:gd name="connsiteY65" fmla="*/ 1192563 h 2063842"/>
                    <a:gd name="connsiteX66" fmla="*/ 334898 w 432916"/>
                    <a:gd name="connsiteY66" fmla="*/ 1230682 h 2063842"/>
                    <a:gd name="connsiteX67" fmla="*/ 397521 w 432916"/>
                    <a:gd name="connsiteY67" fmla="*/ 1230682 h 2063842"/>
                    <a:gd name="connsiteX68" fmla="*/ 397521 w 432916"/>
                    <a:gd name="connsiteY68" fmla="*/ 1170781 h 2063842"/>
                    <a:gd name="connsiteX69" fmla="*/ 400244 w 432916"/>
                    <a:gd name="connsiteY69" fmla="*/ 1644539 h 2063842"/>
                    <a:gd name="connsiteX70" fmla="*/ 400244 w 432916"/>
                    <a:gd name="connsiteY70" fmla="*/ 1603698 h 2063842"/>
                    <a:gd name="connsiteX71" fmla="*/ 383907 w 432916"/>
                    <a:gd name="connsiteY71" fmla="*/ 1584639 h 2063842"/>
                    <a:gd name="connsiteX72" fmla="*/ 315839 w 432916"/>
                    <a:gd name="connsiteY72" fmla="*/ 1584639 h 2063842"/>
                    <a:gd name="connsiteX73" fmla="*/ 299502 w 432916"/>
                    <a:gd name="connsiteY73" fmla="*/ 1614589 h 2063842"/>
                    <a:gd name="connsiteX74" fmla="*/ 315839 w 432916"/>
                    <a:gd name="connsiteY74" fmla="*/ 1641817 h 2063842"/>
                    <a:gd name="connsiteX75" fmla="*/ 400244 w 432916"/>
                    <a:gd name="connsiteY75" fmla="*/ 1644539 h 206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2916" h="2063842">
                      <a:moveTo>
                        <a:pt x="430194" y="2063842"/>
                      </a:moveTo>
                      <a:cubicBezTo>
                        <a:pt x="397521" y="2058397"/>
                        <a:pt x="367571" y="2055674"/>
                        <a:pt x="337621" y="2044783"/>
                      </a:cubicBezTo>
                      <a:cubicBezTo>
                        <a:pt x="231434" y="2006665"/>
                        <a:pt x="125246" y="1965823"/>
                        <a:pt x="21782" y="1924982"/>
                      </a:cubicBezTo>
                      <a:cubicBezTo>
                        <a:pt x="5446" y="1919537"/>
                        <a:pt x="0" y="1908646"/>
                        <a:pt x="0" y="1889586"/>
                      </a:cubicBezTo>
                      <a:cubicBezTo>
                        <a:pt x="0" y="1266077"/>
                        <a:pt x="0" y="642568"/>
                        <a:pt x="0" y="21782"/>
                      </a:cubicBezTo>
                      <a:cubicBezTo>
                        <a:pt x="0" y="16336"/>
                        <a:pt x="0" y="8168"/>
                        <a:pt x="2723" y="0"/>
                      </a:cubicBezTo>
                      <a:cubicBezTo>
                        <a:pt x="21782" y="0"/>
                        <a:pt x="38118" y="0"/>
                        <a:pt x="54455" y="0"/>
                      </a:cubicBezTo>
                      <a:cubicBezTo>
                        <a:pt x="168810" y="0"/>
                        <a:pt x="280443" y="0"/>
                        <a:pt x="394798" y="0"/>
                      </a:cubicBezTo>
                      <a:cubicBezTo>
                        <a:pt x="424749" y="0"/>
                        <a:pt x="432917" y="10891"/>
                        <a:pt x="432917" y="38118"/>
                      </a:cubicBezTo>
                      <a:cubicBezTo>
                        <a:pt x="432917" y="277720"/>
                        <a:pt x="432917" y="520045"/>
                        <a:pt x="432917" y="759646"/>
                      </a:cubicBezTo>
                      <a:cubicBezTo>
                        <a:pt x="432917" y="1176227"/>
                        <a:pt x="432917" y="1592807"/>
                        <a:pt x="432917" y="2012110"/>
                      </a:cubicBezTo>
                      <a:cubicBezTo>
                        <a:pt x="432917" y="2025724"/>
                        <a:pt x="432917" y="2039338"/>
                        <a:pt x="430194" y="2063842"/>
                      </a:cubicBezTo>
                      <a:close/>
                      <a:moveTo>
                        <a:pt x="397521" y="539104"/>
                      </a:moveTo>
                      <a:cubicBezTo>
                        <a:pt x="343066" y="539104"/>
                        <a:pt x="291334" y="539104"/>
                        <a:pt x="236879" y="539104"/>
                      </a:cubicBezTo>
                      <a:cubicBezTo>
                        <a:pt x="190592" y="539104"/>
                        <a:pt x="190592" y="539104"/>
                        <a:pt x="190592" y="585391"/>
                      </a:cubicBezTo>
                      <a:cubicBezTo>
                        <a:pt x="190592" y="628955"/>
                        <a:pt x="190592" y="628955"/>
                        <a:pt x="234156" y="628955"/>
                      </a:cubicBezTo>
                      <a:cubicBezTo>
                        <a:pt x="250493" y="628955"/>
                        <a:pt x="266829" y="628955"/>
                        <a:pt x="283166" y="628955"/>
                      </a:cubicBezTo>
                      <a:cubicBezTo>
                        <a:pt x="321284" y="628955"/>
                        <a:pt x="359403" y="628955"/>
                        <a:pt x="400244" y="628955"/>
                      </a:cubicBezTo>
                      <a:cubicBezTo>
                        <a:pt x="397521" y="596282"/>
                        <a:pt x="397521" y="569054"/>
                        <a:pt x="397521" y="539104"/>
                      </a:cubicBezTo>
                      <a:close/>
                      <a:moveTo>
                        <a:pt x="397521" y="950239"/>
                      </a:moveTo>
                      <a:cubicBezTo>
                        <a:pt x="348512" y="950239"/>
                        <a:pt x="299502" y="950239"/>
                        <a:pt x="250493" y="950239"/>
                      </a:cubicBezTo>
                      <a:cubicBezTo>
                        <a:pt x="187869" y="950239"/>
                        <a:pt x="187869" y="950239"/>
                        <a:pt x="190592" y="1012862"/>
                      </a:cubicBezTo>
                      <a:cubicBezTo>
                        <a:pt x="190592" y="1031921"/>
                        <a:pt x="198761" y="1040089"/>
                        <a:pt x="217820" y="1040089"/>
                      </a:cubicBezTo>
                      <a:cubicBezTo>
                        <a:pt x="261384" y="1040089"/>
                        <a:pt x="304948" y="1040089"/>
                        <a:pt x="348512" y="1040089"/>
                      </a:cubicBezTo>
                      <a:cubicBezTo>
                        <a:pt x="364848" y="1040089"/>
                        <a:pt x="381185" y="1037367"/>
                        <a:pt x="400244" y="1037367"/>
                      </a:cubicBezTo>
                      <a:cubicBezTo>
                        <a:pt x="397521" y="1007416"/>
                        <a:pt x="397521" y="980189"/>
                        <a:pt x="397521" y="950239"/>
                      </a:cubicBezTo>
                      <a:close/>
                      <a:moveTo>
                        <a:pt x="394798" y="1364096"/>
                      </a:moveTo>
                      <a:cubicBezTo>
                        <a:pt x="345789" y="1364096"/>
                        <a:pt x="296779" y="1364096"/>
                        <a:pt x="247770" y="1364096"/>
                      </a:cubicBezTo>
                      <a:cubicBezTo>
                        <a:pt x="187869" y="1364096"/>
                        <a:pt x="187869" y="1364096"/>
                        <a:pt x="190592" y="1426719"/>
                      </a:cubicBezTo>
                      <a:cubicBezTo>
                        <a:pt x="190592" y="1448502"/>
                        <a:pt x="198761" y="1453947"/>
                        <a:pt x="220542" y="1453947"/>
                      </a:cubicBezTo>
                      <a:cubicBezTo>
                        <a:pt x="255938" y="1453947"/>
                        <a:pt x="291334" y="1453947"/>
                        <a:pt x="329452" y="1453947"/>
                      </a:cubicBezTo>
                      <a:cubicBezTo>
                        <a:pt x="408412" y="1451224"/>
                        <a:pt x="408412" y="1451224"/>
                        <a:pt x="394798" y="1364096"/>
                      </a:cubicBezTo>
                      <a:close/>
                      <a:moveTo>
                        <a:pt x="400244" y="212374"/>
                      </a:moveTo>
                      <a:cubicBezTo>
                        <a:pt x="400244" y="187870"/>
                        <a:pt x="402967" y="166088"/>
                        <a:pt x="400244" y="144306"/>
                      </a:cubicBezTo>
                      <a:cubicBezTo>
                        <a:pt x="400244" y="136137"/>
                        <a:pt x="389353" y="125246"/>
                        <a:pt x="381185" y="125246"/>
                      </a:cubicBezTo>
                      <a:cubicBezTo>
                        <a:pt x="324007" y="122524"/>
                        <a:pt x="266829" y="125246"/>
                        <a:pt x="212374" y="125246"/>
                      </a:cubicBezTo>
                      <a:cubicBezTo>
                        <a:pt x="206929" y="125246"/>
                        <a:pt x="196038" y="136137"/>
                        <a:pt x="193315" y="141583"/>
                      </a:cubicBezTo>
                      <a:cubicBezTo>
                        <a:pt x="190592" y="163365"/>
                        <a:pt x="193315" y="185147"/>
                        <a:pt x="193315" y="209651"/>
                      </a:cubicBezTo>
                      <a:cubicBezTo>
                        <a:pt x="261384" y="212374"/>
                        <a:pt x="326730" y="212374"/>
                        <a:pt x="400244" y="212374"/>
                      </a:cubicBezTo>
                      <a:close/>
                      <a:moveTo>
                        <a:pt x="397521" y="1780677"/>
                      </a:moveTo>
                      <a:cubicBezTo>
                        <a:pt x="392076" y="1780677"/>
                        <a:pt x="386630" y="1777954"/>
                        <a:pt x="383907" y="1777954"/>
                      </a:cubicBezTo>
                      <a:cubicBezTo>
                        <a:pt x="337621" y="1777954"/>
                        <a:pt x="294057" y="1777954"/>
                        <a:pt x="247770" y="1777954"/>
                      </a:cubicBezTo>
                      <a:cubicBezTo>
                        <a:pt x="187869" y="1777954"/>
                        <a:pt x="179701" y="1788845"/>
                        <a:pt x="190592" y="1846023"/>
                      </a:cubicBezTo>
                      <a:cubicBezTo>
                        <a:pt x="193315" y="1851468"/>
                        <a:pt x="198761" y="1862359"/>
                        <a:pt x="204206" y="1862359"/>
                      </a:cubicBezTo>
                      <a:cubicBezTo>
                        <a:pt x="266829" y="1862359"/>
                        <a:pt x="332175" y="1862359"/>
                        <a:pt x="397521" y="1862359"/>
                      </a:cubicBezTo>
                      <a:cubicBezTo>
                        <a:pt x="397521" y="1832409"/>
                        <a:pt x="397521" y="1807904"/>
                        <a:pt x="397521" y="1780677"/>
                      </a:cubicBezTo>
                      <a:close/>
                      <a:moveTo>
                        <a:pt x="147028" y="92573"/>
                      </a:moveTo>
                      <a:cubicBezTo>
                        <a:pt x="147028" y="65346"/>
                        <a:pt x="127969" y="46287"/>
                        <a:pt x="100742" y="46287"/>
                      </a:cubicBezTo>
                      <a:cubicBezTo>
                        <a:pt x="73514" y="46287"/>
                        <a:pt x="51732" y="68069"/>
                        <a:pt x="54455" y="92573"/>
                      </a:cubicBezTo>
                      <a:cubicBezTo>
                        <a:pt x="54455" y="117078"/>
                        <a:pt x="76237" y="138860"/>
                        <a:pt x="100742" y="138860"/>
                      </a:cubicBezTo>
                      <a:cubicBezTo>
                        <a:pt x="125246" y="141583"/>
                        <a:pt x="147028" y="117078"/>
                        <a:pt x="147028" y="92573"/>
                      </a:cubicBezTo>
                      <a:close/>
                      <a:moveTo>
                        <a:pt x="397521" y="348512"/>
                      </a:moveTo>
                      <a:cubicBezTo>
                        <a:pt x="370294" y="348512"/>
                        <a:pt x="343066" y="345789"/>
                        <a:pt x="315839" y="348512"/>
                      </a:cubicBezTo>
                      <a:cubicBezTo>
                        <a:pt x="310393" y="348512"/>
                        <a:pt x="299502" y="367571"/>
                        <a:pt x="299502" y="375739"/>
                      </a:cubicBezTo>
                      <a:cubicBezTo>
                        <a:pt x="299502" y="386630"/>
                        <a:pt x="307670" y="405689"/>
                        <a:pt x="315839" y="405689"/>
                      </a:cubicBezTo>
                      <a:cubicBezTo>
                        <a:pt x="343066" y="408412"/>
                        <a:pt x="370294" y="408412"/>
                        <a:pt x="397521" y="408412"/>
                      </a:cubicBezTo>
                      <a:cubicBezTo>
                        <a:pt x="397521" y="386630"/>
                        <a:pt x="397521" y="367571"/>
                        <a:pt x="397521" y="348512"/>
                      </a:cubicBezTo>
                      <a:close/>
                      <a:moveTo>
                        <a:pt x="397521" y="759646"/>
                      </a:moveTo>
                      <a:cubicBezTo>
                        <a:pt x="367571" y="759646"/>
                        <a:pt x="340343" y="756924"/>
                        <a:pt x="315839" y="759646"/>
                      </a:cubicBezTo>
                      <a:cubicBezTo>
                        <a:pt x="307670" y="759646"/>
                        <a:pt x="299502" y="775983"/>
                        <a:pt x="299502" y="786874"/>
                      </a:cubicBezTo>
                      <a:cubicBezTo>
                        <a:pt x="299502" y="797765"/>
                        <a:pt x="307670" y="816824"/>
                        <a:pt x="313116" y="816824"/>
                      </a:cubicBezTo>
                      <a:cubicBezTo>
                        <a:pt x="340343" y="819547"/>
                        <a:pt x="367571" y="819547"/>
                        <a:pt x="394798" y="819547"/>
                      </a:cubicBezTo>
                      <a:cubicBezTo>
                        <a:pt x="397521" y="797765"/>
                        <a:pt x="397521" y="781428"/>
                        <a:pt x="397521" y="759646"/>
                      </a:cubicBezTo>
                      <a:close/>
                      <a:moveTo>
                        <a:pt x="397521" y="1170781"/>
                      </a:moveTo>
                      <a:cubicBezTo>
                        <a:pt x="370294" y="1170781"/>
                        <a:pt x="345789" y="1168059"/>
                        <a:pt x="321284" y="1170781"/>
                      </a:cubicBezTo>
                      <a:cubicBezTo>
                        <a:pt x="313116" y="1170781"/>
                        <a:pt x="302225" y="1184395"/>
                        <a:pt x="299502" y="1192563"/>
                      </a:cubicBezTo>
                      <a:cubicBezTo>
                        <a:pt x="294057" y="1219791"/>
                        <a:pt x="304948" y="1233404"/>
                        <a:pt x="334898" y="1230682"/>
                      </a:cubicBezTo>
                      <a:cubicBezTo>
                        <a:pt x="353957" y="1227959"/>
                        <a:pt x="375739" y="1230682"/>
                        <a:pt x="397521" y="1230682"/>
                      </a:cubicBezTo>
                      <a:cubicBezTo>
                        <a:pt x="397521" y="1211622"/>
                        <a:pt x="397521" y="1195286"/>
                        <a:pt x="397521" y="1170781"/>
                      </a:cubicBezTo>
                      <a:close/>
                      <a:moveTo>
                        <a:pt x="400244" y="1644539"/>
                      </a:moveTo>
                      <a:cubicBezTo>
                        <a:pt x="400244" y="1628203"/>
                        <a:pt x="402967" y="1614589"/>
                        <a:pt x="400244" y="1603698"/>
                      </a:cubicBezTo>
                      <a:cubicBezTo>
                        <a:pt x="397521" y="1595530"/>
                        <a:pt x="392076" y="1587362"/>
                        <a:pt x="383907" y="1584639"/>
                      </a:cubicBezTo>
                      <a:cubicBezTo>
                        <a:pt x="362125" y="1581916"/>
                        <a:pt x="337621" y="1581916"/>
                        <a:pt x="315839" y="1584639"/>
                      </a:cubicBezTo>
                      <a:cubicBezTo>
                        <a:pt x="307670" y="1587362"/>
                        <a:pt x="299502" y="1603698"/>
                        <a:pt x="299502" y="1614589"/>
                      </a:cubicBezTo>
                      <a:cubicBezTo>
                        <a:pt x="299502" y="1622757"/>
                        <a:pt x="307670" y="1641817"/>
                        <a:pt x="315839" y="1641817"/>
                      </a:cubicBezTo>
                      <a:cubicBezTo>
                        <a:pt x="343066" y="1644539"/>
                        <a:pt x="370294" y="1644539"/>
                        <a:pt x="400244" y="1644539"/>
                      </a:cubicBezTo>
                      <a:close/>
                    </a:path>
                  </a:pathLst>
                </a:custGeom>
                <a:solidFill>
                  <a:srgbClr val="783F34"/>
                </a:solidFill>
                <a:ln w="27191" cap="flat">
                  <a:noFill/>
                  <a:prstDash val="solid"/>
                  <a:miter/>
                </a:ln>
              </p:spPr>
              <p:txBody>
                <a:bodyPr rtlCol="0" anchor="ctr"/>
                <a:lstStyle/>
                <a:p>
                  <a:endParaRPr lang="en-DK"/>
                </a:p>
              </p:txBody>
            </p:sp>
            <p:sp>
              <p:nvSpPr>
                <p:cNvPr id="26" name="Freeform: Shape 25">
                  <a:extLst>
                    <a:ext uri="{FF2B5EF4-FFF2-40B4-BE49-F238E27FC236}">
                      <a16:creationId xmlns:a16="http://schemas.microsoft.com/office/drawing/2014/main" id="{526B87E4-B5DA-BE71-234D-5860B0FD80B9}"/>
                    </a:ext>
                  </a:extLst>
                </p:cNvPr>
                <p:cNvSpPr/>
                <p:nvPr/>
              </p:nvSpPr>
              <p:spPr>
                <a:xfrm>
                  <a:off x="2729430" y="2516343"/>
                  <a:ext cx="906058" cy="1981516"/>
                </a:xfrm>
                <a:custGeom>
                  <a:avLst/>
                  <a:gdLst>
                    <a:gd name="connsiteX0" fmla="*/ 359403 w 906058"/>
                    <a:gd name="connsiteY0" fmla="*/ 1273603 h 1981516"/>
                    <a:gd name="connsiteX1" fmla="*/ 378462 w 906058"/>
                    <a:gd name="connsiteY1" fmla="*/ 1284494 h 1981516"/>
                    <a:gd name="connsiteX2" fmla="*/ 680687 w 906058"/>
                    <a:gd name="connsiteY2" fmla="*/ 1153802 h 1981516"/>
                    <a:gd name="connsiteX3" fmla="*/ 716083 w 906058"/>
                    <a:gd name="connsiteY3" fmla="*/ 1123852 h 1981516"/>
                    <a:gd name="connsiteX4" fmla="*/ 876725 w 906058"/>
                    <a:gd name="connsiteY4" fmla="*/ 805290 h 1981516"/>
                    <a:gd name="connsiteX5" fmla="*/ 874002 w 906058"/>
                    <a:gd name="connsiteY5" fmla="*/ 764449 h 1981516"/>
                    <a:gd name="connsiteX6" fmla="*/ 558163 w 906058"/>
                    <a:gd name="connsiteY6" fmla="*/ 252573 h 1981516"/>
                    <a:gd name="connsiteX7" fmla="*/ 514599 w 906058"/>
                    <a:gd name="connsiteY7" fmla="*/ 219900 h 1981516"/>
                    <a:gd name="connsiteX8" fmla="*/ 157919 w 906058"/>
                    <a:gd name="connsiteY8" fmla="*/ 7525 h 1981516"/>
                    <a:gd name="connsiteX9" fmla="*/ 0 w 906058"/>
                    <a:gd name="connsiteY9" fmla="*/ 110990 h 1981516"/>
                    <a:gd name="connsiteX10" fmla="*/ 302225 w 906058"/>
                    <a:gd name="connsiteY10" fmla="*/ 81040 h 1981516"/>
                    <a:gd name="connsiteX11" fmla="*/ 430194 w 906058"/>
                    <a:gd name="connsiteY11" fmla="*/ 358760 h 1981516"/>
                    <a:gd name="connsiteX12" fmla="*/ 743310 w 906058"/>
                    <a:gd name="connsiteY12" fmla="*/ 475838 h 1981516"/>
                    <a:gd name="connsiteX13" fmla="*/ 726974 w 906058"/>
                    <a:gd name="connsiteY13" fmla="*/ 802568 h 1981516"/>
                    <a:gd name="connsiteX14" fmla="*/ 795042 w 906058"/>
                    <a:gd name="connsiteY14" fmla="*/ 963210 h 1981516"/>
                    <a:gd name="connsiteX15" fmla="*/ 620786 w 906058"/>
                    <a:gd name="connsiteY15" fmla="*/ 1042169 h 1981516"/>
                    <a:gd name="connsiteX16" fmla="*/ 359403 w 906058"/>
                    <a:gd name="connsiteY16" fmla="*/ 1273603 h 1981516"/>
                    <a:gd name="connsiteX17" fmla="*/ 136137 w 906058"/>
                    <a:gd name="connsiteY17" fmla="*/ 606530 h 1981516"/>
                    <a:gd name="connsiteX18" fmla="*/ 95296 w 906058"/>
                    <a:gd name="connsiteY18" fmla="*/ 1981517 h 1981516"/>
                    <a:gd name="connsiteX19" fmla="*/ 234156 w 906058"/>
                    <a:gd name="connsiteY19" fmla="*/ 1981517 h 1981516"/>
                    <a:gd name="connsiteX20" fmla="*/ 234156 w 906058"/>
                    <a:gd name="connsiteY20" fmla="*/ 1943399 h 1981516"/>
                    <a:gd name="connsiteX21" fmla="*/ 206929 w 906058"/>
                    <a:gd name="connsiteY21" fmla="*/ 1232762 h 1981516"/>
                    <a:gd name="connsiteX22" fmla="*/ 261384 w 906058"/>
                    <a:gd name="connsiteY22" fmla="*/ 1044892 h 1981516"/>
                    <a:gd name="connsiteX23" fmla="*/ 378462 w 906058"/>
                    <a:gd name="connsiteY23" fmla="*/ 870636 h 1981516"/>
                    <a:gd name="connsiteX24" fmla="*/ 422026 w 906058"/>
                    <a:gd name="connsiteY24" fmla="*/ 805290 h 1981516"/>
                    <a:gd name="connsiteX25" fmla="*/ 416580 w 906058"/>
                    <a:gd name="connsiteY25" fmla="*/ 802568 h 1981516"/>
                    <a:gd name="connsiteX26" fmla="*/ 201483 w 906058"/>
                    <a:gd name="connsiteY26" fmla="*/ 1028556 h 1981516"/>
                    <a:gd name="connsiteX27" fmla="*/ 136137 w 906058"/>
                    <a:gd name="connsiteY27" fmla="*/ 606530 h 198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06058" h="1981516">
                      <a:moveTo>
                        <a:pt x="359403" y="1273603"/>
                      </a:moveTo>
                      <a:cubicBezTo>
                        <a:pt x="364848" y="1276326"/>
                        <a:pt x="373016" y="1281771"/>
                        <a:pt x="378462" y="1284494"/>
                      </a:cubicBezTo>
                      <a:cubicBezTo>
                        <a:pt x="495540" y="1336226"/>
                        <a:pt x="631677" y="1276326"/>
                        <a:pt x="680687" y="1153802"/>
                      </a:cubicBezTo>
                      <a:cubicBezTo>
                        <a:pt x="688855" y="1134743"/>
                        <a:pt x="697023" y="1126574"/>
                        <a:pt x="716083" y="1123852"/>
                      </a:cubicBezTo>
                      <a:cubicBezTo>
                        <a:pt x="874002" y="1102070"/>
                        <a:pt x="952961" y="949596"/>
                        <a:pt x="876725" y="805290"/>
                      </a:cubicBezTo>
                      <a:cubicBezTo>
                        <a:pt x="871279" y="794399"/>
                        <a:pt x="868556" y="775340"/>
                        <a:pt x="874002" y="764449"/>
                      </a:cubicBezTo>
                      <a:cubicBezTo>
                        <a:pt x="969298" y="522125"/>
                        <a:pt x="816824" y="274355"/>
                        <a:pt x="558163" y="252573"/>
                      </a:cubicBezTo>
                      <a:cubicBezTo>
                        <a:pt x="533659" y="249850"/>
                        <a:pt x="522768" y="244404"/>
                        <a:pt x="514599" y="219900"/>
                      </a:cubicBezTo>
                      <a:cubicBezTo>
                        <a:pt x="468313" y="64703"/>
                        <a:pt x="315839" y="-27870"/>
                        <a:pt x="157919" y="7525"/>
                      </a:cubicBezTo>
                      <a:cubicBezTo>
                        <a:pt x="92573" y="21139"/>
                        <a:pt x="38119" y="53812"/>
                        <a:pt x="0" y="110990"/>
                      </a:cubicBezTo>
                      <a:cubicBezTo>
                        <a:pt x="95296" y="42921"/>
                        <a:pt x="196038" y="23862"/>
                        <a:pt x="302225" y="81040"/>
                      </a:cubicBezTo>
                      <a:cubicBezTo>
                        <a:pt x="411135" y="138217"/>
                        <a:pt x="441085" y="238959"/>
                        <a:pt x="430194" y="358760"/>
                      </a:cubicBezTo>
                      <a:cubicBezTo>
                        <a:pt x="560886" y="334255"/>
                        <a:pt x="669796" y="364205"/>
                        <a:pt x="743310" y="475838"/>
                      </a:cubicBezTo>
                      <a:cubicBezTo>
                        <a:pt x="816824" y="587471"/>
                        <a:pt x="795042" y="699103"/>
                        <a:pt x="726974" y="802568"/>
                      </a:cubicBezTo>
                      <a:cubicBezTo>
                        <a:pt x="800488" y="881527"/>
                        <a:pt x="814101" y="911477"/>
                        <a:pt x="795042" y="963210"/>
                      </a:cubicBezTo>
                      <a:cubicBezTo>
                        <a:pt x="762369" y="1044892"/>
                        <a:pt x="694301" y="1053060"/>
                        <a:pt x="620786" y="1042169"/>
                      </a:cubicBezTo>
                      <a:cubicBezTo>
                        <a:pt x="639846" y="1205534"/>
                        <a:pt x="514599" y="1303553"/>
                        <a:pt x="359403" y="1273603"/>
                      </a:cubicBezTo>
                      <a:close/>
                      <a:moveTo>
                        <a:pt x="136137" y="606530"/>
                      </a:moveTo>
                      <a:cubicBezTo>
                        <a:pt x="122524" y="1061229"/>
                        <a:pt x="108910" y="1521373"/>
                        <a:pt x="95296" y="1981517"/>
                      </a:cubicBezTo>
                      <a:cubicBezTo>
                        <a:pt x="141583" y="1981517"/>
                        <a:pt x="187870" y="1981517"/>
                        <a:pt x="234156" y="1981517"/>
                      </a:cubicBezTo>
                      <a:cubicBezTo>
                        <a:pt x="234156" y="1967903"/>
                        <a:pt x="234156" y="1954290"/>
                        <a:pt x="234156" y="1943399"/>
                      </a:cubicBezTo>
                      <a:cubicBezTo>
                        <a:pt x="225988" y="1706520"/>
                        <a:pt x="217820" y="1469641"/>
                        <a:pt x="206929" y="1232762"/>
                      </a:cubicBezTo>
                      <a:cubicBezTo>
                        <a:pt x="204206" y="1161970"/>
                        <a:pt x="215097" y="1102070"/>
                        <a:pt x="261384" y="1044892"/>
                      </a:cubicBezTo>
                      <a:cubicBezTo>
                        <a:pt x="304948" y="990437"/>
                        <a:pt x="340343" y="930537"/>
                        <a:pt x="378462" y="870636"/>
                      </a:cubicBezTo>
                      <a:cubicBezTo>
                        <a:pt x="392076" y="848854"/>
                        <a:pt x="408412" y="827072"/>
                        <a:pt x="422026" y="805290"/>
                      </a:cubicBezTo>
                      <a:cubicBezTo>
                        <a:pt x="419303" y="805290"/>
                        <a:pt x="419303" y="802568"/>
                        <a:pt x="416580" y="802568"/>
                      </a:cubicBezTo>
                      <a:cubicBezTo>
                        <a:pt x="345789" y="876082"/>
                        <a:pt x="277720" y="949596"/>
                        <a:pt x="201483" y="1028556"/>
                      </a:cubicBezTo>
                      <a:cubicBezTo>
                        <a:pt x="179701" y="881527"/>
                        <a:pt x="157919" y="742667"/>
                        <a:pt x="136137" y="606530"/>
                      </a:cubicBezTo>
                      <a:close/>
                    </a:path>
                  </a:pathLst>
                </a:custGeom>
                <a:solidFill>
                  <a:srgbClr val="783F34"/>
                </a:solidFill>
                <a:ln w="27191" cap="flat">
                  <a:noFill/>
                  <a:prstDash val="solid"/>
                  <a:miter/>
                </a:ln>
              </p:spPr>
              <p:txBody>
                <a:bodyPr rtlCol="0" anchor="ctr"/>
                <a:lstStyle/>
                <a:p>
                  <a:endParaRPr lang="en-DK"/>
                </a:p>
              </p:txBody>
            </p:sp>
            <p:sp>
              <p:nvSpPr>
                <p:cNvPr id="27" name="Freeform: Shape 26">
                  <a:extLst>
                    <a:ext uri="{FF2B5EF4-FFF2-40B4-BE49-F238E27FC236}">
                      <a16:creationId xmlns:a16="http://schemas.microsoft.com/office/drawing/2014/main" id="{4F0E4B81-A03F-EED4-80C8-154864743D41}"/>
                    </a:ext>
                  </a:extLst>
                </p:cNvPr>
                <p:cNvSpPr/>
                <p:nvPr/>
              </p:nvSpPr>
              <p:spPr>
                <a:xfrm>
                  <a:off x="2734876" y="2517192"/>
                  <a:ext cx="906057" cy="1302286"/>
                </a:xfrm>
                <a:custGeom>
                  <a:avLst/>
                  <a:gdLst>
                    <a:gd name="connsiteX0" fmla="*/ 353957 w 906057"/>
                    <a:gd name="connsiteY0" fmla="*/ 1272754 h 1302286"/>
                    <a:gd name="connsiteX1" fmla="*/ 620786 w 906057"/>
                    <a:gd name="connsiteY1" fmla="*/ 1041321 h 1302286"/>
                    <a:gd name="connsiteX2" fmla="*/ 795042 w 906057"/>
                    <a:gd name="connsiteY2" fmla="*/ 962361 h 1302286"/>
                    <a:gd name="connsiteX3" fmla="*/ 726973 w 906057"/>
                    <a:gd name="connsiteY3" fmla="*/ 801719 h 1302286"/>
                    <a:gd name="connsiteX4" fmla="*/ 743310 w 906057"/>
                    <a:gd name="connsiteY4" fmla="*/ 474989 h 1302286"/>
                    <a:gd name="connsiteX5" fmla="*/ 430194 w 906057"/>
                    <a:gd name="connsiteY5" fmla="*/ 357911 h 1302286"/>
                    <a:gd name="connsiteX6" fmla="*/ 302225 w 906057"/>
                    <a:gd name="connsiteY6" fmla="*/ 80191 h 1302286"/>
                    <a:gd name="connsiteX7" fmla="*/ 0 w 906057"/>
                    <a:gd name="connsiteY7" fmla="*/ 110141 h 1302286"/>
                    <a:gd name="connsiteX8" fmla="*/ 157919 w 906057"/>
                    <a:gd name="connsiteY8" fmla="*/ 6677 h 1302286"/>
                    <a:gd name="connsiteX9" fmla="*/ 514599 w 906057"/>
                    <a:gd name="connsiteY9" fmla="*/ 219051 h 1302286"/>
                    <a:gd name="connsiteX10" fmla="*/ 558163 w 906057"/>
                    <a:gd name="connsiteY10" fmla="*/ 251724 h 1302286"/>
                    <a:gd name="connsiteX11" fmla="*/ 874002 w 906057"/>
                    <a:gd name="connsiteY11" fmla="*/ 763601 h 1302286"/>
                    <a:gd name="connsiteX12" fmla="*/ 876724 w 906057"/>
                    <a:gd name="connsiteY12" fmla="*/ 804442 h 1302286"/>
                    <a:gd name="connsiteX13" fmla="*/ 716082 w 906057"/>
                    <a:gd name="connsiteY13" fmla="*/ 1123003 h 1302286"/>
                    <a:gd name="connsiteX14" fmla="*/ 680687 w 906057"/>
                    <a:gd name="connsiteY14" fmla="*/ 1152953 h 1302286"/>
                    <a:gd name="connsiteX15" fmla="*/ 378462 w 906057"/>
                    <a:gd name="connsiteY15" fmla="*/ 1283645 h 1302286"/>
                    <a:gd name="connsiteX16" fmla="*/ 353957 w 906057"/>
                    <a:gd name="connsiteY16" fmla="*/ 1272754 h 130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057" h="1302286">
                      <a:moveTo>
                        <a:pt x="353957" y="1272754"/>
                      </a:moveTo>
                      <a:cubicBezTo>
                        <a:pt x="509154" y="1302704"/>
                        <a:pt x="631677" y="1204686"/>
                        <a:pt x="620786" y="1041321"/>
                      </a:cubicBezTo>
                      <a:cubicBezTo>
                        <a:pt x="694301" y="1052212"/>
                        <a:pt x="765092" y="1044043"/>
                        <a:pt x="795042" y="962361"/>
                      </a:cubicBezTo>
                      <a:cubicBezTo>
                        <a:pt x="814101" y="910629"/>
                        <a:pt x="800488" y="880679"/>
                        <a:pt x="726973" y="801719"/>
                      </a:cubicBezTo>
                      <a:cubicBezTo>
                        <a:pt x="795042" y="698255"/>
                        <a:pt x="816824" y="586622"/>
                        <a:pt x="743310" y="474989"/>
                      </a:cubicBezTo>
                      <a:cubicBezTo>
                        <a:pt x="669796" y="363357"/>
                        <a:pt x="563609" y="333406"/>
                        <a:pt x="430194" y="357911"/>
                      </a:cubicBezTo>
                      <a:cubicBezTo>
                        <a:pt x="441085" y="238110"/>
                        <a:pt x="411135" y="137369"/>
                        <a:pt x="302225" y="80191"/>
                      </a:cubicBezTo>
                      <a:cubicBezTo>
                        <a:pt x="196038" y="23013"/>
                        <a:pt x="95296" y="42073"/>
                        <a:pt x="0" y="110141"/>
                      </a:cubicBezTo>
                      <a:cubicBezTo>
                        <a:pt x="38119" y="52964"/>
                        <a:pt x="92573" y="20291"/>
                        <a:pt x="157919" y="6677"/>
                      </a:cubicBezTo>
                      <a:cubicBezTo>
                        <a:pt x="315839" y="-25996"/>
                        <a:pt x="465590" y="63855"/>
                        <a:pt x="514599" y="219051"/>
                      </a:cubicBezTo>
                      <a:cubicBezTo>
                        <a:pt x="522767" y="243556"/>
                        <a:pt x="533658" y="249001"/>
                        <a:pt x="558163" y="251724"/>
                      </a:cubicBezTo>
                      <a:cubicBezTo>
                        <a:pt x="816824" y="270783"/>
                        <a:pt x="969298" y="521276"/>
                        <a:pt x="874002" y="763601"/>
                      </a:cubicBezTo>
                      <a:cubicBezTo>
                        <a:pt x="868556" y="774492"/>
                        <a:pt x="871279" y="793551"/>
                        <a:pt x="876724" y="804442"/>
                      </a:cubicBezTo>
                      <a:cubicBezTo>
                        <a:pt x="952961" y="946025"/>
                        <a:pt x="874002" y="1101221"/>
                        <a:pt x="716082" y="1123003"/>
                      </a:cubicBezTo>
                      <a:cubicBezTo>
                        <a:pt x="694301" y="1125726"/>
                        <a:pt x="688855" y="1136617"/>
                        <a:pt x="680687" y="1152953"/>
                      </a:cubicBezTo>
                      <a:cubicBezTo>
                        <a:pt x="628955" y="1275477"/>
                        <a:pt x="492817" y="1335378"/>
                        <a:pt x="378462" y="1283645"/>
                      </a:cubicBezTo>
                      <a:cubicBezTo>
                        <a:pt x="367571" y="1280923"/>
                        <a:pt x="362125" y="1278200"/>
                        <a:pt x="353957" y="1272754"/>
                      </a:cubicBezTo>
                      <a:close/>
                    </a:path>
                  </a:pathLst>
                </a:custGeom>
                <a:solidFill>
                  <a:srgbClr val="783F34"/>
                </a:solidFill>
                <a:ln w="27191" cap="flat">
                  <a:noFill/>
                  <a:prstDash val="solid"/>
                  <a:miter/>
                </a:ln>
              </p:spPr>
              <p:txBody>
                <a:bodyPr rtlCol="0" anchor="ctr"/>
                <a:lstStyle/>
                <a:p>
                  <a:endParaRPr lang="en-DK"/>
                </a:p>
              </p:txBody>
            </p:sp>
            <p:sp>
              <p:nvSpPr>
                <p:cNvPr id="28" name="Freeform: Shape 27">
                  <a:extLst>
                    <a:ext uri="{FF2B5EF4-FFF2-40B4-BE49-F238E27FC236}">
                      <a16:creationId xmlns:a16="http://schemas.microsoft.com/office/drawing/2014/main" id="{E142C623-F630-C184-B4B4-935404A3CE1C}"/>
                    </a:ext>
                  </a:extLst>
                </p:cNvPr>
                <p:cNvSpPr/>
                <p:nvPr/>
              </p:nvSpPr>
              <p:spPr>
                <a:xfrm>
                  <a:off x="2824726" y="3122873"/>
                  <a:ext cx="326729" cy="1377709"/>
                </a:xfrm>
                <a:custGeom>
                  <a:avLst/>
                  <a:gdLst>
                    <a:gd name="connsiteX0" fmla="*/ 40841 w 326729"/>
                    <a:gd name="connsiteY0" fmla="*/ 0 h 1377709"/>
                    <a:gd name="connsiteX1" fmla="*/ 106187 w 326729"/>
                    <a:gd name="connsiteY1" fmla="*/ 424749 h 1377709"/>
                    <a:gd name="connsiteX2" fmla="*/ 321284 w 326729"/>
                    <a:gd name="connsiteY2" fmla="*/ 198761 h 1377709"/>
                    <a:gd name="connsiteX3" fmla="*/ 326730 w 326729"/>
                    <a:gd name="connsiteY3" fmla="*/ 201483 h 1377709"/>
                    <a:gd name="connsiteX4" fmla="*/ 283166 w 326729"/>
                    <a:gd name="connsiteY4" fmla="*/ 266829 h 1377709"/>
                    <a:gd name="connsiteX5" fmla="*/ 166088 w 326729"/>
                    <a:gd name="connsiteY5" fmla="*/ 441085 h 1377709"/>
                    <a:gd name="connsiteX6" fmla="*/ 111633 w 326729"/>
                    <a:gd name="connsiteY6" fmla="*/ 628955 h 1377709"/>
                    <a:gd name="connsiteX7" fmla="*/ 138860 w 326729"/>
                    <a:gd name="connsiteY7" fmla="*/ 1339592 h 1377709"/>
                    <a:gd name="connsiteX8" fmla="*/ 138860 w 326729"/>
                    <a:gd name="connsiteY8" fmla="*/ 1377710 h 1377709"/>
                    <a:gd name="connsiteX9" fmla="*/ 0 w 326729"/>
                    <a:gd name="connsiteY9" fmla="*/ 1377710 h 1377709"/>
                    <a:gd name="connsiteX10" fmla="*/ 40841 w 326729"/>
                    <a:gd name="connsiteY10" fmla="*/ 0 h 137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729" h="1377709">
                      <a:moveTo>
                        <a:pt x="40841" y="0"/>
                      </a:moveTo>
                      <a:cubicBezTo>
                        <a:pt x="62623" y="136137"/>
                        <a:pt x="84405" y="274998"/>
                        <a:pt x="106187" y="424749"/>
                      </a:cubicBezTo>
                      <a:cubicBezTo>
                        <a:pt x="182424" y="345789"/>
                        <a:pt x="250493" y="272275"/>
                        <a:pt x="321284" y="198761"/>
                      </a:cubicBezTo>
                      <a:cubicBezTo>
                        <a:pt x="324007" y="198761"/>
                        <a:pt x="324007" y="201483"/>
                        <a:pt x="326730" y="201483"/>
                      </a:cubicBezTo>
                      <a:cubicBezTo>
                        <a:pt x="313116" y="223265"/>
                        <a:pt x="296779" y="245047"/>
                        <a:pt x="283166" y="266829"/>
                      </a:cubicBezTo>
                      <a:cubicBezTo>
                        <a:pt x="245047" y="324007"/>
                        <a:pt x="209652" y="386630"/>
                        <a:pt x="166088" y="441085"/>
                      </a:cubicBezTo>
                      <a:cubicBezTo>
                        <a:pt x="119801" y="498263"/>
                        <a:pt x="108910" y="558163"/>
                        <a:pt x="111633" y="628955"/>
                      </a:cubicBezTo>
                      <a:cubicBezTo>
                        <a:pt x="122524" y="865834"/>
                        <a:pt x="130692" y="1102713"/>
                        <a:pt x="138860" y="1339592"/>
                      </a:cubicBezTo>
                      <a:cubicBezTo>
                        <a:pt x="138860" y="1350483"/>
                        <a:pt x="138860" y="1364096"/>
                        <a:pt x="138860" y="1377710"/>
                      </a:cubicBezTo>
                      <a:cubicBezTo>
                        <a:pt x="92573" y="1377710"/>
                        <a:pt x="49010" y="1377710"/>
                        <a:pt x="0" y="1377710"/>
                      </a:cubicBezTo>
                      <a:cubicBezTo>
                        <a:pt x="13614" y="914843"/>
                        <a:pt x="27227" y="454699"/>
                        <a:pt x="40841" y="0"/>
                      </a:cubicBezTo>
                      <a:close/>
                    </a:path>
                  </a:pathLst>
                </a:custGeom>
                <a:solidFill>
                  <a:srgbClr val="783F34"/>
                </a:solidFill>
                <a:ln w="27191" cap="flat">
                  <a:noFill/>
                  <a:prstDash val="solid"/>
                  <a:miter/>
                </a:ln>
              </p:spPr>
              <p:txBody>
                <a:bodyPr rtlCol="0" anchor="ctr"/>
                <a:lstStyle/>
                <a:p>
                  <a:endParaRPr lang="en-DK"/>
                </a:p>
              </p:txBody>
            </p:sp>
          </p:grpSp>
        </p:grpSp>
      </p:grpSp>
      <p:sp>
        <p:nvSpPr>
          <p:cNvPr id="7" name="Oval 6">
            <a:extLst>
              <a:ext uri="{FF2B5EF4-FFF2-40B4-BE49-F238E27FC236}">
                <a16:creationId xmlns:a16="http://schemas.microsoft.com/office/drawing/2014/main" id="{62151F34-C994-8714-6372-DB674F86B883}"/>
              </a:ext>
            </a:extLst>
          </p:cNvPr>
          <p:cNvSpPr/>
          <p:nvPr/>
        </p:nvSpPr>
        <p:spPr>
          <a:xfrm>
            <a:off x="1241984" y="1914701"/>
            <a:ext cx="592020" cy="592020"/>
          </a:xfrm>
          <a:prstGeom prst="ellipse">
            <a:avLst/>
          </a:prstGeom>
          <a:blipFill>
            <a:blip r:embed="rId3"/>
            <a:srcRect/>
            <a:stretch>
              <a:fillRect t="-4000" b="-4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DK"/>
          </a:p>
        </p:txBody>
      </p:sp>
      <p:sp>
        <p:nvSpPr>
          <p:cNvPr id="10" name="Oval 9">
            <a:extLst>
              <a:ext uri="{FF2B5EF4-FFF2-40B4-BE49-F238E27FC236}">
                <a16:creationId xmlns:a16="http://schemas.microsoft.com/office/drawing/2014/main" id="{4D8EACB3-E048-AAE5-0DFB-C70D32FEDF64}"/>
              </a:ext>
            </a:extLst>
          </p:cNvPr>
          <p:cNvSpPr/>
          <p:nvPr/>
        </p:nvSpPr>
        <p:spPr>
          <a:xfrm>
            <a:off x="1245083" y="3965858"/>
            <a:ext cx="592020" cy="592020"/>
          </a:xfrm>
          <a:prstGeom prst="ellipse">
            <a:avLst/>
          </a:prstGeom>
          <a:blipFill>
            <a:blip r:embed="rId4"/>
            <a:srcRect/>
            <a:stretch>
              <a:fillRect l="-13000" r="-13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DK"/>
          </a:p>
        </p:txBody>
      </p:sp>
      <p:sp>
        <p:nvSpPr>
          <p:cNvPr id="16" name="Oval 15">
            <a:extLst>
              <a:ext uri="{FF2B5EF4-FFF2-40B4-BE49-F238E27FC236}">
                <a16:creationId xmlns:a16="http://schemas.microsoft.com/office/drawing/2014/main" id="{7BFFCFCB-27C4-94D7-B854-7D11D2B43DFA}"/>
              </a:ext>
            </a:extLst>
          </p:cNvPr>
          <p:cNvSpPr/>
          <p:nvPr/>
        </p:nvSpPr>
        <p:spPr>
          <a:xfrm>
            <a:off x="7893397" y="1866342"/>
            <a:ext cx="592020" cy="592020"/>
          </a:xfrm>
          <a:prstGeom prst="ellipse">
            <a:avLst/>
          </a:prstGeom>
          <a:blipFill>
            <a:blip r:embed="rId5"/>
            <a:srcRect/>
            <a:stretch>
              <a:fillRect l="-9000" r="-9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DK"/>
          </a:p>
        </p:txBody>
      </p:sp>
      <p:sp>
        <p:nvSpPr>
          <p:cNvPr id="13" name="Oval 12">
            <a:extLst>
              <a:ext uri="{FF2B5EF4-FFF2-40B4-BE49-F238E27FC236}">
                <a16:creationId xmlns:a16="http://schemas.microsoft.com/office/drawing/2014/main" id="{7116635C-BDBA-A852-79B0-E52713B5E3C6}"/>
              </a:ext>
            </a:extLst>
          </p:cNvPr>
          <p:cNvSpPr/>
          <p:nvPr/>
        </p:nvSpPr>
        <p:spPr>
          <a:xfrm>
            <a:off x="7819198" y="3965858"/>
            <a:ext cx="592020" cy="592020"/>
          </a:xfrm>
          <a:prstGeom prst="ellipse">
            <a:avLst/>
          </a:prstGeom>
          <a:blipFill>
            <a:blip r:embed="rId6"/>
            <a:srcRect/>
            <a:stretch>
              <a:fillRect l="-24000" r="-24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DK"/>
          </a:p>
        </p:txBody>
      </p:sp>
    </p:spTree>
    <p:extLst>
      <p:ext uri="{BB962C8B-B14F-4D97-AF65-F5344CB8AC3E}">
        <p14:creationId xmlns:p14="http://schemas.microsoft.com/office/powerpoint/2010/main" val="3899681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3384F-4BA1-3C82-886A-4CF81E483BD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7F08909-E099-A739-BB39-6006B97D3DAD}"/>
              </a:ext>
            </a:extLst>
          </p:cNvPr>
          <p:cNvSpPr>
            <a:spLocks noGrp="1"/>
          </p:cNvSpPr>
          <p:nvPr>
            <p:ph type="body" sz="quarter" idx="13"/>
          </p:nvPr>
        </p:nvSpPr>
        <p:spPr/>
        <p:txBody>
          <a:bodyPr anchor="ctr">
            <a:noAutofit/>
          </a:bodyPr>
          <a:lstStyle/>
          <a:p>
            <a:r>
              <a:rPr lang="en-US"/>
              <a:t>Where does in-situ data come from?</a:t>
            </a:r>
            <a:endParaRPr lang="en-DK"/>
          </a:p>
        </p:txBody>
      </p:sp>
      <p:sp>
        <p:nvSpPr>
          <p:cNvPr id="7" name="TextBox 6">
            <a:extLst>
              <a:ext uri="{FF2B5EF4-FFF2-40B4-BE49-F238E27FC236}">
                <a16:creationId xmlns:a16="http://schemas.microsoft.com/office/drawing/2014/main" id="{33CE3B44-A34B-8184-B8AE-D2CB818F12A8}"/>
              </a:ext>
            </a:extLst>
          </p:cNvPr>
          <p:cNvSpPr txBox="1"/>
          <p:nvPr/>
        </p:nvSpPr>
        <p:spPr>
          <a:xfrm>
            <a:off x="935205" y="4176755"/>
            <a:ext cx="7927686" cy="341632"/>
          </a:xfrm>
          <a:prstGeom prst="rect">
            <a:avLst/>
          </a:prstGeom>
          <a:noFill/>
        </p:spPr>
        <p:txBody>
          <a:bodyPr wrap="square">
            <a:spAutoFit/>
          </a:bodyPr>
          <a:lstStyle/>
          <a:p>
            <a:pPr marL="342892" lvl="1" algn="ctr" defTabSz="685783">
              <a:lnSpc>
                <a:spcPct val="90000"/>
              </a:lnSpc>
              <a:spcBef>
                <a:spcPts val="375"/>
              </a:spcBef>
              <a:defRPr/>
            </a:pPr>
            <a:r>
              <a:rPr lang="en-US" b="1">
                <a:solidFill>
                  <a:srgbClr val="004B7F"/>
                </a:solidFill>
                <a:latin typeface="Arial" panose="020B0604020202020204" pitchFamily="34" charset="0"/>
                <a:cs typeface="Arial" panose="020B0604020202020204" pitchFamily="34" charset="0"/>
              </a:rPr>
              <a:t>Collaboration with in-situ data providers is essential! </a:t>
            </a:r>
          </a:p>
        </p:txBody>
      </p:sp>
      <p:grpSp>
        <p:nvGrpSpPr>
          <p:cNvPr id="6" name="Group 5">
            <a:extLst>
              <a:ext uri="{FF2B5EF4-FFF2-40B4-BE49-F238E27FC236}">
                <a16:creationId xmlns:a16="http://schemas.microsoft.com/office/drawing/2014/main" id="{DDCC90E7-01CA-28F8-DFA8-709B4E51D746}"/>
              </a:ext>
            </a:extLst>
          </p:cNvPr>
          <p:cNvGrpSpPr/>
          <p:nvPr/>
        </p:nvGrpSpPr>
        <p:grpSpPr>
          <a:xfrm>
            <a:off x="1430010" y="984618"/>
            <a:ext cx="5727736" cy="3705788"/>
            <a:chOff x="1430010" y="984618"/>
            <a:chExt cx="5727736" cy="3705788"/>
          </a:xfrm>
        </p:grpSpPr>
        <p:pic>
          <p:nvPicPr>
            <p:cNvPr id="3" name="Picture 2">
              <a:extLst>
                <a:ext uri="{FF2B5EF4-FFF2-40B4-BE49-F238E27FC236}">
                  <a16:creationId xmlns:a16="http://schemas.microsoft.com/office/drawing/2014/main" id="{24B3673E-2B56-2AE8-FE73-D90C378C5A0B}"/>
                </a:ext>
              </a:extLst>
            </p:cNvPr>
            <p:cNvPicPr>
              <a:picLocks noChangeAspect="1"/>
            </p:cNvPicPr>
            <p:nvPr/>
          </p:nvPicPr>
          <p:blipFill>
            <a:blip r:embed="rId3"/>
            <a:stretch>
              <a:fillRect/>
            </a:stretch>
          </p:blipFill>
          <p:spPr>
            <a:xfrm>
              <a:off x="2640351" y="984618"/>
              <a:ext cx="4517395" cy="3174264"/>
            </a:xfrm>
            <a:prstGeom prst="rect">
              <a:avLst/>
            </a:prstGeom>
          </p:spPr>
        </p:pic>
        <p:pic>
          <p:nvPicPr>
            <p:cNvPr id="35" name="Graphic 34" descr="Megaphone1 with solid fill">
              <a:extLst>
                <a:ext uri="{FF2B5EF4-FFF2-40B4-BE49-F238E27FC236}">
                  <a16:creationId xmlns:a16="http://schemas.microsoft.com/office/drawing/2014/main" id="{644CC3C6-FCAC-01EF-2B7A-20A11A6F392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30010" y="4004735"/>
              <a:ext cx="685671" cy="685671"/>
            </a:xfrm>
            <a:prstGeom prst="rect">
              <a:avLst/>
            </a:prstGeom>
          </p:spPr>
        </p:pic>
        <p:pic>
          <p:nvPicPr>
            <p:cNvPr id="4" name="Picture 3">
              <a:extLst>
                <a:ext uri="{FF2B5EF4-FFF2-40B4-BE49-F238E27FC236}">
                  <a16:creationId xmlns:a16="http://schemas.microsoft.com/office/drawing/2014/main" id="{BA639AAE-B91F-5DDD-3A91-B01A7BC0F972}"/>
                </a:ext>
              </a:extLst>
            </p:cNvPr>
            <p:cNvPicPr>
              <a:picLocks noChangeAspect="1"/>
            </p:cNvPicPr>
            <p:nvPr/>
          </p:nvPicPr>
          <p:blipFill>
            <a:blip r:embed="rId5"/>
            <a:stretch>
              <a:fillRect/>
            </a:stretch>
          </p:blipFill>
          <p:spPr>
            <a:xfrm>
              <a:off x="4378819" y="3756261"/>
              <a:ext cx="459462" cy="209415"/>
            </a:xfrm>
            <a:prstGeom prst="rect">
              <a:avLst/>
            </a:prstGeom>
          </p:spPr>
        </p:pic>
      </p:grpSp>
    </p:spTree>
    <p:extLst>
      <p:ext uri="{BB962C8B-B14F-4D97-AF65-F5344CB8AC3E}">
        <p14:creationId xmlns:p14="http://schemas.microsoft.com/office/powerpoint/2010/main" val="36943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E7199-F083-7CA3-BABA-71C44486351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C53E4D2-A05D-A79A-AD74-29E6F0EB5173}"/>
              </a:ext>
            </a:extLst>
          </p:cNvPr>
          <p:cNvSpPr>
            <a:spLocks noGrp="1"/>
          </p:cNvSpPr>
          <p:nvPr>
            <p:ph type="body" sz="quarter" idx="12"/>
          </p:nvPr>
        </p:nvSpPr>
        <p:spPr>
          <a:xfrm>
            <a:off x="933646" y="269507"/>
            <a:ext cx="7998619" cy="416315"/>
          </a:xfrm>
        </p:spPr>
        <p:txBody>
          <a:bodyPr anchor="ctr">
            <a:noAutofit/>
          </a:bodyPr>
          <a:lstStyle/>
          <a:p>
            <a:r>
              <a:rPr lang="en-US" sz="2400">
                <a:latin typeface="Arial Black" panose="020B0A04020102090204" pitchFamily="34" charset="0"/>
              </a:rPr>
              <a:t>State of Play: In-situ data in Copernicus</a:t>
            </a:r>
          </a:p>
        </p:txBody>
      </p:sp>
      <p:sp>
        <p:nvSpPr>
          <p:cNvPr id="17" name="AutoShape 10" descr="GLOSS [logo]">
            <a:extLst>
              <a:ext uri="{FF2B5EF4-FFF2-40B4-BE49-F238E27FC236}">
                <a16:creationId xmlns:a16="http://schemas.microsoft.com/office/drawing/2014/main" id="{BCFA19B6-7F43-F79C-95FE-9606657506F5}"/>
              </a:ext>
            </a:extLst>
          </p:cNvPr>
          <p:cNvSpPr>
            <a:spLocks noChangeAspect="1" noChangeArrowheads="1"/>
          </p:cNvSpPr>
          <p:nvPr/>
        </p:nvSpPr>
        <p:spPr bwMode="auto">
          <a:xfrm>
            <a:off x="4167112" y="227357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a:extLst>
              <a:ext uri="{FF2B5EF4-FFF2-40B4-BE49-F238E27FC236}">
                <a16:creationId xmlns:a16="http://schemas.microsoft.com/office/drawing/2014/main" id="{7FC4A489-6DC7-6957-8728-5F7DB91B9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15" y="903110"/>
            <a:ext cx="4467740" cy="25410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5EBF57E-D63A-1BB8-E35E-1B9FB8C46277}"/>
              </a:ext>
            </a:extLst>
          </p:cNvPr>
          <p:cNvSpPr txBox="1"/>
          <p:nvPr/>
        </p:nvSpPr>
        <p:spPr>
          <a:xfrm>
            <a:off x="1145275" y="4356058"/>
            <a:ext cx="3694215" cy="307777"/>
          </a:xfrm>
          <a:prstGeom prst="rect">
            <a:avLst/>
          </a:prstGeom>
          <a:noFill/>
        </p:spPr>
        <p:txBody>
          <a:bodyPr wrap="square">
            <a:spAutoFit/>
          </a:bodyPr>
          <a:lstStyle/>
          <a:p>
            <a:pPr algn="ctr"/>
            <a:r>
              <a:rPr lang="en-US" sz="1400" b="1">
                <a:solidFill>
                  <a:srgbClr val="004B7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https://insitu.copernicus.eu/state-of-play</a:t>
            </a:r>
            <a:endParaRPr lang="en-US" sz="1400" b="1">
              <a:solidFill>
                <a:srgbClr val="004B7F"/>
              </a:solidFill>
              <a:latin typeface="Arial" panose="020B0604020202020204" pitchFamily="34" charset="0"/>
              <a:cs typeface="Arial" panose="020B0604020202020204" pitchFamily="34" charset="0"/>
            </a:endParaRPr>
          </a:p>
        </p:txBody>
      </p:sp>
      <p:pic>
        <p:nvPicPr>
          <p:cNvPr id="2" name="Picture 1" descr="A qr code with blue dots&#10;&#10;AI-generated content may be incorrect.">
            <a:extLst>
              <a:ext uri="{FF2B5EF4-FFF2-40B4-BE49-F238E27FC236}">
                <a16:creationId xmlns:a16="http://schemas.microsoft.com/office/drawing/2014/main" id="{49A90662-D080-8508-5923-54B6CEC4CE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71623" y="3314541"/>
            <a:ext cx="1041517" cy="1041517"/>
          </a:xfrm>
          <a:prstGeom prst="rect">
            <a:avLst/>
          </a:prstGeom>
          <a:solidFill>
            <a:srgbClr val="FFFFFF"/>
          </a:solidFill>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A01E3D64-421B-F7D4-0E99-5F692F385A04}"/>
              </a:ext>
            </a:extLst>
          </p:cNvPr>
          <p:cNvPicPr>
            <a:picLocks noChangeAspect="1"/>
          </p:cNvPicPr>
          <p:nvPr/>
        </p:nvPicPr>
        <p:blipFill>
          <a:blip r:embed="rId6"/>
          <a:stretch>
            <a:fillRect/>
          </a:stretch>
        </p:blipFill>
        <p:spPr>
          <a:xfrm>
            <a:off x="5180054" y="1695228"/>
            <a:ext cx="2316863" cy="2573962"/>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359E3DB-E9F2-5E83-24AB-C54FEC492E4A}"/>
              </a:ext>
            </a:extLst>
          </p:cNvPr>
          <p:cNvPicPr>
            <a:picLocks noChangeAspect="1"/>
          </p:cNvPicPr>
          <p:nvPr/>
        </p:nvPicPr>
        <p:blipFill>
          <a:blip r:embed="rId7"/>
          <a:stretch>
            <a:fillRect/>
          </a:stretch>
        </p:blipFill>
        <p:spPr>
          <a:xfrm>
            <a:off x="6231196" y="790660"/>
            <a:ext cx="1635326" cy="1711585"/>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1257C0B-955F-0722-B7E4-58314E2AFEE6}"/>
              </a:ext>
            </a:extLst>
          </p:cNvPr>
          <p:cNvPicPr>
            <a:picLocks noChangeAspect="1"/>
          </p:cNvPicPr>
          <p:nvPr/>
        </p:nvPicPr>
        <p:blipFill>
          <a:blip r:embed="rId8"/>
          <a:stretch>
            <a:fillRect/>
          </a:stretch>
        </p:blipFill>
        <p:spPr>
          <a:xfrm>
            <a:off x="6536221" y="1303885"/>
            <a:ext cx="1716153" cy="173947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DB3C088-7AF8-FCDB-6095-F6440E2D1B4B}"/>
              </a:ext>
            </a:extLst>
          </p:cNvPr>
          <p:cNvPicPr>
            <a:picLocks noChangeAspect="1"/>
          </p:cNvPicPr>
          <p:nvPr/>
        </p:nvPicPr>
        <p:blipFill>
          <a:blip r:embed="rId9"/>
          <a:stretch>
            <a:fillRect/>
          </a:stretch>
        </p:blipFill>
        <p:spPr>
          <a:xfrm>
            <a:off x="6892077" y="1835646"/>
            <a:ext cx="1733261" cy="1874315"/>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FAEAA6C-0802-8B6A-057F-805A726A78E5}"/>
              </a:ext>
            </a:extLst>
          </p:cNvPr>
          <p:cNvPicPr>
            <a:picLocks noChangeAspect="1"/>
          </p:cNvPicPr>
          <p:nvPr/>
        </p:nvPicPr>
        <p:blipFill>
          <a:blip r:embed="rId10"/>
          <a:stretch>
            <a:fillRect/>
          </a:stretch>
        </p:blipFill>
        <p:spPr>
          <a:xfrm>
            <a:off x="7107281" y="2473675"/>
            <a:ext cx="1741069" cy="158379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684871A9-0BE2-BEE1-C6C2-837EB2EA911B}"/>
              </a:ext>
            </a:extLst>
          </p:cNvPr>
          <p:cNvPicPr>
            <a:picLocks noChangeAspect="1"/>
          </p:cNvPicPr>
          <p:nvPr/>
        </p:nvPicPr>
        <p:blipFill>
          <a:blip r:embed="rId11"/>
          <a:stretch>
            <a:fillRect/>
          </a:stretch>
        </p:blipFill>
        <p:spPr>
          <a:xfrm>
            <a:off x="7496917" y="3125627"/>
            <a:ext cx="1510915" cy="14193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6401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90E850-755F-F803-A84A-402E78A3680B}"/>
              </a:ext>
            </a:extLst>
          </p:cNvPr>
          <p:cNvSpPr>
            <a:spLocks noGrp="1"/>
          </p:cNvSpPr>
          <p:nvPr>
            <p:ph type="body" sz="quarter" idx="13"/>
          </p:nvPr>
        </p:nvSpPr>
        <p:spPr/>
        <p:txBody>
          <a:bodyPr vert="horz" lIns="91438" tIns="45719" rIns="91438" bIns="45719" rtlCol="0" anchor="b">
            <a:normAutofit lnSpcReduction="10000"/>
          </a:bodyPr>
          <a:lstStyle/>
          <a:p>
            <a:r>
              <a:rPr lang="en-US">
                <a:latin typeface="Arial Black" panose="020B0A04020102090204" pitchFamily="34" charset="0"/>
              </a:rPr>
              <a:t>State of Play: </a:t>
            </a:r>
            <a:r>
              <a:rPr lang="en-US"/>
              <a:t>key in-situ gaps per service</a:t>
            </a:r>
            <a:endParaRPr lang="en-US">
              <a:latin typeface="Arial Black" panose="020B0A04020102090204" pitchFamily="34" charset="0"/>
            </a:endParaRPr>
          </a:p>
        </p:txBody>
      </p:sp>
      <p:grpSp>
        <p:nvGrpSpPr>
          <p:cNvPr id="55" name="Group 54">
            <a:extLst>
              <a:ext uri="{FF2B5EF4-FFF2-40B4-BE49-F238E27FC236}">
                <a16:creationId xmlns:a16="http://schemas.microsoft.com/office/drawing/2014/main" id="{A2E08FAF-7BF1-A871-0234-FF8FE4F76857}"/>
              </a:ext>
            </a:extLst>
          </p:cNvPr>
          <p:cNvGrpSpPr/>
          <p:nvPr/>
        </p:nvGrpSpPr>
        <p:grpSpPr>
          <a:xfrm>
            <a:off x="900113" y="889745"/>
            <a:ext cx="7948320" cy="3829076"/>
            <a:chOff x="873667" y="851645"/>
            <a:chExt cx="7948320" cy="3829076"/>
          </a:xfrm>
        </p:grpSpPr>
        <p:sp>
          <p:nvSpPr>
            <p:cNvPr id="20" name="TextBox 19">
              <a:extLst>
                <a:ext uri="{FF2B5EF4-FFF2-40B4-BE49-F238E27FC236}">
                  <a16:creationId xmlns:a16="http://schemas.microsoft.com/office/drawing/2014/main" id="{866FA1A4-1C85-6FFC-59A9-F18B0EFF653C}"/>
                </a:ext>
              </a:extLst>
            </p:cNvPr>
            <p:cNvSpPr txBox="1"/>
            <p:nvPr/>
          </p:nvSpPr>
          <p:spPr>
            <a:xfrm>
              <a:off x="1244118" y="851645"/>
              <a:ext cx="7577869" cy="468000"/>
            </a:xfrm>
            <a:prstGeom prst="roundRect">
              <a:avLst/>
            </a:prstGeom>
            <a:noFill/>
            <a:ln w="12700">
              <a:solidFill>
                <a:srgbClr val="5DC4E1"/>
              </a:solidFill>
            </a:ln>
          </p:spPr>
          <p:txBody>
            <a:bodyPr wrap="square" lIns="252000" rtlCol="0" anchor="ctr">
              <a:noAutofit/>
            </a:bodyPr>
            <a:lstStyle/>
            <a:p>
              <a:r>
                <a:rPr lang="en-US" sz="1200">
                  <a:solidFill>
                    <a:srgbClr val="004B7F"/>
                  </a:solidFill>
                  <a:latin typeface="Arial" panose="020B0604020202020204" pitchFamily="34" charset="0"/>
                  <a:cs typeface="Arial" panose="020B0604020202020204" pitchFamily="34" charset="0"/>
                </a:rPr>
                <a:t>Global in-situ air quality data are </a:t>
              </a:r>
              <a:r>
                <a:rPr lang="en-US" sz="1200" b="1">
                  <a:solidFill>
                    <a:srgbClr val="004B7F"/>
                  </a:solidFill>
                  <a:latin typeface="Arial" panose="020B0604020202020204" pitchFamily="34" charset="0"/>
                  <a:cs typeface="Arial" panose="020B0604020202020204" pitchFamily="34" charset="0"/>
                </a:rPr>
                <a:t>sparse and inconsistent</a:t>
              </a:r>
              <a:r>
                <a:rPr lang="en-US" sz="1200">
                  <a:solidFill>
                    <a:srgbClr val="004B7F"/>
                  </a:solidFill>
                  <a:latin typeface="Arial" panose="020B0604020202020204" pitchFamily="34" charset="0"/>
                  <a:cs typeface="Arial" panose="020B0604020202020204" pitchFamily="34" charset="0"/>
                </a:rPr>
                <a:t>, limiting reliable </a:t>
              </a:r>
              <a:r>
                <a:rPr lang="en-US" sz="1200" b="1">
                  <a:solidFill>
                    <a:srgbClr val="004B7F"/>
                  </a:solidFill>
                  <a:latin typeface="Arial" panose="020B0604020202020204" pitchFamily="34" charset="0"/>
                  <a:cs typeface="Arial" panose="020B0604020202020204" pitchFamily="34" charset="0"/>
                </a:rPr>
                <a:t>global assimilation</a:t>
              </a:r>
              <a:r>
                <a:rPr lang="en-US" sz="1200">
                  <a:solidFill>
                    <a:srgbClr val="004B7F"/>
                  </a:solidFill>
                  <a:latin typeface="Arial" panose="020B0604020202020204" pitchFamily="34" charset="0"/>
                  <a:cs typeface="Arial" panose="020B0604020202020204" pitchFamily="34" charset="0"/>
                </a:rPr>
                <a:t>.</a:t>
              </a:r>
              <a:endParaRPr lang="en-DK" sz="1200">
                <a:solidFill>
                  <a:srgbClr val="004B7F"/>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07E8C133-06E5-840C-D728-70D469D042D1}"/>
                </a:ext>
              </a:extLst>
            </p:cNvPr>
            <p:cNvSpPr/>
            <p:nvPr/>
          </p:nvSpPr>
          <p:spPr>
            <a:xfrm>
              <a:off x="900113" y="863468"/>
              <a:ext cx="454240" cy="44291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52000" rtlCol="0" anchor="ctr"/>
            <a:lstStyle/>
            <a:p>
              <a:pPr algn="ctr"/>
              <a:endParaRPr lang="en-DK"/>
            </a:p>
          </p:txBody>
        </p:sp>
        <p:pic>
          <p:nvPicPr>
            <p:cNvPr id="11" name="Picture 10" descr="A blue and black logo&#10;&#10;AI-generated content may be incorrect.">
              <a:extLst>
                <a:ext uri="{FF2B5EF4-FFF2-40B4-BE49-F238E27FC236}">
                  <a16:creationId xmlns:a16="http://schemas.microsoft.com/office/drawing/2014/main" id="{C669BD1C-E7C1-03CE-FF5C-9D20257D3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113" y="853310"/>
              <a:ext cx="447532" cy="468000"/>
            </a:xfrm>
            <a:prstGeom prst="roundRect">
              <a:avLst/>
            </a:prstGeom>
          </p:spPr>
        </p:pic>
        <p:sp>
          <p:nvSpPr>
            <p:cNvPr id="25" name="TextBox 24">
              <a:extLst>
                <a:ext uri="{FF2B5EF4-FFF2-40B4-BE49-F238E27FC236}">
                  <a16:creationId xmlns:a16="http://schemas.microsoft.com/office/drawing/2014/main" id="{D8C8DF5E-C924-5B91-473D-4DF79C8A2D72}"/>
                </a:ext>
              </a:extLst>
            </p:cNvPr>
            <p:cNvSpPr txBox="1"/>
            <p:nvPr/>
          </p:nvSpPr>
          <p:spPr>
            <a:xfrm>
              <a:off x="1244118" y="1939129"/>
              <a:ext cx="7577868" cy="468000"/>
            </a:xfrm>
            <a:prstGeom prst="roundRect">
              <a:avLst/>
            </a:prstGeom>
            <a:noFill/>
            <a:ln w="12700">
              <a:solidFill>
                <a:srgbClr val="B0BF27"/>
              </a:solidFill>
            </a:ln>
          </p:spPr>
          <p:txBody>
            <a:bodyPr wrap="square" lIns="252000" rtlCol="0" anchor="ctr">
              <a:noAutofit/>
            </a:bodyPr>
            <a:lstStyle>
              <a:defPPr>
                <a:defRPr lang="en-US"/>
              </a:defPPr>
              <a:lvl1pPr>
                <a:defRPr sz="1200">
                  <a:solidFill>
                    <a:srgbClr val="004B7F"/>
                  </a:solidFill>
                  <a:latin typeface="Arial" panose="020B0604020202020204" pitchFamily="34" charset="0"/>
                  <a:cs typeface="Arial" panose="020B0604020202020204" pitchFamily="34" charset="0"/>
                </a:defRPr>
              </a:lvl1pPr>
            </a:lstStyle>
            <a:p>
              <a:r>
                <a:rPr lang="en-US"/>
                <a:t>Access to land data is limited and inconsistent due to </a:t>
              </a:r>
              <a:r>
                <a:rPr lang="en-US" b="1"/>
                <a:t>national restrictions and different data standards</a:t>
              </a:r>
              <a:r>
                <a:rPr lang="en-US"/>
                <a:t>.</a:t>
              </a:r>
              <a:endParaRPr lang="en-DK"/>
            </a:p>
          </p:txBody>
        </p:sp>
        <p:sp>
          <p:nvSpPr>
            <p:cNvPr id="38" name="Oval 37">
              <a:extLst>
                <a:ext uri="{FF2B5EF4-FFF2-40B4-BE49-F238E27FC236}">
                  <a16:creationId xmlns:a16="http://schemas.microsoft.com/office/drawing/2014/main" id="{FE06FF50-ACCE-E4CE-CECC-EE48D021AC1C}"/>
                </a:ext>
              </a:extLst>
            </p:cNvPr>
            <p:cNvSpPr/>
            <p:nvPr/>
          </p:nvSpPr>
          <p:spPr>
            <a:xfrm>
              <a:off x="873667" y="1918748"/>
              <a:ext cx="504399" cy="49182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52000" rtlCol="0" anchor="ctr"/>
            <a:lstStyle/>
            <a:p>
              <a:pPr algn="ctr"/>
              <a:endParaRPr lang="en-DK"/>
            </a:p>
          </p:txBody>
        </p:sp>
        <p:pic>
          <p:nvPicPr>
            <p:cNvPr id="17" name="Picture 16">
              <a:extLst>
                <a:ext uri="{FF2B5EF4-FFF2-40B4-BE49-F238E27FC236}">
                  <a16:creationId xmlns:a16="http://schemas.microsoft.com/office/drawing/2014/main" id="{A7961B82-0437-775C-A2ED-F4D3C8A8C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070" y="1920041"/>
              <a:ext cx="466425" cy="489234"/>
            </a:xfrm>
            <a:prstGeom prst="roundRect">
              <a:avLst/>
            </a:prstGeom>
          </p:spPr>
        </p:pic>
        <p:sp>
          <p:nvSpPr>
            <p:cNvPr id="21" name="TextBox 20">
              <a:extLst>
                <a:ext uri="{FF2B5EF4-FFF2-40B4-BE49-F238E27FC236}">
                  <a16:creationId xmlns:a16="http://schemas.microsoft.com/office/drawing/2014/main" id="{59F0F87B-A786-2824-5095-D7E595B0BCE3}"/>
                </a:ext>
              </a:extLst>
            </p:cNvPr>
            <p:cNvSpPr txBox="1"/>
            <p:nvPr/>
          </p:nvSpPr>
          <p:spPr>
            <a:xfrm>
              <a:off x="1236099" y="1389591"/>
              <a:ext cx="7577868" cy="468000"/>
            </a:xfrm>
            <a:prstGeom prst="roundRect">
              <a:avLst/>
            </a:prstGeom>
            <a:noFill/>
            <a:ln w="12700">
              <a:solidFill>
                <a:srgbClr val="216196"/>
              </a:solidFill>
            </a:ln>
          </p:spPr>
          <p:txBody>
            <a:bodyPr wrap="square" lIns="252000" rtlCol="0" anchor="ctr">
              <a:noAutofit/>
            </a:bodyPr>
            <a:lstStyle>
              <a:defPPr>
                <a:defRPr lang="en-US"/>
              </a:defPPr>
              <a:lvl1pPr>
                <a:defRPr sz="1200">
                  <a:solidFill>
                    <a:srgbClr val="004B7F"/>
                  </a:solidFill>
                  <a:latin typeface="Arial" panose="020B0604020202020204" pitchFamily="34" charset="0"/>
                  <a:cs typeface="Arial" panose="020B0604020202020204" pitchFamily="34" charset="0"/>
                </a:defRPr>
              </a:lvl1pPr>
            </a:lstStyle>
            <a:p>
              <a:r>
                <a:rPr lang="en-US"/>
                <a:t>Limited ocean data from </a:t>
              </a:r>
              <a:r>
                <a:rPr lang="en-US" b="1"/>
                <a:t>deep or remote areas </a:t>
              </a:r>
              <a:r>
                <a:rPr lang="en-US"/>
                <a:t>(polar/marginal seas), with heavy dependency on </a:t>
              </a:r>
              <a:r>
                <a:rPr lang="en-US" b="1"/>
                <a:t>research funding</a:t>
              </a:r>
              <a:r>
                <a:rPr lang="en-US"/>
                <a:t>.</a:t>
              </a:r>
              <a:endParaRPr lang="en-DK"/>
            </a:p>
          </p:txBody>
        </p:sp>
        <p:sp>
          <p:nvSpPr>
            <p:cNvPr id="30" name="Oval 29">
              <a:extLst>
                <a:ext uri="{FF2B5EF4-FFF2-40B4-BE49-F238E27FC236}">
                  <a16:creationId xmlns:a16="http://schemas.microsoft.com/office/drawing/2014/main" id="{13C3549F-D8FF-7F42-C984-BED88EB1F34D}"/>
                </a:ext>
              </a:extLst>
            </p:cNvPr>
            <p:cNvSpPr/>
            <p:nvPr/>
          </p:nvSpPr>
          <p:spPr>
            <a:xfrm>
              <a:off x="904163" y="1408510"/>
              <a:ext cx="454240" cy="44291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52000" rtlCol="0" anchor="ctr"/>
            <a:lstStyle/>
            <a:p>
              <a:pPr algn="ctr"/>
              <a:endParaRPr lang="en-DK"/>
            </a:p>
          </p:txBody>
        </p:sp>
        <p:pic>
          <p:nvPicPr>
            <p:cNvPr id="19" name="Picture 18">
              <a:extLst>
                <a:ext uri="{FF2B5EF4-FFF2-40B4-BE49-F238E27FC236}">
                  <a16:creationId xmlns:a16="http://schemas.microsoft.com/office/drawing/2014/main" id="{EAC7215D-AE29-AC53-2AC0-EB227F16A24A}"/>
                </a:ext>
              </a:extLst>
            </p:cNvPr>
            <p:cNvPicPr>
              <a:picLocks noChangeAspect="1"/>
            </p:cNvPicPr>
            <p:nvPr/>
          </p:nvPicPr>
          <p:blipFill>
            <a:blip r:embed="rId4">
              <a:extLst>
                <a:ext uri="{28A0092B-C50C-407E-A947-70E740481C1C}">
                  <a14:useLocalDpi xmlns:a14="http://schemas.microsoft.com/office/drawing/2010/main" val="0"/>
                </a:ext>
              </a:extLst>
            </a:blip>
            <a:srcRect t="11922" r="80523" b="12587"/>
            <a:stretch>
              <a:fillRect/>
            </a:stretch>
          </p:blipFill>
          <p:spPr>
            <a:xfrm>
              <a:off x="877780" y="1385574"/>
              <a:ext cx="500286" cy="492521"/>
            </a:xfrm>
            <a:prstGeom prst="roundRect">
              <a:avLst/>
            </a:prstGeom>
          </p:spPr>
        </p:pic>
        <p:sp>
          <p:nvSpPr>
            <p:cNvPr id="24" name="TextBox 23">
              <a:extLst>
                <a:ext uri="{FF2B5EF4-FFF2-40B4-BE49-F238E27FC236}">
                  <a16:creationId xmlns:a16="http://schemas.microsoft.com/office/drawing/2014/main" id="{D2308EA0-BD12-9518-ED6E-190C552E2D87}"/>
                </a:ext>
              </a:extLst>
            </p:cNvPr>
            <p:cNvSpPr txBox="1"/>
            <p:nvPr/>
          </p:nvSpPr>
          <p:spPr>
            <a:xfrm>
              <a:off x="1297251" y="2489479"/>
              <a:ext cx="7516716" cy="468000"/>
            </a:xfrm>
            <a:prstGeom prst="roundRect">
              <a:avLst/>
            </a:prstGeom>
            <a:noFill/>
            <a:ln w="12700">
              <a:solidFill>
                <a:srgbClr val="901939"/>
              </a:solidFill>
            </a:ln>
          </p:spPr>
          <p:txBody>
            <a:bodyPr wrap="square" lIns="252000" rtlCol="0" anchor="ctr">
              <a:noAutofit/>
            </a:bodyPr>
            <a:lstStyle>
              <a:defPPr>
                <a:defRPr lang="en-US"/>
              </a:defPPr>
              <a:lvl1pPr>
                <a:defRPr sz="1200">
                  <a:solidFill>
                    <a:srgbClr val="004B7F"/>
                  </a:solidFill>
                  <a:latin typeface="Arial" panose="020B0604020202020204" pitchFamily="34" charset="0"/>
                  <a:cs typeface="Arial" panose="020B0604020202020204" pitchFamily="34" charset="0"/>
                </a:defRPr>
              </a:lvl1pPr>
            </a:lstStyle>
            <a:p>
              <a:r>
                <a:rPr lang="en-US"/>
                <a:t>Long-term in-situ time-series and many Essential Climate Variables are </a:t>
              </a:r>
              <a:r>
                <a:rPr lang="en-US" b="1"/>
                <a:t>incomplete and lack consistent global coverage</a:t>
              </a:r>
              <a:r>
                <a:rPr lang="en-US"/>
                <a:t> and quality.</a:t>
              </a:r>
              <a:endParaRPr lang="en-DK"/>
            </a:p>
          </p:txBody>
        </p:sp>
        <p:sp>
          <p:nvSpPr>
            <p:cNvPr id="27" name="TextBox 26">
              <a:extLst>
                <a:ext uri="{FF2B5EF4-FFF2-40B4-BE49-F238E27FC236}">
                  <a16:creationId xmlns:a16="http://schemas.microsoft.com/office/drawing/2014/main" id="{94D23BEE-4355-D177-0B3C-89D3133F94BC}"/>
                </a:ext>
              </a:extLst>
            </p:cNvPr>
            <p:cNvSpPr txBox="1"/>
            <p:nvPr/>
          </p:nvSpPr>
          <p:spPr>
            <a:xfrm>
              <a:off x="1293192" y="3604105"/>
              <a:ext cx="7516717" cy="468000"/>
            </a:xfrm>
            <a:prstGeom prst="roundRect">
              <a:avLst/>
            </a:prstGeom>
            <a:noFill/>
            <a:ln w="12700">
              <a:solidFill>
                <a:srgbClr val="578683"/>
              </a:solidFill>
            </a:ln>
          </p:spPr>
          <p:txBody>
            <a:bodyPr wrap="square" lIns="252000" rtlCol="0" anchor="ctr">
              <a:noAutofit/>
            </a:bodyPr>
            <a:lstStyle>
              <a:defPPr>
                <a:defRPr lang="en-US"/>
              </a:defPPr>
              <a:lvl1pPr>
                <a:defRPr sz="1200">
                  <a:solidFill>
                    <a:srgbClr val="004B7F"/>
                  </a:solidFill>
                  <a:latin typeface="Arial" panose="020B0604020202020204" pitchFamily="34" charset="0"/>
                  <a:cs typeface="Arial" panose="020B0604020202020204" pitchFamily="34" charset="0"/>
                </a:defRPr>
              </a:lvl1pPr>
            </a:lstStyle>
            <a:p>
              <a:r>
                <a:rPr lang="en-US"/>
                <a:t>Near-real-time in-situ data are scarce, especially </a:t>
              </a:r>
              <a:r>
                <a:rPr lang="en-US" b="1"/>
                <a:t>outside the EU or in restricted/sensitive regions</a:t>
              </a:r>
              <a:r>
                <a:rPr lang="en-US"/>
                <a:t>.</a:t>
              </a:r>
              <a:endParaRPr lang="en-DK"/>
            </a:p>
          </p:txBody>
        </p:sp>
        <p:sp>
          <p:nvSpPr>
            <p:cNvPr id="34" name="Oval 33">
              <a:extLst>
                <a:ext uri="{FF2B5EF4-FFF2-40B4-BE49-F238E27FC236}">
                  <a16:creationId xmlns:a16="http://schemas.microsoft.com/office/drawing/2014/main" id="{EF187CB7-1DF8-6C39-73FF-F5F7AB64ECCC}"/>
                </a:ext>
              </a:extLst>
            </p:cNvPr>
            <p:cNvSpPr/>
            <p:nvPr/>
          </p:nvSpPr>
          <p:spPr>
            <a:xfrm>
              <a:off x="900113" y="2461524"/>
              <a:ext cx="504399" cy="49182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9" name="Picture 8">
              <a:extLst>
                <a:ext uri="{FF2B5EF4-FFF2-40B4-BE49-F238E27FC236}">
                  <a16:creationId xmlns:a16="http://schemas.microsoft.com/office/drawing/2014/main" id="{15244400-E779-6CCF-7911-F634706B6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103" y="2449354"/>
              <a:ext cx="477332" cy="519678"/>
            </a:xfrm>
            <a:prstGeom prst="roundRect">
              <a:avLst/>
            </a:prstGeom>
          </p:spPr>
        </p:pic>
        <p:sp>
          <p:nvSpPr>
            <p:cNvPr id="26" name="TextBox 25">
              <a:extLst>
                <a:ext uri="{FF2B5EF4-FFF2-40B4-BE49-F238E27FC236}">
                  <a16:creationId xmlns:a16="http://schemas.microsoft.com/office/drawing/2014/main" id="{C49DDF58-2E27-BD2A-3B12-7A996ADEFA57}"/>
                </a:ext>
              </a:extLst>
            </p:cNvPr>
            <p:cNvSpPr txBox="1"/>
            <p:nvPr/>
          </p:nvSpPr>
          <p:spPr>
            <a:xfrm>
              <a:off x="1297249" y="3051442"/>
              <a:ext cx="7524735" cy="468000"/>
            </a:xfrm>
            <a:prstGeom prst="roundRect">
              <a:avLst/>
            </a:prstGeom>
            <a:noFill/>
            <a:ln w="12700">
              <a:solidFill>
                <a:srgbClr val="F39728"/>
              </a:solidFill>
            </a:ln>
          </p:spPr>
          <p:txBody>
            <a:bodyPr wrap="square" lIns="252000" rtlCol="0" anchor="ctr">
              <a:noAutofit/>
            </a:bodyPr>
            <a:lstStyle>
              <a:defPPr>
                <a:defRPr lang="en-US"/>
              </a:defPPr>
              <a:lvl1pPr>
                <a:defRPr sz="1200">
                  <a:solidFill>
                    <a:srgbClr val="004B7F"/>
                  </a:solidFill>
                  <a:latin typeface="Arial" panose="020B0604020202020204" pitchFamily="34" charset="0"/>
                  <a:cs typeface="Arial" panose="020B0604020202020204" pitchFamily="34" charset="0"/>
                </a:defRPr>
              </a:lvl1pPr>
            </a:lstStyle>
            <a:p>
              <a:r>
                <a:rPr lang="en-US" dirty="0"/>
                <a:t>Lacking real-time/near-real-time in-situ data in many regions with </a:t>
              </a:r>
              <a:r>
                <a:rPr lang="en-US" b="1" dirty="0"/>
                <a:t>limited interoperability of national and European hazard observation systems</a:t>
              </a:r>
              <a:r>
                <a:rPr lang="en-US" dirty="0"/>
                <a:t>. </a:t>
              </a:r>
              <a:endParaRPr lang="en-DK" dirty="0"/>
            </a:p>
          </p:txBody>
        </p:sp>
        <p:sp>
          <p:nvSpPr>
            <p:cNvPr id="35" name="Oval 34">
              <a:extLst>
                <a:ext uri="{FF2B5EF4-FFF2-40B4-BE49-F238E27FC236}">
                  <a16:creationId xmlns:a16="http://schemas.microsoft.com/office/drawing/2014/main" id="{364CBBC5-469F-0934-F710-306A1E4E3B1C}"/>
                </a:ext>
              </a:extLst>
            </p:cNvPr>
            <p:cNvSpPr/>
            <p:nvPr/>
          </p:nvSpPr>
          <p:spPr>
            <a:xfrm>
              <a:off x="902941" y="3039467"/>
              <a:ext cx="522985" cy="49439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5" name="Picture 14" descr="A logo of a person with hands around it&#10;&#10;AI-generated content may be incorrect.">
              <a:extLst>
                <a:ext uri="{FF2B5EF4-FFF2-40B4-BE49-F238E27FC236}">
                  <a16:creationId xmlns:a16="http://schemas.microsoft.com/office/drawing/2014/main" id="{416C1995-0483-DA7A-9DB0-EBFF588D45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000" y="3002285"/>
              <a:ext cx="534841" cy="522395"/>
            </a:xfrm>
            <a:prstGeom prst="roundRect">
              <a:avLst/>
            </a:prstGeom>
          </p:spPr>
        </p:pic>
        <p:sp>
          <p:nvSpPr>
            <p:cNvPr id="36" name="Oval 35">
              <a:extLst>
                <a:ext uri="{FF2B5EF4-FFF2-40B4-BE49-F238E27FC236}">
                  <a16:creationId xmlns:a16="http://schemas.microsoft.com/office/drawing/2014/main" id="{450A9BB7-0CF3-D390-B1AD-EDD5C6B144C6}"/>
                </a:ext>
              </a:extLst>
            </p:cNvPr>
            <p:cNvSpPr/>
            <p:nvPr/>
          </p:nvSpPr>
          <p:spPr>
            <a:xfrm>
              <a:off x="904918" y="3569001"/>
              <a:ext cx="527993" cy="51482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Picture 6">
              <a:extLst>
                <a:ext uri="{FF2B5EF4-FFF2-40B4-BE49-F238E27FC236}">
                  <a16:creationId xmlns:a16="http://schemas.microsoft.com/office/drawing/2014/main" id="{1BEB007C-3045-C9B7-E44F-B05C31E272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070" y="3554421"/>
              <a:ext cx="520676" cy="543988"/>
            </a:xfrm>
            <a:prstGeom prst="roundRect">
              <a:avLst/>
            </a:prstGeom>
          </p:spPr>
        </p:pic>
        <p:sp>
          <p:nvSpPr>
            <p:cNvPr id="46" name="Rectangle 45">
              <a:extLst>
                <a:ext uri="{FF2B5EF4-FFF2-40B4-BE49-F238E27FC236}">
                  <a16:creationId xmlns:a16="http://schemas.microsoft.com/office/drawing/2014/main" id="{872AF6F2-A43C-62FF-839F-A34E38DD2F14}"/>
                </a:ext>
              </a:extLst>
            </p:cNvPr>
            <p:cNvSpPr/>
            <p:nvPr/>
          </p:nvSpPr>
          <p:spPr>
            <a:xfrm>
              <a:off x="1190625" y="4166869"/>
              <a:ext cx="106624" cy="5087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5" name="Picture 4">
              <a:extLst>
                <a:ext uri="{FF2B5EF4-FFF2-40B4-BE49-F238E27FC236}">
                  <a16:creationId xmlns:a16="http://schemas.microsoft.com/office/drawing/2014/main" id="{877974D3-FC55-EC7C-C085-CDDF29F9AD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005" y="4148093"/>
              <a:ext cx="530836" cy="532628"/>
            </a:xfrm>
            <a:prstGeom prst="roundRect">
              <a:avLst/>
            </a:prstGeom>
          </p:spPr>
        </p:pic>
        <p:sp>
          <p:nvSpPr>
            <p:cNvPr id="28" name="TextBox 27">
              <a:extLst>
                <a:ext uri="{FF2B5EF4-FFF2-40B4-BE49-F238E27FC236}">
                  <a16:creationId xmlns:a16="http://schemas.microsoft.com/office/drawing/2014/main" id="{FD4A3E27-D0AE-8B6B-3356-C916ECBF1401}"/>
                </a:ext>
              </a:extLst>
            </p:cNvPr>
            <p:cNvSpPr txBox="1"/>
            <p:nvPr/>
          </p:nvSpPr>
          <p:spPr>
            <a:xfrm>
              <a:off x="1244118" y="4177834"/>
              <a:ext cx="7569848" cy="468000"/>
            </a:xfrm>
            <a:prstGeom prst="roundRect">
              <a:avLst/>
            </a:prstGeom>
            <a:noFill/>
            <a:ln w="12700">
              <a:solidFill>
                <a:srgbClr val="1A3971"/>
              </a:solidFill>
            </a:ln>
          </p:spPr>
          <p:txBody>
            <a:bodyPr wrap="square" lIns="252000" rIns="72000" rtlCol="0" anchor="ctr">
              <a:noAutofit/>
            </a:bodyPr>
            <a:lstStyle>
              <a:defPPr>
                <a:defRPr lang="en-US"/>
              </a:defPPr>
              <a:lvl1pPr>
                <a:defRPr sz="1200">
                  <a:solidFill>
                    <a:srgbClr val="004B7F"/>
                  </a:solidFill>
                  <a:latin typeface="Arial" panose="020B0604020202020204" pitchFamily="34" charset="0"/>
                  <a:cs typeface="Arial" panose="020B0604020202020204" pitchFamily="34" charset="0"/>
                </a:defRPr>
              </a:lvl1pPr>
            </a:lstStyle>
            <a:p>
              <a:r>
                <a:rPr lang="en-US"/>
                <a:t>Cal/Val sites and Fiducial Reference Measurements for satellites are </a:t>
              </a:r>
              <a:r>
                <a:rPr lang="en-US" b="1"/>
                <a:t>poorly covered and not globally </a:t>
              </a:r>
              <a:r>
                <a:rPr lang="en-US" b="1" err="1"/>
                <a:t>harmonised</a:t>
              </a:r>
              <a:r>
                <a:rPr lang="en-US"/>
                <a:t>.</a:t>
              </a:r>
              <a:endParaRPr lang="en-DK"/>
            </a:p>
          </p:txBody>
        </p:sp>
        <mc:AlternateContent xmlns:mc="http://schemas.openxmlformats.org/markup-compatibility/2006" xmlns:p14="http://schemas.microsoft.com/office/powerpoint/2010/main">
          <mc:Choice Requires="p14">
            <p:contentPart p14:bwMode="auto" r:id="rId9">
              <p14:nvContentPartPr>
                <p14:cNvPr id="47" name="Ink 46">
                  <a:extLst>
                    <a:ext uri="{FF2B5EF4-FFF2-40B4-BE49-F238E27FC236}">
                      <a16:creationId xmlns:a16="http://schemas.microsoft.com/office/drawing/2014/main" id="{522A21FC-A423-B43B-D2F8-D2D5E724D717}"/>
                    </a:ext>
                  </a:extLst>
                </p14:cNvPr>
                <p14:cNvContentPartPr/>
                <p14:nvPr/>
              </p14:nvContentPartPr>
              <p14:xfrm>
                <a:off x="1233563" y="4189681"/>
                <a:ext cx="58680" cy="122760"/>
              </p14:xfrm>
            </p:contentPart>
          </mc:Choice>
          <mc:Fallback xmlns="">
            <p:pic>
              <p:nvPicPr>
                <p:cNvPr id="47" name="Ink 46">
                  <a:extLst>
                    <a:ext uri="{FF2B5EF4-FFF2-40B4-BE49-F238E27FC236}">
                      <a16:creationId xmlns:a16="http://schemas.microsoft.com/office/drawing/2014/main" id="{522A21FC-A423-B43B-D2F8-D2D5E724D717}"/>
                    </a:ext>
                  </a:extLst>
                </p:cNvPr>
                <p:cNvPicPr/>
                <p:nvPr/>
              </p:nvPicPr>
              <p:blipFill>
                <a:blip r:embed="rId10"/>
                <a:stretch>
                  <a:fillRect/>
                </a:stretch>
              </p:blipFill>
              <p:spPr>
                <a:xfrm>
                  <a:off x="1227443" y="4183561"/>
                  <a:ext cx="7092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8" name="Ink 47">
                  <a:extLst>
                    <a:ext uri="{FF2B5EF4-FFF2-40B4-BE49-F238E27FC236}">
                      <a16:creationId xmlns:a16="http://schemas.microsoft.com/office/drawing/2014/main" id="{C4A22ADC-D901-952B-76D9-F2DF2C8299BB}"/>
                    </a:ext>
                  </a:extLst>
                </p14:cNvPr>
                <p14:cNvContentPartPr/>
                <p14:nvPr/>
              </p14:nvContentPartPr>
              <p14:xfrm>
                <a:off x="1222043" y="4422961"/>
                <a:ext cx="65160" cy="205920"/>
              </p14:xfrm>
            </p:contentPart>
          </mc:Choice>
          <mc:Fallback xmlns="">
            <p:pic>
              <p:nvPicPr>
                <p:cNvPr id="48" name="Ink 47">
                  <a:extLst>
                    <a:ext uri="{FF2B5EF4-FFF2-40B4-BE49-F238E27FC236}">
                      <a16:creationId xmlns:a16="http://schemas.microsoft.com/office/drawing/2014/main" id="{C4A22ADC-D901-952B-76D9-F2DF2C8299BB}"/>
                    </a:ext>
                  </a:extLst>
                </p:cNvPr>
                <p:cNvPicPr/>
                <p:nvPr/>
              </p:nvPicPr>
              <p:blipFill>
                <a:blip r:embed="rId12"/>
                <a:stretch>
                  <a:fillRect/>
                </a:stretch>
              </p:blipFill>
              <p:spPr>
                <a:xfrm>
                  <a:off x="1215923" y="4416830"/>
                  <a:ext cx="77400" cy="21818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1" name="Ink 50">
                  <a:extLst>
                    <a:ext uri="{FF2B5EF4-FFF2-40B4-BE49-F238E27FC236}">
                      <a16:creationId xmlns:a16="http://schemas.microsoft.com/office/drawing/2014/main" id="{A9921907-7AF3-2ABF-B57B-5D9732E72435}"/>
                    </a:ext>
                  </a:extLst>
                </p14:cNvPr>
                <p14:cNvContentPartPr/>
                <p14:nvPr/>
              </p14:nvContentPartPr>
              <p14:xfrm>
                <a:off x="1247603" y="4415761"/>
                <a:ext cx="360" cy="360"/>
              </p14:xfrm>
            </p:contentPart>
          </mc:Choice>
          <mc:Fallback xmlns="">
            <p:pic>
              <p:nvPicPr>
                <p:cNvPr id="51" name="Ink 50">
                  <a:extLst>
                    <a:ext uri="{FF2B5EF4-FFF2-40B4-BE49-F238E27FC236}">
                      <a16:creationId xmlns:a16="http://schemas.microsoft.com/office/drawing/2014/main" id="{A9921907-7AF3-2ABF-B57B-5D9732E72435}"/>
                    </a:ext>
                  </a:extLst>
                </p:cNvPr>
                <p:cNvPicPr/>
                <p:nvPr/>
              </p:nvPicPr>
              <p:blipFill>
                <a:blip r:embed="rId14"/>
                <a:stretch>
                  <a:fillRect/>
                </a:stretch>
              </p:blipFill>
              <p:spPr>
                <a:xfrm>
                  <a:off x="1241483" y="440964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2" name="Ink 51">
                  <a:extLst>
                    <a:ext uri="{FF2B5EF4-FFF2-40B4-BE49-F238E27FC236}">
                      <a16:creationId xmlns:a16="http://schemas.microsoft.com/office/drawing/2014/main" id="{4812A738-0EC4-DEC4-A405-79D7604579DA}"/>
                    </a:ext>
                  </a:extLst>
                </p14:cNvPr>
                <p14:cNvContentPartPr/>
                <p14:nvPr/>
              </p14:nvContentPartPr>
              <p14:xfrm>
                <a:off x="1233293" y="4215121"/>
                <a:ext cx="40320" cy="58320"/>
              </p14:xfrm>
            </p:contentPart>
          </mc:Choice>
          <mc:Fallback xmlns="">
            <p:pic>
              <p:nvPicPr>
                <p:cNvPr id="52" name="Ink 51">
                  <a:extLst>
                    <a:ext uri="{FF2B5EF4-FFF2-40B4-BE49-F238E27FC236}">
                      <a16:creationId xmlns:a16="http://schemas.microsoft.com/office/drawing/2014/main" id="{4812A738-0EC4-DEC4-A405-79D7604579DA}"/>
                    </a:ext>
                  </a:extLst>
                </p:cNvPr>
                <p:cNvPicPr/>
                <p:nvPr/>
              </p:nvPicPr>
              <p:blipFill>
                <a:blip r:embed="rId16"/>
                <a:stretch>
                  <a:fillRect/>
                </a:stretch>
              </p:blipFill>
              <p:spPr>
                <a:xfrm>
                  <a:off x="1215452" y="4197009"/>
                  <a:ext cx="75645" cy="9418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3" name="Ink 52">
                  <a:extLst>
                    <a:ext uri="{FF2B5EF4-FFF2-40B4-BE49-F238E27FC236}">
                      <a16:creationId xmlns:a16="http://schemas.microsoft.com/office/drawing/2014/main" id="{6966352C-3387-7AA6-D41F-B47D45E59A9D}"/>
                    </a:ext>
                  </a:extLst>
                </p14:cNvPr>
                <p14:cNvContentPartPr/>
                <p14:nvPr/>
              </p14:nvContentPartPr>
              <p14:xfrm>
                <a:off x="1252305" y="4511112"/>
                <a:ext cx="1080" cy="38520"/>
              </p14:xfrm>
            </p:contentPart>
          </mc:Choice>
          <mc:Fallback xmlns="">
            <p:pic>
              <p:nvPicPr>
                <p:cNvPr id="53" name="Ink 52">
                  <a:extLst>
                    <a:ext uri="{FF2B5EF4-FFF2-40B4-BE49-F238E27FC236}">
                      <a16:creationId xmlns:a16="http://schemas.microsoft.com/office/drawing/2014/main" id="{6966352C-3387-7AA6-D41F-B47D45E59A9D}"/>
                    </a:ext>
                  </a:extLst>
                </p:cNvPr>
                <p:cNvPicPr/>
                <p:nvPr/>
              </p:nvPicPr>
              <p:blipFill>
                <a:blip r:embed="rId18"/>
                <a:stretch>
                  <a:fillRect/>
                </a:stretch>
              </p:blipFill>
              <p:spPr>
                <a:xfrm>
                  <a:off x="1234305" y="4492942"/>
                  <a:ext cx="36720" cy="74496"/>
                </a:xfrm>
                <a:prstGeom prst="rect">
                  <a:avLst/>
                </a:prstGeom>
              </p:spPr>
            </p:pic>
          </mc:Fallback>
        </mc:AlternateContent>
      </p:grpSp>
    </p:spTree>
    <p:extLst>
      <p:ext uri="{BB962C8B-B14F-4D97-AF65-F5344CB8AC3E}">
        <p14:creationId xmlns:p14="http://schemas.microsoft.com/office/powerpoint/2010/main" val="1796548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7D248-31F1-E165-DCC5-90AEEC62657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7C2367B-E0BF-266B-33BF-C055E562FB60}"/>
              </a:ext>
            </a:extLst>
          </p:cNvPr>
          <p:cNvSpPr>
            <a:spLocks noGrp="1"/>
          </p:cNvSpPr>
          <p:nvPr>
            <p:ph type="body" sz="quarter" idx="12"/>
          </p:nvPr>
        </p:nvSpPr>
        <p:spPr>
          <a:xfrm>
            <a:off x="918950" y="273160"/>
            <a:ext cx="7998619" cy="442913"/>
          </a:xfrm>
        </p:spPr>
        <p:txBody>
          <a:bodyPr anchor="ctr">
            <a:normAutofit/>
          </a:bodyPr>
          <a:lstStyle/>
          <a:p>
            <a:r>
              <a:rPr lang="en-GB" sz="2400">
                <a:latin typeface="Arial Black" panose="020B0A04020102090204" pitchFamily="34" charset="0"/>
              </a:rPr>
              <a:t>In-situ data requirements – CIS</a:t>
            </a:r>
            <a:r>
              <a:rPr lang="en-GB" sz="2400" baseline="30000">
                <a:latin typeface="Arial Black" panose="020B0A04020102090204" pitchFamily="34" charset="0"/>
              </a:rPr>
              <a:t>2</a:t>
            </a:r>
            <a:r>
              <a:rPr lang="en-GB" sz="2400">
                <a:latin typeface="Arial Black" panose="020B0A04020102090204" pitchFamily="34" charset="0"/>
              </a:rPr>
              <a:t> database</a:t>
            </a:r>
          </a:p>
        </p:txBody>
      </p:sp>
      <p:pic>
        <p:nvPicPr>
          <p:cNvPr id="19" name="Picture 18" descr="A qr code with orange circles&#10;&#10;AI-generated content may be incorrect.">
            <a:extLst>
              <a:ext uri="{FF2B5EF4-FFF2-40B4-BE49-F238E27FC236}">
                <a16:creationId xmlns:a16="http://schemas.microsoft.com/office/drawing/2014/main" id="{3FC3603A-CD3E-869C-713F-CDF4D1C45C03}"/>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6539976" y="3369838"/>
            <a:ext cx="1339076" cy="1339076"/>
          </a:xfrm>
          <a:prstGeom prst="rect">
            <a:avLst/>
          </a:prstGeom>
          <a:effectLst>
            <a:outerShdw blurRad="50800" dist="38100" dir="2700000" algn="tl" rotWithShape="0">
              <a:srgbClr val="783F34">
                <a:alpha val="40000"/>
              </a:srgbClr>
            </a:outerShdw>
          </a:effectLst>
        </p:spPr>
      </p:pic>
      <p:sp>
        <p:nvSpPr>
          <p:cNvPr id="6" name="Content Placeholder 3">
            <a:extLst>
              <a:ext uri="{FF2B5EF4-FFF2-40B4-BE49-F238E27FC236}">
                <a16:creationId xmlns:a16="http://schemas.microsoft.com/office/drawing/2014/main" id="{6BA3C1F4-9D77-D7BF-73F2-14612D3099C5}"/>
              </a:ext>
            </a:extLst>
          </p:cNvPr>
          <p:cNvSpPr txBox="1">
            <a:spLocks/>
          </p:cNvSpPr>
          <p:nvPr/>
        </p:nvSpPr>
        <p:spPr>
          <a:xfrm>
            <a:off x="5858325" y="3005417"/>
            <a:ext cx="2702378" cy="290849"/>
          </a:xfrm>
          <a:prstGeom prst="rect">
            <a:avLst/>
          </a:prstGeom>
          <a:ln>
            <a:noFill/>
          </a:ln>
        </p:spPr>
        <p:txBody>
          <a:bodyPr vert="horz" wrap="square" lIns="68580" tIns="34290" rIns="68580" bIns="3429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4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44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4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44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4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1600" b="1">
                <a:solidFill>
                  <a:srgbClr val="004B7F"/>
                </a:solidFill>
                <a:sym typeface="Wingdings" panose="05000000000000000000" pitchFamily="2" charset="2"/>
                <a:hlinkClick r:id="rId5">
                  <a:extLst>
                    <a:ext uri="{A12FA001-AC4F-418D-AE19-62706E023703}">
                      <ahyp:hlinkClr xmlns:ahyp="http://schemas.microsoft.com/office/drawing/2018/hyperlinkcolor" val="tx"/>
                    </a:ext>
                  </a:extLst>
                </a:hlinkClick>
              </a:rPr>
              <a:t>https://cis2.eea.europa.eu/</a:t>
            </a:r>
            <a:r>
              <a:rPr lang="en-GB" sz="1600" b="1">
                <a:solidFill>
                  <a:srgbClr val="004B7F"/>
                </a:solidFill>
                <a:sym typeface="Wingdings" panose="05000000000000000000" pitchFamily="2" charset="2"/>
              </a:rPr>
              <a:t> </a:t>
            </a:r>
          </a:p>
        </p:txBody>
      </p:sp>
      <p:pic>
        <p:nvPicPr>
          <p:cNvPr id="4" name="Picture 3">
            <a:extLst>
              <a:ext uri="{FF2B5EF4-FFF2-40B4-BE49-F238E27FC236}">
                <a16:creationId xmlns:a16="http://schemas.microsoft.com/office/drawing/2014/main" id="{F0B16F60-38D5-2EB6-663B-E4A96EB55A18}"/>
              </a:ext>
            </a:extLst>
          </p:cNvPr>
          <p:cNvPicPr>
            <a:picLocks noChangeAspect="1"/>
          </p:cNvPicPr>
          <p:nvPr/>
        </p:nvPicPr>
        <p:blipFill>
          <a:blip r:embed="rId6"/>
          <a:srcRect l="21097" t="36263" r="20601" b="-7750"/>
          <a:stretch/>
        </p:blipFill>
        <p:spPr>
          <a:xfrm>
            <a:off x="5295536" y="887295"/>
            <a:ext cx="3079041" cy="1739881"/>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5FFE692-7BA3-69AB-9B07-EE61AE33A5AF}"/>
              </a:ext>
            </a:extLst>
          </p:cNvPr>
          <p:cNvPicPr>
            <a:picLocks noChangeAspect="1"/>
          </p:cNvPicPr>
          <p:nvPr/>
        </p:nvPicPr>
        <p:blipFill>
          <a:blip r:embed="rId7"/>
          <a:srcRect r="503" b="6263"/>
          <a:stretch/>
        </p:blipFill>
        <p:spPr>
          <a:xfrm>
            <a:off x="5514119" y="2270941"/>
            <a:ext cx="3528363" cy="708074"/>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62BA8A4B-3036-02B7-FD89-D9DC2E957ED2}"/>
              </a:ext>
            </a:extLst>
          </p:cNvPr>
          <p:cNvGrpSpPr/>
          <p:nvPr/>
        </p:nvGrpSpPr>
        <p:grpSpPr>
          <a:xfrm>
            <a:off x="0" y="987764"/>
            <a:ext cx="5995897" cy="3268441"/>
            <a:chOff x="48556" y="1169932"/>
            <a:chExt cx="5995897" cy="3268441"/>
          </a:xfrm>
        </p:grpSpPr>
        <p:graphicFrame>
          <p:nvGraphicFramePr>
            <p:cNvPr id="7" name="Diagramma 6">
              <a:extLst>
                <a:ext uri="{FF2B5EF4-FFF2-40B4-BE49-F238E27FC236}">
                  <a16:creationId xmlns:a16="http://schemas.microsoft.com/office/drawing/2014/main" id="{395F5736-842C-66AC-58E4-46AF986D9CAF}"/>
                </a:ext>
              </a:extLst>
            </p:cNvPr>
            <p:cNvGraphicFramePr/>
            <p:nvPr>
              <p:extLst>
                <p:ext uri="{D42A27DB-BD31-4B8C-83A1-F6EECF244321}">
                  <p14:modId xmlns:p14="http://schemas.microsoft.com/office/powerpoint/2010/main" val="3947553033"/>
                </p:ext>
              </p:extLst>
            </p:nvPr>
          </p:nvGraphicFramePr>
          <p:xfrm>
            <a:off x="48556" y="1169932"/>
            <a:ext cx="5995897" cy="32684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8" name="Group 7">
              <a:extLst>
                <a:ext uri="{FF2B5EF4-FFF2-40B4-BE49-F238E27FC236}">
                  <a16:creationId xmlns:a16="http://schemas.microsoft.com/office/drawing/2014/main" id="{40EA57BB-7878-1460-A472-43AAB5FF5F13}"/>
                </a:ext>
              </a:extLst>
            </p:cNvPr>
            <p:cNvGrpSpPr/>
            <p:nvPr/>
          </p:nvGrpSpPr>
          <p:grpSpPr>
            <a:xfrm>
              <a:off x="887716" y="1169932"/>
              <a:ext cx="678752" cy="3248887"/>
              <a:chOff x="887716" y="1169932"/>
              <a:chExt cx="678752" cy="3248887"/>
            </a:xfrm>
          </p:grpSpPr>
          <p:sp>
            <p:nvSpPr>
              <p:cNvPr id="10" name="Ovale 9">
                <a:extLst>
                  <a:ext uri="{FF2B5EF4-FFF2-40B4-BE49-F238E27FC236}">
                    <a16:creationId xmlns:a16="http://schemas.microsoft.com/office/drawing/2014/main" id="{211BE920-213D-6F2A-7097-B7608501CE21}"/>
                  </a:ext>
                </a:extLst>
              </p:cNvPr>
              <p:cNvSpPr/>
              <p:nvPr/>
            </p:nvSpPr>
            <p:spPr>
              <a:xfrm>
                <a:off x="887716" y="3751919"/>
                <a:ext cx="666900" cy="666900"/>
              </a:xfrm>
              <a:prstGeom prst="ellipse">
                <a:avLst/>
              </a:prstGeom>
              <a:solidFill>
                <a:schemeClr val="bg1"/>
              </a:solidFill>
              <a:ln w="25400">
                <a:solidFill>
                  <a:srgbClr val="783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Ovale 10">
                <a:extLst>
                  <a:ext uri="{FF2B5EF4-FFF2-40B4-BE49-F238E27FC236}">
                    <a16:creationId xmlns:a16="http://schemas.microsoft.com/office/drawing/2014/main" id="{0017A68A-6807-7EE4-7288-A87D4D9E2763}"/>
                  </a:ext>
                </a:extLst>
              </p:cNvPr>
              <p:cNvSpPr/>
              <p:nvPr/>
            </p:nvSpPr>
            <p:spPr>
              <a:xfrm>
                <a:off x="899568" y="1169932"/>
                <a:ext cx="666900" cy="666900"/>
              </a:xfrm>
              <a:prstGeom prst="ellipse">
                <a:avLst/>
              </a:prstGeom>
              <a:solidFill>
                <a:schemeClr val="bg1"/>
              </a:solidFill>
              <a:ln w="25400">
                <a:solidFill>
                  <a:srgbClr val="783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 name="Ovale 24">
                <a:extLst>
                  <a:ext uri="{FF2B5EF4-FFF2-40B4-BE49-F238E27FC236}">
                    <a16:creationId xmlns:a16="http://schemas.microsoft.com/office/drawing/2014/main" id="{77B97DFA-6600-DAAC-8373-0AB10BFEF300}"/>
                  </a:ext>
                </a:extLst>
              </p:cNvPr>
              <p:cNvSpPr/>
              <p:nvPr/>
            </p:nvSpPr>
            <p:spPr>
              <a:xfrm>
                <a:off x="887716" y="2042534"/>
                <a:ext cx="666900" cy="666900"/>
              </a:xfrm>
              <a:prstGeom prst="ellipse">
                <a:avLst/>
              </a:prstGeom>
              <a:solidFill>
                <a:schemeClr val="bg1"/>
              </a:solidFill>
              <a:ln w="25400">
                <a:solidFill>
                  <a:srgbClr val="783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6" name="Ovale 25">
                <a:extLst>
                  <a:ext uri="{FF2B5EF4-FFF2-40B4-BE49-F238E27FC236}">
                    <a16:creationId xmlns:a16="http://schemas.microsoft.com/office/drawing/2014/main" id="{FC82D4F4-5703-BBB8-7DE1-93F6A2DE9289}"/>
                  </a:ext>
                </a:extLst>
              </p:cNvPr>
              <p:cNvSpPr/>
              <p:nvPr/>
            </p:nvSpPr>
            <p:spPr>
              <a:xfrm>
                <a:off x="899568" y="2901156"/>
                <a:ext cx="666900" cy="666900"/>
              </a:xfrm>
              <a:prstGeom prst="ellipse">
                <a:avLst/>
              </a:prstGeom>
              <a:solidFill>
                <a:schemeClr val="bg1"/>
              </a:solidFill>
              <a:ln w="25400">
                <a:solidFill>
                  <a:srgbClr val="783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22" name="Elemento grafico 21" descr="Lente di ingrandimento contorno">
                <a:extLst>
                  <a:ext uri="{FF2B5EF4-FFF2-40B4-BE49-F238E27FC236}">
                    <a16:creationId xmlns:a16="http://schemas.microsoft.com/office/drawing/2014/main" id="{A5FD9456-0951-6889-87E0-38BF9AEA194E}"/>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024059" y="3021717"/>
                <a:ext cx="417919" cy="417919"/>
              </a:xfrm>
              <a:prstGeom prst="rect">
                <a:avLst/>
              </a:prstGeom>
            </p:spPr>
          </p:pic>
          <p:pic>
            <p:nvPicPr>
              <p:cNvPr id="20" name="Elemento grafico 19" descr="Elenco di controllo contorno">
                <a:extLst>
                  <a:ext uri="{FF2B5EF4-FFF2-40B4-BE49-F238E27FC236}">
                    <a16:creationId xmlns:a16="http://schemas.microsoft.com/office/drawing/2014/main" id="{C5329784-FEA1-BCCA-4435-03B162A8479D}"/>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1044184" y="2202932"/>
                <a:ext cx="353964" cy="353964"/>
              </a:xfrm>
              <a:prstGeom prst="rect">
                <a:avLst/>
              </a:prstGeom>
            </p:spPr>
          </p:pic>
          <p:pic>
            <p:nvPicPr>
              <p:cNvPr id="28" name="Elemento grafico 27" descr="Cavalletto contorno">
                <a:extLst>
                  <a:ext uri="{FF2B5EF4-FFF2-40B4-BE49-F238E27FC236}">
                    <a16:creationId xmlns:a16="http://schemas.microsoft.com/office/drawing/2014/main" id="{9004E07F-F953-D07D-D907-664EFFE817AE}"/>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017897" y="3872744"/>
                <a:ext cx="423712" cy="423712"/>
              </a:xfrm>
              <a:prstGeom prst="rect">
                <a:avLst/>
              </a:prstGeom>
            </p:spPr>
          </p:pic>
          <p:pic>
            <p:nvPicPr>
              <p:cNvPr id="24" name="Elemento grafico 23" descr="Occhio contorno">
                <a:extLst>
                  <a:ext uri="{FF2B5EF4-FFF2-40B4-BE49-F238E27FC236}">
                    <a16:creationId xmlns:a16="http://schemas.microsoft.com/office/drawing/2014/main" id="{6E50ECEA-090E-F74C-FA9B-DB25C6638898}"/>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967506" y="1249722"/>
                <a:ext cx="507320" cy="507320"/>
              </a:xfrm>
              <a:prstGeom prst="rect">
                <a:avLst/>
              </a:prstGeom>
            </p:spPr>
          </p:pic>
        </p:grpSp>
      </p:grpSp>
    </p:spTree>
    <p:extLst>
      <p:ext uri="{BB962C8B-B14F-4D97-AF65-F5344CB8AC3E}">
        <p14:creationId xmlns:p14="http://schemas.microsoft.com/office/powerpoint/2010/main" val="2515404928"/>
      </p:ext>
    </p:extLst>
  </p:cSld>
  <p:clrMapOvr>
    <a:masterClrMapping/>
  </p:clrMapOvr>
</p:sld>
</file>

<file path=ppt/theme/theme1.xml><?xml version="1.0" encoding="utf-8"?>
<a:theme xmlns:a="http://schemas.openxmlformats.org/drawingml/2006/main" name="1_Office Theme">
  <a:themeElements>
    <a:clrScheme name="In-Situ">
      <a:dk1>
        <a:srgbClr val="783F34"/>
      </a:dk1>
      <a:lt1>
        <a:sysClr val="window" lastClr="FFFFFF"/>
      </a:lt1>
      <a:dk2>
        <a:srgbClr val="44546A"/>
      </a:dk2>
      <a:lt2>
        <a:srgbClr val="EBE2E1"/>
      </a:lt2>
      <a:accent1>
        <a:srgbClr val="783F34"/>
      </a:accent1>
      <a:accent2>
        <a:srgbClr val="EBE2E1"/>
      </a:accent2>
      <a:accent3>
        <a:srgbClr val="D75827"/>
      </a:accent3>
      <a:accent4>
        <a:srgbClr val="B0BC22"/>
      </a:accent4>
      <a:accent5>
        <a:srgbClr val="F39728"/>
      </a:accent5>
      <a:accent6>
        <a:srgbClr val="568687"/>
      </a:accent6>
      <a:hlink>
        <a:srgbClr val="004B7F"/>
      </a:hlink>
      <a:folHlink>
        <a:srgbClr val="004B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462A1B62F2C54A89815A910B5DA9DF" ma:contentTypeVersion="21" ma:contentTypeDescription="Create a new document." ma:contentTypeScope="" ma:versionID="2b9a2991ad9db0ad640fd952f6753930">
  <xsd:schema xmlns:xsd="http://www.w3.org/2001/XMLSchema" xmlns:xs="http://www.w3.org/2001/XMLSchema" xmlns:p="http://schemas.microsoft.com/office/2006/metadata/properties" xmlns:ns2="a9d963ac-f1ca-452e-b18b-8cbbecb7290e" xmlns:ns3="a8fcedee-7f03-4257-8c59-ae56f55c4b1e" targetNamespace="http://schemas.microsoft.com/office/2006/metadata/properties" ma:root="true" ma:fieldsID="07488a83ef6f59769097de06dae6a78d" ns2:_="" ns3:_="">
    <xsd:import namespace="a9d963ac-f1ca-452e-b18b-8cbbecb7290e"/>
    <xsd:import namespace="a8fcedee-7f03-4257-8c59-ae56f55c4b1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3:TaxCatchAll" minOccurs="0"/>
                <xsd:element ref="ns2:lcf76f155ced4ddcb4097134ff3c332f"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963ac-f1ca-452e-b18b-8cbbecb729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de42cbc-566b-46c9-aea5-a71cdcd36d8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fcedee-7f03-4257-8c59-ae56f55c4b1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9903b2f-0a02-488d-b550-9f4c3eb4d4b6}" ma:internalName="TaxCatchAll" ma:showField="CatchAllData" ma:web="a8fcedee-7f03-4257-8c59-ae56f55c4b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8fcedee-7f03-4257-8c59-ae56f55c4b1e" xsi:nil="true"/>
    <lcf76f155ced4ddcb4097134ff3c332f xmlns="a9d963ac-f1ca-452e-b18b-8cbbecb7290e">
      <Terms xmlns="http://schemas.microsoft.com/office/infopath/2007/PartnerControls"/>
    </lcf76f155ced4ddcb4097134ff3c332f>
    <SharedWithUsers xmlns="a8fcedee-7f03-4257-8c59-ae56f55c4b1e">
      <UserInfo>
        <DisplayName>Corina Samson</DisplayName>
        <AccountId>607</AccountId>
        <AccountType/>
      </UserInfo>
      <UserInfo>
        <DisplayName>Marie Got</DisplayName>
        <AccountId>24</AccountId>
        <AccountType/>
      </UserInfo>
      <UserInfo>
        <DisplayName>Manuel Mayr</DisplayName>
        <AccountId>673</AccountId>
        <AccountType/>
      </UserInfo>
      <UserInfo>
        <DisplayName>Andrus Meiner</DisplayName>
        <AccountId>32</AccountId>
        <AccountType/>
      </UserInfo>
      <UserInfo>
        <DisplayName>Joanna Przystawska</DisplayName>
        <AccountId>13</AccountId>
        <AccountType/>
      </UserInfo>
      <UserInfo>
        <DisplayName>Lorenzo Solari</DisplayName>
        <AccountId>474</AccountId>
        <AccountType/>
      </UserInfo>
      <UserInfo>
        <DisplayName>Ludvig Forslund</DisplayName>
        <AccountId>17</AccountId>
        <AccountType/>
      </UserInfo>
      <UserInfo>
        <DisplayName>Thomas Ranftler</DisplayName>
        <AccountId>18</AccountId>
        <AccountType/>
      </UserInfo>
      <UserInfo>
        <DisplayName>Jennifer Grant</DisplayName>
        <AccountId>146</AccountId>
        <AccountType/>
      </UserInfo>
      <UserInfo>
        <DisplayName>Jose Miguel Rubio Iglesias</DisplayName>
        <AccountId>23</AccountId>
        <AccountType/>
      </UserInfo>
      <UserInfo>
        <DisplayName>Tobias Langanke</DisplayName>
        <AccountId>22</AccountId>
        <AccountType/>
      </UserInfo>
      <UserInfo>
        <DisplayName>Frida Hansson</DisplayName>
        <AccountId>338</AccountId>
        <AccountType/>
      </UserInfo>
      <UserInfo>
        <DisplayName>Eugenija Schuren</DisplayName>
        <AccountId>14</AccountId>
        <AccountType/>
      </UserInfo>
      <UserInfo>
        <DisplayName>Matteo Mattiuzzi</DisplayName>
        <AccountId>12</AccountId>
        <AccountType/>
      </UserInfo>
      <UserInfo>
        <DisplayName>Louise Gibb</DisplayName>
        <AccountId>1038</AccountId>
        <AccountType/>
      </UserInfo>
      <UserInfo>
        <DisplayName>Karoline Kyhn</DisplayName>
        <AccountId>15</AccountId>
        <AccountType/>
      </UserInfo>
      <UserInfo>
        <DisplayName>Janet Jeppsson</DisplayName>
        <AccountId>1555</AccountId>
        <AccountType/>
      </UserInfo>
      <UserInfo>
        <DisplayName>Usue Donezar</DisplayName>
        <AccountId>10</AccountId>
        <AccountType/>
      </UserInfo>
      <UserInfo>
        <DisplayName>Hayden Waller</DisplayName>
        <AccountId>674</AccountId>
        <AccountType/>
      </UserInfo>
      <UserInfo>
        <DisplayName>Joanna Balasis-Levinsen</DisplayName>
        <AccountId>553</AccountId>
        <AccountType/>
      </UserInfo>
      <UserInfo>
        <DisplayName>Corine Guma</DisplayName>
        <AccountId>211</AccountId>
        <AccountType/>
      </UserInfo>
      <UserInfo>
        <DisplayName>Marisa Turanzas</DisplayName>
        <AccountId>138</AccountId>
        <AccountType/>
      </UserInfo>
      <UserInfo>
        <DisplayName>Ana Maria Ribeiro de Sousa</DisplayName>
        <AccountId>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F1ADA8-06D0-4187-B9F1-6800AB6C1BCC}">
  <ds:schemaRefs>
    <ds:schemaRef ds:uri="a8fcedee-7f03-4257-8c59-ae56f55c4b1e"/>
    <ds:schemaRef ds:uri="a9d963ac-f1ca-452e-b18b-8cbbecb7290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607A03D-29AE-49A3-ADBE-F6A0BCF87489}">
  <ds:schemaRefs>
    <ds:schemaRef ds:uri="a8fcedee-7f03-4257-8c59-ae56f55c4b1e"/>
    <ds:schemaRef ds:uri="a9d963ac-f1ca-452e-b18b-8cbbecb729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ABDD4E-5186-4AFA-B44E-1FBD357AC8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1555</Words>
  <Application>Microsoft Macintosh PowerPoint</Application>
  <PresentationFormat>Presentazione su schermo (16:9)</PresentationFormat>
  <Paragraphs>180</Paragraphs>
  <Slides>20</Slides>
  <Notes>14</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20</vt:i4>
      </vt:variant>
    </vt:vector>
  </HeadingPairs>
  <TitlesOfParts>
    <vt:vector size="32" baseType="lpstr">
      <vt:lpstr>Aptos</vt:lpstr>
      <vt:lpstr>Arial</vt:lpstr>
      <vt:lpstr>Arial Black</vt:lpstr>
      <vt:lpstr>Calibri</vt:lpstr>
      <vt:lpstr>Calibri Light</vt:lpstr>
      <vt:lpstr>Segoe UI</vt:lpstr>
      <vt:lpstr>Symbol</vt:lpstr>
      <vt:lpstr>Times New Roman</vt:lpstr>
      <vt:lpstr>Verdana</vt:lpstr>
      <vt:lpstr>Wingdings</vt:lpstr>
      <vt:lpstr>1_Office Theme</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GCG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Style Guide</dc:title>
  <dc:creator>Margo Ostafin</dc:creator>
  <cp:lastModifiedBy>Karl_EPOS ERIC </cp:lastModifiedBy>
  <cp:revision>3</cp:revision>
  <cp:lastPrinted>2020-03-03T08:23:43Z</cp:lastPrinted>
  <dcterms:created xsi:type="dcterms:W3CDTF">2016-09-26T09:16:06Z</dcterms:created>
  <dcterms:modified xsi:type="dcterms:W3CDTF">2026-03-18T10:57:41Z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0x01010003462A1B62F2C54A89815A910B5DA9DF</vt:lpwstr>
  </property>
  <property fmtid="{D5CDD505-2E9C-101B-9397-08002B2CF9AE}" pid="3" name="MediaServiceImageTags">
    <vt:lpwstr/>
  </property>
</Properties>
</file>