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438">
          <p15:clr>
            <a:srgbClr val="A4A3A4"/>
          </p15:clr>
        </p15:guide>
        <p15:guide id="4" pos="7242">
          <p15:clr>
            <a:srgbClr val="A4A3A4"/>
          </p15:clr>
        </p15:guide>
        <p15:guide id="5" orient="horz" pos="3566">
          <p15:clr>
            <a:srgbClr val="A4A3A4"/>
          </p15:clr>
        </p15:guide>
        <p15:guide id="6" orient="horz" pos="3113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gjWzPEL/X6lLL3mm4YTQFJoyvw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D9D80E-453C-47F4-BA77-263DA51D4028}">
  <a:tblStyle styleId="{3FD9D80E-453C-47F4-BA77-263DA51D402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3"/>
  </p:normalViewPr>
  <p:slideViewPr>
    <p:cSldViewPr snapToGrid="0">
      <p:cViewPr varScale="1">
        <p:scale>
          <a:sx n="102" d="100"/>
          <a:sy n="102" d="100"/>
        </p:scale>
        <p:origin x="856" y="192"/>
      </p:cViewPr>
      <p:guideLst>
        <p:guide orient="horz" pos="2160"/>
        <p:guide pos="3840"/>
        <p:guide pos="438"/>
        <p:guide pos="7242"/>
        <p:guide orient="horz" pos="3566"/>
        <p:guide orient="horz" pos="3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cd82cc4f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g3cd82cc4f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body" idx="1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2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 txBox="1"/>
          <p:nvPr/>
        </p:nvSpPr>
        <p:spPr>
          <a:xfrm>
            <a:off x="1647303" y="3002050"/>
            <a:ext cx="10801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"/>
                <a:ea typeface="Calibri"/>
                <a:cs typeface="Calibri"/>
                <a:sym typeface="Calibri"/>
              </a:rPr>
              <a:t>EPOS and EOSC: </a:t>
            </a:r>
            <a:endParaRPr sz="3600" b="1" i="0" u="none" strike="noStrike" cap="none" dirty="0">
              <a:solidFill>
                <a:srgbClr val="002060"/>
              </a:solidFill>
              <a:latin typeface="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2060"/>
                </a:solidFill>
                <a:latin typeface=""/>
                <a:ea typeface="Calibri"/>
                <a:cs typeface="Calibri"/>
                <a:sym typeface="Calibri"/>
              </a:rPr>
              <a:t>where are we and who are we working with?</a:t>
            </a:r>
            <a:endParaRPr sz="3600" b="1" i="0" u="none" strike="noStrike" cap="none" dirty="0">
              <a:solidFill>
                <a:srgbClr val="002060"/>
              </a:solidFill>
              <a:latin typeface="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3851753" y="4502978"/>
            <a:ext cx="6392449" cy="68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800" b="0" i="1" u="none" strike="noStrike" cap="none" dirty="0">
                <a:solidFill>
                  <a:srgbClr val="002060"/>
                </a:solidFill>
                <a:latin typeface=""/>
                <a:ea typeface="Calibri"/>
                <a:cs typeface="Calibri"/>
                <a:sym typeface="Calibri"/>
              </a:rPr>
              <a:t>Alessandro Turco - EPOS ERIC IT Unit</a:t>
            </a:r>
            <a:endParaRPr sz="2800" b="0" i="1" u="none" strike="noStrike" cap="none" dirty="0">
              <a:solidFill>
                <a:srgbClr val="002060"/>
              </a:solidFill>
              <a:latin typeface="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695325" y="853128"/>
            <a:ext cx="10801350" cy="47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b="1"/>
              <a:t>EPOS’ collaborative approach</a:t>
            </a:r>
            <a:endParaRPr sz="3600" b="1" strike="sngStrike"/>
          </a:p>
        </p:txBody>
      </p:sp>
      <p:grpSp>
        <p:nvGrpSpPr>
          <p:cNvPr id="46" name="Google Shape;46;p3"/>
          <p:cNvGrpSpPr/>
          <p:nvPr/>
        </p:nvGrpSpPr>
        <p:grpSpPr>
          <a:xfrm>
            <a:off x="2670741" y="1693432"/>
            <a:ext cx="6847728" cy="3974400"/>
            <a:chOff x="2635905" y="1693432"/>
            <a:chExt cx="6847728" cy="3974400"/>
          </a:xfrm>
        </p:grpSpPr>
        <p:sp>
          <p:nvSpPr>
            <p:cNvPr id="47" name="Google Shape;47;p3"/>
            <p:cNvSpPr/>
            <p:nvPr/>
          </p:nvSpPr>
          <p:spPr>
            <a:xfrm>
              <a:off x="2635926" y="3857675"/>
              <a:ext cx="2084100" cy="1080000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Solid Earth Science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720046" y="2773432"/>
              <a:ext cx="2246810" cy="2160000"/>
            </a:xfrm>
            <a:prstGeom prst="rect">
              <a:avLst/>
            </a:prstGeom>
            <a:solidFill>
              <a:srgbClr val="BBD6EE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Environmental Sciences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966856" y="1693432"/>
              <a:ext cx="2516777" cy="3240000"/>
            </a:xfrm>
            <a:prstGeom prst="rect">
              <a:avLst/>
            </a:prstGeom>
            <a:solidFill>
              <a:srgbClr val="FFC2F4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Inter/Trans- discipline </a:t>
              </a: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</a:ext>
                  </a:extLst>
                </a:rPr>
                <a:t>Sciences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635905" y="4933432"/>
              <a:ext cx="6847728" cy="734400"/>
            </a:xfrm>
            <a:prstGeom prst="rect">
              <a:avLst/>
            </a:prstGeom>
            <a:solidFill>
              <a:srgbClr val="7375FF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Open Science</a:t>
              </a:r>
              <a:endPara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695325" y="861837"/>
            <a:ext cx="10801349" cy="51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 b="1"/>
              <a:t>EPOS’ collaborative approach in the EU framework</a:t>
            </a:r>
            <a:endParaRPr sz="3600" b="1"/>
          </a:p>
        </p:txBody>
      </p:sp>
      <p:grpSp>
        <p:nvGrpSpPr>
          <p:cNvPr id="56" name="Google Shape;56;p4"/>
          <p:cNvGrpSpPr/>
          <p:nvPr/>
        </p:nvGrpSpPr>
        <p:grpSpPr>
          <a:xfrm>
            <a:off x="2662032" y="1702141"/>
            <a:ext cx="6847352" cy="3974400"/>
            <a:chOff x="2635905" y="1693432"/>
            <a:chExt cx="6847352" cy="3974400"/>
          </a:xfrm>
        </p:grpSpPr>
        <p:sp>
          <p:nvSpPr>
            <p:cNvPr id="57" name="Google Shape;57;p4"/>
            <p:cNvSpPr/>
            <p:nvPr/>
          </p:nvSpPr>
          <p:spPr>
            <a:xfrm>
              <a:off x="2635926" y="3857675"/>
              <a:ext cx="2084100" cy="1080000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EPOS</a:t>
              </a:r>
              <a:endPara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720046" y="2773432"/>
              <a:ext cx="2246810" cy="2160000"/>
            </a:xfrm>
            <a:prstGeom prst="rect">
              <a:avLst/>
            </a:prstGeom>
            <a:solidFill>
              <a:srgbClr val="BBD6EE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ENVRI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NFDI4Earth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DataTerra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6966857" y="1693432"/>
              <a:ext cx="2516400" cy="3240000"/>
            </a:xfrm>
            <a:prstGeom prst="rect">
              <a:avLst/>
            </a:prstGeom>
            <a:solidFill>
              <a:srgbClr val="FFC2F4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EOSC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Spaces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Digital Twins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2635905" y="4933432"/>
              <a:ext cx="6847352" cy="734400"/>
            </a:xfrm>
            <a:prstGeom prst="rect">
              <a:avLst/>
            </a:prstGeom>
            <a:solidFill>
              <a:srgbClr val="7375FF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EU Open Science Policies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695325" y="861836"/>
            <a:ext cx="10801349" cy="522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b="1"/>
              <a:t>EPOS’ collaborative approach in practice</a:t>
            </a:r>
            <a:endParaRPr sz="3600" b="1"/>
          </a:p>
        </p:txBody>
      </p:sp>
      <p:grpSp>
        <p:nvGrpSpPr>
          <p:cNvPr id="66" name="Google Shape;66;p5"/>
          <p:cNvGrpSpPr/>
          <p:nvPr/>
        </p:nvGrpSpPr>
        <p:grpSpPr>
          <a:xfrm>
            <a:off x="2662032" y="1710850"/>
            <a:ext cx="6847352" cy="3974400"/>
            <a:chOff x="2635905" y="1693432"/>
            <a:chExt cx="6847352" cy="3974400"/>
          </a:xfrm>
        </p:grpSpPr>
        <p:sp>
          <p:nvSpPr>
            <p:cNvPr id="67" name="Google Shape;67;p5"/>
            <p:cNvSpPr/>
            <p:nvPr/>
          </p:nvSpPr>
          <p:spPr>
            <a:xfrm>
              <a:off x="2635926" y="3857675"/>
              <a:ext cx="2084100" cy="1080000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Geo-INQUIRE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2023-26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685209" y="2773432"/>
              <a:ext cx="2333897" cy="2160000"/>
            </a:xfrm>
            <a:prstGeom prst="rect">
              <a:avLst/>
            </a:prstGeom>
            <a:solidFill>
              <a:srgbClr val="BBD6EE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ENVRI-Hub NEXT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2024-27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6966857" y="1693432"/>
              <a:ext cx="2516400" cy="3240000"/>
            </a:xfrm>
            <a:prstGeom prst="rect">
              <a:avLst/>
            </a:prstGeom>
            <a:solidFill>
              <a:srgbClr val="FFC2F4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EOSC MESH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2026-29</a:t>
              </a:r>
              <a:endParaRPr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635905" y="4933432"/>
              <a:ext cx="6847352" cy="734400"/>
            </a:xfrm>
            <a:prstGeom prst="rect">
              <a:avLst/>
            </a:prstGeom>
            <a:solidFill>
              <a:srgbClr val="7375FF"/>
            </a:solidFill>
            <a:ln w="12700" cap="flat" cmpd="sng">
              <a:solidFill>
                <a:srgbClr val="1C305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Horizon EU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695325" y="604158"/>
            <a:ext cx="10801350" cy="972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 b="1"/>
              <a:t>EPOS’ strategy towards EOSC</a:t>
            </a:r>
            <a:endParaRPr sz="3600" b="1"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1"/>
          </p:nvPr>
        </p:nvSpPr>
        <p:spPr>
          <a:xfrm>
            <a:off x="695324" y="1907694"/>
            <a:ext cx="5040000" cy="352609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/>
              <a:t>Governance Coordination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EOSC - ESFRI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EOSC - ERIC Forum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EOSC - ENVRI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EOSC - EPOS</a:t>
            </a:r>
            <a:endParaRPr/>
          </a:p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body" idx="2"/>
          </p:nvPr>
        </p:nvSpPr>
        <p:spPr>
          <a:xfrm>
            <a:off x="6433685" y="1907694"/>
            <a:ext cx="5040000" cy="3600000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/>
              <a:t>Technical Guidelines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Integrate services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Avoid data redundancy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Metadata harmonization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/>
              <a:t>Leveraging existing </a:t>
            </a:r>
            <a:r>
              <a:rPr lang="en-GB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tools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695325" y="844418"/>
            <a:ext cx="10801350" cy="49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EPOS in EOSC MESH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695326" y="1341119"/>
            <a:ext cx="10801349" cy="39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39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EOSC Mesh establishes and enrols seven nodes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" name="Google Shape;84;p7"/>
          <p:cNvGraphicFramePr/>
          <p:nvPr/>
        </p:nvGraphicFramePr>
        <p:xfrm>
          <a:off x="695327" y="18060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{3FD9D80E-453C-47F4-BA77-263DA51D4028}</a:tableStyleId>
              </a:tblPr>
              <a:tblGrid>
                <a:gridCol w="540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e-Infrastructures nodes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Thematic nodes</a:t>
                      </a:r>
                      <a:endParaRPr sz="24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EGI, Scholarly Communication (OpenAIRE, OPERAS), EUDAT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ENVRI, SSHOC, BBMRI, CERN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Google Shape;85;p7"/>
          <p:cNvSpPr txBox="1"/>
          <p:nvPr/>
        </p:nvSpPr>
        <p:spPr>
          <a:xfrm>
            <a:off x="695325" y="3655675"/>
            <a:ext cx="10801350" cy="208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1391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ENVRI leverages the Catalogue of Services as a “federating capability”</a:t>
            </a:r>
            <a:b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5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→</a:t>
            </a:r>
            <a:r>
              <a:rPr lang="en-GB" sz="255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EPOS Open Source </a:t>
            </a:r>
            <a:r>
              <a:rPr lang="en-GB" sz="25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 Essential Climate Variables services</a:t>
            </a:r>
            <a:endParaRPr/>
          </a:p>
          <a:p>
            <a:pPr marL="228600" marR="0" lvl="0" indent="-16311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1391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is involved in two scientific use cases:</a:t>
            </a:r>
            <a:endParaRPr/>
          </a:p>
          <a:p>
            <a:pPr marL="182563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Extreme coastal ocean events (CMCC) - GlobalCoast, EGI, ENVRI, EUDAT and Scholarly Communications</a:t>
            </a:r>
            <a:endParaRPr/>
          </a:p>
          <a:p>
            <a:pPr marL="182563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Environmental impact of volcanic eruptions (DataTerra) - DataTerra, EGI, ENVRI, and Scholarly Communications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695325" y="861837"/>
            <a:ext cx="10801350" cy="453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EPOS in ENVRI EOSC node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1"/>
          </p:nvPr>
        </p:nvSpPr>
        <p:spPr>
          <a:xfrm>
            <a:off x="451484" y="1520674"/>
            <a:ext cx="5644516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Node proposal submitted for the 2</a:t>
            </a:r>
            <a:r>
              <a:rPr lang="en-GB" sz="2400" baseline="300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wave</a:t>
            </a: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 (acceptance decision expected in April)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Participating RIs: ACTRIS, LifeWatch, SIOS, IAGOS, EPOS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03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EPOS roles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355600" lvl="1" indent="-173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Member of the </a:t>
            </a:r>
            <a:r>
              <a:rPr lang="en-GB" sz="255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Technical Committee </a:t>
            </a:r>
            <a:r>
              <a:rPr lang="en-GB">
                <a:latin typeface="Calibri"/>
                <a:ea typeface="Calibri"/>
                <a:cs typeface="Calibri"/>
                <a:sym typeface="Calibri"/>
              </a:rPr>
              <a:t>(supporting the Technical Coordinator)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55600" lvl="1" indent="-173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550" b="1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Main Communication contact</a:t>
            </a:r>
            <a:endParaRPr sz="2550" b="1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8"/>
          <p:cNvGraphicFramePr/>
          <p:nvPr/>
        </p:nvGraphicFramePr>
        <p:xfrm>
          <a:off x="6174377" y="13149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{3FD9D80E-453C-47F4-BA77-263DA51D4028}</a:tableStyleId>
              </a:tblPr>
              <a:tblGrid>
                <a:gridCol w="266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Cross-node Use Cases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Federated discovery of environmental data across Earth system domains 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(DataTerra; Digital Twin of the Ocean; EOSC EU)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Data Analysis using workflows across node federated capabilities 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(EGI, EOSC EU, NFDI, DataTerra)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6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Cross-node semantic discovery and application composition 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(EOSC EU)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Environmental impact of volcanic eruptions 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(DataTerra)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d82cc4f7f_0_1"/>
          <p:cNvSpPr txBox="1">
            <a:spLocks noGrp="1"/>
          </p:cNvSpPr>
          <p:nvPr>
            <p:ph type="title"/>
          </p:nvPr>
        </p:nvSpPr>
        <p:spPr>
          <a:xfrm>
            <a:off x="695325" y="896228"/>
            <a:ext cx="10801350" cy="86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Leveraging EOSC </a:t>
            </a:r>
            <a:br>
              <a:rPr lang="en-GB" sz="3600" b="1">
                <a:latin typeface="Calibri"/>
                <a:ea typeface="Calibri"/>
                <a:cs typeface="Calibri"/>
                <a:sym typeface="Calibri"/>
              </a:rPr>
            </a:br>
            <a:r>
              <a:rPr lang="en-GB" sz="3600" b="1">
                <a:latin typeface="Calibri"/>
                <a:ea typeface="Calibri"/>
                <a:cs typeface="Calibri"/>
                <a:sym typeface="Calibri"/>
              </a:rPr>
              <a:t>to bring benefits to the EPOS Community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cd82cc4f7f_0_1"/>
          <p:cNvSpPr txBox="1">
            <a:spLocks noGrp="1"/>
          </p:cNvSpPr>
          <p:nvPr>
            <p:ph type="body" idx="1"/>
          </p:nvPr>
        </p:nvSpPr>
        <p:spPr>
          <a:xfrm>
            <a:off x="538563" y="1945523"/>
            <a:ext cx="7821658" cy="3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5575" lvl="0" indent="-1555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400"/>
              <a:t>Fostering </a:t>
            </a:r>
            <a:r>
              <a:rPr lang="en-GB" sz="2400" b="1">
                <a:solidFill>
                  <a:srgbClr val="548135"/>
                </a:solidFill>
              </a:rPr>
              <a:t>multidisciplinary and cross-border science</a:t>
            </a:r>
            <a:endParaRPr sz="2400" b="1">
              <a:solidFill>
                <a:srgbClr val="548135"/>
              </a:solidFill>
            </a:endParaRPr>
          </a:p>
          <a:p>
            <a:pPr marL="155575" lvl="0" indent="-1555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400"/>
              <a:t>Ensuring </a:t>
            </a:r>
            <a:r>
              <a:rPr lang="en-GB" sz="2400" b="1">
                <a:solidFill>
                  <a:srgbClr val="548135"/>
                </a:solidFill>
              </a:rPr>
              <a:t>EPOS presence and leadership </a:t>
            </a:r>
            <a:r>
              <a:rPr lang="en-GB" sz="2400"/>
              <a:t>in a flagship EU initiative</a:t>
            </a:r>
            <a:endParaRPr sz="2400"/>
          </a:p>
          <a:p>
            <a:pPr marL="155575" lvl="0" indent="-1555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400"/>
              <a:t>Enabling </a:t>
            </a:r>
            <a:r>
              <a:rPr lang="en-GB" sz="2400" b="1">
                <a:solidFill>
                  <a:srgbClr val="548135"/>
                </a:solidFill>
              </a:rPr>
              <a:t>access to partnerships and projects</a:t>
            </a:r>
            <a:endParaRPr sz="2400" b="1">
              <a:solidFill>
                <a:srgbClr val="548135"/>
              </a:solidFill>
            </a:endParaRPr>
          </a:p>
          <a:p>
            <a:pPr marL="155575" lvl="0" indent="-1555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400"/>
              <a:t>Gaining </a:t>
            </a:r>
            <a:r>
              <a:rPr lang="en-GB" sz="2400" b="1">
                <a:solidFill>
                  <a:srgbClr val="548135"/>
                </a:solidFill>
              </a:rPr>
              <a:t>access to computational and storage resources</a:t>
            </a:r>
            <a:endParaRPr sz="2400" b="1">
              <a:solidFill>
                <a:srgbClr val="548135"/>
              </a:solidFill>
            </a:endParaRPr>
          </a:p>
          <a:p>
            <a:pPr marL="155575" lvl="0" indent="-1555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400"/>
              <a:t>Integrating and making available </a:t>
            </a:r>
            <a:r>
              <a:rPr lang="en-GB" sz="2400" b="1">
                <a:solidFill>
                  <a:srgbClr val="548135"/>
                </a:solidFill>
              </a:rPr>
              <a:t>tools and workflows</a:t>
            </a:r>
            <a:endParaRPr sz="2400" b="1">
              <a:solidFill>
                <a:srgbClr val="548135"/>
              </a:solidFill>
            </a:endParaRPr>
          </a:p>
          <a:p>
            <a:pPr marL="155575" lvl="0" indent="-155575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lang="en-GB" sz="2400" b="1">
                <a:solidFill>
                  <a:srgbClr val="548135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Monitoring and contributing to governance and standards </a:t>
            </a:r>
            <a:endParaRPr sz="2400" b="1">
              <a:solidFill>
                <a:srgbClr val="548135"/>
              </a:solidFill>
            </a:endParaRPr>
          </a:p>
        </p:txBody>
      </p:sp>
      <p:sp>
        <p:nvSpPr>
          <p:cNvPr id="99" name="Google Shape;99;g3cd82cc4f7f_0_1"/>
          <p:cNvSpPr/>
          <p:nvPr/>
        </p:nvSpPr>
        <p:spPr>
          <a:xfrm>
            <a:off x="8065457" y="1945523"/>
            <a:ext cx="398100" cy="3321900"/>
          </a:xfrm>
          <a:prstGeom prst="rightBrace">
            <a:avLst>
              <a:gd name="adj1" fmla="val 50000"/>
              <a:gd name="adj2" fmla="val 50000"/>
            </a:avLst>
          </a:prstGeom>
          <a:noFill/>
          <a:ln w="5715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3cd82cc4f7f_0_1"/>
          <p:cNvSpPr txBox="1"/>
          <p:nvPr/>
        </p:nvSpPr>
        <p:spPr>
          <a:xfrm>
            <a:off x="8264507" y="2400385"/>
            <a:ext cx="3300466" cy="188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Promoting</a:t>
            </a: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outcomes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 in line with the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EPOS strategy</a:t>
            </a:r>
            <a:endParaRPr sz="2800" b="1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/>
        </p:nvSpPr>
        <p:spPr>
          <a:xfrm>
            <a:off x="695326" y="3533785"/>
            <a:ext cx="108013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Macintosh PowerPoint</Application>
  <PresentationFormat>Widescreen</PresentationFormat>
  <Paragraphs>84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di Office</vt:lpstr>
      <vt:lpstr>Presentazione standard di PowerPoint</vt:lpstr>
      <vt:lpstr>EPOS’ collaborative approach</vt:lpstr>
      <vt:lpstr>EPOS’ collaborative approach in the EU framework</vt:lpstr>
      <vt:lpstr>EPOS’ collaborative approach in practice</vt:lpstr>
      <vt:lpstr>EPOS’ strategy towards EOSC</vt:lpstr>
      <vt:lpstr>EPOS in EOSC MESH</vt:lpstr>
      <vt:lpstr>EPOS in ENVRI EOSC node</vt:lpstr>
      <vt:lpstr>Leveraging EOSC  to bring benefits to the EPOS Community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Barbara Angioni</dc:creator>
  <cp:lastModifiedBy>Karl_EPOS ERIC </cp:lastModifiedBy>
  <cp:revision>2</cp:revision>
  <dcterms:created xsi:type="dcterms:W3CDTF">2026-02-14T10:36:05Z</dcterms:created>
  <dcterms:modified xsi:type="dcterms:W3CDTF">2026-03-18T07:39:23Z</dcterms:modified>
</cp:coreProperties>
</file>