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3"/>
  </p:normalViewPr>
  <p:slideViewPr>
    <p:cSldViewPr snapToGrid="0">
      <p:cViewPr varScale="1">
        <p:scale>
          <a:sx n="102" d="100"/>
          <a:sy n="102" d="100"/>
        </p:scale>
        <p:origin x="8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ce767df208_0_2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ce767df208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cdf0021ec6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cdf0021ec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cdf0021ec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3cdf0021ec6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cdf0021ec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3cdf0021ec6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cdf0021ec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3cdf0021ec6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cdf0021e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3cdf0021ec6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ce767df208_0_1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3ce767df20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ce767df208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g3ce767df20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ce767df208_0_35:notes"/>
          <p:cNvSpPr txBox="1">
            <a:spLocks noGrp="1"/>
          </p:cNvSpPr>
          <p:nvPr>
            <p:ph type="body" idx="1"/>
          </p:nvPr>
        </p:nvSpPr>
        <p:spPr>
          <a:xfrm>
            <a:off x="679768" y="4400187"/>
            <a:ext cx="54381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90" name="Google Shape;90;g3ce767df208_0_35:notes"/>
          <p:cNvSpPr>
            <a:spLocks noGrp="1" noRot="1" noChangeAspect="1"/>
          </p:cNvSpPr>
          <p:nvPr>
            <p:ph type="sldImg" idx="2"/>
          </p:nvPr>
        </p:nvSpPr>
        <p:spPr>
          <a:xfrm>
            <a:off x="655638"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ce767df208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3ce767df208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30" name="Google Shape;130;g3ce767df208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ce767df208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3ce767df208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60" name="Google Shape;160;g3ce767df208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ce767df208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3ce767df208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3ce767df208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ce767df208_0_1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3ce767df208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ce767df208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3ce767df208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ce767df208_0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338231" y="0"/>
            <a:ext cx="11499900" cy="651900"/>
          </a:xfrm>
          <a:prstGeom prst="rect">
            <a:avLst/>
          </a:prstGeom>
          <a:noFill/>
          <a:ln>
            <a:noFill/>
          </a:ln>
        </p:spPr>
        <p:txBody>
          <a:bodyPr spcFirstLastPara="1" wrap="square" lIns="0" tIns="60925" rIns="121900" bIns="60925" anchor="b" anchorCtr="0">
            <a:normAutofit/>
          </a:bodyPr>
          <a:lstStyle>
            <a:lvl1pPr lvl="0" algn="l">
              <a:lnSpc>
                <a:spcPct val="85000"/>
              </a:lnSpc>
              <a:spcBef>
                <a:spcPts val="0"/>
              </a:spcBef>
              <a:spcAft>
                <a:spcPts val="0"/>
              </a:spcAft>
              <a:buSzPts val="4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338231" y="818043"/>
            <a:ext cx="11499900" cy="5499900"/>
          </a:xfrm>
          <a:prstGeom prst="rect">
            <a:avLst/>
          </a:prstGeom>
          <a:noFill/>
          <a:ln>
            <a:noFill/>
          </a:ln>
        </p:spPr>
        <p:txBody>
          <a:bodyPr spcFirstLastPara="1" wrap="square" lIns="0" tIns="60925" rIns="0" bIns="60925" anchor="t" anchorCtr="0">
            <a:normAutofit/>
          </a:bodyPr>
          <a:lstStyle>
            <a:lvl1pPr marL="457200" lvl="0" indent="-381000" algn="l">
              <a:lnSpc>
                <a:spcPct val="100000"/>
              </a:lnSpc>
              <a:spcBef>
                <a:spcPts val="500"/>
              </a:spcBef>
              <a:spcAft>
                <a:spcPts val="0"/>
              </a:spcAft>
              <a:buSzPts val="2400"/>
              <a:buChar char="•"/>
              <a:defRPr/>
            </a:lvl1pPr>
            <a:lvl2pPr marL="914400" lvl="1" indent="-381000" algn="l">
              <a:spcBef>
                <a:spcPts val="500"/>
              </a:spcBef>
              <a:spcAft>
                <a:spcPts val="0"/>
              </a:spcAft>
              <a:buSzPts val="2400"/>
              <a:buChar char="•"/>
              <a:defRPr/>
            </a:lvl2pPr>
            <a:lvl3pPr marL="1371600" lvl="2" indent="-381000" algn="l">
              <a:spcBef>
                <a:spcPts val="500"/>
              </a:spcBef>
              <a:spcAft>
                <a:spcPts val="0"/>
              </a:spcAft>
              <a:buSzPts val="2400"/>
              <a:buChar char="•"/>
              <a:defRPr/>
            </a:lvl3pPr>
            <a:lvl4pPr marL="1828800" lvl="3" indent="-381000" algn="l">
              <a:spcBef>
                <a:spcPts val="500"/>
              </a:spcBef>
              <a:spcAft>
                <a:spcPts val="0"/>
              </a:spcAft>
              <a:buSzPts val="2400"/>
              <a:buChar char="•"/>
              <a:defRPr/>
            </a:lvl4pPr>
            <a:lvl5pPr marL="2286000" lvl="4" indent="-381000" algn="l">
              <a:spcBef>
                <a:spcPts val="500"/>
              </a:spcBef>
              <a:spcAft>
                <a:spcPts val="0"/>
              </a:spcAft>
              <a:buSzPts val="2400"/>
              <a:buChar char="•"/>
              <a:defRPr/>
            </a:lvl5pPr>
            <a:lvl6pPr marL="2743200" lvl="5" indent="-381000" algn="l">
              <a:spcBef>
                <a:spcPts val="500"/>
              </a:spcBef>
              <a:spcAft>
                <a:spcPts val="0"/>
              </a:spcAft>
              <a:buClr>
                <a:schemeClr val="dk1"/>
              </a:buClr>
              <a:buSzPts val="2400"/>
              <a:buChar char="•"/>
              <a:defRPr/>
            </a:lvl6pPr>
            <a:lvl7pPr marL="3200400" lvl="6" indent="-381000" algn="l">
              <a:spcBef>
                <a:spcPts val="500"/>
              </a:spcBef>
              <a:spcAft>
                <a:spcPts val="0"/>
              </a:spcAft>
              <a:buClr>
                <a:schemeClr val="dk1"/>
              </a:buClr>
              <a:buSzPts val="2400"/>
              <a:buChar char="•"/>
              <a:defRPr/>
            </a:lvl7pPr>
            <a:lvl8pPr marL="3657600" lvl="7" indent="-381000" algn="l">
              <a:spcBef>
                <a:spcPts val="500"/>
              </a:spcBef>
              <a:spcAft>
                <a:spcPts val="0"/>
              </a:spcAft>
              <a:buClr>
                <a:schemeClr val="dk1"/>
              </a:buClr>
              <a:buSzPts val="2400"/>
              <a:buChar char="•"/>
              <a:defRPr/>
            </a:lvl8pPr>
            <a:lvl9pPr marL="4114800" lvl="8" indent="-381000" algn="l">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verskrift og tekstboks">
  <p:cSld name="Overskrift og tekstboks">
    <p:spTree>
      <p:nvGrpSpPr>
        <p:cNvPr id="1" name="Shape 38"/>
        <p:cNvGrpSpPr/>
        <p:nvPr/>
      </p:nvGrpSpPr>
      <p:grpSpPr>
        <a:xfrm>
          <a:off x="0" y="0"/>
          <a:ext cx="0" cy="0"/>
          <a:chOff x="0" y="0"/>
          <a:chExt cx="0" cy="0"/>
        </a:xfrm>
      </p:grpSpPr>
      <p:sp>
        <p:nvSpPr>
          <p:cNvPr id="39" name="Google Shape;39;p12"/>
          <p:cNvSpPr txBox="1">
            <a:spLocks noGrp="1"/>
          </p:cNvSpPr>
          <p:nvPr>
            <p:ph type="ctrTitle"/>
          </p:nvPr>
        </p:nvSpPr>
        <p:spPr>
          <a:xfrm>
            <a:off x="748740" y="382232"/>
            <a:ext cx="10643700" cy="519600"/>
          </a:xfrm>
          <a:prstGeom prst="rect">
            <a:avLst/>
          </a:prstGeom>
          <a:noFill/>
          <a:ln>
            <a:noFill/>
          </a:ln>
        </p:spPr>
        <p:txBody>
          <a:bodyPr spcFirstLastPara="1" wrap="square" lIns="91425" tIns="36000" rIns="91425" bIns="45700" anchor="t" anchorCtr="0">
            <a:normAutofit/>
          </a:bodyPr>
          <a:lstStyle>
            <a:lvl1pPr lvl="0" algn="l">
              <a:lnSpc>
                <a:spcPct val="90000"/>
              </a:lnSpc>
              <a:spcBef>
                <a:spcPts val="0"/>
              </a:spcBef>
              <a:spcAft>
                <a:spcPts val="0"/>
              </a:spcAft>
              <a:buClr>
                <a:schemeClr val="dk1"/>
              </a:buClr>
              <a:buSzPts val="3409"/>
              <a:buFont typeface="Play"/>
              <a:buNone/>
              <a:defRPr sz="3409"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748740" y="1173885"/>
            <a:ext cx="10656300" cy="4565100"/>
          </a:xfrm>
          <a:prstGeom prst="rect">
            <a:avLst/>
          </a:prstGeom>
          <a:noFill/>
          <a:ln>
            <a:noFill/>
          </a:ln>
        </p:spPr>
        <p:txBody>
          <a:bodyPr spcFirstLastPara="1" wrap="square" lIns="72000" tIns="7200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dt" idx="10"/>
          </p:nvPr>
        </p:nvSpPr>
        <p:spPr>
          <a:xfrm>
            <a:off x="10114669" y="6289557"/>
            <a:ext cx="744300" cy="123900"/>
          </a:xfrm>
          <a:prstGeom prst="rect">
            <a:avLst/>
          </a:prstGeom>
          <a:noFill/>
          <a:ln>
            <a:noFill/>
          </a:ln>
        </p:spPr>
        <p:txBody>
          <a:bodyPr spcFirstLastPara="1" wrap="square" lIns="0" tIns="0" rIns="0" bIns="0" anchor="ctr" anchorCtr="0">
            <a:noAutofit/>
          </a:bodyPr>
          <a:lstStyle>
            <a:lvl1pPr marR="0" lvl="0" algn="r">
              <a:spcBef>
                <a:spcPts val="0"/>
              </a:spcBef>
              <a:spcAft>
                <a:spcPts val="0"/>
              </a:spcAft>
              <a:buClr>
                <a:schemeClr val="dk1"/>
              </a:buClr>
              <a:buSzPts val="1400"/>
              <a:buFont typeface="Calibri"/>
              <a:buNone/>
              <a:defRPr sz="702">
                <a:solidFill>
                  <a:schemeClr val="dk1"/>
                </a:solidFill>
                <a:latin typeface="Calibri"/>
                <a:ea typeface="Calibri"/>
                <a:cs typeface="Calibri"/>
                <a:sym typeface="Calibri"/>
              </a:defRPr>
            </a:lvl1pPr>
            <a:lvl2pPr marR="0" lvl="1"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2"/>
          <p:cNvSpPr txBox="1">
            <a:spLocks noGrp="1"/>
          </p:cNvSpPr>
          <p:nvPr>
            <p:ph type="sldNum" idx="12"/>
          </p:nvPr>
        </p:nvSpPr>
        <p:spPr>
          <a:xfrm>
            <a:off x="10923199" y="6289557"/>
            <a:ext cx="482100" cy="12390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1pPr>
            <a:lvl2pPr marL="0" marR="0" lvl="1"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2pPr>
            <a:lvl3pPr marL="0" marR="0" lvl="2"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3pPr>
            <a:lvl4pPr marL="0" marR="0" lvl="3"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4pPr>
            <a:lvl5pPr marL="0" marR="0" lvl="4"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5pPr>
            <a:lvl6pPr marL="0" marR="0" lvl="5"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6pPr>
            <a:lvl7pPr marL="0" marR="0" lvl="6"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7pPr>
            <a:lvl8pPr marL="0" marR="0" lvl="7"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8pPr>
            <a:lvl9pPr marL="0" marR="0" lvl="8" indent="0" algn="r">
              <a:spcBef>
                <a:spcPts val="0"/>
              </a:spcBef>
              <a:spcAft>
                <a:spcPts val="0"/>
              </a:spcAft>
              <a:buClr>
                <a:schemeClr val="dk1"/>
              </a:buClr>
              <a:buSzPts val="702"/>
              <a:buFont typeface="Arial"/>
              <a:buNone/>
              <a:defRPr sz="702"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43" name="Google Shape;43;p12"/>
          <p:cNvPicPr preferRelativeResize="0"/>
          <p:nvPr/>
        </p:nvPicPr>
        <p:blipFill rotWithShape="1">
          <a:blip r:embed="rId2">
            <a:alphaModFix/>
          </a:blip>
          <a:srcRect l="367" r="357"/>
          <a:stretch/>
        </p:blipFill>
        <p:spPr>
          <a:xfrm>
            <a:off x="11233859" y="110068"/>
            <a:ext cx="741363" cy="758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38200" y="86183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831850" y="117916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831850" y="405888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925689"/>
            <a:ext cx="10515600" cy="10611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2107992"/>
            <a:ext cx="5167489" cy="3615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body" idx="2"/>
          </p:nvPr>
        </p:nvSpPr>
        <p:spPr>
          <a:xfrm>
            <a:off x="6172200" y="2107992"/>
            <a:ext cx="5167489" cy="3615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925689"/>
            <a:ext cx="10515600" cy="10611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839788" y="987424"/>
            <a:ext cx="3932237" cy="14396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 name="Google Shape;27;p8"/>
          <p:cNvSpPr txBox="1">
            <a:spLocks noGrp="1"/>
          </p:cNvSpPr>
          <p:nvPr>
            <p:ph type="body" idx="2"/>
          </p:nvPr>
        </p:nvSpPr>
        <p:spPr>
          <a:xfrm>
            <a:off x="839788" y="2552698"/>
            <a:ext cx="3932237" cy="33162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839788" y="98742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
          <p:cNvSpPr>
            <a:spLocks noGrp="1"/>
          </p:cNvSpPr>
          <p:nvPr>
            <p:ph type="pic" idx="2"/>
          </p:nvPr>
        </p:nvSpPr>
        <p:spPr>
          <a:xfrm>
            <a:off x="5183188" y="987425"/>
            <a:ext cx="6172200" cy="4873625"/>
          </a:xfrm>
          <a:prstGeom prst="rect">
            <a:avLst/>
          </a:prstGeom>
          <a:noFill/>
          <a:ln>
            <a:noFill/>
          </a:ln>
        </p:spPr>
      </p:sp>
      <p:sp>
        <p:nvSpPr>
          <p:cNvPr id="31" name="Google Shape;31;p9"/>
          <p:cNvSpPr txBox="1">
            <a:spLocks noGrp="1"/>
          </p:cNvSpPr>
          <p:nvPr>
            <p:ph type="body" idx="1"/>
          </p:nvPr>
        </p:nvSpPr>
        <p:spPr>
          <a:xfrm>
            <a:off x="839788" y="2641600"/>
            <a:ext cx="3932237" cy="3227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838200" y="92957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0"/>
          <p:cNvSpPr txBox="1">
            <a:spLocks noGrp="1"/>
          </p:cNvSpPr>
          <p:nvPr>
            <p:ph type="body" idx="1"/>
          </p:nvPr>
        </p:nvSpPr>
        <p:spPr>
          <a:xfrm rot="5400000">
            <a:off x="4346222" y="-1171222"/>
            <a:ext cx="349955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929570"/>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2336799"/>
            <a:ext cx="10515600" cy="349955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zenodo.org/communities/globalquakemodel" TargetMode="External"/><Relationship Id="rId5" Type="http://schemas.openxmlformats.org/officeDocument/2006/relationships/hyperlink" Target="https://github.com/gem" TargetMode="External"/><Relationship Id="rId4" Type="http://schemas.openxmlformats.org/officeDocument/2006/relationships/hyperlink" Target="https://www.globalquakemodel.org/produc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p:nvPr/>
        </p:nvSpPr>
        <p:spPr>
          <a:xfrm>
            <a:off x="1676400" y="3289141"/>
            <a:ext cx="10424700" cy="1855800"/>
          </a:xfrm>
          <a:prstGeom prst="rect">
            <a:avLst/>
          </a:prstGeom>
          <a:noFill/>
          <a:ln>
            <a:noFill/>
          </a:ln>
        </p:spPr>
        <p:txBody>
          <a:bodyPr spcFirstLastPara="1" wrap="square" lIns="91425" tIns="45700" rIns="91425" bIns="45700" anchor="ctr" anchorCtr="0">
            <a:normAutofit fontScale="55000" lnSpcReduction="20000"/>
          </a:bodyPr>
          <a:lstStyle/>
          <a:p>
            <a:pPr marL="0" lvl="0" indent="0" algn="ctr" rtl="0">
              <a:lnSpc>
                <a:spcPct val="90000"/>
              </a:lnSpc>
              <a:spcBef>
                <a:spcPts val="0"/>
              </a:spcBef>
              <a:spcAft>
                <a:spcPts val="0"/>
              </a:spcAft>
              <a:buClr>
                <a:schemeClr val="dk1"/>
              </a:buClr>
              <a:buSzPts val="605"/>
              <a:buFont typeface="Arial"/>
              <a:buNone/>
            </a:pPr>
            <a:r>
              <a:rPr lang="en-GB" sz="6000" b="1" dirty="0">
                <a:solidFill>
                  <a:srgbClr val="002060"/>
                </a:solidFill>
                <a:latin typeface="Calibri"/>
                <a:ea typeface="Calibri"/>
                <a:cs typeface="Calibri"/>
                <a:sym typeface="Calibri"/>
              </a:rPr>
              <a:t>EPOS collaboration with GEM and GTM – potential services and licencing models for both research, public, and commercial use</a:t>
            </a:r>
            <a:endParaRPr sz="6000" b="1" dirty="0">
              <a:solidFill>
                <a:srgbClr val="00206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100000"/>
              <a:buFont typeface="Calibri"/>
              <a:buNone/>
            </a:pPr>
            <a:endParaRPr sz="60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100000"/>
              <a:buFont typeface="Calibri"/>
              <a:buNone/>
            </a:pPr>
            <a:r>
              <a:rPr lang="en-GB" sz="3600" i="1" dirty="0">
                <a:solidFill>
                  <a:srgbClr val="002060"/>
                </a:solidFill>
                <a:latin typeface=""/>
                <a:ea typeface="Calibri"/>
                <a:cs typeface="Calibri"/>
                <a:sym typeface="Calibri"/>
              </a:rPr>
              <a:t>Finn Løvholt (GTM) and Helen Crowley (GEM)</a:t>
            </a:r>
            <a:endParaRPr sz="3600" i="1" dirty="0">
              <a:solidFill>
                <a:srgbClr val="002060"/>
              </a:solidFill>
              <a:latin typeface=""/>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ctrTitle"/>
          </p:nvPr>
        </p:nvSpPr>
        <p:spPr>
          <a:xfrm>
            <a:off x="1524000" y="2235138"/>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GB"/>
              <a:t>Global Earthquake Model (GEM)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3" title="gem.png"/>
          <p:cNvPicPr preferRelativeResize="0"/>
          <p:nvPr/>
        </p:nvPicPr>
        <p:blipFill>
          <a:blip r:embed="rId3">
            <a:alphaModFix/>
          </a:blip>
          <a:stretch>
            <a:fillRect/>
          </a:stretch>
        </p:blipFill>
        <p:spPr>
          <a:xfrm>
            <a:off x="6726657" y="980276"/>
            <a:ext cx="5360800" cy="4750275"/>
          </a:xfrm>
          <a:prstGeom prst="rect">
            <a:avLst/>
          </a:prstGeom>
          <a:noFill/>
          <a:ln>
            <a:noFill/>
          </a:ln>
        </p:spPr>
      </p:pic>
      <p:sp>
        <p:nvSpPr>
          <p:cNvPr id="223" name="Google Shape;223;p23"/>
          <p:cNvSpPr txBox="1">
            <a:spLocks noGrp="1"/>
          </p:cNvSpPr>
          <p:nvPr>
            <p:ph type="title"/>
          </p:nvPr>
        </p:nvSpPr>
        <p:spPr>
          <a:xfrm>
            <a:off x="304799" y="980274"/>
            <a:ext cx="8590500" cy="61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sz="3200"/>
              <a:t>The Global Earthquake Model (GEM): </a:t>
            </a:r>
            <a:br>
              <a:rPr lang="en-GB" sz="3200"/>
            </a:br>
            <a:r>
              <a:rPr lang="en-GB" sz="3200"/>
              <a:t>An Established Global Foundation</a:t>
            </a:r>
            <a:endParaRPr/>
          </a:p>
        </p:txBody>
      </p:sp>
      <p:sp>
        <p:nvSpPr>
          <p:cNvPr id="224" name="Google Shape;224;p23"/>
          <p:cNvSpPr txBox="1"/>
          <p:nvPr/>
        </p:nvSpPr>
        <p:spPr>
          <a:xfrm>
            <a:off x="394825" y="1914350"/>
            <a:ext cx="6867600" cy="3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a:solidFill>
                  <a:schemeClr val="dk1"/>
                </a:solidFill>
                <a:latin typeface="Calibri"/>
                <a:ea typeface="Calibri"/>
                <a:cs typeface="Calibri"/>
                <a:sym typeface="Calibri"/>
              </a:rPr>
              <a:t>GEM was founded in 2009, a non-profit foundation and NGO, governed as a public-private partnership (currently 15 Private and 10 Public Governors)</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a:solidFill>
                  <a:schemeClr val="dk1"/>
                </a:solidFill>
                <a:latin typeface="Calibri"/>
                <a:ea typeface="Calibri"/>
                <a:cs typeface="Calibri"/>
                <a:sym typeface="Calibri"/>
              </a:rPr>
              <a:t>Our mission is to develop, together with the community, scientific resources for transparent earthquake hazard &amp; risk assessment, anywhere in the world</a:t>
            </a:r>
            <a:endParaRPr sz="2800">
              <a:solidFill>
                <a:schemeClr val="dk1"/>
              </a:solidFill>
              <a:latin typeface="Calibri"/>
              <a:ea typeface="Calibri"/>
              <a:cs typeface="Calibri"/>
              <a:sym typeface="Calibri"/>
            </a:endParaRPr>
          </a:p>
        </p:txBody>
      </p:sp>
      <p:pic>
        <p:nvPicPr>
          <p:cNvPr id="225" name="Google Shape;225;p23"/>
          <p:cNvPicPr preferRelativeResize="0"/>
          <p:nvPr/>
        </p:nvPicPr>
        <p:blipFill rotWithShape="1">
          <a:blip r:embed="rId4">
            <a:alphaModFix/>
          </a:blip>
          <a:srcRect/>
          <a:stretch/>
        </p:blipFill>
        <p:spPr>
          <a:xfrm>
            <a:off x="10641107" y="47107"/>
            <a:ext cx="1550904" cy="9331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838200" y="38845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3100" b="1"/>
              <a:t>GEM’s connections to EPOS</a:t>
            </a:r>
            <a:endParaRPr sz="3100" b="1"/>
          </a:p>
        </p:txBody>
      </p:sp>
      <p:sp>
        <p:nvSpPr>
          <p:cNvPr id="231" name="Google Shape;231;p24"/>
          <p:cNvSpPr txBox="1">
            <a:spLocks noGrp="1"/>
          </p:cNvSpPr>
          <p:nvPr>
            <p:ph type="body" idx="1"/>
          </p:nvPr>
        </p:nvSpPr>
        <p:spPr>
          <a:xfrm>
            <a:off x="838200" y="1456574"/>
            <a:ext cx="10515600" cy="4379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a:t>Support for EPOS Seismology / EFEHR (GEM’s OpenQuake Engine used for European seismic hazard and risk assessment, model support)</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GB"/>
              <a:t>EPOS ON project WP3: Scientific products exploitable in evidence-based decision making</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GB" b="1"/>
              <a:t>Subtask  3.1.4  Data  products  and  services  for  rapid  post-event  assessment </a:t>
            </a:r>
            <a:endParaRPr/>
          </a:p>
          <a:p>
            <a:pPr marL="457200" lvl="0" indent="-342900" algn="l" rtl="0">
              <a:lnSpc>
                <a:spcPct val="90000"/>
              </a:lnSpc>
              <a:spcBef>
                <a:spcPts val="0"/>
              </a:spcBef>
              <a:spcAft>
                <a:spcPts val="0"/>
              </a:spcAft>
              <a:buSzPts val="1800"/>
              <a:buChar char="•"/>
            </a:pPr>
            <a:r>
              <a:rPr lang="en-GB" b="1"/>
              <a:t>Subtask 3.1.5 Data products and services for seismic risk</a:t>
            </a:r>
            <a:r>
              <a:rPr lang="en-GB"/>
              <a:t> </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GB"/>
              <a:t>Service provider for the potential candidate TCS Built Environment Data</a:t>
            </a:r>
            <a:endParaRPr/>
          </a:p>
        </p:txBody>
      </p:sp>
      <p:pic>
        <p:nvPicPr>
          <p:cNvPr id="232" name="Google Shape;232;p24"/>
          <p:cNvPicPr preferRelativeResize="0"/>
          <p:nvPr/>
        </p:nvPicPr>
        <p:blipFill rotWithShape="1">
          <a:blip r:embed="rId3">
            <a:alphaModFix/>
          </a:blip>
          <a:srcRect/>
          <a:stretch/>
        </p:blipFill>
        <p:spPr>
          <a:xfrm>
            <a:off x="10641107" y="47107"/>
            <a:ext cx="1550904" cy="9331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title"/>
          </p:nvPr>
        </p:nvSpPr>
        <p:spPr>
          <a:xfrm>
            <a:off x="838200" y="38845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3100" b="1"/>
              <a:t>GEM’s products and services</a:t>
            </a:r>
            <a:endParaRPr sz="3100" b="1"/>
          </a:p>
        </p:txBody>
      </p:sp>
      <p:pic>
        <p:nvPicPr>
          <p:cNvPr id="238" name="Google Shape;238;p25" title="Screenshot 2026-03-08 at 16.05.44.png"/>
          <p:cNvPicPr preferRelativeResize="0"/>
          <p:nvPr/>
        </p:nvPicPr>
        <p:blipFill rotWithShape="1">
          <a:blip r:embed="rId3">
            <a:alphaModFix/>
          </a:blip>
          <a:srcRect t="10913"/>
          <a:stretch/>
        </p:blipFill>
        <p:spPr>
          <a:xfrm>
            <a:off x="482050" y="1412700"/>
            <a:ext cx="6949476" cy="4267226"/>
          </a:xfrm>
          <a:prstGeom prst="rect">
            <a:avLst/>
          </a:prstGeom>
          <a:noFill/>
          <a:ln>
            <a:noFill/>
          </a:ln>
        </p:spPr>
      </p:pic>
      <p:sp>
        <p:nvSpPr>
          <p:cNvPr id="239" name="Google Shape;239;p25"/>
          <p:cNvSpPr txBox="1"/>
          <p:nvPr/>
        </p:nvSpPr>
        <p:spPr>
          <a:xfrm>
            <a:off x="7763975" y="1412700"/>
            <a:ext cx="4167000" cy="3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dk1"/>
                </a:solidFill>
                <a:latin typeface="Calibri"/>
                <a:ea typeface="Calibri"/>
                <a:cs typeface="Calibri"/>
                <a:sym typeface="Calibri"/>
              </a:rPr>
              <a:t>GEM Website: </a:t>
            </a:r>
            <a:r>
              <a:rPr lang="en-GB" sz="2600" u="sng">
                <a:solidFill>
                  <a:schemeClr val="hlink"/>
                </a:solidFill>
                <a:latin typeface="Calibri"/>
                <a:ea typeface="Calibri"/>
                <a:cs typeface="Calibri"/>
                <a:sym typeface="Calibri"/>
                <a:hlinkClick r:id="rId4"/>
              </a:rPr>
              <a:t>https://www.globalquakemodel.org/products</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en-GB" sz="2600">
                <a:solidFill>
                  <a:schemeClr val="dk1"/>
                </a:solidFill>
                <a:latin typeface="Calibri"/>
                <a:ea typeface="Calibri"/>
                <a:cs typeface="Calibri"/>
                <a:sym typeface="Calibri"/>
              </a:rPr>
              <a:t>GEM GitHub: </a:t>
            </a:r>
            <a:r>
              <a:rPr lang="en-GB" sz="2600" u="sng">
                <a:solidFill>
                  <a:schemeClr val="hlink"/>
                </a:solidFill>
                <a:latin typeface="Calibri"/>
                <a:ea typeface="Calibri"/>
                <a:cs typeface="Calibri"/>
                <a:sym typeface="Calibri"/>
                <a:hlinkClick r:id="rId5"/>
              </a:rPr>
              <a:t>https://github.com/gem</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en-GB" sz="2600">
                <a:solidFill>
                  <a:schemeClr val="dk1"/>
                </a:solidFill>
                <a:latin typeface="Calibri"/>
                <a:ea typeface="Calibri"/>
                <a:cs typeface="Calibri"/>
                <a:sym typeface="Calibri"/>
              </a:rPr>
              <a:t>GEM Zenodo:</a:t>
            </a: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en-GB" sz="2600" u="sng">
                <a:solidFill>
                  <a:schemeClr val="hlink"/>
                </a:solidFill>
                <a:latin typeface="Calibri"/>
                <a:ea typeface="Calibri"/>
                <a:cs typeface="Calibri"/>
                <a:sym typeface="Calibri"/>
                <a:hlinkClick r:id="rId6"/>
              </a:rPr>
              <a:t>https://zenodo.org/communities/globalquakemodel</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p:txBody>
      </p:sp>
      <p:pic>
        <p:nvPicPr>
          <p:cNvPr id="240" name="Google Shape;240;p25"/>
          <p:cNvPicPr preferRelativeResize="0"/>
          <p:nvPr/>
        </p:nvPicPr>
        <p:blipFill rotWithShape="1">
          <a:blip r:embed="rId7">
            <a:alphaModFix/>
          </a:blip>
          <a:srcRect/>
          <a:stretch/>
        </p:blipFill>
        <p:spPr>
          <a:xfrm>
            <a:off x="10641107" y="47107"/>
            <a:ext cx="1550904" cy="9331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838200" y="38845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3100" b="1"/>
              <a:t>GEM’s licensing policy</a:t>
            </a:r>
            <a:endParaRPr sz="3100" b="1"/>
          </a:p>
        </p:txBody>
      </p:sp>
      <p:sp>
        <p:nvSpPr>
          <p:cNvPr id="246" name="Google Shape;246;p26"/>
          <p:cNvSpPr txBox="1">
            <a:spLocks noGrp="1"/>
          </p:cNvSpPr>
          <p:nvPr>
            <p:ph type="body" idx="1"/>
          </p:nvPr>
        </p:nvSpPr>
        <p:spPr>
          <a:xfrm>
            <a:off x="838200" y="1456575"/>
            <a:ext cx="10926300" cy="55002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00000"/>
              </a:lnSpc>
              <a:spcBef>
                <a:spcPts val="0"/>
              </a:spcBef>
              <a:spcAft>
                <a:spcPts val="0"/>
              </a:spcAft>
              <a:buSzPts val="1800"/>
              <a:buChar char="•"/>
            </a:pPr>
            <a:r>
              <a:rPr lang="en-GB"/>
              <a:t>Based on decisions of GEM’s Governing Board, GEM’s products and services are released through different mechanisms depending on the product, and these can be simply categorized in three ways: </a:t>
            </a:r>
            <a:endParaRPr/>
          </a:p>
          <a:p>
            <a:pPr marL="914400" lvl="1" indent="-349250" algn="l" rtl="0">
              <a:lnSpc>
                <a:spcPct val="100000"/>
              </a:lnSpc>
              <a:spcBef>
                <a:spcPts val="0"/>
              </a:spcBef>
              <a:spcAft>
                <a:spcPts val="0"/>
              </a:spcAft>
              <a:buSzPts val="1900"/>
              <a:buChar char="•"/>
            </a:pPr>
            <a:r>
              <a:rPr lang="en-GB" sz="2500"/>
              <a:t>open software, data and models (under different open license conditions, typically </a:t>
            </a:r>
            <a:r>
              <a:rPr lang="en-GB" sz="2500" b="1"/>
              <a:t>CC BY-SA</a:t>
            </a:r>
            <a:r>
              <a:rPr lang="en-GB" sz="2500"/>
              <a:t> or </a:t>
            </a:r>
            <a:r>
              <a:rPr lang="en-GB" sz="2500" b="1"/>
              <a:t>CC BY-NC-SA</a:t>
            </a:r>
            <a:r>
              <a:rPr lang="en-GB" sz="2500"/>
              <a:t> for data/models and </a:t>
            </a:r>
            <a:r>
              <a:rPr lang="en-GB" sz="2500" b="1"/>
              <a:t>AGPL</a:t>
            </a:r>
            <a:r>
              <a:rPr lang="en-GB" sz="2500"/>
              <a:t> for software); </a:t>
            </a:r>
            <a:endParaRPr sz="2500"/>
          </a:p>
          <a:p>
            <a:pPr marL="914400" lvl="1" indent="-349250" algn="l" rtl="0">
              <a:lnSpc>
                <a:spcPct val="100000"/>
              </a:lnSpc>
              <a:spcBef>
                <a:spcPts val="0"/>
              </a:spcBef>
              <a:spcAft>
                <a:spcPts val="0"/>
              </a:spcAft>
              <a:buSzPts val="1900"/>
              <a:buChar char="•"/>
            </a:pPr>
            <a:r>
              <a:rPr lang="en-GB" sz="2500"/>
              <a:t>freely available software, data and models available for non-commercial, public good use, following a license request; </a:t>
            </a:r>
            <a:endParaRPr sz="2500"/>
          </a:p>
          <a:p>
            <a:pPr marL="914400" lvl="1" indent="-349250" algn="l" rtl="0">
              <a:lnSpc>
                <a:spcPct val="100000"/>
              </a:lnSpc>
              <a:spcBef>
                <a:spcPts val="0"/>
              </a:spcBef>
              <a:spcAft>
                <a:spcPts val="0"/>
              </a:spcAft>
              <a:buSzPts val="1900"/>
              <a:buChar char="•"/>
            </a:pPr>
            <a:r>
              <a:rPr lang="en-GB" sz="2500"/>
              <a:t>commercial-use products and services (i.e. subject to a license fee)</a:t>
            </a:r>
            <a:endParaRPr sz="2500"/>
          </a:p>
          <a:p>
            <a:pPr marL="228600" lvl="0" indent="-50800" algn="l" rtl="0">
              <a:lnSpc>
                <a:spcPct val="100000"/>
              </a:lnSpc>
              <a:spcBef>
                <a:spcPts val="0"/>
              </a:spcBef>
              <a:spcAft>
                <a:spcPts val="0"/>
              </a:spcAft>
              <a:buClr>
                <a:schemeClr val="dk1"/>
              </a:buClr>
              <a:buSzPts val="1100"/>
              <a:buFont typeface="Arial"/>
              <a:buNone/>
            </a:pPr>
            <a:endParaRPr/>
          </a:p>
          <a:p>
            <a:pPr marL="457200" lvl="0" indent="-323850" algn="l" rtl="0">
              <a:lnSpc>
                <a:spcPct val="100000"/>
              </a:lnSpc>
              <a:spcBef>
                <a:spcPts val="0"/>
              </a:spcBef>
              <a:spcAft>
                <a:spcPts val="0"/>
              </a:spcAft>
              <a:buSzPts val="1500"/>
              <a:buChar char="•"/>
            </a:pPr>
            <a:r>
              <a:rPr lang="en-GB" sz="2500"/>
              <a:t>N.B. GEM’s products are </a:t>
            </a:r>
            <a:r>
              <a:rPr lang="en-GB" sz="2500" b="1"/>
              <a:t>always freely available </a:t>
            </a:r>
            <a:r>
              <a:rPr lang="en-GB" sz="2500"/>
              <a:t>(i.e. without cost) for </a:t>
            </a:r>
            <a:r>
              <a:rPr lang="en-GB" sz="2500" b="1"/>
              <a:t>non-commercial, public good use</a:t>
            </a:r>
            <a:r>
              <a:rPr lang="en-GB" sz="2500"/>
              <a:t>, regardless of the mechanism under which they are primarily released.</a:t>
            </a:r>
            <a:endParaRPr sz="2500"/>
          </a:p>
          <a:p>
            <a:pPr marL="228600" lvl="0" indent="-50800" algn="l" rtl="0">
              <a:lnSpc>
                <a:spcPct val="100000"/>
              </a:lnSpc>
              <a:spcBef>
                <a:spcPts val="0"/>
              </a:spcBef>
              <a:spcAft>
                <a:spcPts val="0"/>
              </a:spcAft>
              <a:buClr>
                <a:schemeClr val="dk1"/>
              </a:buClr>
              <a:buSzPts val="1100"/>
              <a:buFont typeface="Arial"/>
              <a:buNone/>
            </a:pPr>
            <a:endParaRPr/>
          </a:p>
          <a:p>
            <a:pPr marL="228600" lvl="0" indent="-50800" algn="l" rtl="0">
              <a:lnSpc>
                <a:spcPct val="100000"/>
              </a:lnSpc>
              <a:spcBef>
                <a:spcPts val="0"/>
              </a:spcBef>
              <a:spcAft>
                <a:spcPts val="0"/>
              </a:spcAft>
              <a:buClr>
                <a:schemeClr val="dk1"/>
              </a:buClr>
              <a:buSzPts val="2800"/>
              <a:buNone/>
            </a:pPr>
            <a:endParaRPr/>
          </a:p>
        </p:txBody>
      </p:sp>
      <p:pic>
        <p:nvPicPr>
          <p:cNvPr id="247" name="Google Shape;247;p26"/>
          <p:cNvPicPr preferRelativeResize="0"/>
          <p:nvPr/>
        </p:nvPicPr>
        <p:blipFill rotWithShape="1">
          <a:blip r:embed="rId3">
            <a:alphaModFix/>
          </a:blip>
          <a:srcRect/>
          <a:stretch/>
        </p:blipFill>
        <p:spPr>
          <a:xfrm>
            <a:off x="10641107" y="47107"/>
            <a:ext cx="1550904" cy="9331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title"/>
          </p:nvPr>
        </p:nvSpPr>
        <p:spPr>
          <a:xfrm>
            <a:off x="838200" y="38845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3100" b="1"/>
              <a:t>GEM’s licensing policy</a:t>
            </a:r>
            <a:endParaRPr sz="3100" b="1"/>
          </a:p>
        </p:txBody>
      </p:sp>
      <p:sp>
        <p:nvSpPr>
          <p:cNvPr id="253" name="Google Shape;253;p27"/>
          <p:cNvSpPr txBox="1">
            <a:spLocks noGrp="1"/>
          </p:cNvSpPr>
          <p:nvPr>
            <p:ph type="body" idx="1"/>
          </p:nvPr>
        </p:nvSpPr>
        <p:spPr>
          <a:xfrm>
            <a:off x="838200" y="1456574"/>
            <a:ext cx="10515600" cy="4379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GB"/>
              <a:t>Why CC BY-SA or CC BY-NC-SA?</a:t>
            </a:r>
            <a:endParaRPr/>
          </a:p>
          <a:p>
            <a:pPr marL="914400" lvl="1" indent="-342900" algn="l" rtl="0">
              <a:lnSpc>
                <a:spcPct val="100000"/>
              </a:lnSpc>
              <a:spcBef>
                <a:spcPts val="0"/>
              </a:spcBef>
              <a:spcAft>
                <a:spcPts val="0"/>
              </a:spcAft>
              <a:buSzPts val="1800"/>
              <a:buChar char="•"/>
            </a:pPr>
            <a:r>
              <a:rPr lang="en-GB"/>
              <a:t>BY - for </a:t>
            </a:r>
            <a:r>
              <a:rPr lang="en-GB" b="1"/>
              <a:t>Attribution</a:t>
            </a:r>
            <a:endParaRPr b="1"/>
          </a:p>
          <a:p>
            <a:pPr marL="914400" lvl="1" indent="-342900" algn="l" rtl="0">
              <a:lnSpc>
                <a:spcPct val="100000"/>
              </a:lnSpc>
              <a:spcBef>
                <a:spcPts val="0"/>
              </a:spcBef>
              <a:spcAft>
                <a:spcPts val="0"/>
              </a:spcAft>
              <a:buSzPts val="1800"/>
              <a:buChar char="•"/>
            </a:pPr>
            <a:r>
              <a:rPr lang="en-GB"/>
              <a:t>NC - when we want to </a:t>
            </a:r>
            <a:r>
              <a:rPr lang="en-GB" b="1"/>
              <a:t>restrict Commercial use</a:t>
            </a:r>
            <a:r>
              <a:rPr lang="en-GB"/>
              <a:t> </a:t>
            </a:r>
            <a:endParaRPr/>
          </a:p>
          <a:p>
            <a:pPr marL="914400" lvl="1" indent="-342900" algn="l" rtl="0">
              <a:lnSpc>
                <a:spcPct val="100000"/>
              </a:lnSpc>
              <a:spcBef>
                <a:spcPts val="0"/>
              </a:spcBef>
              <a:spcAft>
                <a:spcPts val="0"/>
              </a:spcAft>
              <a:buSzPts val="1800"/>
              <a:buChar char="•"/>
            </a:pPr>
            <a:r>
              <a:rPr lang="en-GB"/>
              <a:t>SA - Share-Alike means that the product and any modified or derived products may only be (re)distributed under the terms of the same license. In essence this means that GEM </a:t>
            </a:r>
            <a:r>
              <a:rPr lang="en-GB" b="1"/>
              <a:t>models that are released openly must remain open</a:t>
            </a:r>
            <a:r>
              <a:rPr lang="en-GB"/>
              <a:t> and </a:t>
            </a:r>
            <a:r>
              <a:rPr lang="en-GB" b="1"/>
              <a:t>cannot be made into closed products without permission</a:t>
            </a:r>
            <a:r>
              <a:rPr lang="en-GB"/>
              <a:t>.</a:t>
            </a:r>
            <a:endParaRPr/>
          </a:p>
          <a:p>
            <a:pPr marL="228600" lvl="0" indent="-50800" algn="l" rtl="0">
              <a:lnSpc>
                <a:spcPct val="100000"/>
              </a:lnSpc>
              <a:spcBef>
                <a:spcPts val="0"/>
              </a:spcBef>
              <a:spcAft>
                <a:spcPts val="0"/>
              </a:spcAft>
              <a:buClr>
                <a:schemeClr val="dk1"/>
              </a:buClr>
              <a:buSzPts val="1100"/>
              <a:buNone/>
            </a:pPr>
            <a:endParaRPr/>
          </a:p>
          <a:p>
            <a:pPr marL="228600" lvl="0" indent="-50800" algn="l" rtl="0">
              <a:lnSpc>
                <a:spcPct val="100000"/>
              </a:lnSpc>
              <a:spcBef>
                <a:spcPts val="0"/>
              </a:spcBef>
              <a:spcAft>
                <a:spcPts val="0"/>
              </a:spcAft>
              <a:buClr>
                <a:schemeClr val="dk1"/>
              </a:buClr>
              <a:buSzPts val="2800"/>
              <a:buNone/>
            </a:pPr>
            <a:endParaRPr/>
          </a:p>
        </p:txBody>
      </p:sp>
      <p:pic>
        <p:nvPicPr>
          <p:cNvPr id="254" name="Google Shape;254;p27"/>
          <p:cNvPicPr preferRelativeResize="0"/>
          <p:nvPr/>
        </p:nvPicPr>
        <p:blipFill rotWithShape="1">
          <a:blip r:embed="rId3">
            <a:alphaModFix/>
          </a:blip>
          <a:srcRect/>
          <a:stretch/>
        </p:blipFill>
        <p:spPr>
          <a:xfrm>
            <a:off x="10641107" y="47107"/>
            <a:ext cx="1550904" cy="9331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a:spLocks noGrp="1"/>
          </p:cNvSpPr>
          <p:nvPr>
            <p:ph type="title"/>
          </p:nvPr>
        </p:nvSpPr>
        <p:spPr>
          <a:xfrm>
            <a:off x="838200" y="38845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3100" b="1"/>
              <a:t>GEM’s licensing policy</a:t>
            </a:r>
            <a:endParaRPr sz="3100" b="1"/>
          </a:p>
        </p:txBody>
      </p:sp>
      <p:sp>
        <p:nvSpPr>
          <p:cNvPr id="260" name="Google Shape;260;p28"/>
          <p:cNvSpPr txBox="1">
            <a:spLocks noGrp="1"/>
          </p:cNvSpPr>
          <p:nvPr>
            <p:ph type="body" idx="1"/>
          </p:nvPr>
        </p:nvSpPr>
        <p:spPr>
          <a:xfrm>
            <a:off x="838200" y="1456575"/>
            <a:ext cx="10515600" cy="5345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GB"/>
              <a:t>In 2023 we released a number of open products, including GEM’s global seismic hazard map as a downloadble csv and raster with</a:t>
            </a:r>
            <a:br>
              <a:rPr lang="en-GB"/>
            </a:br>
            <a:r>
              <a:rPr lang="en-GB"/>
              <a:t>CC BY-NC-SA license and we released GEM’s global exposure model (admin level 1) with CC BY-NC-SA license on GitHub.</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GB"/>
              <a:t>Around 10% of GEM’s annual budget now results from selling commercial licenses to its global seismic hazard and global exposure model, which we reinvest in maintaining our global resources and supporting and building capacity in the Global South.</a:t>
            </a:r>
            <a:endParaRPr/>
          </a:p>
          <a:p>
            <a:pPr marL="228600" lvl="0" indent="-50800" algn="l" rtl="0">
              <a:lnSpc>
                <a:spcPct val="100000"/>
              </a:lnSpc>
              <a:spcBef>
                <a:spcPts val="0"/>
              </a:spcBef>
              <a:spcAft>
                <a:spcPts val="0"/>
              </a:spcAft>
              <a:buClr>
                <a:schemeClr val="dk1"/>
              </a:buClr>
              <a:buSzPts val="1100"/>
              <a:buNone/>
            </a:pPr>
            <a:endParaRPr/>
          </a:p>
          <a:p>
            <a:pPr marL="228600" lvl="0" indent="-50800" algn="l" rtl="0">
              <a:lnSpc>
                <a:spcPct val="100000"/>
              </a:lnSpc>
              <a:spcBef>
                <a:spcPts val="0"/>
              </a:spcBef>
              <a:spcAft>
                <a:spcPts val="0"/>
              </a:spcAft>
              <a:buClr>
                <a:schemeClr val="dk1"/>
              </a:buClr>
              <a:buSzPts val="1100"/>
              <a:buNone/>
            </a:pPr>
            <a:endParaRPr/>
          </a:p>
          <a:p>
            <a:pPr marL="228600" lvl="0" indent="-50800" algn="l" rtl="0">
              <a:lnSpc>
                <a:spcPct val="100000"/>
              </a:lnSpc>
              <a:spcBef>
                <a:spcPts val="0"/>
              </a:spcBef>
              <a:spcAft>
                <a:spcPts val="0"/>
              </a:spcAft>
              <a:buClr>
                <a:schemeClr val="dk1"/>
              </a:buClr>
              <a:buSzPts val="2800"/>
              <a:buNone/>
            </a:pPr>
            <a:endParaRPr/>
          </a:p>
        </p:txBody>
      </p:sp>
      <p:pic>
        <p:nvPicPr>
          <p:cNvPr id="261" name="Google Shape;261;p28"/>
          <p:cNvPicPr preferRelativeResize="0"/>
          <p:nvPr/>
        </p:nvPicPr>
        <p:blipFill rotWithShape="1">
          <a:blip r:embed="rId3">
            <a:alphaModFix/>
          </a:blip>
          <a:srcRect/>
          <a:stretch/>
        </p:blipFill>
        <p:spPr>
          <a:xfrm>
            <a:off x="10641107" y="47107"/>
            <a:ext cx="1550904" cy="9331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29"/>
          <p:cNvSpPr txBox="1"/>
          <p:nvPr/>
        </p:nvSpPr>
        <p:spPr>
          <a:xfrm>
            <a:off x="1676400" y="3533785"/>
            <a:ext cx="10424556"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000"/>
              <a:buFont typeface="Calibri"/>
              <a:buNone/>
            </a:pPr>
            <a:r>
              <a:rPr lang="en-GB" sz="6000" b="0" i="0" u="none" strike="noStrike" cap="none">
                <a:solidFill>
                  <a:schemeClr val="dk1"/>
                </a:solidFill>
                <a:latin typeface="Calibri"/>
                <a:ea typeface="Calibri"/>
                <a:cs typeface="Calibri"/>
                <a:sym typeface="Calibri"/>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4"/>
          <p:cNvSpPr txBox="1">
            <a:spLocks noGrp="1"/>
          </p:cNvSpPr>
          <p:nvPr>
            <p:ph type="ctrTitle"/>
          </p:nvPr>
        </p:nvSpPr>
        <p:spPr>
          <a:xfrm>
            <a:off x="1524000" y="2235138"/>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GB"/>
              <a:t>Global Tsunami Model (GTM)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04799" y="980274"/>
            <a:ext cx="8590500" cy="61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sz="3200"/>
              <a:t>The Global Tsunami Model (GTM): </a:t>
            </a:r>
            <a:br>
              <a:rPr lang="en-GB" sz="3200"/>
            </a:br>
            <a:r>
              <a:rPr lang="en-GB" sz="3200"/>
              <a:t>A Growing Global Foundation</a:t>
            </a:r>
            <a:endParaRPr/>
          </a:p>
        </p:txBody>
      </p:sp>
      <p:sp>
        <p:nvSpPr>
          <p:cNvPr id="59" name="Google Shape;59;p15"/>
          <p:cNvSpPr txBox="1">
            <a:spLocks noGrp="1"/>
          </p:cNvSpPr>
          <p:nvPr>
            <p:ph type="body" idx="1"/>
          </p:nvPr>
        </p:nvSpPr>
        <p:spPr>
          <a:xfrm>
            <a:off x="243822" y="1683385"/>
            <a:ext cx="7059900" cy="4194300"/>
          </a:xfrm>
          <a:prstGeom prst="rect">
            <a:avLst/>
          </a:prstGeom>
          <a:noFill/>
          <a:ln>
            <a:noFill/>
          </a:ln>
        </p:spPr>
        <p:txBody>
          <a:bodyPr spcFirstLastPara="1" wrap="square" lIns="91425" tIns="45700" rIns="91425" bIns="45700" anchor="t" anchorCtr="0">
            <a:normAutofit fontScale="85000" lnSpcReduction="20000"/>
          </a:bodyPr>
          <a:lstStyle/>
          <a:p>
            <a:pPr marL="114300" lvl="0" indent="0" algn="l" rtl="0">
              <a:lnSpc>
                <a:spcPct val="150000"/>
              </a:lnSpc>
              <a:spcBef>
                <a:spcPts val="0"/>
              </a:spcBef>
              <a:spcAft>
                <a:spcPts val="0"/>
              </a:spcAft>
              <a:buClr>
                <a:srgbClr val="4583CF"/>
              </a:buClr>
              <a:buSzPct val="92663"/>
              <a:buNone/>
            </a:pPr>
            <a:r>
              <a:rPr lang="en-GB" b="1">
                <a:solidFill>
                  <a:srgbClr val="1F8C76"/>
                </a:solidFill>
              </a:rPr>
              <a:t>Established August 2025</a:t>
            </a:r>
            <a:endParaRPr/>
          </a:p>
          <a:p>
            <a:pPr marL="800100" lvl="1" indent="-216243" algn="l" rtl="0">
              <a:lnSpc>
                <a:spcPct val="150000"/>
              </a:lnSpc>
              <a:spcBef>
                <a:spcPts val="0"/>
              </a:spcBef>
              <a:spcAft>
                <a:spcPts val="0"/>
              </a:spcAft>
              <a:buClr>
                <a:srgbClr val="67B252"/>
              </a:buClr>
              <a:buSzPct val="108107"/>
              <a:buChar char="•"/>
            </a:pPr>
            <a:r>
              <a:rPr lang="en-GB" sz="2400"/>
              <a:t>18 Founding members</a:t>
            </a:r>
            <a:endParaRPr/>
          </a:p>
          <a:p>
            <a:pPr marL="800100" lvl="1" indent="-216243" algn="l" rtl="0">
              <a:lnSpc>
                <a:spcPct val="150000"/>
              </a:lnSpc>
              <a:spcBef>
                <a:spcPts val="0"/>
              </a:spcBef>
              <a:spcAft>
                <a:spcPts val="0"/>
              </a:spcAft>
              <a:buClr>
                <a:srgbClr val="67B252"/>
              </a:buClr>
              <a:buSzPct val="108107"/>
              <a:buChar char="•"/>
            </a:pPr>
            <a:r>
              <a:rPr lang="en-GB" sz="2400"/>
              <a:t>Growing community with </a:t>
            </a:r>
            <a:r>
              <a:rPr lang="en-GB" sz="2600" b="1">
                <a:solidFill>
                  <a:srgbClr val="0171BD"/>
                </a:solidFill>
              </a:rPr>
              <a:t>40+ </a:t>
            </a:r>
            <a:r>
              <a:rPr lang="en-GB" sz="2400"/>
              <a:t>members</a:t>
            </a:r>
            <a:endParaRPr/>
          </a:p>
          <a:p>
            <a:pPr marL="800100" lvl="1" indent="-216243" algn="l" rtl="0">
              <a:lnSpc>
                <a:spcPct val="150000"/>
              </a:lnSpc>
              <a:spcBef>
                <a:spcPts val="0"/>
              </a:spcBef>
              <a:spcAft>
                <a:spcPts val="0"/>
              </a:spcAft>
              <a:buClr>
                <a:srgbClr val="67B252"/>
              </a:buClr>
              <a:buSzPct val="108107"/>
              <a:buChar char="•"/>
            </a:pPr>
            <a:r>
              <a:rPr lang="en-GB" sz="2400"/>
              <a:t>Diversifying beyond Europe</a:t>
            </a:r>
            <a:endParaRPr/>
          </a:p>
          <a:p>
            <a:pPr marL="114300" lvl="0" indent="0" algn="l" rtl="0">
              <a:lnSpc>
                <a:spcPct val="150000"/>
              </a:lnSpc>
              <a:spcBef>
                <a:spcPts val="0"/>
              </a:spcBef>
              <a:spcAft>
                <a:spcPts val="0"/>
              </a:spcAft>
              <a:buClr>
                <a:srgbClr val="4583CF"/>
              </a:buClr>
              <a:buSzPct val="92663"/>
              <a:buNone/>
            </a:pPr>
            <a:r>
              <a:rPr lang="en-GB" b="1">
                <a:solidFill>
                  <a:srgbClr val="1F8C76"/>
                </a:solidFill>
              </a:rPr>
              <a:t>Operating as formal non-profit (e.V.)</a:t>
            </a:r>
            <a:endParaRPr/>
          </a:p>
          <a:p>
            <a:pPr marL="800100" lvl="1" indent="-216243" algn="l" rtl="0">
              <a:lnSpc>
                <a:spcPct val="150000"/>
              </a:lnSpc>
              <a:spcBef>
                <a:spcPts val="0"/>
              </a:spcBef>
              <a:spcAft>
                <a:spcPts val="0"/>
              </a:spcAft>
              <a:buClr>
                <a:srgbClr val="67B252"/>
              </a:buClr>
              <a:buSzPct val="108107"/>
              <a:buChar char="•"/>
            </a:pPr>
            <a:r>
              <a:rPr lang="en-GB" sz="2400"/>
              <a:t>Membership management</a:t>
            </a:r>
            <a:endParaRPr/>
          </a:p>
          <a:p>
            <a:pPr marL="800100" lvl="1" indent="-216243" algn="l" rtl="0">
              <a:lnSpc>
                <a:spcPct val="150000"/>
              </a:lnSpc>
              <a:spcBef>
                <a:spcPts val="0"/>
              </a:spcBef>
              <a:spcAft>
                <a:spcPts val="0"/>
              </a:spcAft>
              <a:buClr>
                <a:srgbClr val="67B252"/>
              </a:buClr>
              <a:buSzPct val="108107"/>
              <a:buChar char="•"/>
            </a:pPr>
            <a:r>
              <a:rPr lang="en-GB" sz="2400"/>
              <a:t>Units and working groups</a:t>
            </a:r>
            <a:endParaRPr/>
          </a:p>
          <a:p>
            <a:pPr marL="800100" lvl="1" indent="-216243" algn="l" rtl="0">
              <a:lnSpc>
                <a:spcPct val="150000"/>
              </a:lnSpc>
              <a:spcBef>
                <a:spcPts val="0"/>
              </a:spcBef>
              <a:spcAft>
                <a:spcPts val="0"/>
              </a:spcAft>
              <a:buClr>
                <a:srgbClr val="67B252"/>
              </a:buClr>
              <a:buSzPct val="108107"/>
              <a:buChar char="•"/>
            </a:pPr>
            <a:r>
              <a:rPr lang="en-GB" sz="2400"/>
              <a:t>Product development</a:t>
            </a:r>
            <a:endParaRPr/>
          </a:p>
          <a:p>
            <a:pPr marL="800100" lvl="1" indent="-216243" algn="l" rtl="0">
              <a:lnSpc>
                <a:spcPct val="150000"/>
              </a:lnSpc>
              <a:spcBef>
                <a:spcPts val="0"/>
              </a:spcBef>
              <a:spcAft>
                <a:spcPts val="0"/>
              </a:spcAft>
              <a:buClr>
                <a:srgbClr val="67B252"/>
              </a:buClr>
              <a:buSzPct val="108107"/>
              <a:buChar char="•"/>
            </a:pPr>
            <a:r>
              <a:rPr lang="en-GB" sz="2400"/>
              <a:t>Possibility to conduct projects</a:t>
            </a:r>
            <a:endParaRPr/>
          </a:p>
        </p:txBody>
      </p:sp>
      <p:pic>
        <p:nvPicPr>
          <p:cNvPr id="60" name="Google Shape;60;p15"/>
          <p:cNvPicPr preferRelativeResize="0"/>
          <p:nvPr/>
        </p:nvPicPr>
        <p:blipFill rotWithShape="1">
          <a:blip r:embed="rId3">
            <a:alphaModFix/>
          </a:blip>
          <a:srcRect/>
          <a:stretch/>
        </p:blipFill>
        <p:spPr>
          <a:xfrm>
            <a:off x="7303785" y="2222208"/>
            <a:ext cx="4157896" cy="2771930"/>
          </a:xfrm>
          <a:prstGeom prst="rect">
            <a:avLst/>
          </a:prstGeom>
          <a:noFill/>
          <a:ln>
            <a:noFill/>
          </a:ln>
        </p:spPr>
      </p:pic>
      <p:sp>
        <p:nvSpPr>
          <p:cNvPr id="61" name="Google Shape;61;p15"/>
          <p:cNvSpPr txBox="1"/>
          <p:nvPr/>
        </p:nvSpPr>
        <p:spPr>
          <a:xfrm>
            <a:off x="7256825" y="5076480"/>
            <a:ext cx="4204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i="0" u="none" strike="noStrike" cap="none">
                <a:solidFill>
                  <a:schemeClr val="dk1"/>
                </a:solidFill>
                <a:latin typeface="Calibri"/>
                <a:ea typeface="Calibri"/>
                <a:cs typeface="Calibri"/>
                <a:sym typeface="Calibri"/>
              </a:rPr>
              <a:t>GTM Board, from left</a:t>
            </a:r>
            <a:r>
              <a:rPr lang="en-GB"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Alexander Rudloff (Treasurer), Stefano Lorito, Finn Løvholt (Rapporteur), Jörn Behrens (Chair), Clea Denamiel</a:t>
            </a:r>
            <a:endParaRPr sz="1200">
              <a:solidFill>
                <a:schemeClr val="dk1"/>
              </a:solidFill>
              <a:latin typeface="Calibri"/>
              <a:ea typeface="Calibri"/>
              <a:cs typeface="Calibri"/>
              <a:sym typeface="Calibri"/>
            </a:endParaRPr>
          </a:p>
        </p:txBody>
      </p:sp>
      <p:sp>
        <p:nvSpPr>
          <p:cNvPr id="62" name="Google Shape;62;p15"/>
          <p:cNvSpPr txBox="1"/>
          <p:nvPr/>
        </p:nvSpPr>
        <p:spPr>
          <a:xfrm>
            <a:off x="6779413" y="6430957"/>
            <a:ext cx="4884900" cy="447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800"/>
              <a:buFont typeface="Calibri"/>
              <a:buNone/>
            </a:pPr>
            <a:r>
              <a:rPr lang="en-GB" sz="800" b="0" u="none" cap="none">
                <a:solidFill>
                  <a:srgbClr val="FFFFFF"/>
                </a:solidFill>
                <a:latin typeface="Calibri"/>
                <a:ea typeface="Calibri"/>
                <a:cs typeface="Calibri"/>
                <a:sym typeface="Calibri"/>
              </a:rPr>
              <a:t>CAGLIARI– MARCH 18, 2026</a:t>
            </a:r>
            <a:endParaRPr/>
          </a:p>
        </p:txBody>
      </p:sp>
      <p:sp>
        <p:nvSpPr>
          <p:cNvPr id="63" name="Google Shape;63;p15"/>
          <p:cNvSpPr txBox="1"/>
          <p:nvPr/>
        </p:nvSpPr>
        <p:spPr>
          <a:xfrm>
            <a:off x="0" y="6430854"/>
            <a:ext cx="4335900" cy="44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F. LØVHOLT</a:t>
            </a:r>
            <a:endParaRPr sz="1800">
              <a:solidFill>
                <a:schemeClr val="dk1"/>
              </a:solidFill>
              <a:latin typeface="Calibri"/>
              <a:ea typeface="Calibri"/>
              <a:cs typeface="Calibri"/>
              <a:sym typeface="Calibri"/>
            </a:endParaRPr>
          </a:p>
        </p:txBody>
      </p:sp>
      <p:grpSp>
        <p:nvGrpSpPr>
          <p:cNvPr id="64" name="Google Shape;64;p15"/>
          <p:cNvGrpSpPr/>
          <p:nvPr/>
        </p:nvGrpSpPr>
        <p:grpSpPr>
          <a:xfrm>
            <a:off x="7118032" y="324076"/>
            <a:ext cx="4194988" cy="1359381"/>
            <a:chOff x="7188595" y="394001"/>
            <a:chExt cx="4958029" cy="1572812"/>
          </a:xfrm>
        </p:grpSpPr>
        <p:grpSp>
          <p:nvGrpSpPr>
            <p:cNvPr id="65" name="Google Shape;65;p15"/>
            <p:cNvGrpSpPr/>
            <p:nvPr/>
          </p:nvGrpSpPr>
          <p:grpSpPr>
            <a:xfrm>
              <a:off x="7188595" y="394001"/>
              <a:ext cx="4958029" cy="1572812"/>
              <a:chOff x="423" y="1157635"/>
              <a:chExt cx="4958029" cy="1572812"/>
            </a:xfrm>
          </p:grpSpPr>
          <p:sp>
            <p:nvSpPr>
              <p:cNvPr id="66" name="Google Shape;66;p15"/>
              <p:cNvSpPr/>
              <p:nvPr/>
            </p:nvSpPr>
            <p:spPr>
              <a:xfrm>
                <a:off x="2479424" y="2127663"/>
                <a:ext cx="2054400" cy="17820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0675B2"/>
                </a:solidFill>
                <a:prstDash val="solid"/>
                <a:miter lim="800000"/>
                <a:headEnd type="none" w="sm" len="sm"/>
                <a:tailEnd type="none" w="sm" len="sm"/>
              </a:ln>
            </p:spPr>
          </p:sp>
          <p:sp>
            <p:nvSpPr>
              <p:cNvPr id="67" name="Google Shape;67;p15"/>
              <p:cNvSpPr/>
              <p:nvPr/>
            </p:nvSpPr>
            <p:spPr>
              <a:xfrm>
                <a:off x="2479424" y="2127663"/>
                <a:ext cx="1027200" cy="17820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0675B2"/>
                </a:solidFill>
                <a:prstDash val="solid"/>
                <a:miter lim="800000"/>
                <a:headEnd type="none" w="sm" len="sm"/>
                <a:tailEnd type="none" w="sm" len="sm"/>
              </a:ln>
            </p:spPr>
          </p:sp>
          <p:sp>
            <p:nvSpPr>
              <p:cNvPr id="68" name="Google Shape;68;p15"/>
              <p:cNvSpPr/>
              <p:nvPr/>
            </p:nvSpPr>
            <p:spPr>
              <a:xfrm>
                <a:off x="2433704" y="2127663"/>
                <a:ext cx="91500" cy="178200"/>
              </a:xfrm>
              <a:custGeom>
                <a:avLst/>
                <a:gdLst/>
                <a:ahLst/>
                <a:cxnLst/>
                <a:rect l="l" t="t" r="r" b="b"/>
                <a:pathLst>
                  <a:path w="120000" h="120000" extrusionOk="0">
                    <a:moveTo>
                      <a:pt x="60000" y="0"/>
                    </a:moveTo>
                    <a:lnTo>
                      <a:pt x="60000" y="120000"/>
                    </a:lnTo>
                  </a:path>
                </a:pathLst>
              </a:custGeom>
              <a:noFill/>
              <a:ln w="12700" cap="flat" cmpd="sng">
                <a:solidFill>
                  <a:srgbClr val="0675B2"/>
                </a:solidFill>
                <a:prstDash val="solid"/>
                <a:miter lim="800000"/>
                <a:headEnd type="none" w="sm" len="sm"/>
                <a:tailEnd type="none" w="sm" len="sm"/>
              </a:ln>
            </p:spPr>
          </p:sp>
          <p:sp>
            <p:nvSpPr>
              <p:cNvPr id="69" name="Google Shape;69;p15"/>
              <p:cNvSpPr/>
              <p:nvPr/>
            </p:nvSpPr>
            <p:spPr>
              <a:xfrm>
                <a:off x="1452167" y="2127663"/>
                <a:ext cx="1027200" cy="17820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0675B2"/>
                </a:solidFill>
                <a:prstDash val="solid"/>
                <a:miter lim="800000"/>
                <a:headEnd type="none" w="sm" len="sm"/>
                <a:tailEnd type="none" w="sm" len="sm"/>
              </a:ln>
            </p:spPr>
          </p:sp>
          <p:sp>
            <p:nvSpPr>
              <p:cNvPr id="70" name="Google Shape;70;p15"/>
              <p:cNvSpPr/>
              <p:nvPr/>
            </p:nvSpPr>
            <p:spPr>
              <a:xfrm>
                <a:off x="424910" y="2127663"/>
                <a:ext cx="2054400" cy="17820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0675B2"/>
                </a:solidFill>
                <a:prstDash val="solid"/>
                <a:miter lim="800000"/>
                <a:headEnd type="none" w="sm" len="sm"/>
                <a:tailEnd type="none" w="sm" len="sm"/>
              </a:ln>
            </p:spPr>
          </p:sp>
          <p:sp>
            <p:nvSpPr>
              <p:cNvPr id="71" name="Google Shape;71;p15"/>
              <p:cNvSpPr/>
              <p:nvPr/>
            </p:nvSpPr>
            <p:spPr>
              <a:xfrm>
                <a:off x="2049861" y="1157635"/>
                <a:ext cx="849000" cy="424500"/>
              </a:xfrm>
              <a:prstGeom prst="rect">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p:nvPr/>
            </p:nvSpPr>
            <p:spPr>
              <a:xfrm>
                <a:off x="2049861" y="1157635"/>
                <a:ext cx="849000" cy="4245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General Assembly</a:t>
                </a:r>
                <a:endParaRPr/>
              </a:p>
            </p:txBody>
          </p:sp>
          <p:sp>
            <p:nvSpPr>
              <p:cNvPr id="73" name="Google Shape;73;p15"/>
              <p:cNvSpPr/>
              <p:nvPr/>
            </p:nvSpPr>
            <p:spPr>
              <a:xfrm>
                <a:off x="2054938" y="1703176"/>
                <a:ext cx="849000" cy="424500"/>
              </a:xfrm>
              <a:prstGeom prst="rect">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p:nvPr/>
            </p:nvSpPr>
            <p:spPr>
              <a:xfrm>
                <a:off x="2054938" y="1703176"/>
                <a:ext cx="849000" cy="4245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Board</a:t>
                </a:r>
                <a:endParaRPr/>
              </a:p>
            </p:txBody>
          </p:sp>
          <p:sp>
            <p:nvSpPr>
              <p:cNvPr id="75" name="Google Shape;75;p15"/>
              <p:cNvSpPr/>
              <p:nvPr/>
            </p:nvSpPr>
            <p:spPr>
              <a:xfrm>
                <a:off x="423" y="2305947"/>
                <a:ext cx="849000" cy="424500"/>
              </a:xfrm>
              <a:prstGeom prst="rect">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423" y="2305947"/>
                <a:ext cx="849000" cy="4245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Legal</a:t>
                </a:r>
                <a:endParaRPr/>
              </a:p>
            </p:txBody>
          </p:sp>
          <p:sp>
            <p:nvSpPr>
              <p:cNvPr id="77" name="Google Shape;77;p15"/>
              <p:cNvSpPr/>
              <p:nvPr/>
            </p:nvSpPr>
            <p:spPr>
              <a:xfrm>
                <a:off x="1027680" y="2305947"/>
                <a:ext cx="849000" cy="424500"/>
              </a:xfrm>
              <a:prstGeom prst="rect">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p:nvPr/>
            </p:nvSpPr>
            <p:spPr>
              <a:xfrm>
                <a:off x="1027680" y="2305947"/>
                <a:ext cx="849000" cy="4245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Marketing</a:t>
                </a:r>
                <a:endParaRPr/>
              </a:p>
            </p:txBody>
          </p:sp>
          <p:sp>
            <p:nvSpPr>
              <p:cNvPr id="79" name="Google Shape;79;p15"/>
              <p:cNvSpPr/>
              <p:nvPr/>
            </p:nvSpPr>
            <p:spPr>
              <a:xfrm>
                <a:off x="2054938" y="2305947"/>
                <a:ext cx="849000" cy="424500"/>
              </a:xfrm>
              <a:prstGeom prst="rect">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p:nvPr/>
            </p:nvSpPr>
            <p:spPr>
              <a:xfrm>
                <a:off x="2054938" y="2305947"/>
                <a:ext cx="849000" cy="4245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R &amp; D</a:t>
                </a:r>
                <a:endParaRPr/>
              </a:p>
            </p:txBody>
          </p:sp>
          <p:sp>
            <p:nvSpPr>
              <p:cNvPr id="81" name="Google Shape;81;p15"/>
              <p:cNvSpPr/>
              <p:nvPr/>
            </p:nvSpPr>
            <p:spPr>
              <a:xfrm>
                <a:off x="3082195" y="2305947"/>
                <a:ext cx="849000" cy="424500"/>
              </a:xfrm>
              <a:prstGeom prst="rect">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p:nvPr/>
            </p:nvSpPr>
            <p:spPr>
              <a:xfrm>
                <a:off x="3082195" y="2305947"/>
                <a:ext cx="849000" cy="4245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Quality</a:t>
                </a:r>
                <a:endParaRPr/>
              </a:p>
            </p:txBody>
          </p:sp>
          <p:sp>
            <p:nvSpPr>
              <p:cNvPr id="83" name="Google Shape;83;p15"/>
              <p:cNvSpPr/>
              <p:nvPr/>
            </p:nvSpPr>
            <p:spPr>
              <a:xfrm>
                <a:off x="4109452" y="2305947"/>
                <a:ext cx="849000" cy="424500"/>
              </a:xfrm>
              <a:prstGeom prst="rect">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p:nvPr/>
            </p:nvSpPr>
            <p:spPr>
              <a:xfrm>
                <a:off x="4109452" y="2305947"/>
                <a:ext cx="849000" cy="4245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HR</a:t>
                </a:r>
                <a:endParaRPr/>
              </a:p>
            </p:txBody>
          </p:sp>
        </p:grpSp>
        <p:cxnSp>
          <p:nvCxnSpPr>
            <p:cNvPr id="85" name="Google Shape;85;p15"/>
            <p:cNvCxnSpPr/>
            <p:nvPr/>
          </p:nvCxnSpPr>
          <p:spPr>
            <a:xfrm>
              <a:off x="9875261" y="1104885"/>
              <a:ext cx="0" cy="209700"/>
            </a:xfrm>
            <a:prstGeom prst="straightConnector1">
              <a:avLst/>
            </a:prstGeom>
            <a:noFill/>
            <a:ln w="19050" cap="flat" cmpd="sng">
              <a:solidFill>
                <a:srgbClr val="0675B2"/>
              </a:solidFill>
              <a:prstDash val="solid"/>
              <a:miter lim="800000"/>
              <a:headEnd type="none" w="sm" len="sm"/>
              <a:tailEnd type="none" w="sm" len="sm"/>
            </a:ln>
          </p:spPr>
        </p:cxnSp>
      </p:grpSp>
      <p:sp>
        <p:nvSpPr>
          <p:cNvPr id="86" name="Google Shape;86;p15"/>
          <p:cNvSpPr txBox="1"/>
          <p:nvPr/>
        </p:nvSpPr>
        <p:spPr>
          <a:xfrm>
            <a:off x="7789306" y="749441"/>
            <a:ext cx="1353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Organizational structure</a:t>
            </a:r>
            <a:r>
              <a:rPr lang="en-GB" sz="1200">
                <a:solidFill>
                  <a:schemeClr val="dk1"/>
                </a:solidFill>
                <a:latin typeface="Calibri"/>
                <a:ea typeface="Calibri"/>
                <a:cs typeface="Calibri"/>
                <a:sym typeface="Calibri"/>
              </a:rPr>
              <a:t>:</a:t>
            </a:r>
            <a:endParaRPr/>
          </a:p>
        </p:txBody>
      </p:sp>
      <p:pic>
        <p:nvPicPr>
          <p:cNvPr id="87" name="Google Shape;87;p15"/>
          <p:cNvPicPr preferRelativeResize="0"/>
          <p:nvPr/>
        </p:nvPicPr>
        <p:blipFill rotWithShape="1">
          <a:blip r:embed="rId4">
            <a:alphaModFix/>
          </a:blip>
          <a:srcRect/>
          <a:stretch/>
        </p:blipFill>
        <p:spPr>
          <a:xfrm>
            <a:off x="11337668" y="14357"/>
            <a:ext cx="847637" cy="8884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16"/>
          <p:cNvGrpSpPr/>
          <p:nvPr/>
        </p:nvGrpSpPr>
        <p:grpSpPr>
          <a:xfrm>
            <a:off x="527780" y="4003351"/>
            <a:ext cx="10864153" cy="2345073"/>
            <a:chOff x="880663" y="4244500"/>
            <a:chExt cx="10864153" cy="2345073"/>
          </a:xfrm>
        </p:grpSpPr>
        <p:grpSp>
          <p:nvGrpSpPr>
            <p:cNvPr id="93" name="Google Shape;93;p16"/>
            <p:cNvGrpSpPr/>
            <p:nvPr/>
          </p:nvGrpSpPr>
          <p:grpSpPr>
            <a:xfrm>
              <a:off x="880663" y="4244500"/>
              <a:ext cx="10864153" cy="2345073"/>
              <a:chOff x="880663" y="4244500"/>
              <a:chExt cx="10864153" cy="2345073"/>
            </a:xfrm>
          </p:grpSpPr>
          <p:grpSp>
            <p:nvGrpSpPr>
              <p:cNvPr id="94" name="Google Shape;94;p16"/>
              <p:cNvGrpSpPr/>
              <p:nvPr/>
            </p:nvGrpSpPr>
            <p:grpSpPr>
              <a:xfrm>
                <a:off x="880663" y="4244500"/>
                <a:ext cx="10864153" cy="2345073"/>
                <a:chOff x="880663" y="5866914"/>
                <a:chExt cx="10864153" cy="2345073"/>
              </a:xfrm>
            </p:grpSpPr>
            <p:grpSp>
              <p:nvGrpSpPr>
                <p:cNvPr id="95" name="Google Shape;95;p16"/>
                <p:cNvGrpSpPr/>
                <p:nvPr/>
              </p:nvGrpSpPr>
              <p:grpSpPr>
                <a:xfrm>
                  <a:off x="880663" y="5866914"/>
                  <a:ext cx="10864153" cy="2345073"/>
                  <a:chOff x="880663" y="5866914"/>
                  <a:chExt cx="10864153" cy="2345073"/>
                </a:xfrm>
              </p:grpSpPr>
              <p:grpSp>
                <p:nvGrpSpPr>
                  <p:cNvPr id="96" name="Google Shape;96;p16"/>
                  <p:cNvGrpSpPr/>
                  <p:nvPr/>
                </p:nvGrpSpPr>
                <p:grpSpPr>
                  <a:xfrm>
                    <a:off x="880663" y="5866914"/>
                    <a:ext cx="10864153" cy="2345073"/>
                    <a:chOff x="0" y="533641"/>
                    <a:chExt cx="10864153" cy="2345073"/>
                  </a:xfrm>
                </p:grpSpPr>
                <p:sp>
                  <p:nvSpPr>
                    <p:cNvPr id="97" name="Google Shape;97;p16"/>
                    <p:cNvSpPr/>
                    <p:nvPr/>
                  </p:nvSpPr>
                  <p:spPr>
                    <a:xfrm>
                      <a:off x="0" y="533641"/>
                      <a:ext cx="2875200" cy="1150200"/>
                    </a:xfrm>
                    <a:prstGeom prst="chevron">
                      <a:avLst>
                        <a:gd name="adj" fmla="val 50000"/>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p:nvPr/>
                  </p:nvSpPr>
                  <p:spPr>
                    <a:xfrm>
                      <a:off x="575040" y="533641"/>
                      <a:ext cx="1725000" cy="11502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b="1">
                          <a:solidFill>
                            <a:schemeClr val="lt1"/>
                          </a:solidFill>
                          <a:latin typeface="Calibri"/>
                          <a:ea typeface="Calibri"/>
                          <a:cs typeface="Calibri"/>
                          <a:sym typeface="Calibri"/>
                        </a:rPr>
                        <a:t>Data and Requirements</a:t>
                      </a:r>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99" name="Google Shape;99;p16"/>
                    <p:cNvSpPr/>
                    <p:nvPr/>
                  </p:nvSpPr>
                  <p:spPr>
                    <a:xfrm>
                      <a:off x="378660" y="1704572"/>
                      <a:ext cx="2300100"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txBox="1"/>
                    <p:nvPr/>
                  </p:nvSpPr>
                  <p:spPr>
                    <a:xfrm>
                      <a:off x="378660" y="1704572"/>
                      <a:ext cx="2300100" cy="1170000"/>
                    </a:xfrm>
                    <a:prstGeom prst="rect">
                      <a:avLst/>
                    </a:prstGeom>
                    <a:noFill/>
                    <a:ln>
                      <a:noFill/>
                    </a:ln>
                  </p:spPr>
                  <p:txBody>
                    <a:bodyPr spcFirstLastPara="1" wrap="square" lIns="0" tIns="0" rIns="0" bIns="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User Thresholds</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Topo-bathymetry</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Resources and Experts</a:t>
                      </a:r>
                      <a:endParaRPr/>
                    </a:p>
                  </p:txBody>
                </p:sp>
                <p:sp>
                  <p:nvSpPr>
                    <p:cNvPr id="101" name="Google Shape;101;p16"/>
                    <p:cNvSpPr/>
                    <p:nvPr/>
                  </p:nvSpPr>
                  <p:spPr>
                    <a:xfrm>
                      <a:off x="2664911" y="533641"/>
                      <a:ext cx="2875200" cy="1150200"/>
                    </a:xfrm>
                    <a:prstGeom prst="chevron">
                      <a:avLst>
                        <a:gd name="adj" fmla="val 50000"/>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txBox="1"/>
                    <p:nvPr/>
                  </p:nvSpPr>
                  <p:spPr>
                    <a:xfrm>
                      <a:off x="3239951" y="533641"/>
                      <a:ext cx="1725000" cy="11502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b="1">
                          <a:solidFill>
                            <a:schemeClr val="lt1"/>
                          </a:solidFill>
                          <a:latin typeface="Calibri"/>
                          <a:ea typeface="Calibri"/>
                          <a:cs typeface="Calibri"/>
                          <a:sym typeface="Calibri"/>
                        </a:rPr>
                        <a:t>Seismic Hazard Model</a:t>
                      </a:r>
                      <a:endParaRPr/>
                    </a:p>
                    <a:p>
                      <a:pPr marL="0" marR="0" lvl="0" indent="0" algn="ctr" rtl="0">
                        <a:lnSpc>
                          <a:spcPct val="90000"/>
                        </a:lnSpc>
                        <a:spcBef>
                          <a:spcPts val="560"/>
                        </a:spcBef>
                        <a:spcAft>
                          <a:spcPts val="0"/>
                        </a:spcAft>
                        <a:buClr>
                          <a:schemeClr val="dk1"/>
                        </a:buClr>
                        <a:buSzPts val="1600"/>
                        <a:buFont typeface="Calibri"/>
                        <a:buNone/>
                      </a:pPr>
                      <a:endParaRPr sz="1600" b="1">
                        <a:solidFill>
                          <a:schemeClr val="lt1"/>
                        </a:solidFill>
                        <a:latin typeface="Calibri"/>
                        <a:ea typeface="Calibri"/>
                        <a:cs typeface="Calibri"/>
                        <a:sym typeface="Calibri"/>
                      </a:endParaRPr>
                    </a:p>
                  </p:txBody>
                </p:sp>
                <p:sp>
                  <p:nvSpPr>
                    <p:cNvPr id="103" name="Google Shape;103;p16"/>
                    <p:cNvSpPr/>
                    <p:nvPr/>
                  </p:nvSpPr>
                  <p:spPr>
                    <a:xfrm>
                      <a:off x="3048669" y="1707005"/>
                      <a:ext cx="2300100"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txBox="1"/>
                    <p:nvPr/>
                  </p:nvSpPr>
                  <p:spPr>
                    <a:xfrm>
                      <a:off x="3048669" y="1707005"/>
                      <a:ext cx="2300100" cy="1170000"/>
                    </a:xfrm>
                    <a:prstGeom prst="rect">
                      <a:avLst/>
                    </a:prstGeom>
                    <a:noFill/>
                    <a:ln>
                      <a:noFill/>
                    </a:ln>
                  </p:spPr>
                  <p:txBody>
                    <a:bodyPr spcFirstLastPara="1" wrap="square" lIns="0" tIns="0" rIns="0" bIns="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Seismic Sources</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Scenario and Probabilities</a:t>
                      </a:r>
                      <a:endParaRPr/>
                    </a:p>
                  </p:txBody>
                </p:sp>
                <p:sp>
                  <p:nvSpPr>
                    <p:cNvPr id="105" name="Google Shape;105;p16"/>
                    <p:cNvSpPr/>
                    <p:nvPr/>
                  </p:nvSpPr>
                  <p:spPr>
                    <a:xfrm>
                      <a:off x="5324110" y="533641"/>
                      <a:ext cx="2875200" cy="1150200"/>
                    </a:xfrm>
                    <a:prstGeom prst="chevron">
                      <a:avLst>
                        <a:gd name="adj" fmla="val 50000"/>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txBox="1"/>
                    <p:nvPr/>
                  </p:nvSpPr>
                  <p:spPr>
                    <a:xfrm>
                      <a:off x="5899150" y="533641"/>
                      <a:ext cx="1725000" cy="11502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b="1">
                          <a:solidFill>
                            <a:schemeClr val="lt1"/>
                          </a:solidFill>
                          <a:latin typeface="Calibri"/>
                          <a:ea typeface="Calibri"/>
                          <a:cs typeface="Calibri"/>
                          <a:sym typeface="Calibri"/>
                        </a:rPr>
                        <a:t>HPC </a:t>
                      </a:r>
                      <a:endParaRPr/>
                    </a:p>
                    <a:p>
                      <a:pPr marL="0" marR="0" lvl="0" indent="0" algn="ctr" rtl="0">
                        <a:lnSpc>
                          <a:spcPct val="90000"/>
                        </a:lnSpc>
                        <a:spcBef>
                          <a:spcPts val="560"/>
                        </a:spcBef>
                        <a:spcAft>
                          <a:spcPts val="0"/>
                        </a:spcAft>
                        <a:buClr>
                          <a:schemeClr val="lt1"/>
                        </a:buClr>
                        <a:buSzPts val="1600"/>
                        <a:buFont typeface="Calibri"/>
                        <a:buNone/>
                      </a:pPr>
                      <a:r>
                        <a:rPr lang="en-GB" sz="1600" b="1">
                          <a:solidFill>
                            <a:schemeClr val="lt1"/>
                          </a:solidFill>
                          <a:latin typeface="Calibri"/>
                          <a:ea typeface="Calibri"/>
                          <a:cs typeface="Calibri"/>
                          <a:sym typeface="Calibri"/>
                        </a:rPr>
                        <a:t>Simulation</a:t>
                      </a:r>
                      <a:endParaRPr/>
                    </a:p>
                    <a:p>
                      <a:pPr marL="0" marR="0" lvl="0" indent="0" algn="ctr" rtl="0">
                        <a:lnSpc>
                          <a:spcPct val="90000"/>
                        </a:lnSpc>
                        <a:spcBef>
                          <a:spcPts val="560"/>
                        </a:spcBef>
                        <a:spcAft>
                          <a:spcPts val="0"/>
                        </a:spcAft>
                        <a:buClr>
                          <a:schemeClr val="dk1"/>
                        </a:buClr>
                        <a:buSzPts val="1600"/>
                        <a:buFont typeface="Calibri"/>
                        <a:buNone/>
                      </a:pPr>
                      <a:endParaRPr sz="1600" b="1">
                        <a:solidFill>
                          <a:schemeClr val="lt1"/>
                        </a:solidFill>
                        <a:latin typeface="Calibri"/>
                        <a:ea typeface="Calibri"/>
                        <a:cs typeface="Calibri"/>
                        <a:sym typeface="Calibri"/>
                      </a:endParaRPr>
                    </a:p>
                  </p:txBody>
                </p:sp>
                <p:sp>
                  <p:nvSpPr>
                    <p:cNvPr id="107" name="Google Shape;107;p16"/>
                    <p:cNvSpPr/>
                    <p:nvPr/>
                  </p:nvSpPr>
                  <p:spPr>
                    <a:xfrm>
                      <a:off x="5838678" y="1699482"/>
                      <a:ext cx="2300100"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txBox="1"/>
                    <p:nvPr/>
                  </p:nvSpPr>
                  <p:spPr>
                    <a:xfrm>
                      <a:off x="5838678" y="1699482"/>
                      <a:ext cx="2300100" cy="1170000"/>
                    </a:xfrm>
                    <a:prstGeom prst="rect">
                      <a:avLst/>
                    </a:prstGeom>
                    <a:noFill/>
                    <a:ln>
                      <a:noFill/>
                    </a:ln>
                  </p:spPr>
                  <p:txBody>
                    <a:bodyPr spcFirstLastPara="1" wrap="square" lIns="0" tIns="0" rIns="0" bIns="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Refined Sources</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Local Inundation Simulation</a:t>
                      </a:r>
                      <a:endParaRPr/>
                    </a:p>
                  </p:txBody>
                </p:sp>
                <p:sp>
                  <p:nvSpPr>
                    <p:cNvPr id="109" name="Google Shape;109;p16"/>
                    <p:cNvSpPr/>
                    <p:nvPr/>
                  </p:nvSpPr>
                  <p:spPr>
                    <a:xfrm>
                      <a:off x="7983308" y="533641"/>
                      <a:ext cx="2875200" cy="1150200"/>
                    </a:xfrm>
                    <a:prstGeom prst="chevron">
                      <a:avLst>
                        <a:gd name="adj" fmla="val 50000"/>
                      </a:avLst>
                    </a:pr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txBox="1"/>
                    <p:nvPr/>
                  </p:nvSpPr>
                  <p:spPr>
                    <a:xfrm>
                      <a:off x="8558348" y="533641"/>
                      <a:ext cx="1725000" cy="11502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b="1">
                          <a:solidFill>
                            <a:schemeClr val="lt1"/>
                          </a:solidFill>
                          <a:latin typeface="Calibri"/>
                          <a:ea typeface="Calibri"/>
                          <a:cs typeface="Calibri"/>
                          <a:sym typeface="Calibri"/>
                        </a:rPr>
                        <a:t>Results and Products</a:t>
                      </a:r>
                      <a:endParaRPr/>
                    </a:p>
                    <a:p>
                      <a:pPr marL="0" marR="0" lvl="0" indent="0" algn="ctr" rtl="0">
                        <a:lnSpc>
                          <a:spcPct val="90000"/>
                        </a:lnSpc>
                        <a:spcBef>
                          <a:spcPts val="560"/>
                        </a:spcBef>
                        <a:spcAft>
                          <a:spcPts val="0"/>
                        </a:spcAft>
                        <a:buClr>
                          <a:schemeClr val="dk1"/>
                        </a:buClr>
                        <a:buSzPts val="1600"/>
                        <a:buFont typeface="Calibri"/>
                        <a:buNone/>
                      </a:pPr>
                      <a:endParaRPr sz="1600" b="1">
                        <a:solidFill>
                          <a:schemeClr val="lt1"/>
                        </a:solidFill>
                        <a:latin typeface="Calibri"/>
                        <a:ea typeface="Calibri"/>
                        <a:cs typeface="Calibri"/>
                        <a:sym typeface="Calibri"/>
                      </a:endParaRPr>
                    </a:p>
                  </p:txBody>
                </p:sp>
                <p:sp>
                  <p:nvSpPr>
                    <p:cNvPr id="111" name="Google Shape;111;p16"/>
                    <p:cNvSpPr/>
                    <p:nvPr/>
                  </p:nvSpPr>
                  <p:spPr>
                    <a:xfrm>
                      <a:off x="8564053" y="1708714"/>
                      <a:ext cx="2300100"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txBox="1"/>
                    <p:nvPr/>
                  </p:nvSpPr>
                  <p:spPr>
                    <a:xfrm>
                      <a:off x="8564053" y="1708714"/>
                      <a:ext cx="2300100" cy="1170000"/>
                    </a:xfrm>
                    <a:prstGeom prst="rect">
                      <a:avLst/>
                    </a:prstGeom>
                    <a:noFill/>
                    <a:ln>
                      <a:noFill/>
                    </a:ln>
                  </p:spPr>
                  <p:txBody>
                    <a:bodyPr spcFirstLastPara="1" wrap="square" lIns="0" tIns="0" rIns="0" bIns="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Local Hazard</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Risk Products</a:t>
                      </a:r>
                      <a:endParaRPr/>
                    </a:p>
                  </p:txBody>
                </p:sp>
              </p:grpSp>
              <p:pic>
                <p:nvPicPr>
                  <p:cNvPr id="113" name="Google Shape;113;p16" descr="Scatterplot outline"/>
                  <p:cNvPicPr preferRelativeResize="0"/>
                  <p:nvPr/>
                </p:nvPicPr>
                <p:blipFill rotWithShape="1">
                  <a:blip r:embed="rId3">
                    <a:alphaModFix/>
                  </a:blip>
                  <a:srcRect/>
                  <a:stretch/>
                </p:blipFill>
                <p:spPr>
                  <a:xfrm>
                    <a:off x="10902737" y="6157828"/>
                    <a:ext cx="597008" cy="597008"/>
                  </a:xfrm>
                  <a:prstGeom prst="rect">
                    <a:avLst/>
                  </a:prstGeom>
                  <a:noFill/>
                  <a:ln>
                    <a:noFill/>
                  </a:ln>
                </p:spPr>
              </p:pic>
            </p:grpSp>
            <p:pic>
              <p:nvPicPr>
                <p:cNvPr id="114" name="Google Shape;114;p16" descr="Processor outline"/>
                <p:cNvPicPr preferRelativeResize="0"/>
                <p:nvPr/>
              </p:nvPicPr>
              <p:blipFill rotWithShape="1">
                <a:blip r:embed="rId4">
                  <a:alphaModFix/>
                </a:blip>
                <a:srcRect/>
                <a:stretch/>
              </p:blipFill>
              <p:spPr>
                <a:xfrm>
                  <a:off x="8272680" y="6123878"/>
                  <a:ext cx="633124" cy="633124"/>
                </a:xfrm>
                <a:prstGeom prst="rect">
                  <a:avLst/>
                </a:prstGeom>
                <a:noFill/>
                <a:ln>
                  <a:noFill/>
                </a:ln>
              </p:spPr>
            </p:pic>
          </p:grpSp>
          <p:pic>
            <p:nvPicPr>
              <p:cNvPr id="115" name="Google Shape;115;p16"/>
              <p:cNvPicPr preferRelativeResize="0"/>
              <p:nvPr/>
            </p:nvPicPr>
            <p:blipFill rotWithShape="1">
              <a:blip r:embed="rId5">
                <a:alphaModFix/>
              </a:blip>
              <a:srcRect/>
              <a:stretch/>
            </p:blipFill>
            <p:spPr>
              <a:xfrm>
                <a:off x="5631888" y="4536761"/>
                <a:ext cx="597600" cy="597600"/>
              </a:xfrm>
              <a:prstGeom prst="rect">
                <a:avLst/>
              </a:prstGeom>
              <a:noFill/>
              <a:ln>
                <a:noFill/>
              </a:ln>
            </p:spPr>
          </p:pic>
        </p:grpSp>
        <p:pic>
          <p:nvPicPr>
            <p:cNvPr id="116" name="Google Shape;116;p16" descr="Database outline"/>
            <p:cNvPicPr preferRelativeResize="0"/>
            <p:nvPr/>
          </p:nvPicPr>
          <p:blipFill rotWithShape="1">
            <a:blip r:embed="rId6">
              <a:alphaModFix/>
            </a:blip>
            <a:srcRect/>
            <a:stretch/>
          </p:blipFill>
          <p:spPr>
            <a:xfrm>
              <a:off x="2961873" y="4501464"/>
              <a:ext cx="597600" cy="597600"/>
            </a:xfrm>
            <a:prstGeom prst="rect">
              <a:avLst/>
            </a:prstGeom>
            <a:noFill/>
            <a:ln>
              <a:noFill/>
            </a:ln>
          </p:spPr>
        </p:pic>
      </p:grpSp>
      <p:grpSp>
        <p:nvGrpSpPr>
          <p:cNvPr id="117" name="Google Shape;117;p16"/>
          <p:cNvGrpSpPr/>
          <p:nvPr/>
        </p:nvGrpSpPr>
        <p:grpSpPr>
          <a:xfrm>
            <a:off x="6106805" y="657341"/>
            <a:ext cx="4741503" cy="3224537"/>
            <a:chOff x="7126278" y="609769"/>
            <a:chExt cx="3696790" cy="2266650"/>
          </a:xfrm>
        </p:grpSpPr>
        <p:pic>
          <p:nvPicPr>
            <p:cNvPr id="118" name="Google Shape;118;p16"/>
            <p:cNvPicPr preferRelativeResize="0"/>
            <p:nvPr/>
          </p:nvPicPr>
          <p:blipFill rotWithShape="1">
            <a:blip r:embed="rId7">
              <a:alphaModFix/>
            </a:blip>
            <a:srcRect l="49999" t="6575" r="20216" b="53287"/>
            <a:stretch/>
          </p:blipFill>
          <p:spPr>
            <a:xfrm>
              <a:off x="7126278" y="609769"/>
              <a:ext cx="3631475" cy="2178520"/>
            </a:xfrm>
            <a:prstGeom prst="rect">
              <a:avLst/>
            </a:prstGeom>
            <a:noFill/>
            <a:ln>
              <a:noFill/>
            </a:ln>
          </p:spPr>
        </p:pic>
        <p:pic>
          <p:nvPicPr>
            <p:cNvPr id="119" name="Google Shape;119;p16"/>
            <p:cNvPicPr preferRelativeResize="0"/>
            <p:nvPr/>
          </p:nvPicPr>
          <p:blipFill rotWithShape="1">
            <a:blip r:embed="rId7">
              <a:alphaModFix/>
            </a:blip>
            <a:srcRect l="36357" t="89254" r="33858" b="6421"/>
            <a:stretch/>
          </p:blipFill>
          <p:spPr>
            <a:xfrm>
              <a:off x="7191593" y="2641714"/>
              <a:ext cx="3631475" cy="234705"/>
            </a:xfrm>
            <a:prstGeom prst="rect">
              <a:avLst/>
            </a:prstGeom>
            <a:noFill/>
            <a:ln>
              <a:noFill/>
            </a:ln>
          </p:spPr>
        </p:pic>
      </p:grpSp>
      <p:sp>
        <p:nvSpPr>
          <p:cNvPr id="120" name="Google Shape;120;p16"/>
          <p:cNvSpPr txBox="1">
            <a:spLocks noGrp="1"/>
          </p:cNvSpPr>
          <p:nvPr>
            <p:ph type="title"/>
          </p:nvPr>
        </p:nvSpPr>
        <p:spPr>
          <a:xfrm>
            <a:off x="1311780" y="849990"/>
            <a:ext cx="6048000" cy="512100"/>
          </a:xfrm>
          <a:prstGeom prst="rect">
            <a:avLst/>
          </a:prstGeom>
          <a:noFill/>
          <a:ln>
            <a:noFill/>
          </a:ln>
        </p:spPr>
        <p:txBody>
          <a:bodyPr spcFirstLastPara="1" wrap="square" lIns="119075" tIns="59475" rIns="119075" bIns="59475" anchor="ctr" anchorCtr="0">
            <a:noAutofit/>
          </a:bodyPr>
          <a:lstStyle/>
          <a:p>
            <a:pPr marL="0" lvl="0" indent="0" algn="l" rtl="0">
              <a:lnSpc>
                <a:spcPct val="100000"/>
              </a:lnSpc>
              <a:spcBef>
                <a:spcPts val="0"/>
              </a:spcBef>
              <a:spcAft>
                <a:spcPts val="0"/>
              </a:spcAft>
              <a:buClr>
                <a:srgbClr val="0A71B3"/>
              </a:buClr>
              <a:buSzPts val="2165"/>
              <a:buFont typeface="Avenir"/>
              <a:buNone/>
            </a:pPr>
            <a:r>
              <a:rPr lang="en-GB"/>
              <a:t>GTMs Core Products </a:t>
            </a:r>
            <a:endParaRPr/>
          </a:p>
        </p:txBody>
      </p:sp>
      <p:sp>
        <p:nvSpPr>
          <p:cNvPr id="121" name="Google Shape;121;p16"/>
          <p:cNvSpPr txBox="1">
            <a:spLocks noGrp="1"/>
          </p:cNvSpPr>
          <p:nvPr>
            <p:ph type="body" idx="1"/>
          </p:nvPr>
        </p:nvSpPr>
        <p:spPr>
          <a:xfrm>
            <a:off x="-45175" y="1842450"/>
            <a:ext cx="6546300" cy="2039400"/>
          </a:xfrm>
          <a:prstGeom prst="rect">
            <a:avLst/>
          </a:prstGeom>
          <a:noFill/>
          <a:ln>
            <a:noFill/>
          </a:ln>
        </p:spPr>
        <p:txBody>
          <a:bodyPr spcFirstLastPara="1" wrap="square" lIns="119075" tIns="59475" rIns="119075" bIns="59475" anchor="t" anchorCtr="0">
            <a:noAutofit/>
          </a:bodyPr>
          <a:lstStyle/>
          <a:p>
            <a:pPr marL="800100" lvl="1" indent="-228600" algn="l" rtl="0">
              <a:lnSpc>
                <a:spcPct val="115000"/>
              </a:lnSpc>
              <a:spcBef>
                <a:spcPts val="0"/>
              </a:spcBef>
              <a:spcAft>
                <a:spcPts val="0"/>
              </a:spcAft>
              <a:buClr>
                <a:srgbClr val="67B252"/>
              </a:buClr>
              <a:buSzPts val="2400"/>
              <a:buChar char="•"/>
            </a:pPr>
            <a:r>
              <a:rPr lang="en-GB" sz="1900"/>
              <a:t>Global and regional Probabilistic Tsunami Hazard Analysis (PTHA) Models </a:t>
            </a:r>
            <a:endParaRPr sz="1900"/>
          </a:p>
          <a:p>
            <a:pPr marL="800100" lvl="1" indent="-228600" algn="l" rtl="0">
              <a:lnSpc>
                <a:spcPct val="115000"/>
              </a:lnSpc>
              <a:spcBef>
                <a:spcPts val="0"/>
              </a:spcBef>
              <a:spcAft>
                <a:spcPts val="0"/>
              </a:spcAft>
              <a:buClr>
                <a:srgbClr val="67B252"/>
              </a:buClr>
              <a:buSzPts val="2400"/>
              <a:buChar char="•"/>
            </a:pPr>
            <a:r>
              <a:rPr lang="en-GB" sz="1900"/>
              <a:t>Tailored Local PTHA Service </a:t>
            </a:r>
            <a:endParaRPr sz="1900"/>
          </a:p>
          <a:p>
            <a:pPr marL="800100" lvl="1" indent="-228600" algn="l" rtl="0">
              <a:lnSpc>
                <a:spcPct val="115000"/>
              </a:lnSpc>
              <a:spcBef>
                <a:spcPts val="0"/>
              </a:spcBef>
              <a:spcAft>
                <a:spcPts val="0"/>
              </a:spcAft>
              <a:buClr>
                <a:srgbClr val="67B252"/>
              </a:buClr>
              <a:buSzPts val="2400"/>
              <a:buChar char="•"/>
            </a:pPr>
            <a:r>
              <a:rPr lang="en-GB" sz="1900"/>
              <a:t>Expert Brokerage and </a:t>
            </a:r>
            <a:r>
              <a:rPr lang="en-GB" sz="1800"/>
              <a:t>Facilitated Consultancy</a:t>
            </a:r>
            <a:endParaRPr/>
          </a:p>
          <a:p>
            <a:pPr marL="800100" lvl="1" indent="-228600" algn="l" rtl="0">
              <a:lnSpc>
                <a:spcPct val="115000"/>
              </a:lnSpc>
              <a:spcBef>
                <a:spcPts val="0"/>
              </a:spcBef>
              <a:spcAft>
                <a:spcPts val="0"/>
              </a:spcAft>
              <a:buClr>
                <a:srgbClr val="67B252"/>
              </a:buClr>
              <a:buSzPts val="2400"/>
              <a:buChar char="•"/>
            </a:pPr>
            <a:r>
              <a:rPr lang="en-GB" sz="1800"/>
              <a:t>Training and Model Evaluation</a:t>
            </a:r>
            <a:endParaRPr sz="1900"/>
          </a:p>
        </p:txBody>
      </p:sp>
      <p:sp>
        <p:nvSpPr>
          <p:cNvPr id="122" name="Google Shape;122;p16"/>
          <p:cNvSpPr txBox="1"/>
          <p:nvPr/>
        </p:nvSpPr>
        <p:spPr>
          <a:xfrm rot="2637788">
            <a:off x="8759443" y="1307380"/>
            <a:ext cx="4267098" cy="6464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GB" sz="1800" i="1">
                <a:solidFill>
                  <a:schemeClr val="dk1"/>
                </a:solidFill>
                <a:latin typeface="Calibri"/>
                <a:ea typeface="Calibri"/>
                <a:cs typeface="Calibri"/>
                <a:sym typeface="Calibri"/>
              </a:rPr>
              <a:t>Existing Global hazard model </a:t>
            </a:r>
            <a:endParaRPr/>
          </a:p>
          <a:p>
            <a:pPr marL="0" marR="0" lvl="0" indent="0" algn="ctr" rtl="0">
              <a:spcBef>
                <a:spcPts val="0"/>
              </a:spcBef>
              <a:spcAft>
                <a:spcPts val="0"/>
              </a:spcAft>
              <a:buClr>
                <a:schemeClr val="dk1"/>
              </a:buClr>
              <a:buSzPts val="1800"/>
              <a:buFont typeface="Calibri"/>
              <a:buNone/>
            </a:pPr>
            <a:r>
              <a:rPr lang="en-GB" sz="1800" i="1">
                <a:solidFill>
                  <a:schemeClr val="dk1"/>
                </a:solidFill>
                <a:latin typeface="Calibri"/>
                <a:ea typeface="Calibri"/>
                <a:cs typeface="Calibri"/>
                <a:sym typeface="Calibri"/>
              </a:rPr>
              <a:t>(Davies et al., 2018)</a:t>
            </a:r>
            <a:endParaRPr sz="1800" i="1">
              <a:solidFill>
                <a:schemeClr val="dk1"/>
              </a:solidFill>
              <a:latin typeface="Calibri"/>
              <a:ea typeface="Calibri"/>
              <a:cs typeface="Calibri"/>
              <a:sym typeface="Calibri"/>
            </a:endParaRPr>
          </a:p>
        </p:txBody>
      </p:sp>
      <p:sp>
        <p:nvSpPr>
          <p:cNvPr id="123" name="Google Shape;123;p16"/>
          <p:cNvSpPr txBox="1"/>
          <p:nvPr/>
        </p:nvSpPr>
        <p:spPr>
          <a:xfrm>
            <a:off x="7328440" y="6454828"/>
            <a:ext cx="4335900" cy="448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800"/>
              <a:buFont typeface="Calibri"/>
              <a:buNone/>
            </a:pPr>
            <a:r>
              <a:rPr lang="en-GB" sz="800" cap="none">
                <a:solidFill>
                  <a:srgbClr val="FFFFFF"/>
                </a:solidFill>
                <a:latin typeface="Calibri"/>
                <a:ea typeface="Calibri"/>
                <a:cs typeface="Calibri"/>
                <a:sym typeface="Calibri"/>
              </a:rPr>
              <a:t>CAGLIARI– MARCH 18, 2026</a:t>
            </a:r>
            <a:endParaRPr/>
          </a:p>
        </p:txBody>
      </p:sp>
      <p:sp>
        <p:nvSpPr>
          <p:cNvPr id="124" name="Google Shape;124;p16"/>
          <p:cNvSpPr txBox="1"/>
          <p:nvPr/>
        </p:nvSpPr>
        <p:spPr>
          <a:xfrm>
            <a:off x="0" y="6454828"/>
            <a:ext cx="4335900" cy="44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 cap="none">
                <a:solidFill>
                  <a:schemeClr val="dk1"/>
                </a:solidFill>
                <a:latin typeface="Calibri"/>
                <a:ea typeface="Calibri"/>
                <a:cs typeface="Calibri"/>
                <a:sym typeface="Calibri"/>
              </a:rPr>
              <a:t>F. LØVHOLT</a:t>
            </a:r>
            <a:endParaRPr/>
          </a:p>
        </p:txBody>
      </p:sp>
      <p:sp>
        <p:nvSpPr>
          <p:cNvPr id="125" name="Google Shape;125;p16"/>
          <p:cNvSpPr txBox="1"/>
          <p:nvPr/>
        </p:nvSpPr>
        <p:spPr>
          <a:xfrm>
            <a:off x="405084" y="1501710"/>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171BD"/>
                </a:solidFill>
                <a:latin typeface="Calibri"/>
                <a:ea typeface="Calibri"/>
                <a:cs typeface="Calibri"/>
                <a:sym typeface="Calibri"/>
              </a:rPr>
              <a:t>High TRL products and services</a:t>
            </a:r>
            <a:endParaRPr sz="1800" b="1">
              <a:solidFill>
                <a:srgbClr val="0171BD"/>
              </a:solidFill>
              <a:latin typeface="Calibri"/>
              <a:ea typeface="Calibri"/>
              <a:cs typeface="Calibri"/>
              <a:sym typeface="Calibri"/>
            </a:endParaRPr>
          </a:p>
        </p:txBody>
      </p:sp>
      <p:pic>
        <p:nvPicPr>
          <p:cNvPr id="126" name="Google Shape;126;p16"/>
          <p:cNvPicPr preferRelativeResize="0"/>
          <p:nvPr/>
        </p:nvPicPr>
        <p:blipFill rotWithShape="1">
          <a:blip r:embed="rId8">
            <a:alphaModFix/>
          </a:blip>
          <a:srcRect/>
          <a:stretch/>
        </p:blipFill>
        <p:spPr>
          <a:xfrm>
            <a:off x="11337668" y="14357"/>
            <a:ext cx="847637" cy="8884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pSp>
        <p:nvGrpSpPr>
          <p:cNvPr id="132" name="Google Shape;132;p17"/>
          <p:cNvGrpSpPr/>
          <p:nvPr/>
        </p:nvGrpSpPr>
        <p:grpSpPr>
          <a:xfrm>
            <a:off x="5564473" y="1125060"/>
            <a:ext cx="6054587" cy="4877394"/>
            <a:chOff x="378086" y="70708"/>
            <a:chExt cx="6054587" cy="4877394"/>
          </a:xfrm>
        </p:grpSpPr>
        <p:sp>
          <p:nvSpPr>
            <p:cNvPr id="133" name="Google Shape;133;p17"/>
            <p:cNvSpPr/>
            <p:nvPr/>
          </p:nvSpPr>
          <p:spPr>
            <a:xfrm rot="4396459">
              <a:off x="1357056" y="960337"/>
              <a:ext cx="4109248" cy="3027641"/>
            </a:xfrm>
            <a:custGeom>
              <a:avLst/>
              <a:gdLst/>
              <a:ahLst/>
              <a:cxnLst/>
              <a:rect l="l" t="t" r="r" b="b"/>
              <a:pathLst>
                <a:path w="120000" h="120000" extrusionOk="0">
                  <a:moveTo>
                    <a:pt x="0" y="120000"/>
                  </a:moveTo>
                  <a:quadBezTo>
                    <a:pt x="20000" y="40000"/>
                    <a:pt x="92264" y="15000"/>
                  </a:quadBezTo>
                  <a:lnTo>
                    <a:pt x="91019" y="0"/>
                  </a:lnTo>
                  <a:lnTo>
                    <a:pt x="120000" y="18786"/>
                  </a:lnTo>
                  <a:lnTo>
                    <a:pt x="95134" y="49572"/>
                  </a:lnTo>
                  <a:lnTo>
                    <a:pt x="93889" y="34572"/>
                  </a:lnTo>
                  <a:quadBezTo>
                    <a:pt x="30000" y="44572"/>
                    <a:pt x="0" y="120000"/>
                  </a:quadBezTo>
                  <a:close/>
                </a:path>
              </a:pathLst>
            </a:custGeom>
            <a:solidFill>
              <a:srgbClr val="0171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2876081" y="1373592"/>
              <a:ext cx="108000" cy="108000"/>
            </a:xfrm>
            <a:prstGeom prst="ellipse">
              <a:avLst/>
            </a:prstGeom>
            <a:solidFill>
              <a:srgbClr val="1F8C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3614684" y="1969343"/>
              <a:ext cx="108000" cy="108000"/>
            </a:xfrm>
            <a:prstGeom prst="ellipse">
              <a:avLst/>
            </a:prstGeom>
            <a:solidFill>
              <a:srgbClr val="1F8C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4168228" y="2666035"/>
              <a:ext cx="108000" cy="108000"/>
            </a:xfrm>
            <a:prstGeom prst="ellipse">
              <a:avLst/>
            </a:prstGeom>
            <a:solidFill>
              <a:srgbClr val="1F8C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378086" y="145703"/>
              <a:ext cx="2013900" cy="79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txBox="1"/>
            <p:nvPr/>
          </p:nvSpPr>
          <p:spPr>
            <a:xfrm>
              <a:off x="378086" y="145703"/>
              <a:ext cx="2013900" cy="791700"/>
            </a:xfrm>
            <a:prstGeom prst="rect">
              <a:avLst/>
            </a:prstGeom>
            <a:noFill/>
            <a:ln>
              <a:noFill/>
            </a:ln>
          </p:spPr>
          <p:txBody>
            <a:bodyPr spcFirstLastPara="1" wrap="square" lIns="24125" tIns="24125" rIns="24125" bIns="24125" anchor="b" anchorCtr="0">
              <a:noAutofit/>
            </a:bodyPr>
            <a:lstStyle/>
            <a:p>
              <a:pPr marL="0" marR="0" lvl="0" indent="0" algn="ctr" rtl="0">
                <a:lnSpc>
                  <a:spcPct val="90000"/>
                </a:lnSpc>
                <a:spcBef>
                  <a:spcPts val="0"/>
                </a:spcBef>
                <a:spcAft>
                  <a:spcPts val="0"/>
                </a:spcAft>
                <a:buClr>
                  <a:srgbClr val="595959"/>
                </a:buClr>
                <a:buSzPts val="1900"/>
                <a:buFont typeface="Avenir"/>
                <a:buNone/>
              </a:pPr>
              <a:r>
                <a:rPr lang="en-GB" sz="1900" b="1">
                  <a:solidFill>
                    <a:srgbClr val="595959"/>
                  </a:solidFill>
                  <a:latin typeface="Avenir"/>
                  <a:ea typeface="Avenir"/>
                  <a:cs typeface="Avenir"/>
                  <a:sym typeface="Avenir"/>
                </a:rPr>
                <a:t>Any Input Seismic Source Model</a:t>
              </a:r>
              <a:endParaRPr sz="1900" b="1">
                <a:solidFill>
                  <a:srgbClr val="595959"/>
                </a:solidFill>
                <a:latin typeface="Calibri"/>
                <a:ea typeface="Calibri"/>
                <a:cs typeface="Calibri"/>
                <a:sym typeface="Calibri"/>
              </a:endParaRPr>
            </a:p>
          </p:txBody>
        </p:sp>
        <p:sp>
          <p:nvSpPr>
            <p:cNvPr id="139" name="Google Shape;139;p17"/>
            <p:cNvSpPr/>
            <p:nvPr/>
          </p:nvSpPr>
          <p:spPr>
            <a:xfrm>
              <a:off x="3114762" y="915204"/>
              <a:ext cx="2939100" cy="79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txBox="1"/>
            <p:nvPr/>
          </p:nvSpPr>
          <p:spPr>
            <a:xfrm>
              <a:off x="3114762" y="915204"/>
              <a:ext cx="2939100" cy="791700"/>
            </a:xfrm>
            <a:prstGeom prst="rect">
              <a:avLst/>
            </a:prstGeom>
            <a:noFill/>
            <a:ln>
              <a:noFill/>
            </a:ln>
          </p:spPr>
          <p:txBody>
            <a:bodyPr spcFirstLastPara="1" wrap="square" lIns="24125" tIns="24125" rIns="24125" bIns="24125" anchor="ctr" anchorCtr="0">
              <a:noAutofit/>
            </a:bodyPr>
            <a:lstStyle/>
            <a:p>
              <a:pPr marL="0" marR="0" lvl="0" indent="0" algn="l" rtl="0">
                <a:lnSpc>
                  <a:spcPct val="90000"/>
                </a:lnSpc>
                <a:spcBef>
                  <a:spcPts val="0"/>
                </a:spcBef>
                <a:spcAft>
                  <a:spcPts val="0"/>
                </a:spcAft>
                <a:buClr>
                  <a:srgbClr val="595959"/>
                </a:buClr>
                <a:buSzPts val="1900"/>
                <a:buFont typeface="Calibri"/>
                <a:buNone/>
              </a:pPr>
              <a:r>
                <a:rPr lang="en-GB" sz="1900" b="1">
                  <a:solidFill>
                    <a:srgbClr val="595959"/>
                  </a:solidFill>
                  <a:latin typeface="Calibri"/>
                  <a:ea typeface="Calibri"/>
                  <a:cs typeface="Calibri"/>
                  <a:sym typeface="Calibri"/>
                </a:rPr>
                <a:t>PTHA Engine</a:t>
              </a:r>
              <a:endParaRPr/>
            </a:p>
          </p:txBody>
        </p:sp>
        <p:sp>
          <p:nvSpPr>
            <p:cNvPr id="141" name="Google Shape;141;p17"/>
            <p:cNvSpPr/>
            <p:nvPr/>
          </p:nvSpPr>
          <p:spPr>
            <a:xfrm>
              <a:off x="921582" y="1491503"/>
              <a:ext cx="2340600" cy="79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txBox="1"/>
            <p:nvPr/>
          </p:nvSpPr>
          <p:spPr>
            <a:xfrm>
              <a:off x="921582" y="1491503"/>
              <a:ext cx="2340600" cy="791700"/>
            </a:xfrm>
            <a:prstGeom prst="rect">
              <a:avLst/>
            </a:prstGeom>
            <a:noFill/>
            <a:ln>
              <a:noFill/>
            </a:ln>
          </p:spPr>
          <p:txBody>
            <a:bodyPr spcFirstLastPara="1" wrap="square" lIns="24125" tIns="24125" rIns="24125" bIns="24125" anchor="ctr" anchorCtr="0">
              <a:noAutofit/>
            </a:bodyPr>
            <a:lstStyle/>
            <a:p>
              <a:pPr marL="0" marR="0" lvl="0" indent="0" algn="r" rtl="0">
                <a:lnSpc>
                  <a:spcPct val="90000"/>
                </a:lnSpc>
                <a:spcBef>
                  <a:spcPts val="0"/>
                </a:spcBef>
                <a:spcAft>
                  <a:spcPts val="0"/>
                </a:spcAft>
                <a:buClr>
                  <a:schemeClr val="dk1"/>
                </a:buClr>
                <a:buSzPts val="1900"/>
                <a:buFont typeface="Calibri"/>
                <a:buNone/>
              </a:pPr>
              <a:endParaRPr sz="1900" b="1">
                <a:solidFill>
                  <a:srgbClr val="595959"/>
                </a:solidFill>
                <a:latin typeface="Calibri"/>
                <a:ea typeface="Calibri"/>
                <a:cs typeface="Calibri"/>
                <a:sym typeface="Calibri"/>
              </a:endParaRPr>
            </a:p>
            <a:p>
              <a:pPr marL="0" marR="0" lvl="0" indent="0" algn="r" rtl="0">
                <a:lnSpc>
                  <a:spcPct val="90000"/>
                </a:lnSpc>
                <a:spcBef>
                  <a:spcPts val="665"/>
                </a:spcBef>
                <a:spcAft>
                  <a:spcPts val="0"/>
                </a:spcAft>
                <a:buClr>
                  <a:srgbClr val="595959"/>
                </a:buClr>
                <a:buSzPts val="1900"/>
                <a:buFont typeface="Calibri"/>
                <a:buNone/>
              </a:pPr>
              <a:r>
                <a:rPr lang="en-GB" sz="1900" b="1">
                  <a:solidFill>
                    <a:srgbClr val="595959"/>
                  </a:solidFill>
                  <a:latin typeface="Calibri"/>
                  <a:ea typeface="Calibri"/>
                  <a:cs typeface="Calibri"/>
                  <a:sym typeface="Calibri"/>
                </a:rPr>
                <a:t>HPC Resources </a:t>
              </a:r>
              <a:endParaRPr/>
            </a:p>
          </p:txBody>
        </p:sp>
        <p:sp>
          <p:nvSpPr>
            <p:cNvPr id="143" name="Google Shape;143;p17"/>
            <p:cNvSpPr/>
            <p:nvPr/>
          </p:nvSpPr>
          <p:spPr>
            <a:xfrm>
              <a:off x="4636367" y="2324121"/>
              <a:ext cx="1796100" cy="79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p:nvPr/>
          </p:nvSpPr>
          <p:spPr>
            <a:xfrm>
              <a:off x="4636367" y="2324121"/>
              <a:ext cx="1796100" cy="791700"/>
            </a:xfrm>
            <a:prstGeom prst="rect">
              <a:avLst/>
            </a:prstGeom>
            <a:noFill/>
            <a:ln>
              <a:noFill/>
            </a:ln>
          </p:spPr>
          <p:txBody>
            <a:bodyPr spcFirstLastPara="1" wrap="square" lIns="24125" tIns="24125" rIns="24125" bIns="24125" anchor="ctr" anchorCtr="0">
              <a:noAutofit/>
            </a:bodyPr>
            <a:lstStyle/>
            <a:p>
              <a:pPr marL="0" marR="0" lvl="0" indent="0" algn="l" rtl="0">
                <a:lnSpc>
                  <a:spcPct val="90000"/>
                </a:lnSpc>
                <a:spcBef>
                  <a:spcPts val="0"/>
                </a:spcBef>
                <a:spcAft>
                  <a:spcPts val="0"/>
                </a:spcAft>
                <a:buClr>
                  <a:srgbClr val="595959"/>
                </a:buClr>
                <a:buSzPts val="1900"/>
                <a:buFont typeface="Calibri"/>
                <a:buNone/>
              </a:pPr>
              <a:r>
                <a:rPr lang="en-GB" sz="1900" b="1">
                  <a:solidFill>
                    <a:srgbClr val="595959"/>
                  </a:solidFill>
                  <a:latin typeface="Calibri"/>
                  <a:ea typeface="Calibri"/>
                  <a:cs typeface="Calibri"/>
                  <a:sym typeface="Calibri"/>
                </a:rPr>
                <a:t>Prob. Hazard Model</a:t>
              </a:r>
              <a:endParaRPr/>
            </a:p>
          </p:txBody>
        </p:sp>
        <p:sp>
          <p:nvSpPr>
            <p:cNvPr id="145" name="Google Shape;145;p17"/>
            <p:cNvSpPr/>
            <p:nvPr/>
          </p:nvSpPr>
          <p:spPr>
            <a:xfrm>
              <a:off x="3711073" y="4156402"/>
              <a:ext cx="2721600" cy="79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txBox="1"/>
            <p:nvPr/>
          </p:nvSpPr>
          <p:spPr>
            <a:xfrm>
              <a:off x="3711073" y="4156402"/>
              <a:ext cx="2721600" cy="791700"/>
            </a:xfrm>
            <a:prstGeom prst="rect">
              <a:avLst/>
            </a:prstGeom>
            <a:noFill/>
            <a:ln>
              <a:noFill/>
            </a:ln>
          </p:spPr>
          <p:txBody>
            <a:bodyPr spcFirstLastPara="1" wrap="square" lIns="24125" tIns="24125" rIns="24125" bIns="24125" anchor="t" anchorCtr="0">
              <a:noAutofit/>
            </a:bodyPr>
            <a:lstStyle/>
            <a:p>
              <a:pPr marL="0" marR="0" lvl="0" indent="0" algn="ctr" rtl="0">
                <a:lnSpc>
                  <a:spcPct val="90000"/>
                </a:lnSpc>
                <a:spcBef>
                  <a:spcPts val="0"/>
                </a:spcBef>
                <a:spcAft>
                  <a:spcPts val="0"/>
                </a:spcAft>
                <a:buClr>
                  <a:srgbClr val="595959"/>
                </a:buClr>
                <a:buSzPts val="1900"/>
                <a:buFont typeface="Calibri"/>
                <a:buNone/>
              </a:pPr>
              <a:r>
                <a:rPr lang="en-GB" sz="1900" b="1">
                  <a:solidFill>
                    <a:srgbClr val="595959"/>
                  </a:solidFill>
                  <a:latin typeface="Calibri"/>
                  <a:ea typeface="Calibri"/>
                  <a:cs typeface="Calibri"/>
                  <a:sym typeface="Calibri"/>
                </a:rPr>
                <a:t>Damage and Loss Modelling</a:t>
              </a:r>
              <a:endParaRPr/>
            </a:p>
          </p:txBody>
        </p:sp>
      </p:grpSp>
      <p:sp>
        <p:nvSpPr>
          <p:cNvPr id="147" name="Google Shape;147;p17"/>
          <p:cNvSpPr txBox="1"/>
          <p:nvPr/>
        </p:nvSpPr>
        <p:spPr>
          <a:xfrm>
            <a:off x="71385" y="2484837"/>
            <a:ext cx="6444600" cy="4181100"/>
          </a:xfrm>
          <a:prstGeom prst="rect">
            <a:avLst/>
          </a:prstGeom>
          <a:noFill/>
          <a:ln>
            <a:noFill/>
          </a:ln>
        </p:spPr>
        <p:txBody>
          <a:bodyPr spcFirstLastPara="1" wrap="square" lIns="0" tIns="0" rIns="0" bIns="0" anchor="t" anchorCtr="0">
            <a:normAutofit/>
          </a:bodyPr>
          <a:lstStyle/>
          <a:p>
            <a:pPr marL="800100" marR="0" lvl="1" indent="-228600" algn="l" rtl="0">
              <a:lnSpc>
                <a:spcPct val="140000"/>
              </a:lnSpc>
              <a:spcBef>
                <a:spcPts val="0"/>
              </a:spcBef>
              <a:spcAft>
                <a:spcPts val="0"/>
              </a:spcAft>
              <a:buClr>
                <a:srgbClr val="67B252"/>
              </a:buClr>
              <a:buSzPts val="2400"/>
              <a:buFont typeface="Arial"/>
              <a:buChar char="•"/>
            </a:pPr>
            <a:r>
              <a:rPr lang="en-GB" sz="2000" b="0" i="0" u="none" strike="noStrike" cap="none">
                <a:solidFill>
                  <a:schemeClr val="dk1"/>
                </a:solidFill>
                <a:latin typeface="Calibri"/>
                <a:ea typeface="Calibri"/>
                <a:cs typeface="Calibri"/>
                <a:sym typeface="Calibri"/>
              </a:rPr>
              <a:t>Next-Generation global model model </a:t>
            </a:r>
            <a:r>
              <a:rPr lang="en-GB" sz="2000" b="1" i="0" u="none" strike="noStrike" cap="none">
                <a:solidFill>
                  <a:srgbClr val="1F8C76"/>
                </a:solidFill>
                <a:latin typeface="Calibri"/>
                <a:ea typeface="Calibri"/>
                <a:cs typeface="Calibri"/>
                <a:sym typeface="Calibri"/>
              </a:rPr>
              <a:t>under development</a:t>
            </a:r>
            <a:endParaRPr/>
          </a:p>
          <a:p>
            <a:pPr marL="800100" marR="0" lvl="1" indent="-228600" algn="l" rtl="0">
              <a:lnSpc>
                <a:spcPct val="140000"/>
              </a:lnSpc>
              <a:spcBef>
                <a:spcPts val="0"/>
              </a:spcBef>
              <a:spcAft>
                <a:spcPts val="0"/>
              </a:spcAft>
              <a:buClr>
                <a:srgbClr val="67B252"/>
              </a:buClr>
              <a:buSzPts val="2400"/>
              <a:buFont typeface="Arial"/>
              <a:buChar char="•"/>
            </a:pPr>
            <a:r>
              <a:rPr lang="en-GB" sz="2000" b="0" i="0" u="none" strike="noStrike" cap="none">
                <a:solidFill>
                  <a:schemeClr val="dk1"/>
                </a:solidFill>
                <a:latin typeface="Calibri"/>
                <a:ea typeface="Calibri"/>
                <a:cs typeface="Calibri"/>
                <a:sym typeface="Calibri"/>
              </a:rPr>
              <a:t>Towards interoperability with GEM’s OpenQuake engine as input and outputs</a:t>
            </a:r>
            <a:endParaRPr/>
          </a:p>
          <a:p>
            <a:pPr marL="800100" marR="0" lvl="1" indent="-228600" algn="l" rtl="0">
              <a:lnSpc>
                <a:spcPct val="140000"/>
              </a:lnSpc>
              <a:spcBef>
                <a:spcPts val="0"/>
              </a:spcBef>
              <a:spcAft>
                <a:spcPts val="0"/>
              </a:spcAft>
              <a:buClr>
                <a:srgbClr val="67B252"/>
              </a:buClr>
              <a:buSzPts val="2400"/>
              <a:buFont typeface="Arial"/>
              <a:buChar char="•"/>
            </a:pPr>
            <a:r>
              <a:rPr lang="en-GB" sz="2000" b="0" i="0" u="none" strike="noStrike" cap="none">
                <a:solidFill>
                  <a:schemeClr val="dk1"/>
                </a:solidFill>
                <a:latin typeface="Calibri"/>
                <a:ea typeface="Calibri"/>
                <a:cs typeface="Calibri"/>
                <a:sym typeface="Calibri"/>
              </a:rPr>
              <a:t>Global to local scalability</a:t>
            </a:r>
            <a:endParaRPr/>
          </a:p>
          <a:p>
            <a:pPr marL="800100" marR="0" lvl="1" indent="-228600" algn="l" rtl="0">
              <a:lnSpc>
                <a:spcPct val="140000"/>
              </a:lnSpc>
              <a:spcBef>
                <a:spcPts val="0"/>
              </a:spcBef>
              <a:spcAft>
                <a:spcPts val="0"/>
              </a:spcAft>
              <a:buClr>
                <a:srgbClr val="67B252"/>
              </a:buClr>
              <a:buSzPts val="2400"/>
              <a:buFont typeface="Arial"/>
              <a:buChar char="•"/>
            </a:pPr>
            <a:r>
              <a:rPr lang="en-GB" sz="2000" b="0" i="0" u="none" strike="noStrike" cap="none">
                <a:solidFill>
                  <a:schemeClr val="dk1"/>
                </a:solidFill>
                <a:latin typeface="Calibri"/>
                <a:ea typeface="Calibri"/>
                <a:cs typeface="Calibri"/>
                <a:sym typeface="Calibri"/>
              </a:rPr>
              <a:t>Supporting scenario based probabilistic loss modelling</a:t>
            </a:r>
            <a:endParaRPr/>
          </a:p>
        </p:txBody>
      </p:sp>
      <p:pic>
        <p:nvPicPr>
          <p:cNvPr id="148" name="Google Shape;148;p17"/>
          <p:cNvPicPr preferRelativeResize="0"/>
          <p:nvPr/>
        </p:nvPicPr>
        <p:blipFill rotWithShape="1">
          <a:blip r:embed="rId3">
            <a:alphaModFix/>
          </a:blip>
          <a:srcRect/>
          <a:stretch/>
        </p:blipFill>
        <p:spPr>
          <a:xfrm>
            <a:off x="10647177" y="1580783"/>
            <a:ext cx="1215947" cy="802618"/>
          </a:xfrm>
          <a:prstGeom prst="rect">
            <a:avLst/>
          </a:prstGeom>
          <a:noFill/>
          <a:ln>
            <a:noFill/>
          </a:ln>
        </p:spPr>
      </p:pic>
      <p:pic>
        <p:nvPicPr>
          <p:cNvPr id="149" name="Google Shape;149;p17" descr="A yellow circle with a red and pink circle&#10;&#10;Description automatically generated"/>
          <p:cNvPicPr preferRelativeResize="0"/>
          <p:nvPr/>
        </p:nvPicPr>
        <p:blipFill rotWithShape="1">
          <a:blip r:embed="rId4">
            <a:alphaModFix/>
          </a:blip>
          <a:srcRect/>
          <a:stretch/>
        </p:blipFill>
        <p:spPr>
          <a:xfrm>
            <a:off x="5361119" y="522451"/>
            <a:ext cx="952381" cy="952381"/>
          </a:xfrm>
          <a:prstGeom prst="rect">
            <a:avLst/>
          </a:prstGeom>
          <a:noFill/>
          <a:ln>
            <a:noFill/>
          </a:ln>
        </p:spPr>
      </p:pic>
      <p:sp>
        <p:nvSpPr>
          <p:cNvPr id="150" name="Google Shape;150;p17"/>
          <p:cNvSpPr txBox="1"/>
          <p:nvPr/>
        </p:nvSpPr>
        <p:spPr>
          <a:xfrm>
            <a:off x="7312409" y="6441782"/>
            <a:ext cx="4335900" cy="448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800"/>
              <a:buFont typeface="Calibri"/>
              <a:buNone/>
            </a:pPr>
            <a:r>
              <a:rPr lang="en-GB" sz="800" cap="none">
                <a:solidFill>
                  <a:srgbClr val="FFFFFF"/>
                </a:solidFill>
                <a:latin typeface="Calibri"/>
                <a:ea typeface="Calibri"/>
                <a:cs typeface="Calibri"/>
                <a:sym typeface="Calibri"/>
              </a:rPr>
              <a:t>CAGLIARI– MARCH 18, 2026</a:t>
            </a:r>
            <a:endParaRPr/>
          </a:p>
        </p:txBody>
      </p:sp>
      <p:sp>
        <p:nvSpPr>
          <p:cNvPr id="151" name="Google Shape;151;p17"/>
          <p:cNvSpPr txBox="1"/>
          <p:nvPr/>
        </p:nvSpPr>
        <p:spPr>
          <a:xfrm>
            <a:off x="0" y="6430854"/>
            <a:ext cx="4335900" cy="44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 cap="none">
                <a:solidFill>
                  <a:schemeClr val="dk1"/>
                </a:solidFill>
                <a:latin typeface="Calibri"/>
                <a:ea typeface="Calibri"/>
                <a:cs typeface="Calibri"/>
                <a:sym typeface="Calibri"/>
              </a:rPr>
              <a:t>F. LØVHOLT</a:t>
            </a:r>
            <a:endParaRPr/>
          </a:p>
        </p:txBody>
      </p:sp>
      <p:pic>
        <p:nvPicPr>
          <p:cNvPr id="152" name="Google Shape;152;p17"/>
          <p:cNvPicPr preferRelativeResize="0"/>
          <p:nvPr/>
        </p:nvPicPr>
        <p:blipFill rotWithShape="1">
          <a:blip r:embed="rId5">
            <a:alphaModFix/>
          </a:blip>
          <a:srcRect/>
          <a:stretch/>
        </p:blipFill>
        <p:spPr>
          <a:xfrm>
            <a:off x="6225614" y="639708"/>
            <a:ext cx="1572359" cy="533580"/>
          </a:xfrm>
          <a:prstGeom prst="rect">
            <a:avLst/>
          </a:prstGeom>
          <a:noFill/>
          <a:ln>
            <a:noFill/>
          </a:ln>
        </p:spPr>
      </p:pic>
      <p:pic>
        <p:nvPicPr>
          <p:cNvPr id="153" name="Google Shape;153;p17"/>
          <p:cNvPicPr preferRelativeResize="0"/>
          <p:nvPr/>
        </p:nvPicPr>
        <p:blipFill rotWithShape="1">
          <a:blip r:embed="rId6">
            <a:alphaModFix/>
          </a:blip>
          <a:srcRect/>
          <a:stretch/>
        </p:blipFill>
        <p:spPr>
          <a:xfrm>
            <a:off x="7797973" y="559363"/>
            <a:ext cx="1370763" cy="802618"/>
          </a:xfrm>
          <a:prstGeom prst="rect">
            <a:avLst/>
          </a:prstGeom>
          <a:noFill/>
          <a:ln>
            <a:noFill/>
          </a:ln>
        </p:spPr>
      </p:pic>
      <p:pic>
        <p:nvPicPr>
          <p:cNvPr id="154" name="Google Shape;154;p17"/>
          <p:cNvPicPr preferRelativeResize="0"/>
          <p:nvPr/>
        </p:nvPicPr>
        <p:blipFill rotWithShape="1">
          <a:blip r:embed="rId7">
            <a:alphaModFix/>
          </a:blip>
          <a:srcRect/>
          <a:stretch/>
        </p:blipFill>
        <p:spPr>
          <a:xfrm>
            <a:off x="9258757" y="455482"/>
            <a:ext cx="1550904" cy="933178"/>
          </a:xfrm>
          <a:prstGeom prst="rect">
            <a:avLst/>
          </a:prstGeom>
          <a:noFill/>
          <a:ln>
            <a:noFill/>
          </a:ln>
        </p:spPr>
      </p:pic>
      <p:sp>
        <p:nvSpPr>
          <p:cNvPr id="155" name="Google Shape;155;p17"/>
          <p:cNvSpPr txBox="1"/>
          <p:nvPr/>
        </p:nvSpPr>
        <p:spPr>
          <a:xfrm>
            <a:off x="389126" y="651375"/>
            <a:ext cx="9541500" cy="929400"/>
          </a:xfrm>
          <a:prstGeom prst="rect">
            <a:avLst/>
          </a:prstGeom>
          <a:noFill/>
          <a:ln>
            <a:noFill/>
          </a:ln>
        </p:spPr>
        <p:txBody>
          <a:bodyPr spcFirstLastPara="1" wrap="square" lIns="119075" tIns="59475" rIns="119075" bIns="59475" anchor="ctr" anchorCtr="0">
            <a:noAutofit/>
          </a:bodyPr>
          <a:lstStyle/>
          <a:p>
            <a:pPr marL="0" marR="0" lvl="0" indent="0" algn="l" rtl="0">
              <a:lnSpc>
                <a:spcPct val="100000"/>
              </a:lnSpc>
              <a:spcBef>
                <a:spcPts val="0"/>
              </a:spcBef>
              <a:spcAft>
                <a:spcPts val="0"/>
              </a:spcAft>
              <a:buClr>
                <a:srgbClr val="0A71B3"/>
              </a:buClr>
              <a:buSzPts val="2165"/>
              <a:buFont typeface="Avenir"/>
              <a:buNone/>
            </a:pPr>
            <a:r>
              <a:rPr lang="en-GB" sz="4400">
                <a:solidFill>
                  <a:schemeClr val="dk1"/>
                </a:solidFill>
                <a:latin typeface="Calibri"/>
                <a:ea typeface="Calibri"/>
                <a:cs typeface="Calibri"/>
                <a:sym typeface="Calibri"/>
              </a:rPr>
              <a:t>GTM PTHA Engine</a:t>
            </a:r>
            <a:endParaRPr/>
          </a:p>
        </p:txBody>
      </p:sp>
      <p:sp>
        <p:nvSpPr>
          <p:cNvPr id="156" name="Google Shape;156;p17"/>
          <p:cNvSpPr txBox="1"/>
          <p:nvPr/>
        </p:nvSpPr>
        <p:spPr>
          <a:xfrm>
            <a:off x="389127" y="1896316"/>
            <a:ext cx="4971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171BD"/>
                </a:solidFill>
                <a:latin typeface="Calibri"/>
                <a:ea typeface="Calibri"/>
                <a:cs typeface="Calibri"/>
                <a:sym typeface="Calibri"/>
              </a:rPr>
              <a:t>PTHA Engine and Workflow</a:t>
            </a:r>
            <a:endParaRPr sz="2400" b="1">
              <a:solidFill>
                <a:srgbClr val="0171BD"/>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8"/>
          <p:cNvPicPr preferRelativeResize="0"/>
          <p:nvPr/>
        </p:nvPicPr>
        <p:blipFill rotWithShape="1">
          <a:blip r:embed="rId3">
            <a:alphaModFix/>
          </a:blip>
          <a:srcRect t="49698"/>
          <a:stretch/>
        </p:blipFill>
        <p:spPr>
          <a:xfrm>
            <a:off x="9163050" y="1097761"/>
            <a:ext cx="2979232" cy="1812483"/>
          </a:xfrm>
          <a:prstGeom prst="rect">
            <a:avLst/>
          </a:prstGeom>
          <a:noFill/>
          <a:ln>
            <a:noFill/>
          </a:ln>
        </p:spPr>
      </p:pic>
      <p:sp>
        <p:nvSpPr>
          <p:cNvPr id="163" name="Google Shape;163;p18"/>
          <p:cNvSpPr txBox="1">
            <a:spLocks noGrp="1"/>
          </p:cNvSpPr>
          <p:nvPr>
            <p:ph type="title"/>
          </p:nvPr>
        </p:nvSpPr>
        <p:spPr>
          <a:xfrm>
            <a:off x="3023492" y="429219"/>
            <a:ext cx="8590500" cy="74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Global Hazard Model</a:t>
            </a:r>
            <a:endParaRPr/>
          </a:p>
        </p:txBody>
      </p:sp>
      <p:sp>
        <p:nvSpPr>
          <p:cNvPr id="164" name="Google Shape;164;p18"/>
          <p:cNvSpPr txBox="1">
            <a:spLocks noGrp="1"/>
          </p:cNvSpPr>
          <p:nvPr>
            <p:ph type="body" idx="1"/>
          </p:nvPr>
        </p:nvSpPr>
        <p:spPr>
          <a:xfrm>
            <a:off x="-95350" y="1915073"/>
            <a:ext cx="5569800" cy="3845100"/>
          </a:xfrm>
          <a:prstGeom prst="rect">
            <a:avLst/>
          </a:prstGeom>
          <a:noFill/>
          <a:ln>
            <a:noFill/>
          </a:ln>
        </p:spPr>
        <p:txBody>
          <a:bodyPr spcFirstLastPara="1" wrap="square" lIns="0" tIns="0" rIns="0" bIns="0" anchor="t" anchorCtr="0">
            <a:normAutofit fontScale="92500" lnSpcReduction="20000"/>
          </a:bodyPr>
          <a:lstStyle/>
          <a:p>
            <a:pPr marL="800100" lvl="1" indent="-242047" algn="l" rtl="0">
              <a:lnSpc>
                <a:spcPct val="100000"/>
              </a:lnSpc>
              <a:spcBef>
                <a:spcPts val="0"/>
              </a:spcBef>
              <a:spcAft>
                <a:spcPts val="0"/>
              </a:spcAft>
              <a:buClr>
                <a:srgbClr val="67B252"/>
              </a:buClr>
              <a:buSzPct val="117647"/>
              <a:buChar char="•"/>
            </a:pPr>
            <a:r>
              <a:rPr lang="en-GB"/>
              <a:t>Depth-dependent subduction properties </a:t>
            </a:r>
            <a:endParaRPr/>
          </a:p>
          <a:p>
            <a:pPr marL="800100" lvl="1" indent="-242047" algn="l" rtl="0">
              <a:lnSpc>
                <a:spcPct val="140000"/>
              </a:lnSpc>
              <a:spcBef>
                <a:spcPts val="0"/>
              </a:spcBef>
              <a:spcAft>
                <a:spcPts val="0"/>
              </a:spcAft>
              <a:buClr>
                <a:srgbClr val="67B252"/>
              </a:buClr>
              <a:buSzPct val="117647"/>
              <a:buChar char="•"/>
            </a:pPr>
            <a:r>
              <a:rPr lang="en-GB"/>
              <a:t>Heterogeneous rupture</a:t>
            </a:r>
            <a:endParaRPr/>
          </a:p>
          <a:p>
            <a:pPr marL="800100" lvl="1" indent="-242047" algn="l" rtl="0">
              <a:lnSpc>
                <a:spcPct val="140000"/>
              </a:lnSpc>
              <a:spcBef>
                <a:spcPts val="0"/>
              </a:spcBef>
              <a:spcAft>
                <a:spcPts val="0"/>
              </a:spcAft>
              <a:buClr>
                <a:srgbClr val="67B252"/>
              </a:buClr>
              <a:buSzPct val="117647"/>
              <a:buChar char="•"/>
            </a:pPr>
            <a:r>
              <a:rPr lang="en-GB"/>
              <a:t>Strike slip contributions</a:t>
            </a:r>
            <a:endParaRPr/>
          </a:p>
          <a:p>
            <a:pPr marL="800100" lvl="1" indent="-242047" algn="l" rtl="0">
              <a:lnSpc>
                <a:spcPct val="140000"/>
              </a:lnSpc>
              <a:spcBef>
                <a:spcPts val="0"/>
              </a:spcBef>
              <a:spcAft>
                <a:spcPts val="0"/>
              </a:spcAft>
              <a:buClr>
                <a:srgbClr val="67B252"/>
              </a:buClr>
              <a:buSzPct val="117647"/>
              <a:buChar char="•"/>
            </a:pPr>
            <a:r>
              <a:rPr lang="en-GB"/>
              <a:t>Interactions with hydro-met induced flow (floods, tides, SLR, climate induced hazards)</a:t>
            </a:r>
            <a:endParaRPr/>
          </a:p>
          <a:p>
            <a:pPr marL="800100" lvl="1" indent="-242047" algn="l" rtl="0">
              <a:lnSpc>
                <a:spcPct val="140000"/>
              </a:lnSpc>
              <a:spcBef>
                <a:spcPts val="0"/>
              </a:spcBef>
              <a:spcAft>
                <a:spcPts val="0"/>
              </a:spcAft>
              <a:buClr>
                <a:srgbClr val="67B252"/>
              </a:buClr>
              <a:buSzPct val="117647"/>
              <a:buChar char="•"/>
            </a:pPr>
            <a:r>
              <a:rPr lang="en-GB"/>
              <a:t>Denser representation of SIDS impact points</a:t>
            </a:r>
            <a:endParaRPr/>
          </a:p>
          <a:p>
            <a:pPr marL="800100" lvl="1" indent="-242047" algn="l" rtl="0">
              <a:lnSpc>
                <a:spcPct val="140000"/>
              </a:lnSpc>
              <a:spcBef>
                <a:spcPts val="0"/>
              </a:spcBef>
              <a:spcAft>
                <a:spcPts val="0"/>
              </a:spcAft>
              <a:buClr>
                <a:srgbClr val="67B252"/>
              </a:buClr>
              <a:buSzPct val="117647"/>
              <a:buChar char="•"/>
            </a:pPr>
            <a:r>
              <a:rPr lang="en-GB"/>
              <a:t>Multi expert protocols</a:t>
            </a:r>
            <a:endParaRPr/>
          </a:p>
        </p:txBody>
      </p:sp>
      <p:pic>
        <p:nvPicPr>
          <p:cNvPr id="165" name="Google Shape;165;p18"/>
          <p:cNvPicPr preferRelativeResize="0"/>
          <p:nvPr/>
        </p:nvPicPr>
        <p:blipFill rotWithShape="1">
          <a:blip r:embed="rId4">
            <a:alphaModFix/>
          </a:blip>
          <a:srcRect l="4842" t="31521" r="3800"/>
          <a:stretch/>
        </p:blipFill>
        <p:spPr>
          <a:xfrm>
            <a:off x="5474483" y="1123407"/>
            <a:ext cx="3193700" cy="1702636"/>
          </a:xfrm>
          <a:prstGeom prst="rect">
            <a:avLst/>
          </a:prstGeom>
          <a:noFill/>
          <a:ln>
            <a:noFill/>
          </a:ln>
        </p:spPr>
      </p:pic>
      <p:sp>
        <p:nvSpPr>
          <p:cNvPr id="166" name="Google Shape;166;p18"/>
          <p:cNvSpPr txBox="1"/>
          <p:nvPr/>
        </p:nvSpPr>
        <p:spPr>
          <a:xfrm>
            <a:off x="0" y="6430854"/>
            <a:ext cx="4335900" cy="44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F. LØVHOLT</a:t>
            </a:r>
            <a:endParaRPr sz="1800">
              <a:solidFill>
                <a:schemeClr val="dk1"/>
              </a:solidFill>
              <a:latin typeface="Calibri"/>
              <a:ea typeface="Calibri"/>
              <a:cs typeface="Calibri"/>
              <a:sym typeface="Calibri"/>
            </a:endParaRPr>
          </a:p>
        </p:txBody>
      </p:sp>
      <p:sp>
        <p:nvSpPr>
          <p:cNvPr id="167" name="Google Shape;167;p18"/>
          <p:cNvSpPr txBox="1"/>
          <p:nvPr/>
        </p:nvSpPr>
        <p:spPr>
          <a:xfrm>
            <a:off x="7237804" y="6431916"/>
            <a:ext cx="4414200" cy="447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800"/>
              <a:buFont typeface="Calibri"/>
              <a:buNone/>
            </a:pPr>
            <a:r>
              <a:rPr lang="en-GB" sz="800" cap="none">
                <a:solidFill>
                  <a:srgbClr val="FFFFFF"/>
                </a:solidFill>
                <a:latin typeface="Calibri"/>
                <a:ea typeface="Calibri"/>
                <a:cs typeface="Calibri"/>
                <a:sym typeface="Calibri"/>
              </a:rPr>
              <a:t>CAGLIARI– MARCH 18, 2026</a:t>
            </a:r>
            <a:endParaRPr/>
          </a:p>
        </p:txBody>
      </p:sp>
      <p:pic>
        <p:nvPicPr>
          <p:cNvPr id="168" name="Google Shape;168;p18"/>
          <p:cNvPicPr preferRelativeResize="0"/>
          <p:nvPr/>
        </p:nvPicPr>
        <p:blipFill rotWithShape="1">
          <a:blip r:embed="rId5">
            <a:alphaModFix/>
          </a:blip>
          <a:srcRect/>
          <a:stretch/>
        </p:blipFill>
        <p:spPr>
          <a:xfrm>
            <a:off x="5866422" y="3520230"/>
            <a:ext cx="5603521" cy="2275648"/>
          </a:xfrm>
          <a:prstGeom prst="rect">
            <a:avLst/>
          </a:prstGeom>
          <a:noFill/>
          <a:ln>
            <a:noFill/>
          </a:ln>
        </p:spPr>
      </p:pic>
      <p:sp>
        <p:nvSpPr>
          <p:cNvPr id="169" name="Google Shape;169;p18"/>
          <p:cNvSpPr txBox="1"/>
          <p:nvPr/>
        </p:nvSpPr>
        <p:spPr>
          <a:xfrm>
            <a:off x="431230" y="1381280"/>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171BD"/>
                </a:solidFill>
                <a:latin typeface="Calibri"/>
                <a:ea typeface="Calibri"/>
                <a:cs typeface="Calibri"/>
                <a:sym typeface="Calibri"/>
              </a:rPr>
              <a:t>Ongoing Developments</a:t>
            </a:r>
            <a:endParaRPr sz="1800" b="1">
              <a:solidFill>
                <a:srgbClr val="0171BD"/>
              </a:solidFill>
              <a:latin typeface="Calibri"/>
              <a:ea typeface="Calibri"/>
              <a:cs typeface="Calibri"/>
              <a:sym typeface="Calibri"/>
            </a:endParaRPr>
          </a:p>
        </p:txBody>
      </p:sp>
      <p:sp>
        <p:nvSpPr>
          <p:cNvPr id="170" name="Google Shape;170;p18"/>
          <p:cNvSpPr txBox="1"/>
          <p:nvPr/>
        </p:nvSpPr>
        <p:spPr>
          <a:xfrm>
            <a:off x="8668182" y="2854250"/>
            <a:ext cx="3876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Heterogenouse rupture</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 (Davies, GJI, 2019) </a:t>
            </a:r>
            <a:endParaRPr sz="1800">
              <a:solidFill>
                <a:schemeClr val="dk1"/>
              </a:solidFill>
              <a:latin typeface="Calibri"/>
              <a:ea typeface="Calibri"/>
              <a:cs typeface="Calibri"/>
              <a:sym typeface="Calibri"/>
            </a:endParaRPr>
          </a:p>
        </p:txBody>
      </p:sp>
      <p:sp>
        <p:nvSpPr>
          <p:cNvPr id="171" name="Google Shape;171;p18"/>
          <p:cNvSpPr txBox="1"/>
          <p:nvPr/>
        </p:nvSpPr>
        <p:spPr>
          <a:xfrm>
            <a:off x="5474483" y="2854250"/>
            <a:ext cx="352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Depth dependent subduction properties (Lay et al., JGR, 2012) </a:t>
            </a:r>
            <a:endParaRPr sz="1800">
              <a:solidFill>
                <a:schemeClr val="dk1"/>
              </a:solidFill>
              <a:latin typeface="Calibri"/>
              <a:ea typeface="Calibri"/>
              <a:cs typeface="Calibri"/>
              <a:sym typeface="Calibri"/>
            </a:endParaRPr>
          </a:p>
        </p:txBody>
      </p:sp>
      <p:sp>
        <p:nvSpPr>
          <p:cNvPr id="172" name="Google Shape;172;p18"/>
          <p:cNvSpPr txBox="1"/>
          <p:nvPr/>
        </p:nvSpPr>
        <p:spPr>
          <a:xfrm>
            <a:off x="7237804" y="5760239"/>
            <a:ext cx="30123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i="1">
                <a:solidFill>
                  <a:schemeClr val="dk1"/>
                </a:solidFill>
                <a:latin typeface="Calibri"/>
                <a:ea typeface="Calibri"/>
                <a:cs typeface="Calibri"/>
                <a:sym typeface="Calibri"/>
              </a:rPr>
              <a:t>Improved coverage of SIDS</a:t>
            </a:r>
            <a:endParaRPr sz="1800" i="1">
              <a:solidFill>
                <a:schemeClr val="dk1"/>
              </a:solidFill>
              <a:latin typeface="Calibri"/>
              <a:ea typeface="Calibri"/>
              <a:cs typeface="Calibri"/>
              <a:sym typeface="Calibri"/>
            </a:endParaRPr>
          </a:p>
        </p:txBody>
      </p:sp>
      <p:pic>
        <p:nvPicPr>
          <p:cNvPr id="173" name="Google Shape;173;p18"/>
          <p:cNvPicPr preferRelativeResize="0"/>
          <p:nvPr/>
        </p:nvPicPr>
        <p:blipFill rotWithShape="1">
          <a:blip r:embed="rId6">
            <a:alphaModFix/>
          </a:blip>
          <a:srcRect/>
          <a:stretch/>
        </p:blipFill>
        <p:spPr>
          <a:xfrm>
            <a:off x="11337668" y="14357"/>
            <a:ext cx="847637" cy="8884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p:nvPr/>
        </p:nvSpPr>
        <p:spPr>
          <a:xfrm>
            <a:off x="448038" y="269112"/>
            <a:ext cx="10667700" cy="565200"/>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Clr>
                <a:srgbClr val="0A71B3"/>
              </a:buClr>
              <a:buSzPts val="3200"/>
              <a:buFont typeface="Avenir"/>
              <a:buNone/>
            </a:pPr>
            <a:endParaRPr sz="3200" b="1">
              <a:solidFill>
                <a:srgbClr val="0A71B3"/>
              </a:solidFill>
              <a:latin typeface="Avenir"/>
              <a:ea typeface="Avenir"/>
              <a:cs typeface="Avenir"/>
              <a:sym typeface="Avenir"/>
            </a:endParaRPr>
          </a:p>
        </p:txBody>
      </p:sp>
      <p:grpSp>
        <p:nvGrpSpPr>
          <p:cNvPr id="180" name="Google Shape;180;p19"/>
          <p:cNvGrpSpPr/>
          <p:nvPr/>
        </p:nvGrpSpPr>
        <p:grpSpPr>
          <a:xfrm>
            <a:off x="4289511" y="1418980"/>
            <a:ext cx="7759665" cy="4519938"/>
            <a:chOff x="234407" y="1067056"/>
            <a:chExt cx="10155301" cy="5791080"/>
          </a:xfrm>
        </p:grpSpPr>
        <p:sp>
          <p:nvSpPr>
            <p:cNvPr id="181" name="Google Shape;181;p19"/>
            <p:cNvSpPr/>
            <p:nvPr/>
          </p:nvSpPr>
          <p:spPr>
            <a:xfrm>
              <a:off x="234408" y="1070536"/>
              <a:ext cx="10155300" cy="5787600"/>
            </a:xfrm>
            <a:prstGeom prst="rect">
              <a:avLst/>
            </a:prstGeom>
            <a:solidFill>
              <a:srgbClr val="0171BD"/>
            </a:solidFill>
            <a:ln w="12700" cap="flat" cmpd="sng">
              <a:solidFill>
                <a:srgbClr val="1C3052"/>
              </a:solidFill>
              <a:prstDash val="solid"/>
              <a:miter lim="800000"/>
              <a:headEnd type="none" w="sm" len="sm"/>
              <a:tailEnd type="none" w="sm" len="sm"/>
            </a:ln>
          </p:spPr>
          <p:txBody>
            <a:bodyPr spcFirstLastPara="1" wrap="square" lIns="91650" tIns="45800" rIns="91650" bIns="45800" anchor="ctr" anchorCtr="0">
              <a:noAutofit/>
            </a:bodyPr>
            <a:lstStyle/>
            <a:p>
              <a:pPr marL="0" marR="0" lvl="0" indent="0" algn="ctr" rtl="0">
                <a:spcBef>
                  <a:spcPts val="0"/>
                </a:spcBef>
                <a:spcAft>
                  <a:spcPts val="0"/>
                </a:spcAft>
                <a:buNone/>
              </a:pPr>
              <a:endParaRPr sz="1804">
                <a:solidFill>
                  <a:schemeClr val="lt1"/>
                </a:solidFill>
                <a:latin typeface="Calibri"/>
                <a:ea typeface="Calibri"/>
                <a:cs typeface="Calibri"/>
                <a:sym typeface="Calibri"/>
              </a:endParaRPr>
            </a:p>
          </p:txBody>
        </p:sp>
        <p:pic>
          <p:nvPicPr>
            <p:cNvPr id="182" name="Google Shape;182;p19"/>
            <p:cNvPicPr preferRelativeResize="0"/>
            <p:nvPr/>
          </p:nvPicPr>
          <p:blipFill rotWithShape="1">
            <a:blip r:embed="rId3">
              <a:alphaModFix/>
            </a:blip>
            <a:srcRect/>
            <a:stretch/>
          </p:blipFill>
          <p:spPr>
            <a:xfrm>
              <a:off x="300213" y="1542794"/>
              <a:ext cx="10033845" cy="5219116"/>
            </a:xfrm>
            <a:prstGeom prst="rect">
              <a:avLst/>
            </a:prstGeom>
            <a:noFill/>
            <a:ln>
              <a:noFill/>
            </a:ln>
          </p:spPr>
        </p:pic>
        <p:sp>
          <p:nvSpPr>
            <p:cNvPr id="183" name="Google Shape;183;p19"/>
            <p:cNvSpPr txBox="1"/>
            <p:nvPr/>
          </p:nvSpPr>
          <p:spPr>
            <a:xfrm>
              <a:off x="234407" y="1067056"/>
              <a:ext cx="9807300" cy="474300"/>
            </a:xfrm>
            <a:prstGeom prst="rect">
              <a:avLst/>
            </a:prstGeom>
            <a:solidFill>
              <a:srgbClr val="0171BD"/>
            </a:solidFill>
            <a:ln>
              <a:noFill/>
            </a:ln>
          </p:spPr>
          <p:txBody>
            <a:bodyPr spcFirstLastPara="1" wrap="square" lIns="91650" tIns="45800" rIns="91650" bIns="45800" anchor="t" anchorCtr="0">
              <a:spAutoFit/>
            </a:bodyPr>
            <a:lstStyle/>
            <a:p>
              <a:pPr marL="0" marR="0" lvl="0" indent="0" algn="ctr" rtl="0">
                <a:spcBef>
                  <a:spcPts val="0"/>
                </a:spcBef>
                <a:spcAft>
                  <a:spcPts val="0"/>
                </a:spcAft>
                <a:buNone/>
              </a:pPr>
              <a:r>
                <a:rPr lang="en-GB" sz="1804">
                  <a:solidFill>
                    <a:schemeClr val="lt1"/>
                  </a:solidFill>
                  <a:latin typeface="Calibri"/>
                  <a:ea typeface="Calibri"/>
                  <a:cs typeface="Calibri"/>
                  <a:sym typeface="Calibri"/>
                </a:rPr>
                <a:t>HPC Workflow for local PTHA</a:t>
              </a:r>
              <a:endParaRPr sz="1604">
                <a:solidFill>
                  <a:schemeClr val="lt1"/>
                </a:solidFill>
                <a:latin typeface="Calibri"/>
                <a:ea typeface="Calibri"/>
                <a:cs typeface="Calibri"/>
                <a:sym typeface="Calibri"/>
              </a:endParaRPr>
            </a:p>
          </p:txBody>
        </p:sp>
      </p:grpSp>
      <p:sp>
        <p:nvSpPr>
          <p:cNvPr id="184" name="Google Shape;184;p19"/>
          <p:cNvSpPr txBox="1">
            <a:spLocks noGrp="1"/>
          </p:cNvSpPr>
          <p:nvPr>
            <p:ph type="title"/>
          </p:nvPr>
        </p:nvSpPr>
        <p:spPr>
          <a:xfrm>
            <a:off x="2519910" y="272046"/>
            <a:ext cx="9672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Local PTHA Workflow </a:t>
            </a:r>
            <a:endParaRPr/>
          </a:p>
        </p:txBody>
      </p:sp>
      <p:sp>
        <p:nvSpPr>
          <p:cNvPr id="185" name="Google Shape;185;p19"/>
          <p:cNvSpPr txBox="1">
            <a:spLocks noGrp="1"/>
          </p:cNvSpPr>
          <p:nvPr>
            <p:ph type="body" idx="1"/>
          </p:nvPr>
        </p:nvSpPr>
        <p:spPr>
          <a:xfrm>
            <a:off x="-88843" y="1833361"/>
            <a:ext cx="4335900" cy="3948300"/>
          </a:xfrm>
          <a:prstGeom prst="rect">
            <a:avLst/>
          </a:prstGeom>
          <a:noFill/>
          <a:ln>
            <a:noFill/>
          </a:ln>
        </p:spPr>
        <p:txBody>
          <a:bodyPr spcFirstLastPara="1" wrap="square" lIns="0" tIns="0" rIns="0" bIns="0" anchor="t" anchorCtr="0">
            <a:normAutofit lnSpcReduction="20000"/>
          </a:bodyPr>
          <a:lstStyle/>
          <a:p>
            <a:pPr marL="800100" lvl="1" indent="-240956" algn="l" rtl="0">
              <a:lnSpc>
                <a:spcPct val="150000"/>
              </a:lnSpc>
              <a:spcBef>
                <a:spcPts val="0"/>
              </a:spcBef>
              <a:spcAft>
                <a:spcPts val="0"/>
              </a:spcAft>
              <a:buClr>
                <a:srgbClr val="67B252"/>
              </a:buClr>
              <a:buSzPts val="2595"/>
              <a:buChar char="•"/>
            </a:pPr>
            <a:r>
              <a:rPr lang="en-GB"/>
              <a:t>Converts broad regional into high resolution local hazard assessment</a:t>
            </a:r>
            <a:endParaRPr/>
          </a:p>
          <a:p>
            <a:pPr marL="800100" lvl="1" indent="-240956" algn="l" rtl="0">
              <a:lnSpc>
                <a:spcPct val="150000"/>
              </a:lnSpc>
              <a:spcBef>
                <a:spcPts val="0"/>
              </a:spcBef>
              <a:spcAft>
                <a:spcPts val="0"/>
              </a:spcAft>
              <a:buClr>
                <a:srgbClr val="67B252"/>
              </a:buClr>
              <a:buSzPts val="2595"/>
              <a:buChar char="•"/>
            </a:pPr>
            <a:r>
              <a:rPr lang="en-GB"/>
              <a:t>HPC resources to execute 10,000 -100,000+ scenarios </a:t>
            </a:r>
            <a:endParaRPr/>
          </a:p>
          <a:p>
            <a:pPr marL="800100" lvl="1" indent="-240956" algn="l" rtl="0">
              <a:lnSpc>
                <a:spcPct val="150000"/>
              </a:lnSpc>
              <a:spcBef>
                <a:spcPts val="0"/>
              </a:spcBef>
              <a:spcAft>
                <a:spcPts val="0"/>
              </a:spcAft>
              <a:buClr>
                <a:srgbClr val="67B252"/>
              </a:buClr>
              <a:buSzPts val="2595"/>
              <a:buChar char="•"/>
            </a:pPr>
            <a:r>
              <a:rPr lang="en-GB"/>
              <a:t>Zoom into densely populated and high exposure areas</a:t>
            </a:r>
            <a:endParaRPr/>
          </a:p>
        </p:txBody>
      </p:sp>
      <p:sp>
        <p:nvSpPr>
          <p:cNvPr id="186" name="Google Shape;186;p19"/>
          <p:cNvSpPr txBox="1"/>
          <p:nvPr/>
        </p:nvSpPr>
        <p:spPr>
          <a:xfrm>
            <a:off x="0" y="6430854"/>
            <a:ext cx="4335900" cy="44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F. LØVHOLT</a:t>
            </a:r>
            <a:endParaRPr sz="1800">
              <a:solidFill>
                <a:schemeClr val="dk1"/>
              </a:solidFill>
              <a:latin typeface="Calibri"/>
              <a:ea typeface="Calibri"/>
              <a:cs typeface="Calibri"/>
              <a:sym typeface="Calibri"/>
            </a:endParaRPr>
          </a:p>
        </p:txBody>
      </p:sp>
      <p:sp>
        <p:nvSpPr>
          <p:cNvPr id="187" name="Google Shape;187;p19"/>
          <p:cNvSpPr txBox="1"/>
          <p:nvPr/>
        </p:nvSpPr>
        <p:spPr>
          <a:xfrm>
            <a:off x="7250488" y="6430854"/>
            <a:ext cx="4414200" cy="447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800"/>
              <a:buFont typeface="Calibri"/>
              <a:buNone/>
            </a:pPr>
            <a:r>
              <a:rPr lang="en-GB" sz="800" cap="none">
                <a:solidFill>
                  <a:srgbClr val="FFFFFF"/>
                </a:solidFill>
                <a:latin typeface="Calibri"/>
                <a:ea typeface="Calibri"/>
                <a:cs typeface="Calibri"/>
                <a:sym typeface="Calibri"/>
              </a:rPr>
              <a:t>CAGLIARI– MARCH 18, 2026</a:t>
            </a:r>
            <a:endParaRPr/>
          </a:p>
        </p:txBody>
      </p:sp>
      <p:sp>
        <p:nvSpPr>
          <p:cNvPr id="188" name="Google Shape;188;p19"/>
          <p:cNvSpPr txBox="1"/>
          <p:nvPr/>
        </p:nvSpPr>
        <p:spPr>
          <a:xfrm>
            <a:off x="143145" y="1436127"/>
            <a:ext cx="6140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171BD"/>
                </a:solidFill>
                <a:latin typeface="Calibri"/>
                <a:ea typeface="Calibri"/>
                <a:cs typeface="Calibri"/>
                <a:sym typeface="Calibri"/>
              </a:rPr>
              <a:t>High-Resolution Local Tsunami Modelling</a:t>
            </a:r>
            <a:endParaRPr/>
          </a:p>
        </p:txBody>
      </p:sp>
      <p:pic>
        <p:nvPicPr>
          <p:cNvPr id="189" name="Google Shape;189;p19"/>
          <p:cNvPicPr preferRelativeResize="0"/>
          <p:nvPr/>
        </p:nvPicPr>
        <p:blipFill rotWithShape="1">
          <a:blip r:embed="rId4">
            <a:alphaModFix/>
          </a:blip>
          <a:srcRect/>
          <a:stretch/>
        </p:blipFill>
        <p:spPr>
          <a:xfrm>
            <a:off x="11337668" y="14357"/>
            <a:ext cx="847637" cy="8884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838200" y="86183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a:t>Global Tsunami Model – potential added value for EPOS-ERIC</a:t>
            </a:r>
            <a:endParaRPr sz="4000"/>
          </a:p>
        </p:txBody>
      </p:sp>
      <p:sp>
        <p:nvSpPr>
          <p:cNvPr id="195" name="Google Shape;195;p20"/>
          <p:cNvSpPr txBox="1">
            <a:spLocks noGrp="1"/>
          </p:cNvSpPr>
          <p:nvPr>
            <p:ph type="body" idx="1"/>
          </p:nvPr>
        </p:nvSpPr>
        <p:spPr>
          <a:xfrm>
            <a:off x="838200" y="2187399"/>
            <a:ext cx="10515600" cy="3648900"/>
          </a:xfrm>
          <a:prstGeom prst="rect">
            <a:avLst/>
          </a:prstGeom>
          <a:noFill/>
          <a:ln>
            <a:noFill/>
          </a:ln>
        </p:spPr>
        <p:txBody>
          <a:bodyPr spcFirstLastPara="1" wrap="square" lIns="0" tIns="0" rIns="0" bIns="0" anchor="t" anchorCtr="0">
            <a:normAutofit fontScale="92500" lnSpcReduction="20000"/>
          </a:bodyPr>
          <a:lstStyle/>
          <a:p>
            <a:pPr marL="228600" lvl="0" indent="-228600" algn="l" rtl="0">
              <a:lnSpc>
                <a:spcPct val="90000"/>
              </a:lnSpc>
              <a:spcBef>
                <a:spcPts val="1000"/>
              </a:spcBef>
              <a:spcAft>
                <a:spcPts val="0"/>
              </a:spcAft>
              <a:buClr>
                <a:schemeClr val="dk1"/>
              </a:buClr>
              <a:buSzPct val="100000"/>
              <a:buChar char="•"/>
            </a:pPr>
            <a:r>
              <a:rPr lang="en-GB"/>
              <a:t>Strongly linked with TCS community on the science products</a:t>
            </a:r>
            <a:endParaRPr/>
          </a:p>
          <a:p>
            <a:pPr marL="228600" lvl="0" indent="-228600" algn="l" rtl="0">
              <a:lnSpc>
                <a:spcPct val="90000"/>
              </a:lnSpc>
              <a:spcBef>
                <a:spcPts val="1000"/>
              </a:spcBef>
              <a:spcAft>
                <a:spcPts val="0"/>
              </a:spcAft>
              <a:buClr>
                <a:schemeClr val="dk1"/>
              </a:buClr>
              <a:buSzPct val="100000"/>
              <a:buChar char="•"/>
            </a:pPr>
            <a:r>
              <a:rPr lang="en-GB"/>
              <a:t>GTM focused on hazard and risk products</a:t>
            </a:r>
            <a:endParaRPr/>
          </a:p>
          <a:p>
            <a:pPr marL="228600" lvl="0" indent="-228600" algn="l" rtl="0">
              <a:lnSpc>
                <a:spcPct val="90000"/>
              </a:lnSpc>
              <a:spcBef>
                <a:spcPts val="1000"/>
              </a:spcBef>
              <a:spcAft>
                <a:spcPts val="0"/>
              </a:spcAft>
              <a:buClr>
                <a:schemeClr val="dk1"/>
              </a:buClr>
              <a:buSzPct val="100000"/>
              <a:buChar char="•"/>
            </a:pPr>
            <a:r>
              <a:rPr lang="en-GB"/>
              <a:t>PTHA and PTRA typically combines elements from different services – and aim towards high TRL</a:t>
            </a:r>
            <a:endParaRPr/>
          </a:p>
          <a:p>
            <a:pPr marL="228600" lvl="0" indent="-228600" algn="l" rtl="0">
              <a:lnSpc>
                <a:spcPct val="90000"/>
              </a:lnSpc>
              <a:spcBef>
                <a:spcPts val="1000"/>
              </a:spcBef>
              <a:spcAft>
                <a:spcPts val="0"/>
              </a:spcAft>
              <a:buClr>
                <a:schemeClr val="dk1"/>
              </a:buClr>
              <a:buSzPct val="100000"/>
              <a:buChar char="•"/>
            </a:pPr>
            <a:r>
              <a:rPr lang="en-GB"/>
              <a:t>May attract more end users from different segments to EPOS, e.g.</a:t>
            </a:r>
            <a:endParaRPr/>
          </a:p>
          <a:p>
            <a:pPr marL="800100" lvl="1" indent="-228599" algn="l" rtl="0">
              <a:lnSpc>
                <a:spcPct val="150000"/>
              </a:lnSpc>
              <a:spcBef>
                <a:spcPts val="0"/>
              </a:spcBef>
              <a:spcAft>
                <a:spcPts val="0"/>
              </a:spcAft>
              <a:buClr>
                <a:srgbClr val="67B252"/>
              </a:buClr>
              <a:buSzPct val="108107"/>
              <a:buChar char="•"/>
            </a:pPr>
            <a:r>
              <a:rPr lang="en-GB"/>
              <a:t>Public – civil protection, TSP’s</a:t>
            </a:r>
            <a:endParaRPr/>
          </a:p>
          <a:p>
            <a:pPr marL="800100" lvl="1" indent="-228599" algn="l" rtl="0">
              <a:lnSpc>
                <a:spcPct val="150000"/>
              </a:lnSpc>
              <a:spcBef>
                <a:spcPts val="0"/>
              </a:spcBef>
              <a:spcAft>
                <a:spcPts val="0"/>
              </a:spcAft>
              <a:buClr>
                <a:srgbClr val="67B252"/>
              </a:buClr>
              <a:buSzPct val="108107"/>
              <a:buChar char="•"/>
            </a:pPr>
            <a:r>
              <a:rPr lang="en-GB"/>
              <a:t>Private – insurance sector, engineers, planners</a:t>
            </a:r>
            <a:endParaRPr/>
          </a:p>
          <a:p>
            <a:pPr marL="228600" lvl="0" indent="-228600" algn="l" rtl="0">
              <a:lnSpc>
                <a:spcPct val="90000"/>
              </a:lnSpc>
              <a:spcBef>
                <a:spcPts val="1000"/>
              </a:spcBef>
              <a:spcAft>
                <a:spcPts val="0"/>
              </a:spcAft>
              <a:buClr>
                <a:schemeClr val="dk1"/>
              </a:buClr>
              <a:buSzPct val="100000"/>
              <a:buChar char="•"/>
            </a:pPr>
            <a:r>
              <a:rPr lang="en-GB"/>
              <a:t>Needs long term sustainable funding mechanism</a:t>
            </a:r>
            <a:endParaRPr/>
          </a:p>
          <a:p>
            <a:pPr marL="228600" lvl="0" indent="-64135" algn="l" rtl="0">
              <a:lnSpc>
                <a:spcPct val="90000"/>
              </a:lnSpc>
              <a:spcBef>
                <a:spcPts val="1000"/>
              </a:spcBef>
              <a:spcAft>
                <a:spcPts val="0"/>
              </a:spcAft>
              <a:buClr>
                <a:schemeClr val="dk1"/>
              </a:buClr>
              <a:buSzPct val="100000"/>
              <a:buNone/>
            </a:pPr>
            <a:endParaRPr/>
          </a:p>
        </p:txBody>
      </p:sp>
      <p:sp>
        <p:nvSpPr>
          <p:cNvPr id="196" name="Google Shape;196;p20"/>
          <p:cNvSpPr txBox="1"/>
          <p:nvPr/>
        </p:nvSpPr>
        <p:spPr>
          <a:xfrm>
            <a:off x="0" y="6430854"/>
            <a:ext cx="4335900" cy="44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F. LØVHOLT</a:t>
            </a:r>
            <a:endParaRPr sz="1800">
              <a:solidFill>
                <a:schemeClr val="dk1"/>
              </a:solidFill>
              <a:latin typeface="Calibri"/>
              <a:ea typeface="Calibri"/>
              <a:cs typeface="Calibri"/>
              <a:sym typeface="Calibri"/>
            </a:endParaRPr>
          </a:p>
        </p:txBody>
      </p:sp>
      <p:sp>
        <p:nvSpPr>
          <p:cNvPr id="197" name="Google Shape;197;p20"/>
          <p:cNvSpPr txBox="1"/>
          <p:nvPr/>
        </p:nvSpPr>
        <p:spPr>
          <a:xfrm>
            <a:off x="7250488" y="6430854"/>
            <a:ext cx="4414200" cy="447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800"/>
              <a:buFont typeface="Calibri"/>
              <a:buNone/>
            </a:pPr>
            <a:r>
              <a:rPr lang="en-GB" sz="800" cap="none">
                <a:solidFill>
                  <a:srgbClr val="FFFFFF"/>
                </a:solidFill>
                <a:latin typeface="Calibri"/>
                <a:ea typeface="Calibri"/>
                <a:cs typeface="Calibri"/>
                <a:sym typeface="Calibri"/>
              </a:rPr>
              <a:t>CAGLIARI– MARCH 18, 2026</a:t>
            </a:r>
            <a:endParaRPr/>
          </a:p>
        </p:txBody>
      </p:sp>
      <p:pic>
        <p:nvPicPr>
          <p:cNvPr id="198" name="Google Shape;198;p20"/>
          <p:cNvPicPr preferRelativeResize="0"/>
          <p:nvPr/>
        </p:nvPicPr>
        <p:blipFill rotWithShape="1">
          <a:blip r:embed="rId3">
            <a:alphaModFix/>
          </a:blip>
          <a:srcRect/>
          <a:stretch/>
        </p:blipFill>
        <p:spPr>
          <a:xfrm>
            <a:off x="11337668" y="14357"/>
            <a:ext cx="847637" cy="8884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p:nvPr/>
        </p:nvSpPr>
        <p:spPr>
          <a:xfrm>
            <a:off x="1251468" y="379729"/>
            <a:ext cx="9689100" cy="1126500"/>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GB" sz="3000" b="1" i="0" cap="none">
                <a:solidFill>
                  <a:schemeClr val="dk1"/>
                </a:solidFill>
                <a:latin typeface="Calibri"/>
                <a:ea typeface="Calibri"/>
                <a:cs typeface="Calibri"/>
                <a:sym typeface="Calibri"/>
              </a:rPr>
              <a:t>GTM – Bridging Gap between Science and Society</a:t>
            </a:r>
            <a:endParaRPr sz="3600" b="1" i="0" cap="none">
              <a:solidFill>
                <a:schemeClr val="dk1"/>
              </a:solidFill>
              <a:latin typeface="Calibri"/>
              <a:ea typeface="Calibri"/>
              <a:cs typeface="Calibri"/>
              <a:sym typeface="Calibri"/>
            </a:endParaRPr>
          </a:p>
        </p:txBody>
      </p:sp>
      <p:sp>
        <p:nvSpPr>
          <p:cNvPr id="205" name="Google Shape;205;p21"/>
          <p:cNvSpPr txBox="1"/>
          <p:nvPr/>
        </p:nvSpPr>
        <p:spPr>
          <a:xfrm>
            <a:off x="438801" y="1379560"/>
            <a:ext cx="6444900" cy="40635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4583CF"/>
              </a:buClr>
              <a:buSzPts val="2400"/>
              <a:buFont typeface="Noto Sans Symbols"/>
              <a:buChar char="▪"/>
            </a:pPr>
            <a:r>
              <a:rPr lang="en-GB" sz="2400">
                <a:solidFill>
                  <a:schemeClr val="dk1"/>
                </a:solidFill>
                <a:latin typeface="Calibri"/>
                <a:ea typeface="Calibri"/>
                <a:cs typeface="Calibri"/>
                <a:sym typeface="Calibri"/>
              </a:rPr>
              <a:t>Executing and communicating best practices</a:t>
            </a:r>
            <a:endParaRPr/>
          </a:p>
          <a:p>
            <a:pPr marL="800100" marR="0" lvl="1" indent="-342900" algn="l" rtl="0">
              <a:spcBef>
                <a:spcPts val="0"/>
              </a:spcBef>
              <a:spcAft>
                <a:spcPts val="0"/>
              </a:spcAft>
              <a:buClr>
                <a:srgbClr val="67B252"/>
              </a:buClr>
              <a:buSzPts val="2400"/>
              <a:buFont typeface="Arial"/>
              <a:buChar char="•"/>
            </a:pPr>
            <a:r>
              <a:rPr lang="en-GB" sz="2400" b="0" i="0" u="none" strike="noStrike" cap="none">
                <a:solidFill>
                  <a:schemeClr val="dk1"/>
                </a:solidFill>
                <a:latin typeface="Calibri"/>
                <a:ea typeface="Calibri"/>
                <a:cs typeface="Calibri"/>
                <a:sym typeface="Calibri"/>
              </a:rPr>
              <a:t>Guidelines and standards</a:t>
            </a:r>
            <a:endParaRPr/>
          </a:p>
          <a:p>
            <a:pPr marL="1257300" marR="0" lvl="2" indent="-342900" algn="l" rtl="0">
              <a:spcBef>
                <a:spcPts val="0"/>
              </a:spcBef>
              <a:spcAft>
                <a:spcPts val="0"/>
              </a:spcAft>
              <a:buClr>
                <a:srgbClr val="67B252"/>
              </a:buClr>
              <a:buSzPts val="2400"/>
              <a:buFont typeface="Arial"/>
              <a:buChar char="•"/>
            </a:pPr>
            <a:r>
              <a:rPr lang="en-GB" sz="2400" b="0" i="0" u="none" strike="noStrike" cap="none">
                <a:solidFill>
                  <a:schemeClr val="dk1"/>
                </a:solidFill>
                <a:latin typeface="Calibri"/>
                <a:ea typeface="Calibri"/>
                <a:cs typeface="Calibri"/>
                <a:sym typeface="Calibri"/>
              </a:rPr>
              <a:t>OA tsunami cookbook recently published </a:t>
            </a:r>
            <a:endParaRPr/>
          </a:p>
          <a:p>
            <a:pPr marL="914400" marR="0" lvl="2"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https://doi.org/10.1007/978-3-031-98115-9</a:t>
            </a:r>
            <a:endParaRPr sz="24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rgbClr val="67B252"/>
              </a:buClr>
              <a:buSzPts val="2400"/>
              <a:buFont typeface="Arial"/>
              <a:buChar char="•"/>
            </a:pPr>
            <a:r>
              <a:rPr lang="en-GB" sz="2400" b="0" i="0" u="none" strike="noStrike" cap="none">
                <a:solidFill>
                  <a:schemeClr val="dk1"/>
                </a:solidFill>
                <a:latin typeface="Calibri"/>
                <a:ea typeface="Calibri"/>
                <a:cs typeface="Calibri"/>
                <a:sym typeface="Calibri"/>
              </a:rPr>
              <a:t>Work with </a:t>
            </a:r>
            <a:r>
              <a:rPr lang="en-GB" sz="2400">
                <a:solidFill>
                  <a:schemeClr val="dk1"/>
                </a:solidFill>
                <a:latin typeface="Calibri"/>
                <a:ea typeface="Calibri"/>
                <a:cs typeface="Calibri"/>
                <a:sym typeface="Calibri"/>
              </a:rPr>
              <a:t>stakeholders</a:t>
            </a:r>
            <a:endParaRPr sz="2400" b="0" i="0" u="none" strike="noStrike" cap="none">
              <a:solidFill>
                <a:schemeClr val="dk1"/>
              </a:solidFill>
              <a:latin typeface="Calibri"/>
              <a:ea typeface="Calibri"/>
              <a:cs typeface="Calibri"/>
              <a:sym typeface="Calibri"/>
            </a:endParaRPr>
          </a:p>
          <a:p>
            <a:pPr marL="457200" lvl="0" indent="-381000" algn="l" rtl="0">
              <a:spcBef>
                <a:spcPts val="0"/>
              </a:spcBef>
              <a:spcAft>
                <a:spcPts val="0"/>
              </a:spcAft>
              <a:buClr>
                <a:srgbClr val="4583CF"/>
              </a:buClr>
              <a:buSzPts val="2400"/>
              <a:buFont typeface="Noto Sans Symbols"/>
              <a:buChar char="▪"/>
            </a:pPr>
            <a:r>
              <a:rPr lang="en-GB" sz="2400">
                <a:solidFill>
                  <a:schemeClr val="dk1"/>
                </a:solidFill>
                <a:latin typeface="Calibri"/>
                <a:ea typeface="Calibri"/>
                <a:cs typeface="Calibri"/>
                <a:sym typeface="Calibri"/>
              </a:rPr>
              <a:t>License policy still under development</a:t>
            </a:r>
            <a:endParaRPr>
              <a:solidFill>
                <a:schemeClr val="dk1"/>
              </a:solidFill>
            </a:endParaRPr>
          </a:p>
          <a:p>
            <a:pPr marL="914400" lvl="1" indent="-381000" algn="l" rtl="0">
              <a:spcBef>
                <a:spcPts val="0"/>
              </a:spcBef>
              <a:spcAft>
                <a:spcPts val="0"/>
              </a:spcAft>
              <a:buClr>
                <a:srgbClr val="91C882"/>
              </a:buClr>
              <a:buSzPts val="2400"/>
              <a:buChar char="•"/>
            </a:pPr>
            <a:r>
              <a:rPr lang="en-GB" sz="2400">
                <a:solidFill>
                  <a:schemeClr val="dk1"/>
                </a:solidFill>
                <a:latin typeface="Calibri"/>
                <a:ea typeface="Calibri"/>
                <a:cs typeface="Calibri"/>
                <a:sym typeface="Calibri"/>
              </a:rPr>
              <a:t>Different licensing related to different use envisioned</a:t>
            </a:r>
            <a:endParaRPr>
              <a:solidFill>
                <a:schemeClr val="dk1"/>
              </a:solidFill>
            </a:endParaRPr>
          </a:p>
          <a:p>
            <a:pPr marL="914400" lvl="1" indent="-381000" algn="l" rtl="0">
              <a:spcBef>
                <a:spcPts val="0"/>
              </a:spcBef>
              <a:spcAft>
                <a:spcPts val="0"/>
              </a:spcAft>
              <a:buClr>
                <a:srgbClr val="91C882"/>
              </a:buClr>
              <a:buSzPts val="2400"/>
              <a:buChar char="•"/>
            </a:pPr>
            <a:r>
              <a:rPr lang="en-GB" sz="2400">
                <a:solidFill>
                  <a:schemeClr val="dk1"/>
                </a:solidFill>
                <a:latin typeface="Calibri"/>
                <a:ea typeface="Calibri"/>
                <a:cs typeface="Calibri"/>
                <a:sym typeface="Calibri"/>
              </a:rPr>
              <a:t>Free for public good and research</a:t>
            </a:r>
            <a:endParaRPr>
              <a:solidFill>
                <a:schemeClr val="dk1"/>
              </a:solidFill>
            </a:endParaRPr>
          </a:p>
          <a:p>
            <a:pPr marL="914400" lvl="1" indent="-381000" algn="l" rtl="0">
              <a:spcBef>
                <a:spcPts val="0"/>
              </a:spcBef>
              <a:spcAft>
                <a:spcPts val="0"/>
              </a:spcAft>
              <a:buClr>
                <a:srgbClr val="91C882"/>
              </a:buClr>
              <a:buSzPts val="2400"/>
              <a:buChar char="•"/>
            </a:pPr>
            <a:r>
              <a:rPr lang="en-GB" sz="2400">
                <a:solidFill>
                  <a:schemeClr val="dk1"/>
                </a:solidFill>
                <a:latin typeface="Calibri"/>
                <a:ea typeface="Calibri"/>
                <a:cs typeface="Calibri"/>
                <a:sym typeface="Calibri"/>
              </a:rPr>
              <a:t>License fee for commercial use</a:t>
            </a:r>
            <a:endParaRPr sz="2400">
              <a:solidFill>
                <a:schemeClr val="dk1"/>
              </a:solidFill>
              <a:latin typeface="Calibri"/>
              <a:ea typeface="Calibri"/>
              <a:cs typeface="Calibri"/>
              <a:sym typeface="Calibri"/>
            </a:endParaRPr>
          </a:p>
        </p:txBody>
      </p:sp>
      <p:sp>
        <p:nvSpPr>
          <p:cNvPr id="206" name="Google Shape;206;p21"/>
          <p:cNvSpPr txBox="1"/>
          <p:nvPr/>
        </p:nvSpPr>
        <p:spPr>
          <a:xfrm>
            <a:off x="810601" y="5296332"/>
            <a:ext cx="7021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892E"/>
                </a:solidFill>
                <a:latin typeface="Calibri"/>
                <a:ea typeface="Calibri"/>
                <a:cs typeface="Calibri"/>
                <a:sym typeface="Calibri"/>
              </a:rPr>
              <a:t>GTM is still formable and invites contributions</a:t>
            </a:r>
            <a:endParaRPr/>
          </a:p>
        </p:txBody>
      </p:sp>
      <p:pic>
        <p:nvPicPr>
          <p:cNvPr id="207" name="Google Shape;207;p21"/>
          <p:cNvPicPr preferRelativeResize="0"/>
          <p:nvPr/>
        </p:nvPicPr>
        <p:blipFill rotWithShape="1">
          <a:blip r:embed="rId3">
            <a:alphaModFix/>
          </a:blip>
          <a:srcRect t="47824"/>
          <a:stretch/>
        </p:blipFill>
        <p:spPr>
          <a:xfrm>
            <a:off x="6790997" y="1281431"/>
            <a:ext cx="4971726" cy="1731475"/>
          </a:xfrm>
          <a:prstGeom prst="rect">
            <a:avLst/>
          </a:prstGeom>
          <a:noFill/>
          <a:ln>
            <a:noFill/>
          </a:ln>
          <a:effectLst>
            <a:outerShdw blurRad="292100" dist="139700" dir="2700000" algn="tl" rotWithShape="0">
              <a:srgbClr val="333333">
                <a:alpha val="65100"/>
              </a:srgbClr>
            </a:outerShdw>
          </a:effectLst>
        </p:spPr>
      </p:pic>
      <p:pic>
        <p:nvPicPr>
          <p:cNvPr id="208" name="Google Shape;208;p21"/>
          <p:cNvPicPr preferRelativeResize="0"/>
          <p:nvPr/>
        </p:nvPicPr>
        <p:blipFill rotWithShape="1">
          <a:blip r:embed="rId4">
            <a:alphaModFix/>
          </a:blip>
          <a:srcRect/>
          <a:stretch/>
        </p:blipFill>
        <p:spPr>
          <a:xfrm>
            <a:off x="7116793" y="3206767"/>
            <a:ext cx="2197787" cy="1367689"/>
          </a:xfrm>
          <a:prstGeom prst="rect">
            <a:avLst/>
          </a:prstGeom>
          <a:noFill/>
          <a:ln>
            <a:noFill/>
          </a:ln>
          <a:effectLst>
            <a:outerShdw blurRad="292100" dist="139700" dir="2700000" algn="tl" rotWithShape="0">
              <a:srgbClr val="333333">
                <a:alpha val="65100"/>
              </a:srgbClr>
            </a:outerShdw>
          </a:effectLst>
        </p:spPr>
      </p:pic>
      <p:sp>
        <p:nvSpPr>
          <p:cNvPr id="209" name="Google Shape;209;p21"/>
          <p:cNvSpPr txBox="1"/>
          <p:nvPr/>
        </p:nvSpPr>
        <p:spPr>
          <a:xfrm>
            <a:off x="0" y="6479933"/>
            <a:ext cx="4335900" cy="44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F. LØVHOLT</a:t>
            </a:r>
            <a:endParaRPr sz="1800">
              <a:solidFill>
                <a:schemeClr val="dk1"/>
              </a:solidFill>
              <a:latin typeface="Calibri"/>
              <a:ea typeface="Calibri"/>
              <a:cs typeface="Calibri"/>
              <a:sym typeface="Calibri"/>
            </a:endParaRPr>
          </a:p>
        </p:txBody>
      </p:sp>
      <p:sp>
        <p:nvSpPr>
          <p:cNvPr id="210" name="Google Shape;210;p21"/>
          <p:cNvSpPr txBox="1"/>
          <p:nvPr/>
        </p:nvSpPr>
        <p:spPr>
          <a:xfrm>
            <a:off x="7250488" y="6479933"/>
            <a:ext cx="4414200" cy="447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800"/>
              <a:buFont typeface="Calibri"/>
              <a:buNone/>
            </a:pPr>
            <a:r>
              <a:rPr lang="en-GB" sz="800" cap="none">
                <a:solidFill>
                  <a:srgbClr val="FFFFFF"/>
                </a:solidFill>
                <a:latin typeface="Calibri"/>
                <a:ea typeface="Calibri"/>
                <a:cs typeface="Calibri"/>
                <a:sym typeface="Calibri"/>
              </a:rPr>
              <a:t>CAGLIARI– MARCH 18, 2026</a:t>
            </a:r>
            <a:endParaRPr/>
          </a:p>
        </p:txBody>
      </p:sp>
      <p:pic>
        <p:nvPicPr>
          <p:cNvPr id="211" name="Google Shape;211;p21"/>
          <p:cNvPicPr preferRelativeResize="0"/>
          <p:nvPr/>
        </p:nvPicPr>
        <p:blipFill rotWithShape="1">
          <a:blip r:embed="rId5">
            <a:alphaModFix/>
          </a:blip>
          <a:srcRect/>
          <a:stretch/>
        </p:blipFill>
        <p:spPr>
          <a:xfrm>
            <a:off x="11337668" y="14357"/>
            <a:ext cx="847637" cy="888486"/>
          </a:xfrm>
          <a:prstGeom prst="rect">
            <a:avLst/>
          </a:prstGeom>
          <a:noFill/>
          <a:ln>
            <a:noFill/>
          </a:ln>
        </p:spPr>
      </p:pic>
      <p:pic>
        <p:nvPicPr>
          <p:cNvPr id="212" name="Google Shape;212;p21"/>
          <p:cNvPicPr preferRelativeResize="0"/>
          <p:nvPr/>
        </p:nvPicPr>
        <p:blipFill rotWithShape="1">
          <a:blip r:embed="rId6">
            <a:alphaModFix/>
          </a:blip>
          <a:srcRect l="66330" t="1580" r="1404" b="3785"/>
          <a:stretch/>
        </p:blipFill>
        <p:spPr>
          <a:xfrm>
            <a:off x="9744075" y="3186909"/>
            <a:ext cx="1726415" cy="2508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1031</Words>
  <Application>Microsoft Macintosh PowerPoint</Application>
  <PresentationFormat>Widescreen</PresentationFormat>
  <Paragraphs>152</Paragraphs>
  <Slides>17</Slides>
  <Notes>17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Avenir</vt:lpstr>
      <vt:lpstr>Calibri</vt:lpstr>
      <vt:lpstr>Noto Sans Symbols</vt:lpstr>
      <vt:lpstr>Play</vt:lpstr>
      <vt:lpstr>Tema di Office</vt:lpstr>
      <vt:lpstr>Presentazione standard di PowerPoint</vt:lpstr>
      <vt:lpstr>Global Tsunami Model (GTM)</vt:lpstr>
      <vt:lpstr>The Global Tsunami Model (GTM):  A Growing Global Foundation</vt:lpstr>
      <vt:lpstr>GTMs Core Products </vt:lpstr>
      <vt:lpstr>Presentazione standard di PowerPoint</vt:lpstr>
      <vt:lpstr>Global Hazard Model</vt:lpstr>
      <vt:lpstr>Local PTHA Workflow </vt:lpstr>
      <vt:lpstr>Global Tsunami Model – potential added value for EPOS-ERIC</vt:lpstr>
      <vt:lpstr>Presentazione standard di PowerPoint</vt:lpstr>
      <vt:lpstr>Global Earthquake Model (GEM)</vt:lpstr>
      <vt:lpstr>The Global Earthquake Model (GEM):  An Established Global Foundation</vt:lpstr>
      <vt:lpstr>GEM’s connections to EPOS</vt:lpstr>
      <vt:lpstr>GEM’s products and services</vt:lpstr>
      <vt:lpstr>GEM’s licensing policy</vt:lpstr>
      <vt:lpstr>GEM’s licensing policy</vt:lpstr>
      <vt:lpstr>GEM’s licensing policy</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Karl_EPOS ERIC </cp:lastModifiedBy>
  <cp:revision>1</cp:revision>
  <dcterms:modified xsi:type="dcterms:W3CDTF">2026-03-17T23:51:26Z</dcterms:modified>
</cp:coreProperties>
</file>