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6"/>
  </p:notesMasterIdLst>
  <p:sldIdLst>
    <p:sldId id="256" r:id="rId3"/>
    <p:sldId id="1705" r:id="rId4"/>
    <p:sldId id="264" r:id="rId5"/>
    <p:sldId id="1703" r:id="rId6"/>
    <p:sldId id="1706" r:id="rId7"/>
    <p:sldId id="1708" r:id="rId8"/>
    <p:sldId id="258" r:id="rId9"/>
    <p:sldId id="1707" r:id="rId10"/>
    <p:sldId id="266" r:id="rId11"/>
    <p:sldId id="262" r:id="rId12"/>
    <p:sldId id="261" r:id="rId13"/>
    <p:sldId id="263" r:id="rId14"/>
    <p:sldId id="265"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4841" autoAdjust="0"/>
  </p:normalViewPr>
  <p:slideViewPr>
    <p:cSldViewPr snapToGrid="0">
      <p:cViewPr varScale="1">
        <p:scale>
          <a:sx n="79" d="100"/>
          <a:sy n="79" d="100"/>
        </p:scale>
        <p:origin x="16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DC30D-9561-47FD-A7DD-5845B4321738}"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68FA6-AF54-4CA5-87F1-AFB71072C8E2}" type="slidenum">
              <a:rPr lang="en-GB" smtClean="0"/>
              <a:t>‹N›</a:t>
            </a:fld>
            <a:endParaRPr lang="en-GB"/>
          </a:p>
        </p:txBody>
      </p:sp>
    </p:spTree>
    <p:extLst>
      <p:ext uri="{BB962C8B-B14F-4D97-AF65-F5344CB8AC3E}">
        <p14:creationId xmlns:p14="http://schemas.microsoft.com/office/powerpoint/2010/main" val="397357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965AC-D6FC-D2A3-6677-A08706AF1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5A100-4A19-8B82-91C3-A2597992B8A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E0355C0-BA34-7132-71EF-8199CE89A6F3}"/>
              </a:ext>
            </a:extLst>
          </p:cNvPr>
          <p:cNvSpPr>
            <a:spLocks noGrp="1"/>
          </p:cNvSpPr>
          <p:nvPr>
            <p:ph type="body" idx="1"/>
          </p:nvPr>
        </p:nvSpPr>
        <p:spPr/>
        <p:txBody>
          <a:bodyPr/>
          <a:lstStyle/>
          <a:p>
            <a:r>
              <a:rPr lang="en-GB" dirty="0"/>
              <a:t>Scientific/ societal challenges do not respect geographical / political boundaries. Collaboration is vital to effectively address large-scale / global issues.</a:t>
            </a:r>
          </a:p>
        </p:txBody>
      </p:sp>
      <p:sp>
        <p:nvSpPr>
          <p:cNvPr id="4" name="Slide Number Placeholder 3">
            <a:extLst>
              <a:ext uri="{FF2B5EF4-FFF2-40B4-BE49-F238E27FC236}">
                <a16:creationId xmlns:a16="http://schemas.microsoft.com/office/drawing/2014/main" id="{DECADFCD-E2B1-689E-F1FE-07D5F5D6CF0E}"/>
              </a:ext>
            </a:extLst>
          </p:cNvPr>
          <p:cNvSpPr>
            <a:spLocks noGrp="1"/>
          </p:cNvSpPr>
          <p:nvPr>
            <p:ph type="sldNum" sz="quarter" idx="5"/>
          </p:nvPr>
        </p:nvSpPr>
        <p:spPr/>
        <p:txBody>
          <a:bodyPr/>
          <a:lstStyle/>
          <a:p>
            <a:fld id="{C0168FA6-AF54-4CA5-87F1-AFB71072C8E2}" type="slidenum">
              <a:rPr lang="en-GB" smtClean="0"/>
              <a:t>2</a:t>
            </a:fld>
            <a:endParaRPr lang="en-GB"/>
          </a:p>
        </p:txBody>
      </p:sp>
    </p:spTree>
    <p:extLst>
      <p:ext uri="{BB962C8B-B14F-4D97-AF65-F5344CB8AC3E}">
        <p14:creationId xmlns:p14="http://schemas.microsoft.com/office/powerpoint/2010/main" val="377907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Todays session will include presentations that highlight different activities relevant to EPOS</a:t>
            </a:r>
          </a:p>
        </p:txBody>
      </p:sp>
      <p:sp>
        <p:nvSpPr>
          <p:cNvPr id="4" name="Slide Number Placeholder 3"/>
          <p:cNvSpPr>
            <a:spLocks noGrp="1"/>
          </p:cNvSpPr>
          <p:nvPr>
            <p:ph type="sldNum" sz="quarter" idx="5"/>
          </p:nvPr>
        </p:nvSpPr>
        <p:spPr/>
        <p:txBody>
          <a:bodyPr/>
          <a:lstStyle/>
          <a:p>
            <a:fld id="{C0168FA6-AF54-4CA5-87F1-AFB71072C8E2}" type="slidenum">
              <a:rPr lang="en-GB" smtClean="0"/>
              <a:t>12</a:t>
            </a:fld>
            <a:endParaRPr lang="en-GB"/>
          </a:p>
        </p:txBody>
      </p:sp>
    </p:spTree>
    <p:extLst>
      <p:ext uri="{BB962C8B-B14F-4D97-AF65-F5344CB8AC3E}">
        <p14:creationId xmlns:p14="http://schemas.microsoft.com/office/powerpoint/2010/main" val="323580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Scientific/ societal challenges do not respect geographical / political boundaries. Collaboration is vital to effectively address large-scale / global issues.</a:t>
            </a:r>
          </a:p>
        </p:txBody>
      </p:sp>
      <p:sp>
        <p:nvSpPr>
          <p:cNvPr id="4" name="Slide Number Placeholder 3"/>
          <p:cNvSpPr>
            <a:spLocks noGrp="1"/>
          </p:cNvSpPr>
          <p:nvPr>
            <p:ph type="sldNum" sz="quarter" idx="5"/>
          </p:nvPr>
        </p:nvSpPr>
        <p:spPr/>
        <p:txBody>
          <a:bodyPr/>
          <a:lstStyle/>
          <a:p>
            <a:fld id="{C0168FA6-AF54-4CA5-87F1-AFB71072C8E2}" type="slidenum">
              <a:rPr lang="en-GB" smtClean="0"/>
              <a:t>3</a:t>
            </a:fld>
            <a:endParaRPr lang="en-GB"/>
          </a:p>
        </p:txBody>
      </p:sp>
    </p:spTree>
    <p:extLst>
      <p:ext uri="{BB962C8B-B14F-4D97-AF65-F5344CB8AC3E}">
        <p14:creationId xmlns:p14="http://schemas.microsoft.com/office/powerpoint/2010/main" val="23790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F666-20D3-7EBF-33FA-429CFF07A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CA0EA-C868-D49F-4B6F-03468152CA0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6957C3-B594-94EC-EB45-4D1748F1DE7B}"/>
              </a:ext>
            </a:extLst>
          </p:cNvPr>
          <p:cNvSpPr>
            <a:spLocks noGrp="1"/>
          </p:cNvSpPr>
          <p:nvPr>
            <p:ph type="body" idx="1"/>
          </p:nvPr>
        </p:nvSpPr>
        <p:spPr/>
        <p:txBody>
          <a:bodyPr/>
          <a:lstStyle/>
          <a:p>
            <a:r>
              <a:rPr lang="en-GB" dirty="0"/>
              <a:t>e.g. Italian G7 summit in 2024 highlighted the importance of collaboration to support new and innovative research on a global scale, especially with respect to research infrastructures.  The importance of research infrastructures to facilitate collaborative research and the role of RIs for capacity building including for early career researchers was also mentioned in the resulting ministerial declaration. (see QR code)</a:t>
            </a:r>
          </a:p>
          <a:p>
            <a:endParaRPr lang="en-GB" dirty="0"/>
          </a:p>
        </p:txBody>
      </p:sp>
      <p:sp>
        <p:nvSpPr>
          <p:cNvPr id="4" name="Slide Number Placeholder 3">
            <a:extLst>
              <a:ext uri="{FF2B5EF4-FFF2-40B4-BE49-F238E27FC236}">
                <a16:creationId xmlns:a16="http://schemas.microsoft.com/office/drawing/2014/main" id="{345E2905-B985-2F25-E2F1-BC2FE0CEDE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5459D-CC7B-4839-85A7-5936DBDCD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0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G7 conference on large infrastructures held in Sardinia in 2024 </a:t>
            </a:r>
          </a:p>
          <a:p>
            <a:endParaRPr lang="en-GB" dirty="0"/>
          </a:p>
          <a:p>
            <a:r>
              <a:rPr lang="en-GB" dirty="0"/>
              <a:t>Role of large RI in dealing with current issues and challenges considering the  scientific, economic, social, and geopolitical impacts of large infrastructures in Europe but also taking into account the contributions from other countries around the world. One of those highlighted is the Einstein Telescope that we will hear more about later today. </a:t>
            </a:r>
          </a:p>
        </p:txBody>
      </p:sp>
      <p:sp>
        <p:nvSpPr>
          <p:cNvPr id="4" name="Slide Number Placeholder 3"/>
          <p:cNvSpPr>
            <a:spLocks noGrp="1"/>
          </p:cNvSpPr>
          <p:nvPr>
            <p:ph type="sldNum" sz="quarter" idx="5"/>
          </p:nvPr>
        </p:nvSpPr>
        <p:spPr/>
        <p:txBody>
          <a:bodyPr/>
          <a:lstStyle/>
          <a:p>
            <a:fld id="{C0168FA6-AF54-4CA5-87F1-AFB71072C8E2}" type="slidenum">
              <a:rPr lang="en-GB" smtClean="0"/>
              <a:t>5</a:t>
            </a:fld>
            <a:endParaRPr lang="en-GB"/>
          </a:p>
        </p:txBody>
      </p:sp>
    </p:spTree>
    <p:extLst>
      <p:ext uri="{BB962C8B-B14F-4D97-AF65-F5344CB8AC3E}">
        <p14:creationId xmlns:p14="http://schemas.microsoft.com/office/powerpoint/2010/main" val="107527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276E6-DA08-84D2-719D-538CB4D10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6B8F9-7B65-1DD3-FCB1-EE95CD5DA56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A28F74-B4C0-8D59-AA54-B22583E14602}"/>
              </a:ext>
            </a:extLst>
          </p:cNvPr>
          <p:cNvSpPr>
            <a:spLocks noGrp="1"/>
          </p:cNvSpPr>
          <p:nvPr>
            <p:ph type="body" idx="1"/>
          </p:nvPr>
        </p:nvSpPr>
        <p:spPr/>
        <p:txBody>
          <a:bodyPr/>
          <a:lstStyle/>
          <a:p>
            <a:r>
              <a:rPr lang="en-GB" dirty="0"/>
              <a:t>Scientific/ societal challenges do not respect geographical / political boundaries. Collaboration is vital to effectively address large-scale / global issues.</a:t>
            </a:r>
          </a:p>
        </p:txBody>
      </p:sp>
      <p:sp>
        <p:nvSpPr>
          <p:cNvPr id="4" name="Slide Number Placeholder 3">
            <a:extLst>
              <a:ext uri="{FF2B5EF4-FFF2-40B4-BE49-F238E27FC236}">
                <a16:creationId xmlns:a16="http://schemas.microsoft.com/office/drawing/2014/main" id="{2FD116DE-25CC-CA17-B057-5DFA9B1D0DFE}"/>
              </a:ext>
            </a:extLst>
          </p:cNvPr>
          <p:cNvSpPr>
            <a:spLocks noGrp="1"/>
          </p:cNvSpPr>
          <p:nvPr>
            <p:ph type="sldNum" sz="quarter" idx="5"/>
          </p:nvPr>
        </p:nvSpPr>
        <p:spPr/>
        <p:txBody>
          <a:bodyPr/>
          <a:lstStyle/>
          <a:p>
            <a:fld id="{C0168FA6-AF54-4CA5-87F1-AFB71072C8E2}" type="slidenum">
              <a:rPr lang="en-GB" smtClean="0"/>
              <a:t>6</a:t>
            </a:fld>
            <a:endParaRPr lang="en-GB"/>
          </a:p>
        </p:txBody>
      </p:sp>
    </p:spTree>
    <p:extLst>
      <p:ext uri="{BB962C8B-B14F-4D97-AF65-F5344CB8AC3E}">
        <p14:creationId xmlns:p14="http://schemas.microsoft.com/office/powerpoint/2010/main" val="13503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Who are the key actors in developing a global framework for the solid Earth</a:t>
            </a:r>
          </a:p>
          <a:p>
            <a:endParaRPr lang="en-GB" dirty="0"/>
          </a:p>
        </p:txBody>
      </p:sp>
      <p:sp>
        <p:nvSpPr>
          <p:cNvPr id="4" name="Slide Number Placeholder 3"/>
          <p:cNvSpPr>
            <a:spLocks noGrp="1"/>
          </p:cNvSpPr>
          <p:nvPr>
            <p:ph type="sldNum" sz="quarter" idx="5"/>
          </p:nvPr>
        </p:nvSpPr>
        <p:spPr/>
        <p:txBody>
          <a:bodyPr/>
          <a:lstStyle/>
          <a:p>
            <a:fld id="{C0168FA6-AF54-4CA5-87F1-AFB71072C8E2}" type="slidenum">
              <a:rPr lang="en-GB" smtClean="0"/>
              <a:t>7</a:t>
            </a:fld>
            <a:endParaRPr lang="en-GB"/>
          </a:p>
        </p:txBody>
      </p:sp>
    </p:spTree>
    <p:extLst>
      <p:ext uri="{BB962C8B-B14F-4D97-AF65-F5344CB8AC3E}">
        <p14:creationId xmlns:p14="http://schemas.microsoft.com/office/powerpoint/2010/main" val="310905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70EC-DBE7-2A3E-4DB6-589430602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AB40F-38A1-2521-E121-0978358EF1E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BE989E-D058-3F34-6CEC-258870415BC6}"/>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AA9E0B6A-BE36-450E-5A0E-8947A4577B35}"/>
              </a:ext>
            </a:extLst>
          </p:cNvPr>
          <p:cNvSpPr>
            <a:spLocks noGrp="1"/>
          </p:cNvSpPr>
          <p:nvPr>
            <p:ph type="sldNum" sz="quarter" idx="5"/>
          </p:nvPr>
        </p:nvSpPr>
        <p:spPr/>
        <p:txBody>
          <a:bodyPr/>
          <a:lstStyle/>
          <a:p>
            <a:fld id="{C0168FA6-AF54-4CA5-87F1-AFB71072C8E2}" type="slidenum">
              <a:rPr lang="en-GB" smtClean="0"/>
              <a:t>8</a:t>
            </a:fld>
            <a:endParaRPr lang="en-GB"/>
          </a:p>
        </p:txBody>
      </p:sp>
    </p:spTree>
    <p:extLst>
      <p:ext uri="{BB962C8B-B14F-4D97-AF65-F5344CB8AC3E}">
        <p14:creationId xmlns:p14="http://schemas.microsoft.com/office/powerpoint/2010/main" val="287924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F3FA-71EE-3A8A-703C-E0A194062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930CF-F148-D6A8-AE27-3988271313D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7FB8C06-CFDE-0905-3FE2-5A5594D8CD03}"/>
              </a:ext>
            </a:extLst>
          </p:cNvPr>
          <p:cNvSpPr>
            <a:spLocks noGrp="1"/>
          </p:cNvSpPr>
          <p:nvPr>
            <p:ph type="body" idx="1"/>
          </p:nvPr>
        </p:nvSpPr>
        <p:spPr/>
        <p:txBody>
          <a:bodyPr/>
          <a:lstStyle/>
          <a:p>
            <a:r>
              <a:rPr lang="en-GB" dirty="0"/>
              <a:t>On a global scale there are organisations such as the Group on Earth Observation (GEO): aim to provide open access to EO data (satellite and ground-based networks.  GEO is made up of members state representatives and has a diversity of stakeholders including 151 Participating Organisations – EPOS of one of these.</a:t>
            </a:r>
          </a:p>
          <a:p>
            <a:endParaRPr lang="en-GB" dirty="0"/>
          </a:p>
          <a:p>
            <a:endParaRPr lang="en-GB" dirty="0"/>
          </a:p>
        </p:txBody>
      </p:sp>
      <p:sp>
        <p:nvSpPr>
          <p:cNvPr id="4" name="Slide Number Placeholder 3">
            <a:extLst>
              <a:ext uri="{FF2B5EF4-FFF2-40B4-BE49-F238E27FC236}">
                <a16:creationId xmlns:a16="http://schemas.microsoft.com/office/drawing/2014/main" id="{1299446A-4BE2-7639-2685-6605445170BE}"/>
              </a:ext>
            </a:extLst>
          </p:cNvPr>
          <p:cNvSpPr>
            <a:spLocks noGrp="1"/>
          </p:cNvSpPr>
          <p:nvPr>
            <p:ph type="sldNum" sz="quarter" idx="5"/>
          </p:nvPr>
        </p:nvSpPr>
        <p:spPr/>
        <p:txBody>
          <a:bodyPr/>
          <a:lstStyle/>
          <a:p>
            <a:fld id="{C0168FA6-AF54-4CA5-87F1-AFB71072C8E2}" type="slidenum">
              <a:rPr lang="en-GB" smtClean="0"/>
              <a:t>9</a:t>
            </a:fld>
            <a:endParaRPr lang="en-GB"/>
          </a:p>
        </p:txBody>
      </p:sp>
    </p:spTree>
    <p:extLst>
      <p:ext uri="{BB962C8B-B14F-4D97-AF65-F5344CB8AC3E}">
        <p14:creationId xmlns:p14="http://schemas.microsoft.com/office/powerpoint/2010/main" val="131369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organisations provide some of the interoperability building blocks that are essential for building a common framework for solid Earth systems</a:t>
            </a:r>
          </a:p>
        </p:txBody>
      </p:sp>
      <p:sp>
        <p:nvSpPr>
          <p:cNvPr id="4" name="Slide Number Placeholder 3"/>
          <p:cNvSpPr>
            <a:spLocks noGrp="1"/>
          </p:cNvSpPr>
          <p:nvPr>
            <p:ph type="sldNum" sz="quarter" idx="5"/>
          </p:nvPr>
        </p:nvSpPr>
        <p:spPr/>
        <p:txBody>
          <a:bodyPr/>
          <a:lstStyle/>
          <a:p>
            <a:fld id="{C0168FA6-AF54-4CA5-87F1-AFB71072C8E2}" type="slidenum">
              <a:rPr lang="en-GB" smtClean="0"/>
              <a:t>10</a:t>
            </a:fld>
            <a:endParaRPr lang="en-GB"/>
          </a:p>
        </p:txBody>
      </p:sp>
    </p:spTree>
    <p:extLst>
      <p:ext uri="{BB962C8B-B14F-4D97-AF65-F5344CB8AC3E}">
        <p14:creationId xmlns:p14="http://schemas.microsoft.com/office/powerpoint/2010/main" val="222274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813F-62C6-A5D5-9EA1-0CA39316C6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91A16F0-1CD1-96E7-5776-79C946CE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220889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50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01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08276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516000" y="255596"/>
            <a:ext cx="9180000" cy="663272"/>
          </a:xfrm>
          <a:prstGeom prst="rect">
            <a:avLst/>
          </a:prstGeom>
          <a:noFill/>
          <a:ln>
            <a:noFill/>
          </a:ln>
        </p:spPr>
        <p:txBody>
          <a:bodyPr spcFirstLastPara="1" wrap="square" lIns="91425" tIns="45700" rIns="91425" bIns="45700" anchor="t" anchorCtr="0">
            <a:noAutofit/>
          </a:bodyPr>
          <a:lstStyle>
            <a:lvl1pPr marR="0" lvl="0" algn="l" rtl="0">
              <a:lnSpc>
                <a:spcPct val="89000"/>
              </a:lnSpc>
              <a:spcBef>
                <a:spcPts val="0"/>
              </a:spcBef>
              <a:spcAft>
                <a:spcPts val="0"/>
              </a:spcAft>
              <a:buClr>
                <a:srgbClr val="2E4729"/>
              </a:buClr>
              <a:buSzPts val="4400"/>
              <a:buFont typeface="Libre Franklin"/>
              <a:buNone/>
              <a:defRPr sz="4400" b="0" i="0" u="none" strike="noStrike" cap="none">
                <a:solidFill>
                  <a:srgbClr val="2E472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5"/>
          <p:cNvSpPr txBox="1">
            <a:spLocks noGrp="1"/>
          </p:cNvSpPr>
          <p:nvPr>
            <p:ph type="dt" idx="10"/>
          </p:nvPr>
        </p:nvSpPr>
        <p:spPr>
          <a:xfrm>
            <a:off x="516000" y="6453386"/>
            <a:ext cx="1204572" cy="36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2893564" y="6453386"/>
            <a:ext cx="6280830" cy="36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10432856" y="6453386"/>
            <a:ext cx="1596292" cy="36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‹N›</a:t>
            </a:fld>
            <a:endParaRPr/>
          </a:p>
        </p:txBody>
      </p:sp>
      <p:sp>
        <p:nvSpPr>
          <p:cNvPr id="27" name="Google Shape;27;p15"/>
          <p:cNvSpPr txBox="1">
            <a:spLocks noGrp="1"/>
          </p:cNvSpPr>
          <p:nvPr>
            <p:ph type="body" idx="1"/>
          </p:nvPr>
        </p:nvSpPr>
        <p:spPr>
          <a:xfrm>
            <a:off x="516000" y="1324707"/>
            <a:ext cx="11160000" cy="4860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50000"/>
              </a:lnSpc>
              <a:spcBef>
                <a:spcPts val="1000"/>
              </a:spcBef>
              <a:spcAft>
                <a:spcPts val="0"/>
              </a:spcAft>
              <a:buClr>
                <a:srgbClr val="2E4729"/>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228600" algn="l" rtl="0">
              <a:lnSpc>
                <a:spcPct val="94000"/>
              </a:lnSpc>
              <a:spcBef>
                <a:spcPts val="500"/>
              </a:spcBef>
              <a:spcAft>
                <a:spcPts val="0"/>
              </a:spcAft>
              <a:buClr>
                <a:srgbClr val="2E4729"/>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L="1371600" marR="0" lvl="2" indent="-228600" algn="l" rtl="0">
              <a:lnSpc>
                <a:spcPct val="94000"/>
              </a:lnSpc>
              <a:spcBef>
                <a:spcPts val="500"/>
              </a:spcBef>
              <a:spcAft>
                <a:spcPts val="0"/>
              </a:spcAft>
              <a:buClr>
                <a:srgbClr val="2E4729"/>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L="1828800" marR="0" lvl="3" indent="-228600" algn="l" rtl="0">
              <a:lnSpc>
                <a:spcPct val="94000"/>
              </a:lnSpc>
              <a:spcBef>
                <a:spcPts val="500"/>
              </a:spcBef>
              <a:spcAft>
                <a:spcPts val="0"/>
              </a:spcAft>
              <a:buClr>
                <a:srgbClr val="2E4729"/>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L="2286000" marR="0" lvl="4" indent="-228600" algn="l" rtl="0">
              <a:lnSpc>
                <a:spcPct val="94000"/>
              </a:lnSpc>
              <a:spcBef>
                <a:spcPts val="500"/>
              </a:spcBef>
              <a:spcAft>
                <a:spcPts val="0"/>
              </a:spcAft>
              <a:buClr>
                <a:srgbClr val="2E4729"/>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279677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5" name="Segnaposto testo 3">
            <a:extLst>
              <a:ext uri="{FF2B5EF4-FFF2-40B4-BE49-F238E27FC236}">
                <a16:creationId xmlns:a16="http://schemas.microsoft.com/office/drawing/2014/main" id="{137ED2BD-9ABC-614B-9597-53C32609D27D}"/>
              </a:ext>
            </a:extLst>
          </p:cNvPr>
          <p:cNvSpPr>
            <a:spLocks noGrp="1"/>
          </p:cNvSpPr>
          <p:nvPr>
            <p:ph type="body" sz="quarter" idx="16" hasCustomPrompt="1"/>
          </p:nvPr>
        </p:nvSpPr>
        <p:spPr>
          <a:xfrm>
            <a:off x="1561064" y="151067"/>
            <a:ext cx="9951486" cy="826617"/>
          </a:xfrm>
        </p:spPr>
        <p:txBody>
          <a:bodyPr anchor="ctr">
            <a:noAutofit/>
          </a:bodyPr>
          <a:lstStyle>
            <a:lvl1pPr marL="0" indent="0" algn="l">
              <a:buNone/>
              <a:defRPr lang="it-IT" sz="3600" kern="1200" dirty="0" smtClean="0">
                <a:solidFill>
                  <a:srgbClr val="244859"/>
                </a:solidFill>
                <a:latin typeface="Arial" panose="020B0604020202020204" pitchFamily="34" charset="0"/>
                <a:ea typeface="+mj-ea"/>
                <a:cs typeface="Arial" panose="020B0604020202020204" pitchFamily="34" charset="0"/>
              </a:defRPr>
            </a:lvl1pPr>
          </a:lstStyle>
          <a:p>
            <a:r>
              <a:rPr lang="it-IT"/>
              <a:t>Title</a:t>
            </a:r>
          </a:p>
        </p:txBody>
      </p:sp>
      <p:pic>
        <p:nvPicPr>
          <p:cNvPr id="8" name="Picture 21">
            <a:extLst>
              <a:ext uri="{FF2B5EF4-FFF2-40B4-BE49-F238E27FC236}">
                <a16:creationId xmlns:a16="http://schemas.microsoft.com/office/drawing/2014/main" id="{AB529AE3-9A9E-AA46-A2AE-4CF49CAEC6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9769" y="6189195"/>
            <a:ext cx="685978" cy="490738"/>
          </a:xfrm>
          <a:prstGeom prst="rect">
            <a:avLst/>
          </a:prstGeom>
        </p:spPr>
      </p:pic>
      <p:sp>
        <p:nvSpPr>
          <p:cNvPr id="9" name="Rettangolo 8"/>
          <p:cNvSpPr/>
          <p:nvPr userDrawn="1"/>
        </p:nvSpPr>
        <p:spPr>
          <a:xfrm>
            <a:off x="0" y="6679933"/>
            <a:ext cx="12192000" cy="178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8">
            <a:extLst>
              <a:ext uri="{FF2B5EF4-FFF2-40B4-BE49-F238E27FC236}">
                <a16:creationId xmlns:a16="http://schemas.microsoft.com/office/drawing/2014/main" id="{7F1E1909-D323-4A06-A5E1-5D49D1FCA0EE}"/>
              </a:ext>
            </a:extLst>
          </p:cNvPr>
          <p:cNvSpPr>
            <a:spLocks noGrp="1"/>
          </p:cNvSpPr>
          <p:nvPr>
            <p:ph sz="quarter" idx="12"/>
          </p:nvPr>
        </p:nvSpPr>
        <p:spPr>
          <a:xfrm>
            <a:off x="955040" y="1439501"/>
            <a:ext cx="10557510" cy="4700950"/>
          </a:xfrm>
        </p:spPr>
        <p:txBody>
          <a:bodyPr>
            <a:normAutofit/>
          </a:bodyPr>
          <a:lstStyle>
            <a:lvl1pPr>
              <a:defRPr sz="2400">
                <a:solidFill>
                  <a:srgbClr val="244859"/>
                </a:solidFill>
                <a:latin typeface="Arial" panose="020B0604020202020204" pitchFamily="34" charset="0"/>
                <a:cs typeface="Arial" panose="020B0604020202020204" pitchFamily="34" charset="0"/>
              </a:defRPr>
            </a:lvl1pPr>
          </a:lstStyle>
          <a:p>
            <a:pPr lvl="0"/>
            <a:r>
              <a:rPr lang="en-US" noProof="0"/>
              <a:t>Edit Master text styles</a:t>
            </a:r>
          </a:p>
        </p:txBody>
      </p:sp>
      <p:pic>
        <p:nvPicPr>
          <p:cNvPr id="11" name="Immagine 21">
            <a:extLst>
              <a:ext uri="{FF2B5EF4-FFF2-40B4-BE49-F238E27FC236}">
                <a16:creationId xmlns:a16="http://schemas.microsoft.com/office/drawing/2014/main" id="{D88B79CA-A217-A84C-8851-F997068D3B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401" r="23884" b="44945"/>
          <a:stretch/>
        </p:blipFill>
        <p:spPr>
          <a:xfrm>
            <a:off x="199177" y="151066"/>
            <a:ext cx="986828" cy="826618"/>
          </a:xfrm>
          <a:prstGeom prst="rect">
            <a:avLst/>
          </a:prstGeom>
        </p:spPr>
      </p:pic>
    </p:spTree>
    <p:extLst>
      <p:ext uri="{BB962C8B-B14F-4D97-AF65-F5344CB8AC3E}">
        <p14:creationId xmlns:p14="http://schemas.microsoft.com/office/powerpoint/2010/main" val="3685879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C5F7-41D4-3AC5-8AA6-8BA6E0E3E47B}"/>
              </a:ext>
            </a:extLst>
          </p:cNvPr>
          <p:cNvSpPr>
            <a:spLocks noGrp="1"/>
          </p:cNvSpPr>
          <p:nvPr>
            <p:ph type="title"/>
          </p:nvPr>
        </p:nvSpPr>
        <p:spPr>
          <a:xfrm>
            <a:off x="516000" y="255596"/>
            <a:ext cx="9180000" cy="663272"/>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CB5E9-77B3-BD59-A25F-17E4B586257B}"/>
              </a:ext>
            </a:extLst>
          </p:cNvPr>
          <p:cNvSpPr>
            <a:spLocks noGrp="1"/>
          </p:cNvSpPr>
          <p:nvPr>
            <p:ph type="dt" sz="half" idx="10"/>
          </p:nvPr>
        </p:nvSpPr>
        <p:spPr/>
        <p:txBody>
          <a:bodyPr/>
          <a:lstStyle/>
          <a:p>
            <a:fld id="{EA448098-0217-4914-9AA9-772A07D129EC}" type="datetime1">
              <a:rPr lang="en-GB" smtClean="0"/>
              <a:t>18/03/2026</a:t>
            </a:fld>
            <a:endParaRPr lang="en-US"/>
          </a:p>
        </p:txBody>
      </p:sp>
      <p:sp>
        <p:nvSpPr>
          <p:cNvPr id="4" name="Footer Placeholder 3">
            <a:extLst>
              <a:ext uri="{FF2B5EF4-FFF2-40B4-BE49-F238E27FC236}">
                <a16:creationId xmlns:a16="http://schemas.microsoft.com/office/drawing/2014/main" id="{A58B747A-1BF1-D312-FDDA-579AF8111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D8CA1-A772-032F-1A77-FF20271D802C}"/>
              </a:ext>
            </a:extLst>
          </p:cNvPr>
          <p:cNvSpPr>
            <a:spLocks noGrp="1"/>
          </p:cNvSpPr>
          <p:nvPr>
            <p:ph type="sldNum" sz="quarter" idx="12"/>
          </p:nvPr>
        </p:nvSpPr>
        <p:spPr/>
        <p:txBody>
          <a:bodyPr/>
          <a:lstStyle/>
          <a:p>
            <a:fld id="{69E57DC2-970A-4B3E-BB1C-7A09969E49DF}" type="slidenum">
              <a:rPr lang="en-US" smtClean="0"/>
              <a:pPr/>
              <a:t>‹N›</a:t>
            </a:fld>
            <a:endParaRPr lang="en-US"/>
          </a:p>
        </p:txBody>
      </p:sp>
      <p:sp>
        <p:nvSpPr>
          <p:cNvPr id="7" name="Text Placeholder 6">
            <a:extLst>
              <a:ext uri="{FF2B5EF4-FFF2-40B4-BE49-F238E27FC236}">
                <a16:creationId xmlns:a16="http://schemas.microsoft.com/office/drawing/2014/main" id="{501259EE-D048-EA4F-0582-46A5468D6B1D}"/>
              </a:ext>
            </a:extLst>
          </p:cNvPr>
          <p:cNvSpPr>
            <a:spLocks noGrp="1"/>
          </p:cNvSpPr>
          <p:nvPr>
            <p:ph type="body" sz="quarter" idx="13"/>
          </p:nvPr>
        </p:nvSpPr>
        <p:spPr>
          <a:xfrm>
            <a:off x="516000" y="1324707"/>
            <a:ext cx="11160000" cy="4860000"/>
          </a:xfrm>
          <a:prstGeom prst="rect">
            <a:avLst/>
          </a:prstGeom>
        </p:spPr>
        <p:txBody>
          <a:bodyPr/>
          <a:lstStyle>
            <a:lvl1pPr>
              <a:defRPr/>
            </a:lvl1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120999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9BC0-8D26-143A-CEE6-8996059DA38C}"/>
              </a:ext>
            </a:extLst>
          </p:cNvPr>
          <p:cNvSpPr>
            <a:spLocks noGrp="1"/>
          </p:cNvSpPr>
          <p:nvPr>
            <p:ph type="title"/>
          </p:nvPr>
        </p:nvSpPr>
        <p:spPr>
          <a:xfrm>
            <a:off x="838200" y="861836"/>
            <a:ext cx="10515600" cy="1325563"/>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B6FE488-6DFB-DE1B-87B1-054093008216}"/>
              </a:ext>
            </a:extLst>
          </p:cNvPr>
          <p:cNvSpPr>
            <a:spLocks noGrp="1"/>
          </p:cNvSpPr>
          <p:nvPr>
            <p:ph idx="1"/>
          </p:nvPr>
        </p:nvSpPr>
        <p:spPr>
          <a:xfrm>
            <a:off x="838200" y="2187399"/>
            <a:ext cx="10515600" cy="364895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73123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0C6BB-6928-C13E-2034-C77DAEB7E943}"/>
              </a:ext>
            </a:extLst>
          </p:cNvPr>
          <p:cNvSpPr>
            <a:spLocks noGrp="1"/>
          </p:cNvSpPr>
          <p:nvPr>
            <p:ph type="title"/>
          </p:nvPr>
        </p:nvSpPr>
        <p:spPr>
          <a:xfrm>
            <a:off x="831850" y="1179160"/>
            <a:ext cx="10515600" cy="2852737"/>
          </a:xfrm>
        </p:spPr>
        <p:txBody>
          <a:bodyPr anchor="b"/>
          <a:lstStyle>
            <a:lvl1pPr>
              <a:defRPr sz="60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74A60AFA-C986-2165-404C-D0120E7633B2}"/>
              </a:ext>
            </a:extLst>
          </p:cNvPr>
          <p:cNvSpPr>
            <a:spLocks noGrp="1"/>
          </p:cNvSpPr>
          <p:nvPr>
            <p:ph type="body" idx="1"/>
          </p:nvPr>
        </p:nvSpPr>
        <p:spPr>
          <a:xfrm>
            <a:off x="831850" y="40588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5837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AF877-4D7E-D104-D087-5B951208842B}"/>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F42D62F-FA44-CEC6-6FD7-2815DB6984D9}"/>
              </a:ext>
            </a:extLst>
          </p:cNvPr>
          <p:cNvSpPr>
            <a:spLocks noGrp="1"/>
          </p:cNvSpPr>
          <p:nvPr>
            <p:ph sz="half" idx="1"/>
          </p:nvPr>
        </p:nvSpPr>
        <p:spPr>
          <a:xfrm>
            <a:off x="838200" y="2107992"/>
            <a:ext cx="5167489" cy="36153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EA3658C4-A31E-634E-5B7F-E9A4553EAA92}"/>
              </a:ext>
            </a:extLst>
          </p:cNvPr>
          <p:cNvSpPr>
            <a:spLocks noGrp="1"/>
          </p:cNvSpPr>
          <p:nvPr>
            <p:ph sz="half" idx="2"/>
          </p:nvPr>
        </p:nvSpPr>
        <p:spPr>
          <a:xfrm>
            <a:off x="6172200" y="2107992"/>
            <a:ext cx="5167489" cy="36153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42951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C3CF1-8602-DF3E-DA18-3E9BB210AAC8}"/>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Tree>
    <p:extLst>
      <p:ext uri="{BB962C8B-B14F-4D97-AF65-F5344CB8AC3E}">
        <p14:creationId xmlns:p14="http://schemas.microsoft.com/office/powerpoint/2010/main" val="1048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E3F5F-F48B-63A1-869B-D723B5897871}"/>
              </a:ext>
            </a:extLst>
          </p:cNvPr>
          <p:cNvSpPr>
            <a:spLocks noGrp="1"/>
          </p:cNvSpPr>
          <p:nvPr>
            <p:ph type="title"/>
          </p:nvPr>
        </p:nvSpPr>
        <p:spPr>
          <a:xfrm>
            <a:off x="839788" y="987424"/>
            <a:ext cx="3932237" cy="1439687"/>
          </a:xfrm>
        </p:spPr>
        <p:txBody>
          <a:bodyPr anchor="b"/>
          <a:lstStyle>
            <a:lvl1pPr>
              <a:defRPr sz="32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67684C6A-9FFB-FC08-5119-2E6F66614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141C26F-0905-3CB9-3E63-4E4057675702}"/>
              </a:ext>
            </a:extLst>
          </p:cNvPr>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347482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AE3A-CBA8-FB61-0706-B5D38560FD5C}"/>
              </a:ext>
            </a:extLst>
          </p:cNvPr>
          <p:cNvSpPr>
            <a:spLocks noGrp="1"/>
          </p:cNvSpPr>
          <p:nvPr>
            <p:ph type="title"/>
          </p:nvPr>
        </p:nvSpPr>
        <p:spPr>
          <a:xfrm>
            <a:off x="839788" y="987425"/>
            <a:ext cx="3932237" cy="1600200"/>
          </a:xfrm>
        </p:spPr>
        <p:txBody>
          <a:bodyPr anchor="b"/>
          <a:lstStyle>
            <a:lvl1pPr>
              <a:defRPr sz="3200"/>
            </a:lvl1pPr>
          </a:lstStyle>
          <a:p>
            <a:r>
              <a:rPr lang="it-IT" dirty="0"/>
              <a:t>Fare clic per modificare lo stile del titolo dello schema</a:t>
            </a:r>
            <a:endParaRPr lang="en-GB" dirty="0"/>
          </a:p>
        </p:txBody>
      </p:sp>
      <p:sp>
        <p:nvSpPr>
          <p:cNvPr id="3" name="Segnaposto immagine 2">
            <a:extLst>
              <a:ext uri="{FF2B5EF4-FFF2-40B4-BE49-F238E27FC236}">
                <a16:creationId xmlns:a16="http://schemas.microsoft.com/office/drawing/2014/main" id="{C5B17F68-E097-6C69-EFE9-E56047A0C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1DC2EB4-4690-629C-C981-2B4EBD183A76}"/>
              </a:ext>
            </a:extLst>
          </p:cNvPr>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42066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9F019-85F0-9CF8-791A-2023701AA5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02E578F-161A-AE12-0369-CDD9C28880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919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7A3E3-0318-B7C0-A5F6-1E3FA6AFA1E5}"/>
              </a:ext>
            </a:extLst>
          </p:cNvPr>
          <p:cNvSpPr>
            <a:spLocks noGrp="1"/>
          </p:cNvSpPr>
          <p:nvPr>
            <p:ph type="title"/>
          </p:nvPr>
        </p:nvSpPr>
        <p:spPr>
          <a:xfrm>
            <a:off x="838200" y="929570"/>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83BEC1F2-7D93-C8A5-FA1F-DE6384CFBA97}"/>
              </a:ext>
            </a:extLst>
          </p:cNvPr>
          <p:cNvSpPr>
            <a:spLocks noGrp="1"/>
          </p:cNvSpPr>
          <p:nvPr>
            <p:ph type="body" idx="1"/>
          </p:nvPr>
        </p:nvSpPr>
        <p:spPr>
          <a:xfrm>
            <a:off x="838200" y="2336799"/>
            <a:ext cx="10515600" cy="349955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306539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4DE853-B1D4-CF4A-811E-CE5CCB562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FC85B27-AA28-254F-B7D8-F41B1E375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D4D59B3-0E1C-5440-BAA3-C9934184E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69F3-458A-534F-8AB2-165ACED58887}" type="datetimeFigureOut">
              <a:rPr lang="it-IT" smtClean="0"/>
              <a:t>18/03/26</a:t>
            </a:fld>
            <a:endParaRPr lang="it-IT"/>
          </a:p>
        </p:txBody>
      </p:sp>
      <p:sp>
        <p:nvSpPr>
          <p:cNvPr id="5" name="Segnaposto piè di pagina 4">
            <a:extLst>
              <a:ext uri="{FF2B5EF4-FFF2-40B4-BE49-F238E27FC236}">
                <a16:creationId xmlns:a16="http://schemas.microsoft.com/office/drawing/2014/main" id="{D3CA9167-D90A-3A4C-8535-D25072181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4D0B5D0-2014-8048-A444-07A41FFF4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447A2-DAD4-124A-A606-CCBACEE6D4BE}" type="slidenum">
              <a:rPr lang="it-IT" smtClean="0"/>
              <a:t>‹N›</a:t>
            </a:fld>
            <a:endParaRPr lang="it-IT"/>
          </a:p>
        </p:txBody>
      </p:sp>
    </p:spTree>
    <p:extLst>
      <p:ext uri="{BB962C8B-B14F-4D97-AF65-F5344CB8AC3E}">
        <p14:creationId xmlns:p14="http://schemas.microsoft.com/office/powerpoint/2010/main" val="231326515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GB" b="1" dirty="0">
                <a:solidFill>
                  <a:srgbClr val="002060"/>
                </a:solidFill>
                <a:latin typeface=""/>
              </a:rPr>
              <a:t>EPOS: building a global network for the solid Earth research</a:t>
            </a:r>
          </a:p>
        </p:txBody>
      </p:sp>
    </p:spTree>
    <p:extLst>
      <p:ext uri="{BB962C8B-B14F-4D97-AF65-F5344CB8AC3E}">
        <p14:creationId xmlns:p14="http://schemas.microsoft.com/office/powerpoint/2010/main" val="25169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D06B4-B46D-69BD-5CF5-1FB477E298F6}"/>
              </a:ext>
            </a:extLst>
          </p:cNvPr>
          <p:cNvSpPr>
            <a:spLocks noGrp="1"/>
          </p:cNvSpPr>
          <p:nvPr>
            <p:ph type="title"/>
          </p:nvPr>
        </p:nvSpPr>
        <p:spPr>
          <a:xfrm>
            <a:off x="585216" y="752108"/>
            <a:ext cx="11207496" cy="1325563"/>
          </a:xfrm>
        </p:spPr>
        <p:txBody>
          <a:bodyPr>
            <a:normAutofit/>
          </a:bodyPr>
          <a:lstStyle/>
          <a:p>
            <a:r>
              <a:rPr lang="en-GB" dirty="0"/>
              <a:t>Creating a global research infrastructure for the solid Earth: relevant coordinating activities</a:t>
            </a:r>
          </a:p>
        </p:txBody>
      </p:sp>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362712" y="2187399"/>
            <a:ext cx="10515600" cy="3648957"/>
          </a:xfrm>
        </p:spPr>
        <p:txBody>
          <a:bodyPr>
            <a:noAutofit/>
          </a:bodyPr>
          <a:lstStyle/>
          <a:p>
            <a:pPr>
              <a:spcBef>
                <a:spcPts val="1200"/>
              </a:spcBef>
              <a:spcAft>
                <a:spcPts val="600"/>
              </a:spcAft>
            </a:pPr>
            <a:r>
              <a:rPr lang="en-GB" sz="2400" b="1" dirty="0"/>
              <a:t>Research Data Alliance (RDA): </a:t>
            </a:r>
            <a:r>
              <a:rPr lang="en-GB" sz="2400" dirty="0"/>
              <a:t>member organisation building social and technical bridges that enable open sharing and re-use of data.</a:t>
            </a:r>
          </a:p>
          <a:p>
            <a:pPr>
              <a:spcBef>
                <a:spcPts val="1200"/>
              </a:spcBef>
              <a:spcAft>
                <a:spcPts val="600"/>
              </a:spcAft>
            </a:pPr>
            <a:r>
              <a:rPr lang="en-GB" sz="2400" b="1" dirty="0"/>
              <a:t>CODATA: </a:t>
            </a:r>
            <a:r>
              <a:rPr lang="en-GB" sz="2400" dirty="0"/>
              <a:t>promoting open Science, FAIR data principles and advancing data science policy to address global research challenges</a:t>
            </a:r>
          </a:p>
          <a:p>
            <a:pPr>
              <a:spcBef>
                <a:spcPts val="1200"/>
              </a:spcBef>
              <a:spcAft>
                <a:spcPts val="600"/>
              </a:spcAft>
            </a:pPr>
            <a:r>
              <a:rPr lang="en-GB" sz="2400" b="1" dirty="0"/>
              <a:t>World Data System (WDS): </a:t>
            </a:r>
            <a:r>
              <a:rPr lang="en-GB" sz="2400" dirty="0"/>
              <a:t>enhancing the capabilities, impact and sustainability of data repositories and data services in support of transparent and reproducible science</a:t>
            </a:r>
          </a:p>
          <a:p>
            <a:pPr>
              <a:spcBef>
                <a:spcPts val="1200"/>
              </a:spcBef>
              <a:spcAft>
                <a:spcPts val="600"/>
              </a:spcAft>
            </a:pPr>
            <a:r>
              <a:rPr lang="en-GB" sz="2400" b="1" dirty="0"/>
              <a:t>Earth Science Information Partners (ESIP): </a:t>
            </a:r>
            <a:r>
              <a:rPr lang="en-GB" sz="2400" dirty="0"/>
              <a:t>advancing data stewardship practices and principles for Earth science data</a:t>
            </a:r>
          </a:p>
        </p:txBody>
      </p:sp>
    </p:spTree>
    <p:extLst>
      <p:ext uri="{BB962C8B-B14F-4D97-AF65-F5344CB8AC3E}">
        <p14:creationId xmlns:p14="http://schemas.microsoft.com/office/powerpoint/2010/main" val="248593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E9B20-BF0F-5214-4DBD-1D4760EF7A08}"/>
              </a:ext>
            </a:extLst>
          </p:cNvPr>
          <p:cNvSpPr>
            <a:spLocks noGrp="1"/>
          </p:cNvSpPr>
          <p:nvPr>
            <p:ph type="title"/>
          </p:nvPr>
        </p:nvSpPr>
        <p:spPr>
          <a:xfrm>
            <a:off x="548640" y="861836"/>
            <a:ext cx="11094720" cy="1325563"/>
          </a:xfrm>
        </p:spPr>
        <p:txBody>
          <a:bodyPr>
            <a:normAutofit/>
          </a:bodyPr>
          <a:lstStyle/>
          <a:p>
            <a:r>
              <a:rPr lang="en-GB" sz="4000" dirty="0"/>
              <a:t>What are the barriers to creating a global framework for solid Earth science?</a:t>
            </a:r>
          </a:p>
        </p:txBody>
      </p:sp>
      <p:sp>
        <p:nvSpPr>
          <p:cNvPr id="3" name="Segnaposto contenuto 2">
            <a:extLst>
              <a:ext uri="{FF2B5EF4-FFF2-40B4-BE49-F238E27FC236}">
                <a16:creationId xmlns:a16="http://schemas.microsoft.com/office/drawing/2014/main" id="{4DBBC1C4-9FE9-FCC9-E8CE-93ACBB3222FE}"/>
              </a:ext>
            </a:extLst>
          </p:cNvPr>
          <p:cNvSpPr>
            <a:spLocks noGrp="1"/>
          </p:cNvSpPr>
          <p:nvPr>
            <p:ph idx="1"/>
          </p:nvPr>
        </p:nvSpPr>
        <p:spPr>
          <a:xfrm>
            <a:off x="448056" y="2347207"/>
            <a:ext cx="6915912" cy="3648957"/>
          </a:xfrm>
        </p:spPr>
        <p:txBody>
          <a:bodyPr>
            <a:normAutofit/>
          </a:bodyPr>
          <a:lstStyle/>
          <a:p>
            <a:pPr>
              <a:spcBef>
                <a:spcPts val="1200"/>
              </a:spcBef>
              <a:spcAft>
                <a:spcPts val="600"/>
              </a:spcAft>
            </a:pPr>
            <a:r>
              <a:rPr lang="en-GB" sz="2400" dirty="0"/>
              <a:t>Insufficient long-term resourcing for large-scale efforts to support interoperability </a:t>
            </a:r>
          </a:p>
          <a:p>
            <a:pPr>
              <a:spcBef>
                <a:spcPts val="1200"/>
              </a:spcBef>
              <a:spcAft>
                <a:spcPts val="600"/>
              </a:spcAft>
            </a:pPr>
            <a:r>
              <a:rPr lang="en-GB" sz="2400" dirty="0"/>
              <a:t>Lack of sustained coordination at the global scale</a:t>
            </a:r>
          </a:p>
          <a:p>
            <a:pPr>
              <a:spcBef>
                <a:spcPts val="1200"/>
              </a:spcBef>
              <a:spcAft>
                <a:spcPts val="600"/>
              </a:spcAft>
            </a:pPr>
            <a:r>
              <a:rPr lang="en-GB" sz="2400" dirty="0"/>
              <a:t>Shifting priorities (both scientific and societal) at national and regional level</a:t>
            </a:r>
          </a:p>
          <a:p>
            <a:pPr>
              <a:spcBef>
                <a:spcPts val="1200"/>
              </a:spcBef>
              <a:spcAft>
                <a:spcPts val="600"/>
              </a:spcAft>
            </a:pPr>
            <a:r>
              <a:rPr lang="en-GB" sz="2400" dirty="0"/>
              <a:t>Fragmentation and heterogeneity of the global </a:t>
            </a:r>
            <a:br>
              <a:rPr lang="en-GB" sz="2400" dirty="0"/>
            </a:br>
            <a:r>
              <a:rPr lang="en-GB" sz="2400" dirty="0"/>
              <a:t>data landscape</a:t>
            </a:r>
          </a:p>
        </p:txBody>
      </p:sp>
      <p:pic>
        <p:nvPicPr>
          <p:cNvPr id="5" name="Picture 4">
            <a:extLst>
              <a:ext uri="{FF2B5EF4-FFF2-40B4-BE49-F238E27FC236}">
                <a16:creationId xmlns:a16="http://schemas.microsoft.com/office/drawing/2014/main" id="{C170EB17-4725-732D-2306-7CF4BF9F7005}"/>
              </a:ext>
            </a:extLst>
          </p:cNvPr>
          <p:cNvPicPr>
            <a:picLocks noChangeAspect="1"/>
          </p:cNvPicPr>
          <p:nvPr/>
        </p:nvPicPr>
        <p:blipFill>
          <a:blip r:embed="rId2"/>
          <a:stretch>
            <a:fillRect/>
          </a:stretch>
        </p:blipFill>
        <p:spPr>
          <a:xfrm>
            <a:off x="7667080" y="2474975"/>
            <a:ext cx="4403762" cy="2935841"/>
          </a:xfrm>
          <a:prstGeom prst="rect">
            <a:avLst/>
          </a:prstGeom>
        </p:spPr>
      </p:pic>
    </p:spTree>
    <p:extLst>
      <p:ext uri="{BB962C8B-B14F-4D97-AF65-F5344CB8AC3E}">
        <p14:creationId xmlns:p14="http://schemas.microsoft.com/office/powerpoint/2010/main" val="384688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2AE3A-E0CC-B794-BD27-4225C745E096}"/>
              </a:ext>
            </a:extLst>
          </p:cNvPr>
          <p:cNvSpPr>
            <a:spLocks noGrp="1"/>
          </p:cNvSpPr>
          <p:nvPr>
            <p:ph type="title"/>
          </p:nvPr>
        </p:nvSpPr>
        <p:spPr/>
        <p:txBody>
          <a:bodyPr/>
          <a:lstStyle/>
          <a:p>
            <a:r>
              <a:rPr lang="en-GB" dirty="0"/>
              <a:t>How do we move forward?</a:t>
            </a:r>
          </a:p>
        </p:txBody>
      </p:sp>
      <p:sp>
        <p:nvSpPr>
          <p:cNvPr id="3" name="Segnaposto contenuto 2">
            <a:extLst>
              <a:ext uri="{FF2B5EF4-FFF2-40B4-BE49-F238E27FC236}">
                <a16:creationId xmlns:a16="http://schemas.microsoft.com/office/drawing/2014/main" id="{A0BB9C4D-4FD2-B887-915B-C7880268909E}"/>
              </a:ext>
            </a:extLst>
          </p:cNvPr>
          <p:cNvSpPr>
            <a:spLocks noGrp="1"/>
          </p:cNvSpPr>
          <p:nvPr>
            <p:ph idx="1"/>
          </p:nvPr>
        </p:nvSpPr>
        <p:spPr>
          <a:xfrm>
            <a:off x="644236" y="2001983"/>
            <a:ext cx="7573172" cy="3834374"/>
          </a:xfrm>
        </p:spPr>
        <p:txBody>
          <a:bodyPr>
            <a:normAutofit/>
          </a:bodyPr>
          <a:lstStyle/>
          <a:p>
            <a:r>
              <a:rPr lang="en-GB" sz="2400" dirty="0"/>
              <a:t>Creating networks across different relevant stakeholders</a:t>
            </a:r>
          </a:p>
          <a:p>
            <a:r>
              <a:rPr lang="en-GB" sz="2400" dirty="0"/>
              <a:t>Establishing regional and global partnerships</a:t>
            </a:r>
          </a:p>
          <a:p>
            <a:r>
              <a:rPr lang="en-GB" sz="2400" dirty="0"/>
              <a:t>Organisational memberships e.g. Participating Organisation (PO) in GEO</a:t>
            </a:r>
          </a:p>
          <a:p>
            <a:r>
              <a:rPr lang="en-GB" sz="2400" dirty="0"/>
              <a:t>Joint funding proposals with other partners e.g. upcoming HORIZON-INFRA-2026-DEV calls</a:t>
            </a:r>
            <a:endParaRPr lang="en-GB" sz="2400" i="1" dirty="0"/>
          </a:p>
          <a:p>
            <a:r>
              <a:rPr lang="en-GB" sz="2400" dirty="0"/>
              <a:t>Joint outreach activities e.g. ENVRI-Hub at GEO meeting, ENVRI &amp; EPOS booths at EGU 2026</a:t>
            </a:r>
          </a:p>
        </p:txBody>
      </p:sp>
      <p:pic>
        <p:nvPicPr>
          <p:cNvPr id="4" name="Picture 3">
            <a:extLst>
              <a:ext uri="{FF2B5EF4-FFF2-40B4-BE49-F238E27FC236}">
                <a16:creationId xmlns:a16="http://schemas.microsoft.com/office/drawing/2014/main" id="{B950C5FE-D1AC-0D04-59C7-AC2C93CF1971}"/>
              </a:ext>
            </a:extLst>
          </p:cNvPr>
          <p:cNvPicPr>
            <a:picLocks noChangeAspect="1"/>
          </p:cNvPicPr>
          <p:nvPr/>
        </p:nvPicPr>
        <p:blipFill>
          <a:blip r:embed="rId3"/>
          <a:stretch>
            <a:fillRect/>
          </a:stretch>
        </p:blipFill>
        <p:spPr>
          <a:xfrm>
            <a:off x="8216905" y="2187399"/>
            <a:ext cx="3648958" cy="3648958"/>
          </a:xfrm>
          <a:prstGeom prst="rect">
            <a:avLst/>
          </a:prstGeom>
        </p:spPr>
      </p:pic>
    </p:spTree>
    <p:extLst>
      <p:ext uri="{BB962C8B-B14F-4D97-AF65-F5344CB8AC3E}">
        <p14:creationId xmlns:p14="http://schemas.microsoft.com/office/powerpoint/2010/main" val="160456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Thank you!</a:t>
            </a:r>
          </a:p>
        </p:txBody>
      </p:sp>
    </p:spTree>
    <p:extLst>
      <p:ext uri="{BB962C8B-B14F-4D97-AF65-F5344CB8AC3E}">
        <p14:creationId xmlns:p14="http://schemas.microsoft.com/office/powerpoint/2010/main" val="72162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AFFDF-6C38-FB01-BF4A-E515309BBD0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1063452-5E63-553F-9BC5-5D947740CA63}"/>
              </a:ext>
            </a:extLst>
          </p:cNvPr>
          <p:cNvSpPr>
            <a:spLocks noGrp="1"/>
          </p:cNvSpPr>
          <p:nvPr>
            <p:ph type="title"/>
          </p:nvPr>
        </p:nvSpPr>
        <p:spPr>
          <a:xfrm>
            <a:off x="534924" y="896112"/>
            <a:ext cx="10515600" cy="1325563"/>
          </a:xfrm>
        </p:spPr>
        <p:txBody>
          <a:bodyPr>
            <a:normAutofit/>
          </a:bodyPr>
          <a:lstStyle/>
          <a:p>
            <a:r>
              <a:rPr lang="en-GB" sz="4000" dirty="0"/>
              <a:t>Why do we need international collaboration?</a:t>
            </a:r>
          </a:p>
        </p:txBody>
      </p:sp>
      <p:sp>
        <p:nvSpPr>
          <p:cNvPr id="3" name="Segnaposto contenuto 2">
            <a:extLst>
              <a:ext uri="{FF2B5EF4-FFF2-40B4-BE49-F238E27FC236}">
                <a16:creationId xmlns:a16="http://schemas.microsoft.com/office/drawing/2014/main" id="{3D970B00-E1C3-89C7-4519-41FFC1023059}"/>
              </a:ext>
            </a:extLst>
          </p:cNvPr>
          <p:cNvSpPr>
            <a:spLocks noGrp="1"/>
          </p:cNvSpPr>
          <p:nvPr>
            <p:ph idx="1"/>
          </p:nvPr>
        </p:nvSpPr>
        <p:spPr>
          <a:xfrm>
            <a:off x="1069848" y="2315947"/>
            <a:ext cx="11122152" cy="3932985"/>
          </a:xfrm>
        </p:spPr>
        <p:txBody>
          <a:bodyPr>
            <a:normAutofit/>
          </a:bodyPr>
          <a:lstStyle/>
          <a:p>
            <a:pPr>
              <a:spcBef>
                <a:spcPts val="1200"/>
              </a:spcBef>
              <a:spcAft>
                <a:spcPts val="600"/>
              </a:spcAft>
            </a:pPr>
            <a:r>
              <a:rPr lang="en-GB" dirty="0"/>
              <a:t>Sharing expertise and lessons learned</a:t>
            </a:r>
          </a:p>
          <a:p>
            <a:pPr>
              <a:spcBef>
                <a:spcPts val="1200"/>
              </a:spcBef>
              <a:spcAft>
                <a:spcPts val="600"/>
              </a:spcAft>
            </a:pPr>
            <a:r>
              <a:rPr lang="en-GB" dirty="0"/>
              <a:t>Avoiding duplication of effort</a:t>
            </a:r>
          </a:p>
          <a:p>
            <a:pPr>
              <a:spcBef>
                <a:spcPts val="1200"/>
              </a:spcBef>
              <a:spcAft>
                <a:spcPts val="600"/>
              </a:spcAft>
            </a:pPr>
            <a:r>
              <a:rPr lang="en-GB" dirty="0"/>
              <a:t>Maximising use of resources</a:t>
            </a:r>
          </a:p>
          <a:p>
            <a:pPr>
              <a:spcBef>
                <a:spcPts val="1200"/>
              </a:spcBef>
              <a:spcAft>
                <a:spcPts val="600"/>
              </a:spcAft>
            </a:pPr>
            <a:r>
              <a:rPr lang="en-GB" dirty="0"/>
              <a:t>Identifying common challenges</a:t>
            </a:r>
          </a:p>
          <a:p>
            <a:pPr>
              <a:spcAft>
                <a:spcPts val="600"/>
              </a:spcAft>
            </a:pPr>
            <a:endParaRPr lang="en-GB" dirty="0"/>
          </a:p>
        </p:txBody>
      </p:sp>
      <p:pic>
        <p:nvPicPr>
          <p:cNvPr id="4" name="Picture 3">
            <a:extLst>
              <a:ext uri="{FF2B5EF4-FFF2-40B4-BE49-F238E27FC236}">
                <a16:creationId xmlns:a16="http://schemas.microsoft.com/office/drawing/2014/main" id="{3A383377-D719-4B7C-94DB-72D51C9B7C20}"/>
              </a:ext>
            </a:extLst>
          </p:cNvPr>
          <p:cNvPicPr>
            <a:picLocks noChangeAspect="1"/>
          </p:cNvPicPr>
          <p:nvPr/>
        </p:nvPicPr>
        <p:blipFill>
          <a:blip r:embed="rId3"/>
          <a:stretch>
            <a:fillRect/>
          </a:stretch>
        </p:blipFill>
        <p:spPr>
          <a:xfrm>
            <a:off x="7956483" y="2514467"/>
            <a:ext cx="3700593" cy="3072650"/>
          </a:xfrm>
          <a:prstGeom prst="rect">
            <a:avLst/>
          </a:prstGeom>
        </p:spPr>
      </p:pic>
    </p:spTree>
    <p:extLst>
      <p:ext uri="{BB962C8B-B14F-4D97-AF65-F5344CB8AC3E}">
        <p14:creationId xmlns:p14="http://schemas.microsoft.com/office/powerpoint/2010/main" val="315879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FCFDD-267F-2A21-B7D8-8EE1EF5128D0}"/>
              </a:ext>
            </a:extLst>
          </p:cNvPr>
          <p:cNvPicPr>
            <a:picLocks noChangeAspect="1"/>
          </p:cNvPicPr>
          <p:nvPr/>
        </p:nvPicPr>
        <p:blipFill>
          <a:blip r:embed="rId3"/>
          <a:stretch>
            <a:fillRect/>
          </a:stretch>
        </p:blipFill>
        <p:spPr>
          <a:xfrm>
            <a:off x="7685761" y="1366121"/>
            <a:ext cx="4445050" cy="4445050"/>
          </a:xfrm>
          <a:prstGeom prst="rect">
            <a:avLst/>
          </a:prstGeom>
        </p:spPr>
      </p:pic>
      <p:sp>
        <p:nvSpPr>
          <p:cNvPr id="2" name="Titolo 1">
            <a:extLst>
              <a:ext uri="{FF2B5EF4-FFF2-40B4-BE49-F238E27FC236}">
                <a16:creationId xmlns:a16="http://schemas.microsoft.com/office/drawing/2014/main" id="{EC80430A-5004-C529-1432-90346552EC97}"/>
              </a:ext>
            </a:extLst>
          </p:cNvPr>
          <p:cNvSpPr>
            <a:spLocks noGrp="1"/>
          </p:cNvSpPr>
          <p:nvPr>
            <p:ph type="title"/>
          </p:nvPr>
        </p:nvSpPr>
        <p:spPr>
          <a:xfrm>
            <a:off x="534924" y="703340"/>
            <a:ext cx="10515600" cy="1325563"/>
          </a:xfrm>
        </p:spPr>
        <p:txBody>
          <a:bodyPr/>
          <a:lstStyle/>
          <a:p>
            <a:r>
              <a:rPr lang="en-GB" dirty="0"/>
              <a:t>Why do we need international collaboration?</a:t>
            </a:r>
          </a:p>
        </p:txBody>
      </p:sp>
      <p:sp>
        <p:nvSpPr>
          <p:cNvPr id="3" name="Segnaposto contenuto 2">
            <a:extLst>
              <a:ext uri="{FF2B5EF4-FFF2-40B4-BE49-F238E27FC236}">
                <a16:creationId xmlns:a16="http://schemas.microsoft.com/office/drawing/2014/main" id="{97185A86-DE94-DC0C-6754-F802B91BCAE4}"/>
              </a:ext>
            </a:extLst>
          </p:cNvPr>
          <p:cNvSpPr>
            <a:spLocks noGrp="1"/>
          </p:cNvSpPr>
          <p:nvPr>
            <p:ph idx="1"/>
          </p:nvPr>
        </p:nvSpPr>
        <p:spPr>
          <a:xfrm>
            <a:off x="405613" y="1809447"/>
            <a:ext cx="6996673" cy="4445049"/>
          </a:xfrm>
        </p:spPr>
        <p:txBody>
          <a:bodyPr>
            <a:normAutofit/>
          </a:bodyPr>
          <a:lstStyle/>
          <a:p>
            <a:pPr>
              <a:spcAft>
                <a:spcPts val="600"/>
              </a:spcAft>
            </a:pPr>
            <a:r>
              <a:rPr lang="en-GB" sz="2600" dirty="0"/>
              <a:t>Addressing large-scale societal and scientific challenges e.g. natural hazards, climate change, food security, disaster mitigation</a:t>
            </a:r>
          </a:p>
          <a:p>
            <a:pPr>
              <a:spcAft>
                <a:spcPts val="600"/>
              </a:spcAft>
            </a:pPr>
            <a:r>
              <a:rPr lang="en-GB" sz="2600" dirty="0"/>
              <a:t>Supporting regional and global policy initiatives e.g. UN Sustainable Development Goals (SDGs); Sendai Framework for Disaster Risk Reduction</a:t>
            </a:r>
          </a:p>
          <a:p>
            <a:pPr>
              <a:spcAft>
                <a:spcPts val="600"/>
              </a:spcAft>
            </a:pPr>
            <a:endParaRPr lang="en-GB" dirty="0"/>
          </a:p>
        </p:txBody>
      </p:sp>
    </p:spTree>
    <p:extLst>
      <p:ext uri="{BB962C8B-B14F-4D97-AF65-F5344CB8AC3E}">
        <p14:creationId xmlns:p14="http://schemas.microsoft.com/office/powerpoint/2010/main" val="420404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D099-697D-4678-91D7-1346CA89AE0D}"/>
            </a:ext>
          </a:extLst>
        </p:cNvPr>
        <p:cNvGrpSpPr/>
        <p:nvPr/>
      </p:nvGrpSpPr>
      <p:grpSpPr>
        <a:xfrm>
          <a:off x="0" y="0"/>
          <a:ext cx="0" cy="0"/>
          <a:chOff x="0" y="0"/>
          <a:chExt cx="0" cy="0"/>
        </a:xfrm>
      </p:grpSpPr>
      <p:pic>
        <p:nvPicPr>
          <p:cNvPr id="12" name="Picture 11" descr="A collage of buildings and a tower&#10;&#10;AI-generated content may be incorrect.">
            <a:extLst>
              <a:ext uri="{FF2B5EF4-FFF2-40B4-BE49-F238E27FC236}">
                <a16:creationId xmlns:a16="http://schemas.microsoft.com/office/drawing/2014/main" id="{2E201055-4BB3-4FE2-E954-AA5678EEF2E5}"/>
              </a:ext>
            </a:extLst>
          </p:cNvPr>
          <p:cNvPicPr>
            <a:picLocks noChangeAspect="1"/>
          </p:cNvPicPr>
          <p:nvPr/>
        </p:nvPicPr>
        <p:blipFill>
          <a:blip r:embed="rId3"/>
          <a:stretch>
            <a:fillRect/>
          </a:stretch>
        </p:blipFill>
        <p:spPr>
          <a:xfrm>
            <a:off x="0" y="14953"/>
            <a:ext cx="12177075" cy="6846222"/>
          </a:xfrm>
          <a:prstGeom prst="rect">
            <a:avLst/>
          </a:prstGeom>
        </p:spPr>
      </p:pic>
      <p:sp>
        <p:nvSpPr>
          <p:cNvPr id="6" name="Google Shape;177;g1e3b25810cc_0_0">
            <a:extLst>
              <a:ext uri="{FF2B5EF4-FFF2-40B4-BE49-F238E27FC236}">
                <a16:creationId xmlns:a16="http://schemas.microsoft.com/office/drawing/2014/main" id="{4E86A72D-4630-ECCC-6486-191379F956FC}"/>
              </a:ext>
            </a:extLst>
          </p:cNvPr>
          <p:cNvSpPr txBox="1"/>
          <p:nvPr/>
        </p:nvSpPr>
        <p:spPr>
          <a:xfrm>
            <a:off x="0" y="5641975"/>
            <a:ext cx="12192000" cy="1219200"/>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2200" b="0" i="1" u="none" strike="noStrike" kern="0" cap="none" spc="0" normalizeH="0" baseline="0" noProof="0">
                <a:ln>
                  <a:noFill/>
                </a:ln>
                <a:solidFill>
                  <a:srgbClr val="556951"/>
                </a:solidFill>
                <a:effectLst/>
                <a:uLnTx/>
                <a:uFillTx/>
                <a:latin typeface="Libre Franklin"/>
                <a:ea typeface="Libre Franklin"/>
                <a:cs typeface="Libre Franklin"/>
                <a:sym typeface="Libre Franklin"/>
              </a:rPr>
              <a:t>“</a:t>
            </a:r>
            <a:r>
              <a:rPr kumimoji="0" lang="en-GB" sz="2200" b="0" i="1" u="none" strike="noStrike" kern="0" cap="none" spc="0" normalizeH="0" baseline="0" noProof="0">
                <a:ln>
                  <a:noFill/>
                </a:ln>
                <a:solidFill>
                  <a:srgbClr val="556951"/>
                </a:solidFill>
                <a:effectLst/>
                <a:uLnTx/>
                <a:uFillTx/>
                <a:latin typeface="Libre Franklin"/>
                <a:ea typeface="Libre Franklin"/>
                <a:cs typeface="Libre Franklin"/>
                <a:sym typeface="Libre Franklin"/>
              </a:rPr>
              <a:t>Ministers signalled significantly strengthened collaboration on research infrastructures that support cutting-edge science and innovation, benefitting researchers worldwide.”</a:t>
            </a:r>
            <a:endParaRPr kumimoji="0" sz="2200" b="0" i="1"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 name="Picture 12">
            <a:extLst>
              <a:ext uri="{FF2B5EF4-FFF2-40B4-BE49-F238E27FC236}">
                <a16:creationId xmlns:a16="http://schemas.microsoft.com/office/drawing/2014/main" id="{3B53D27E-E2C2-A91E-040B-BA45677614CA}"/>
              </a:ext>
            </a:extLst>
          </p:cNvPr>
          <p:cNvPicPr>
            <a:picLocks noChangeAspect="1"/>
          </p:cNvPicPr>
          <p:nvPr/>
        </p:nvPicPr>
        <p:blipFill>
          <a:blip r:embed="rId4"/>
          <a:stretch>
            <a:fillRect/>
          </a:stretch>
        </p:blipFill>
        <p:spPr>
          <a:xfrm>
            <a:off x="136934" y="331194"/>
            <a:ext cx="5212532" cy="506012"/>
          </a:xfrm>
          <a:prstGeom prst="rect">
            <a:avLst/>
          </a:prstGeom>
        </p:spPr>
      </p:pic>
      <p:pic>
        <p:nvPicPr>
          <p:cNvPr id="15" name="Picture 14" descr="A qr code with a white background&#10;&#10;AI-generated content may be incorrect.">
            <a:extLst>
              <a:ext uri="{FF2B5EF4-FFF2-40B4-BE49-F238E27FC236}">
                <a16:creationId xmlns:a16="http://schemas.microsoft.com/office/drawing/2014/main" id="{95B04469-696C-F80A-8DF2-E9FFEEFAD5F1}"/>
              </a:ext>
            </a:extLst>
          </p:cNvPr>
          <p:cNvPicPr>
            <a:picLocks noChangeAspect="1"/>
          </p:cNvPicPr>
          <p:nvPr/>
        </p:nvPicPr>
        <p:blipFill>
          <a:blip r:embed="rId5"/>
          <a:stretch>
            <a:fillRect/>
          </a:stretch>
        </p:blipFill>
        <p:spPr>
          <a:xfrm>
            <a:off x="356120" y="4145359"/>
            <a:ext cx="1219200" cy="1219200"/>
          </a:xfrm>
          <a:prstGeom prst="rect">
            <a:avLst/>
          </a:prstGeom>
        </p:spPr>
      </p:pic>
    </p:spTree>
    <p:extLst>
      <p:ext uri="{BB962C8B-B14F-4D97-AF65-F5344CB8AC3E}">
        <p14:creationId xmlns:p14="http://schemas.microsoft.com/office/powerpoint/2010/main" val="239572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50227-544D-23CB-207A-C82914CE0243}"/>
              </a:ext>
            </a:extLst>
          </p:cNvPr>
          <p:cNvPicPr>
            <a:picLocks noChangeAspect="1"/>
          </p:cNvPicPr>
          <p:nvPr/>
        </p:nvPicPr>
        <p:blipFill>
          <a:blip r:embed="rId3"/>
          <a:srcRect l="10830" t="8045" r="12247" b="10649"/>
          <a:stretch>
            <a:fillRect/>
          </a:stretch>
        </p:blipFill>
        <p:spPr>
          <a:xfrm>
            <a:off x="2761487" y="609600"/>
            <a:ext cx="9442411" cy="5364479"/>
          </a:xfrm>
          <a:prstGeom prst="rect">
            <a:avLst/>
          </a:prstGeom>
        </p:spPr>
      </p:pic>
    </p:spTree>
    <p:extLst>
      <p:ext uri="{BB962C8B-B14F-4D97-AF65-F5344CB8AC3E}">
        <p14:creationId xmlns:p14="http://schemas.microsoft.com/office/powerpoint/2010/main" val="364092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241B2-307A-7246-2470-851B03FF3A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6A8F53-00DF-B62E-B655-7973F4D0B7D6}"/>
              </a:ext>
            </a:extLst>
          </p:cNvPr>
          <p:cNvPicPr>
            <a:picLocks noChangeAspect="1"/>
          </p:cNvPicPr>
          <p:nvPr/>
        </p:nvPicPr>
        <p:blipFill>
          <a:blip r:embed="rId3"/>
          <a:stretch>
            <a:fillRect/>
          </a:stretch>
        </p:blipFill>
        <p:spPr>
          <a:xfrm>
            <a:off x="7685761" y="1366121"/>
            <a:ext cx="4445050" cy="4445050"/>
          </a:xfrm>
          <a:prstGeom prst="rect">
            <a:avLst/>
          </a:prstGeom>
        </p:spPr>
      </p:pic>
      <p:sp>
        <p:nvSpPr>
          <p:cNvPr id="2" name="Titolo 1">
            <a:extLst>
              <a:ext uri="{FF2B5EF4-FFF2-40B4-BE49-F238E27FC236}">
                <a16:creationId xmlns:a16="http://schemas.microsoft.com/office/drawing/2014/main" id="{52DEFA0F-018B-8344-20B1-ED93C2FE76A2}"/>
              </a:ext>
            </a:extLst>
          </p:cNvPr>
          <p:cNvSpPr>
            <a:spLocks noGrp="1"/>
          </p:cNvSpPr>
          <p:nvPr>
            <p:ph type="title"/>
          </p:nvPr>
        </p:nvSpPr>
        <p:spPr>
          <a:xfrm>
            <a:off x="534924" y="703340"/>
            <a:ext cx="10515600" cy="1325563"/>
          </a:xfrm>
        </p:spPr>
        <p:txBody>
          <a:bodyPr/>
          <a:lstStyle/>
          <a:p>
            <a:r>
              <a:rPr lang="en-GB" dirty="0"/>
              <a:t>Why do we need international collaboration?</a:t>
            </a:r>
          </a:p>
        </p:txBody>
      </p:sp>
      <p:sp>
        <p:nvSpPr>
          <p:cNvPr id="3" name="Segnaposto contenuto 2">
            <a:extLst>
              <a:ext uri="{FF2B5EF4-FFF2-40B4-BE49-F238E27FC236}">
                <a16:creationId xmlns:a16="http://schemas.microsoft.com/office/drawing/2014/main" id="{283A848F-4837-D321-BB65-A1ED65BE2BB3}"/>
              </a:ext>
            </a:extLst>
          </p:cNvPr>
          <p:cNvSpPr>
            <a:spLocks noGrp="1"/>
          </p:cNvSpPr>
          <p:nvPr>
            <p:ph idx="1"/>
          </p:nvPr>
        </p:nvSpPr>
        <p:spPr>
          <a:xfrm>
            <a:off x="405613" y="1809447"/>
            <a:ext cx="7280148" cy="4445049"/>
          </a:xfrm>
        </p:spPr>
        <p:txBody>
          <a:bodyPr>
            <a:normAutofit/>
          </a:bodyPr>
          <a:lstStyle/>
          <a:p>
            <a:pPr>
              <a:spcAft>
                <a:spcPts val="600"/>
              </a:spcAft>
            </a:pPr>
            <a:r>
              <a:rPr lang="en-GB" sz="2600" dirty="0">
                <a:solidFill>
                  <a:schemeClr val="accent3"/>
                </a:solidFill>
              </a:rPr>
              <a:t>Addressing large-scale societal and scientific challenges e.g. natural hazards, climate change, food security, disaster mitigation</a:t>
            </a:r>
          </a:p>
          <a:p>
            <a:pPr>
              <a:spcAft>
                <a:spcPts val="600"/>
              </a:spcAft>
            </a:pPr>
            <a:r>
              <a:rPr lang="en-GB" sz="2600" dirty="0">
                <a:solidFill>
                  <a:schemeClr val="accent3"/>
                </a:solidFill>
              </a:rPr>
              <a:t>Supporting regional and global policy initiatives e.g. UN Sustainable Development Goals (SDGs); Sendai Framework for Disaster Risk Reduction</a:t>
            </a:r>
          </a:p>
          <a:p>
            <a:pPr>
              <a:spcAft>
                <a:spcPts val="600"/>
              </a:spcAft>
            </a:pPr>
            <a:r>
              <a:rPr lang="en-GB" sz="2600" dirty="0"/>
              <a:t>Moving towards common approaches and developing interoperability to create a unified global framework for the solid Earth</a:t>
            </a:r>
          </a:p>
          <a:p>
            <a:pPr>
              <a:spcAft>
                <a:spcPts val="600"/>
              </a:spcAft>
            </a:pPr>
            <a:endParaRPr lang="en-GB" dirty="0"/>
          </a:p>
        </p:txBody>
      </p:sp>
    </p:spTree>
    <p:extLst>
      <p:ext uri="{BB962C8B-B14F-4D97-AF65-F5344CB8AC3E}">
        <p14:creationId xmlns:p14="http://schemas.microsoft.com/office/powerpoint/2010/main" val="284706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FDCC28-C590-B25A-AF01-40B4FE1FC452}"/>
              </a:ext>
            </a:extLst>
          </p:cNvPr>
          <p:cNvSpPr>
            <a:spLocks noGrp="1"/>
          </p:cNvSpPr>
          <p:nvPr>
            <p:ph type="title"/>
          </p:nvPr>
        </p:nvSpPr>
        <p:spPr>
          <a:xfrm>
            <a:off x="838200" y="861836"/>
            <a:ext cx="10783824" cy="1325563"/>
          </a:xfrm>
        </p:spPr>
        <p:txBody>
          <a:bodyPr>
            <a:normAutofit/>
          </a:bodyPr>
          <a:lstStyle/>
          <a:p>
            <a:r>
              <a:rPr lang="en-GB" sz="4000" dirty="0"/>
              <a:t>Creating a global research infrastructure for the solid Earth: current relevant initiatives</a:t>
            </a:r>
          </a:p>
        </p:txBody>
      </p:sp>
      <p:sp>
        <p:nvSpPr>
          <p:cNvPr id="3" name="Segnaposto contenuto 2">
            <a:extLst>
              <a:ext uri="{FF2B5EF4-FFF2-40B4-BE49-F238E27FC236}">
                <a16:creationId xmlns:a16="http://schemas.microsoft.com/office/drawing/2014/main" id="{579EB263-40C2-4C2D-994F-8A1D3531DCD7}"/>
              </a:ext>
            </a:extLst>
          </p:cNvPr>
          <p:cNvSpPr>
            <a:spLocks noGrp="1"/>
          </p:cNvSpPr>
          <p:nvPr>
            <p:ph idx="1"/>
          </p:nvPr>
        </p:nvSpPr>
        <p:spPr>
          <a:xfrm>
            <a:off x="569976" y="2187399"/>
            <a:ext cx="10515600" cy="3648957"/>
          </a:xfrm>
        </p:spPr>
        <p:txBody>
          <a:bodyPr>
            <a:normAutofit/>
          </a:bodyPr>
          <a:lstStyle/>
          <a:p>
            <a:pPr marL="0" indent="0">
              <a:buNone/>
            </a:pPr>
            <a:r>
              <a:rPr lang="en-GB" sz="2400" b="1" dirty="0"/>
              <a:t>Regional - Europe</a:t>
            </a:r>
          </a:p>
          <a:p>
            <a:pPr lvl="1">
              <a:spcBef>
                <a:spcPts val="1200"/>
              </a:spcBef>
              <a:spcAft>
                <a:spcPts val="600"/>
              </a:spcAft>
            </a:pPr>
            <a:r>
              <a:rPr lang="en-GB" b="1" dirty="0"/>
              <a:t>ENVRI Cluster</a:t>
            </a:r>
            <a:r>
              <a:rPr lang="en-GB" dirty="0"/>
              <a:t>: coordinating European environmental research infrastructures</a:t>
            </a:r>
          </a:p>
          <a:p>
            <a:pPr lvl="1">
              <a:spcBef>
                <a:spcPts val="1200"/>
              </a:spcBef>
              <a:spcAft>
                <a:spcPts val="600"/>
              </a:spcAft>
            </a:pPr>
            <a:r>
              <a:rPr lang="en-GB" b="1" dirty="0"/>
              <a:t>ORPHEUS</a:t>
            </a:r>
            <a:r>
              <a:rPr lang="en-GB" dirty="0"/>
              <a:t>: pan-European seismology infrastructure</a:t>
            </a:r>
          </a:p>
          <a:p>
            <a:pPr lvl="1">
              <a:spcBef>
                <a:spcPts val="1200"/>
              </a:spcBef>
              <a:spcAft>
                <a:spcPts val="600"/>
              </a:spcAft>
            </a:pPr>
            <a:r>
              <a:rPr lang="en-GB" b="1" dirty="0"/>
              <a:t>European Open Science Cloud (EOSC): </a:t>
            </a:r>
            <a:r>
              <a:rPr lang="en-GB" dirty="0"/>
              <a:t>federated ecosystem of tools and services supporting European research </a:t>
            </a:r>
          </a:p>
          <a:p>
            <a:pPr lvl="1">
              <a:spcBef>
                <a:spcPts val="1200"/>
              </a:spcBef>
              <a:spcAft>
                <a:spcPts val="600"/>
              </a:spcAft>
            </a:pPr>
            <a:r>
              <a:rPr lang="en-GB" b="1" dirty="0"/>
              <a:t>Destination Earth</a:t>
            </a:r>
            <a:r>
              <a:rPr lang="en-GB" dirty="0"/>
              <a:t>: EU initiative creating digital twin of the Earth</a:t>
            </a:r>
          </a:p>
          <a:p>
            <a:pPr lvl="1">
              <a:spcBef>
                <a:spcPts val="1200"/>
              </a:spcBef>
              <a:spcAft>
                <a:spcPts val="600"/>
              </a:spcAft>
            </a:pPr>
            <a:r>
              <a:rPr lang="en-GB" b="1" dirty="0"/>
              <a:t>Data Terra:</a:t>
            </a:r>
            <a:r>
              <a:rPr lang="en-GB" dirty="0"/>
              <a:t> research infrastructure for Earth Observation data</a:t>
            </a:r>
          </a:p>
          <a:p>
            <a:pPr lvl="1"/>
            <a:endParaRPr lang="en-GB" dirty="0"/>
          </a:p>
          <a:p>
            <a:pPr lvl="1"/>
            <a:endParaRPr lang="en-GB" dirty="0"/>
          </a:p>
        </p:txBody>
      </p:sp>
    </p:spTree>
    <p:extLst>
      <p:ext uri="{BB962C8B-B14F-4D97-AF65-F5344CB8AC3E}">
        <p14:creationId xmlns:p14="http://schemas.microsoft.com/office/powerpoint/2010/main" val="315338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D8536-E2BB-A775-60BD-D6D756C292F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A6B2462-0BF4-DA92-AE28-C3C98A5E4ABE}"/>
              </a:ext>
            </a:extLst>
          </p:cNvPr>
          <p:cNvSpPr>
            <a:spLocks noGrp="1"/>
          </p:cNvSpPr>
          <p:nvPr>
            <p:ph type="title"/>
          </p:nvPr>
        </p:nvSpPr>
        <p:spPr/>
        <p:txBody>
          <a:bodyPr>
            <a:normAutofit/>
          </a:bodyPr>
          <a:lstStyle/>
          <a:p>
            <a:r>
              <a:rPr lang="en-GB" sz="4000" dirty="0"/>
              <a:t>Creating a global research infrastructure for the solid Earth: current relevant initiatives</a:t>
            </a:r>
          </a:p>
        </p:txBody>
      </p:sp>
      <p:sp>
        <p:nvSpPr>
          <p:cNvPr id="3" name="Segnaposto contenuto 2">
            <a:extLst>
              <a:ext uri="{FF2B5EF4-FFF2-40B4-BE49-F238E27FC236}">
                <a16:creationId xmlns:a16="http://schemas.microsoft.com/office/drawing/2014/main" id="{AEC4D9F3-A105-9DD0-C4B2-DB44FB538A8B}"/>
              </a:ext>
            </a:extLst>
          </p:cNvPr>
          <p:cNvSpPr>
            <a:spLocks noGrp="1"/>
          </p:cNvSpPr>
          <p:nvPr>
            <p:ph idx="1"/>
          </p:nvPr>
        </p:nvSpPr>
        <p:spPr>
          <a:xfrm>
            <a:off x="630936" y="2352238"/>
            <a:ext cx="8098536" cy="3648957"/>
          </a:xfrm>
        </p:spPr>
        <p:txBody>
          <a:bodyPr>
            <a:normAutofit/>
          </a:bodyPr>
          <a:lstStyle/>
          <a:p>
            <a:pPr marL="0" indent="0">
              <a:buNone/>
            </a:pPr>
            <a:r>
              <a:rPr lang="en-GB" sz="2400" b="1" dirty="0"/>
              <a:t>Regional – international</a:t>
            </a:r>
          </a:p>
          <a:p>
            <a:pPr lvl="1">
              <a:spcBef>
                <a:spcPts val="1200"/>
              </a:spcBef>
              <a:spcAft>
                <a:spcPts val="600"/>
              </a:spcAft>
            </a:pPr>
            <a:r>
              <a:rPr lang="en-GB" b="1" dirty="0"/>
              <a:t>AuScope: </a:t>
            </a:r>
            <a:r>
              <a:rPr lang="en-GB" dirty="0"/>
              <a:t>Australian research infrastructure for the solid Earth</a:t>
            </a:r>
          </a:p>
          <a:p>
            <a:pPr lvl="1">
              <a:spcBef>
                <a:spcPts val="1200"/>
              </a:spcBef>
              <a:spcAft>
                <a:spcPts val="600"/>
              </a:spcAft>
            </a:pPr>
            <a:r>
              <a:rPr lang="en-GB" b="1" dirty="0" err="1"/>
              <a:t>EarthScope</a:t>
            </a:r>
            <a:r>
              <a:rPr lang="en-GB" dirty="0"/>
              <a:t>: supporting geophysical research community, especially in USA </a:t>
            </a:r>
          </a:p>
          <a:p>
            <a:pPr lvl="1">
              <a:spcBef>
                <a:spcPts val="1200"/>
              </a:spcBef>
              <a:spcAft>
                <a:spcPts val="600"/>
              </a:spcAft>
            </a:pPr>
            <a:r>
              <a:rPr lang="en-GB" b="1" dirty="0"/>
              <a:t>Earth Sciences New Zealand: </a:t>
            </a:r>
            <a:r>
              <a:rPr lang="en-GB" dirty="0"/>
              <a:t>environmental research infrastructure</a:t>
            </a:r>
          </a:p>
          <a:p>
            <a:pPr lvl="1">
              <a:spcBef>
                <a:spcPts val="1200"/>
              </a:spcBef>
              <a:spcAft>
                <a:spcPts val="600"/>
              </a:spcAft>
            </a:pPr>
            <a:r>
              <a:rPr lang="en-GB" b="1" dirty="0"/>
              <a:t>Others?</a:t>
            </a:r>
          </a:p>
          <a:p>
            <a:pPr lvl="1">
              <a:spcBef>
                <a:spcPts val="1200"/>
              </a:spcBef>
              <a:spcAft>
                <a:spcPts val="600"/>
              </a:spcAft>
            </a:pPr>
            <a:endParaRPr lang="en-GB" dirty="0"/>
          </a:p>
          <a:p>
            <a:pPr lvl="1"/>
            <a:endParaRPr lang="en-GB" dirty="0"/>
          </a:p>
        </p:txBody>
      </p:sp>
    </p:spTree>
    <p:extLst>
      <p:ext uri="{BB962C8B-B14F-4D97-AF65-F5344CB8AC3E}">
        <p14:creationId xmlns:p14="http://schemas.microsoft.com/office/powerpoint/2010/main" val="257877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1924-3310-3CA0-93F6-268C5C5006D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94C0D32-E1A2-BE57-FF41-66CBC8099A7B}"/>
              </a:ext>
            </a:extLst>
          </p:cNvPr>
          <p:cNvSpPr>
            <a:spLocks noGrp="1"/>
          </p:cNvSpPr>
          <p:nvPr>
            <p:ph type="title"/>
          </p:nvPr>
        </p:nvSpPr>
        <p:spPr/>
        <p:txBody>
          <a:bodyPr>
            <a:normAutofit/>
          </a:bodyPr>
          <a:lstStyle/>
          <a:p>
            <a:r>
              <a:rPr lang="en-GB" sz="4000" dirty="0"/>
              <a:t>Creating a global research infrastructure for the solid Earth: current relevant initiatives</a:t>
            </a:r>
          </a:p>
        </p:txBody>
      </p:sp>
      <p:sp>
        <p:nvSpPr>
          <p:cNvPr id="3" name="Segnaposto contenuto 2">
            <a:extLst>
              <a:ext uri="{FF2B5EF4-FFF2-40B4-BE49-F238E27FC236}">
                <a16:creationId xmlns:a16="http://schemas.microsoft.com/office/drawing/2014/main" id="{81739DD2-ECCE-7777-76B6-5A440A69B180}"/>
              </a:ext>
            </a:extLst>
          </p:cNvPr>
          <p:cNvSpPr>
            <a:spLocks noGrp="1"/>
          </p:cNvSpPr>
          <p:nvPr>
            <p:ph idx="1"/>
          </p:nvPr>
        </p:nvSpPr>
        <p:spPr>
          <a:xfrm>
            <a:off x="838200" y="2187399"/>
            <a:ext cx="10515600" cy="3648957"/>
          </a:xfrm>
        </p:spPr>
        <p:txBody>
          <a:bodyPr>
            <a:noAutofit/>
          </a:bodyPr>
          <a:lstStyle/>
          <a:p>
            <a:pPr marL="0" indent="0">
              <a:buNone/>
            </a:pPr>
            <a:r>
              <a:rPr lang="en-GB" sz="2400" b="1" dirty="0"/>
              <a:t>Global</a:t>
            </a:r>
          </a:p>
          <a:p>
            <a:pPr lvl="1">
              <a:spcBef>
                <a:spcPts val="1200"/>
              </a:spcBef>
              <a:spcAft>
                <a:spcPts val="600"/>
              </a:spcAft>
            </a:pPr>
            <a:r>
              <a:rPr lang="en-GB" b="1" dirty="0"/>
              <a:t>Group on Earth Observation (GEO): </a:t>
            </a:r>
            <a:r>
              <a:rPr lang="en-GB" dirty="0"/>
              <a:t>intergovernmental organisation fostering open access and sharing of EO data (satellite and ground-based networks</a:t>
            </a:r>
          </a:p>
          <a:p>
            <a:pPr lvl="1">
              <a:spcBef>
                <a:spcPts val="1200"/>
              </a:spcBef>
              <a:spcAft>
                <a:spcPts val="600"/>
              </a:spcAft>
            </a:pPr>
            <a:r>
              <a:rPr lang="en-GB" b="1" dirty="0"/>
              <a:t>Copernicus:</a:t>
            </a:r>
            <a:r>
              <a:rPr lang="en-GB" dirty="0"/>
              <a:t> providing free and open access to data from its Sentinel satellites and other contributing missions</a:t>
            </a:r>
          </a:p>
          <a:p>
            <a:pPr lvl="1">
              <a:spcBef>
                <a:spcPts val="1200"/>
              </a:spcBef>
              <a:spcAft>
                <a:spcPts val="600"/>
              </a:spcAft>
            </a:pPr>
            <a:r>
              <a:rPr lang="en-GB" b="1" dirty="0"/>
              <a:t>Global Earthquake Model (GEM): </a:t>
            </a:r>
            <a:r>
              <a:rPr lang="en-GB" dirty="0"/>
              <a:t>improving the understanding of earthquake hazard and risk globally.</a:t>
            </a:r>
          </a:p>
          <a:p>
            <a:pPr lvl="1">
              <a:spcBef>
                <a:spcPts val="1200"/>
              </a:spcBef>
              <a:spcAft>
                <a:spcPts val="600"/>
              </a:spcAft>
            </a:pPr>
            <a:r>
              <a:rPr lang="en-GB" b="1" dirty="0"/>
              <a:t>Global Tsunami Model</a:t>
            </a:r>
            <a:r>
              <a:rPr lang="en-GB" dirty="0"/>
              <a:t>:  establishing a global tsunami community and consolidated competence centre for tsunami hazard and risk</a:t>
            </a:r>
          </a:p>
        </p:txBody>
      </p:sp>
    </p:spTree>
    <p:extLst>
      <p:ext uri="{BB962C8B-B14F-4D97-AF65-F5344CB8AC3E}">
        <p14:creationId xmlns:p14="http://schemas.microsoft.com/office/powerpoint/2010/main" val="228617547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OS_RI_CORPORATE_PPT_Template_Sept2022_CCBY.potx" id="{002C378A-4E81-5448-A425-1ECC2F11377E}" vid="{CB514D23-E780-B24F-B80F-AE3A9C8BBC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9416</TotalTime>
  <Words>903</Words>
  <Application>Microsoft Macintosh PowerPoint</Application>
  <PresentationFormat>Widescreen</PresentationFormat>
  <Paragraphs>71</Paragraphs>
  <Slides>13</Slides>
  <Notes>10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13</vt:i4>
      </vt:variant>
    </vt:vector>
  </HeadingPairs>
  <TitlesOfParts>
    <vt:vector size="20" baseType="lpstr">
      <vt:lpstr>Aptos</vt:lpstr>
      <vt:lpstr>Arial</vt:lpstr>
      <vt:lpstr>Calibri</vt:lpstr>
      <vt:lpstr>Calibri Light</vt:lpstr>
      <vt:lpstr>Libre Franklin</vt:lpstr>
      <vt:lpstr>Tema di Office</vt:lpstr>
      <vt:lpstr>2_Tema di Office</vt:lpstr>
      <vt:lpstr>Presentazione standard di PowerPoint</vt:lpstr>
      <vt:lpstr>Why do we need international collaboration?</vt:lpstr>
      <vt:lpstr>Why do we need international collaboration?</vt:lpstr>
      <vt:lpstr>Presentazione standard di PowerPoint</vt:lpstr>
      <vt:lpstr>Presentazione standard di PowerPoint</vt:lpstr>
      <vt:lpstr>Why do we need international collaboration?</vt:lpstr>
      <vt:lpstr>Creating a global research infrastructure for the solid Earth: current relevant initiatives</vt:lpstr>
      <vt:lpstr>Creating a global research infrastructure for the solid Earth: current relevant initiatives</vt:lpstr>
      <vt:lpstr>Creating a global research infrastructure for the solid Earth: current relevant initiatives</vt:lpstr>
      <vt:lpstr>Creating a global research infrastructure for the solid Earth: relevant coordinating activities</vt:lpstr>
      <vt:lpstr>What are the barriers to creating a global framework for solid Earth science?</vt:lpstr>
      <vt:lpstr>How do we move forward?</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Angioni</dc:creator>
  <cp:lastModifiedBy>Karl_EPOS ERIC </cp:lastModifiedBy>
  <cp:revision>27</cp:revision>
  <dcterms:created xsi:type="dcterms:W3CDTF">2026-02-14T10:36:05Z</dcterms:created>
  <dcterms:modified xsi:type="dcterms:W3CDTF">2026-03-18T07:38:03Z</dcterms:modified>
</cp:coreProperties>
</file>