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7" r:id="rId4"/>
    <p:sldId id="258" r:id="rId5"/>
    <p:sldId id="259" r:id="rId6"/>
    <p:sldId id="260" r:id="rId7"/>
    <p:sldId id="261" r:id="rId8"/>
    <p:sldId id="256" r:id="rId9"/>
    <p:sldId id="262" r:id="rId10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3"/>
  </p:normalViewPr>
  <p:slideViewPr>
    <p:cSldViewPr snapToGrid="0">
      <p:cViewPr varScale="1">
        <p:scale>
          <a:sx n="102" d="100"/>
          <a:sy n="102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88415-9AED-AB44-8C54-C06D3CE82EB2}" type="datetimeFigureOut">
              <a:rPr lang="it-IT" smtClean="0"/>
              <a:t>18/03/26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E27F-E4F3-1546-80EA-A6AD23D139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39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880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731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1_Diapositiva tito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84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196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2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15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26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42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408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86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60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861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4400" b="0" strike="noStrike" spc="-1">
                <a:solidFill>
                  <a:srgbClr val="000000"/>
                </a:solidFill>
                <a:latin typeface="Calibri Light"/>
              </a:rPr>
              <a:t>Fare clic per modificare lo stile del titolo dello schema</a:t>
            </a:r>
            <a:endParaRPr lang="it-I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8080" y="2187360"/>
            <a:ext cx="10515240" cy="3648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Fare clic per modificare gli stili del testo dello schema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9456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2805829" y="3149370"/>
            <a:ext cx="8654333" cy="865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tabLst/>
              <a:defRPr/>
            </a:pPr>
            <a:r>
              <a:rPr kumimoji="0" lang="en-IT" sz="4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"/>
                <a:ea typeface="Calibri"/>
                <a:cs typeface="Calibri"/>
                <a:sym typeface="Calibri"/>
              </a:rPr>
              <a:t>Welcome and introduction to day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732320" y="4266826"/>
            <a:ext cx="10801350" cy="98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-IT" sz="30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"/>
                <a:ea typeface="Calibri"/>
                <a:cs typeface="Calibri"/>
                <a:sym typeface="Calibri"/>
              </a:rPr>
              <a:t>Lilli Freda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  <a:tabLst/>
              <a:defRPr/>
            </a:pPr>
            <a:r>
              <a:rPr kumimoji="0" lang="en-IT" sz="3000" b="0" i="1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"/>
                <a:ea typeface="Calibri"/>
                <a:cs typeface="Calibri"/>
                <a:sym typeface="Calibri"/>
              </a:rPr>
              <a:t>EPOS ERIC Executive Director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"/>
          <p:cNvGrpSpPr/>
          <p:nvPr/>
        </p:nvGrpSpPr>
        <p:grpSpPr>
          <a:xfrm>
            <a:off x="3498626" y="1632669"/>
            <a:ext cx="6031853" cy="3873126"/>
            <a:chOff x="3287692" y="1146575"/>
            <a:chExt cx="6660000" cy="4321077"/>
          </a:xfrm>
        </p:grpSpPr>
        <p:pic>
          <p:nvPicPr>
            <p:cNvPr id="51" name="Google Shape;5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7692" y="1146575"/>
              <a:ext cx="6660000" cy="4321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2"/>
            <p:cNvSpPr txBox="1"/>
            <p:nvPr/>
          </p:nvSpPr>
          <p:spPr>
            <a:xfrm>
              <a:off x="6735429" y="1862249"/>
              <a:ext cx="2683239" cy="446339"/>
            </a:xfrm>
            <a:prstGeom prst="rect">
              <a:avLst/>
            </a:prstGeom>
            <a:solidFill>
              <a:srgbClr val="CDDA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000"/>
                <a:buFont typeface="Calibri"/>
                <a:buNone/>
                <a:tabLst/>
                <a:defRPr/>
              </a:pP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 Access 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 txBox="1"/>
            <p:nvPr/>
          </p:nvSpPr>
          <p:spPr>
            <a:xfrm>
              <a:off x="3639112" y="1855472"/>
              <a:ext cx="2683239" cy="446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7D8F"/>
                </a:buClr>
                <a:buSzPts val="2000"/>
                <a:buFont typeface="Calibri"/>
                <a:buNone/>
                <a:tabLst/>
                <a:defRPr/>
              </a:pP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477D8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0332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477D8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Integration</a:t>
              </a: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0332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332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 txBox="1"/>
          <p:nvPr/>
        </p:nvSpPr>
        <p:spPr>
          <a:xfrm>
            <a:off x="538897" y="2151028"/>
            <a:ext cx="25897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6368"/>
              </a:buClr>
              <a:buSzPts val="2000"/>
              <a:buFont typeface="Calibri"/>
              <a:buNone/>
              <a:tabLst/>
              <a:defRPr/>
            </a:pPr>
            <a:r>
              <a:rPr kumimoji="0" lang="en-IT" sz="2000" b="1" i="0" u="none" strike="noStrike" kern="0" cap="none" spc="0" normalizeH="0" baseline="0" noProof="0">
                <a:ln>
                  <a:noFill/>
                </a:ln>
                <a:solidFill>
                  <a:srgbClr val="A1636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Generation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A1636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063048" y="4744278"/>
            <a:ext cx="2469248" cy="1017825"/>
          </a:xfrm>
          <a:prstGeom prst="rect">
            <a:avLst/>
          </a:prstGeom>
          <a:solidFill>
            <a:srgbClr val="FEFAEE"/>
          </a:solidFill>
          <a:ln w="38100" cap="flat" cmpd="sng">
            <a:solidFill>
              <a:srgbClr val="F6D7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9155018" y="4730186"/>
            <a:ext cx="23416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Societal Impact and Responsible Research Infrastructures 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4: UFG report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9051351" y="2074616"/>
            <a:ext cx="2346144" cy="1077218"/>
          </a:xfrm>
          <a:prstGeom prst="rect">
            <a:avLst/>
          </a:prstGeom>
          <a:solidFill>
            <a:srgbClr val="F0F1F7"/>
          </a:solidFill>
          <a:ln w="38100" cap="flat" cmpd="sng">
            <a:solidFill>
              <a:srgbClr val="477D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8997557" y="2197726"/>
            <a:ext cx="23999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4: Technical challenges, opportunities and solutions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554630" y="3894992"/>
            <a:ext cx="2863123" cy="584735"/>
          </a:xfrm>
          <a:prstGeom prst="rect">
            <a:avLst/>
          </a:prstGeom>
          <a:solidFill>
            <a:srgbClr val="F5ECEA"/>
          </a:solidFill>
          <a:ln w="38100" cap="flat" cmpd="sng">
            <a:solidFill>
              <a:srgbClr val="9C63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554630" y="3894992"/>
            <a:ext cx="2863123" cy="584735"/>
          </a:xfrm>
          <a:prstGeom prst="rect">
            <a:avLst/>
          </a:prstGeom>
          <a:noFill/>
          <a:ln w="9525" cap="flat" cmpd="sng">
            <a:solidFill>
              <a:srgbClr val="A16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4: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EPOS in National Landscapes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l="-11148"/>
          <a:stretch/>
        </p:blipFill>
        <p:spPr>
          <a:xfrm rot="5400000">
            <a:off x="1405425" y="1659420"/>
            <a:ext cx="909740" cy="30981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/>
          <p:nvPr/>
        </p:nvSpPr>
        <p:spPr>
          <a:xfrm>
            <a:off x="659700" y="4999594"/>
            <a:ext cx="4959216" cy="839630"/>
          </a:xfrm>
          <a:prstGeom prst="rect">
            <a:avLst/>
          </a:prstGeom>
          <a:solidFill>
            <a:srgbClr val="E1EFD8"/>
          </a:solidFill>
          <a:ln w="38100" cap="flat" cmpd="sng">
            <a:solidFill>
              <a:srgbClr val="A2C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697921" y="5008267"/>
            <a:ext cx="53560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1: Early Career Researchers, Thematic Core Services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2: New Services and communities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3: International Collaboration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IT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EPOS Ecosystem and the EPOS Days 2026 Programme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574474" y="1218208"/>
            <a:ext cx="5580544" cy="544669"/>
          </a:xfrm>
          <a:prstGeom prst="rect">
            <a:avLst/>
          </a:prstGeom>
          <a:solidFill>
            <a:srgbClr val="FBE4D4"/>
          </a:solidFill>
          <a:ln w="381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5: EPOS Data Policy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3498626" y="1632669"/>
            <a:ext cx="6031853" cy="3873126"/>
            <a:chOff x="3287692" y="1146575"/>
            <a:chExt cx="6660000" cy="4321077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87692" y="1146575"/>
              <a:ext cx="6660000" cy="4321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3"/>
            <p:cNvSpPr txBox="1"/>
            <p:nvPr/>
          </p:nvSpPr>
          <p:spPr>
            <a:xfrm>
              <a:off x="6735429" y="1862249"/>
              <a:ext cx="2683239" cy="446339"/>
            </a:xfrm>
            <a:prstGeom prst="rect">
              <a:avLst/>
            </a:prstGeom>
            <a:solidFill>
              <a:srgbClr val="CDDAD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000"/>
                <a:buFont typeface="Calibri"/>
                <a:buNone/>
                <a:tabLst/>
                <a:defRPr/>
              </a:pP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1F3864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 Access 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 txBox="1"/>
            <p:nvPr/>
          </p:nvSpPr>
          <p:spPr>
            <a:xfrm>
              <a:off x="3639112" y="1855472"/>
              <a:ext cx="2683239" cy="4463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7D8F"/>
                </a:buClr>
                <a:buSzPts val="2000"/>
                <a:buFont typeface="Calibri"/>
                <a:buNone/>
                <a:tabLst/>
                <a:defRPr/>
              </a:pP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477D8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0332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477D8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Integration</a:t>
              </a:r>
              <a:r>
                <a:rPr kumimoji="0" lang="en-IT" sz="2000" b="1" i="0" u="none" strike="noStrike" kern="0" cap="none" spc="0" normalizeH="0" baseline="0" noProof="0">
                  <a:ln>
                    <a:noFill/>
                  </a:ln>
                  <a:solidFill>
                    <a:srgbClr val="0332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332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3"/>
          <p:cNvSpPr txBox="1"/>
          <p:nvPr/>
        </p:nvSpPr>
        <p:spPr>
          <a:xfrm>
            <a:off x="538897" y="2151028"/>
            <a:ext cx="25897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6368"/>
              </a:buClr>
              <a:buSzPts val="2000"/>
              <a:buFont typeface="Calibri"/>
              <a:buNone/>
              <a:tabLst/>
              <a:defRPr/>
            </a:pPr>
            <a:r>
              <a:rPr kumimoji="0" lang="en-IT" sz="2000" b="1" i="0" u="none" strike="noStrike" kern="0" cap="none" spc="0" normalizeH="0" baseline="0" noProof="0">
                <a:ln>
                  <a:noFill/>
                </a:ln>
                <a:solidFill>
                  <a:srgbClr val="A1636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 Generation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A1636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l="-11148"/>
          <a:stretch/>
        </p:blipFill>
        <p:spPr>
          <a:xfrm rot="5400000">
            <a:off x="1405425" y="1659420"/>
            <a:ext cx="909740" cy="309813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659700" y="4999594"/>
            <a:ext cx="4959216" cy="839630"/>
          </a:xfrm>
          <a:prstGeom prst="rect">
            <a:avLst/>
          </a:prstGeom>
          <a:solidFill>
            <a:srgbClr val="E1EFD8"/>
          </a:solidFill>
          <a:ln w="38100" cap="flat" cmpd="sng">
            <a:solidFill>
              <a:srgbClr val="A2C0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697921" y="5008267"/>
            <a:ext cx="53560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1: Early Career Researchers, Thematic Core Services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2: New Services and communities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3: International Collaboration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IT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EPOS Ecosystem and the EPOS Days 2026 Programme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3" descr="Marke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9514" y="4391032"/>
            <a:ext cx="1289302" cy="128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IT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EPOS ON objectives covered in today’s sessions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618" y="1245862"/>
            <a:ext cx="6618761" cy="33519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/>
          <p:nvPr/>
        </p:nvSpPr>
        <p:spPr>
          <a:xfrm rot="5400000" flipH="1">
            <a:off x="6487253" y="3457147"/>
            <a:ext cx="1841789" cy="2209010"/>
          </a:xfrm>
          <a:prstGeom prst="bentArrow">
            <a:avLst>
              <a:gd name="adj1" fmla="val 7392"/>
              <a:gd name="adj2" fmla="val 9948"/>
              <a:gd name="adj3" fmla="val 17051"/>
              <a:gd name="adj4" fmla="val 4272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 rot="-5400000">
            <a:off x="3962600" y="3340644"/>
            <a:ext cx="1841789" cy="2425008"/>
          </a:xfrm>
          <a:prstGeom prst="bentArrow">
            <a:avLst>
              <a:gd name="adj1" fmla="val 7392"/>
              <a:gd name="adj2" fmla="val 9948"/>
              <a:gd name="adj3" fmla="val 17051"/>
              <a:gd name="adj4" fmla="val 4272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4366064" y="5097467"/>
            <a:ext cx="3459868" cy="557204"/>
          </a:xfrm>
          <a:prstGeom prst="rect">
            <a:avLst/>
          </a:prstGeom>
          <a:solidFill>
            <a:srgbClr val="F0F1F7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09:00-13:30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T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International Collaboration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5"/>
          <p:cNvGraphicFramePr/>
          <p:nvPr/>
        </p:nvGraphicFramePr>
        <p:xfrm>
          <a:off x="426308" y="1171779"/>
          <a:ext cx="11151975" cy="45494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939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275">
                <a:tc gridSpan="2">
                  <a:txBody>
                    <a:bodyPr/>
                    <a:lstStyle/>
                    <a:p>
                      <a:pPr marL="13335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IT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09.00-13.30 | International Collaboration - </a:t>
                      </a:r>
                      <a:r>
                        <a:rPr lang="en-IT" sz="16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Chairs:  J. Fonseca, H. Glaves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477D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and introduction of the day's agenda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 Freda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a global network for the solid Earth research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H. Glaves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Strengthening Morocco's Integration into EIDA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O. Arab, M. Mastere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EPOS collaboration with GEM and GTM: potential services and licencing models for both research and commercial use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F. Løvholt, H. Crowley 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Report from the ARGONAUT network: collaboration perspectives among global NFO infrastructures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ARGONAUT team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EPOS and EOSC: where are we and who are we working with?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Turco 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500">
                <a:tc gridSpan="2">
                  <a:txBody>
                    <a:bodyPr/>
                    <a:lstStyle/>
                    <a:p>
                      <a:pPr marL="4048125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T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11.00-11.45 | Coffee break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FF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Leveraging Copernicus to build domestic capacity for resilience in Africa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Luca Rossi, UN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Africa-EPOS Synergy: Co-Developing Open-Source Frameworks for EO Data and Disaster Resilience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 El Gabri, ADMIR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Copernicus In-Situ Component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 Solari, EEA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Einstein Telescope Project and EPOS ERIC: The Way Forward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 Bossi, INFN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 marL="13335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IT" sz="1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Interactive discussion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IT" sz="14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5900">
                <a:tc gridSpan="2">
                  <a:txBody>
                    <a:bodyPr/>
                    <a:lstStyle/>
                    <a:p>
                      <a:pPr marL="4135438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IT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13.30 -15.00 | Lunch break </a:t>
                      </a:r>
                      <a:endParaRPr/>
                    </a:p>
                  </a:txBody>
                  <a:tcPr marL="7125" marR="7125" marT="7125" marB="7125" anchor="ctr">
                    <a:solidFill>
                      <a:srgbClr val="FFFB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0975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T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IT" sz="18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Free afternoon – Cagliari Walking Tour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25" marR="7125" marT="7125" marB="7125" anchor="ctr">
                    <a:solidFill>
                      <a:srgbClr val="FDDB1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4" name="Google Shape;94;p5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0" lvl="0" indent="47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IT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Day 3 Agenda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5" name="Google Shape;95;p5" descr="Coffee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716" y="3121363"/>
            <a:ext cx="346887" cy="34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5" descr="Pasta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0160" y="4793934"/>
            <a:ext cx="426598" cy="42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 descr="Shoe footprints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858006">
            <a:off x="3698786" y="5229695"/>
            <a:ext cx="426599" cy="42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5" descr="Shoe footprints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858006">
            <a:off x="7817718" y="5332667"/>
            <a:ext cx="426599" cy="42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olo 1"/>
          <p:cNvSpPr/>
          <p:nvPr/>
        </p:nvSpPr>
        <p:spPr>
          <a:xfrm>
            <a:off x="1676520" y="3533760"/>
            <a:ext cx="10424160" cy="132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endParaRPr lang="en-US" sz="6000" b="0" strike="noStrike" spc="-1" dirty="0">
              <a:latin typeface="Arial"/>
            </a:endParaRPr>
          </a:p>
        </p:txBody>
      </p:sp>
      <p:pic>
        <p:nvPicPr>
          <p:cNvPr id="77" name="Immagine 76"/>
          <p:cNvPicPr/>
          <p:nvPr/>
        </p:nvPicPr>
        <p:blipFill>
          <a:blip r:embed="rId3"/>
          <a:stretch/>
        </p:blipFill>
        <p:spPr>
          <a:xfrm>
            <a:off x="1856858" y="3168922"/>
            <a:ext cx="2572920" cy="2590560"/>
          </a:xfrm>
          <a:prstGeom prst="rect">
            <a:avLst/>
          </a:prstGeom>
          <a:ln w="0">
            <a:noFill/>
          </a:ln>
        </p:spPr>
      </p:pic>
      <p:sp>
        <p:nvSpPr>
          <p:cNvPr id="78" name="CasellaDiTesto 77"/>
          <p:cNvSpPr txBox="1"/>
          <p:nvPr/>
        </p:nvSpPr>
        <p:spPr>
          <a:xfrm>
            <a:off x="1856858" y="2539822"/>
            <a:ext cx="2514600" cy="40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200" b="1" strike="noStrike" spc="-1" dirty="0">
                <a:solidFill>
                  <a:srgbClr val="002060"/>
                </a:solidFill>
                <a:latin typeface="Arial"/>
              </a:rPr>
              <a:t>ECRs</a:t>
            </a:r>
          </a:p>
        </p:txBody>
      </p:sp>
      <p:pic>
        <p:nvPicPr>
          <p:cNvPr id="79" name="Immagine 78"/>
          <p:cNvPicPr/>
          <p:nvPr/>
        </p:nvPicPr>
        <p:blipFill>
          <a:blip r:embed="rId4"/>
          <a:stretch/>
        </p:blipFill>
        <p:spPr>
          <a:xfrm>
            <a:off x="9383834" y="3081240"/>
            <a:ext cx="2571480" cy="2589120"/>
          </a:xfrm>
          <a:prstGeom prst="rect">
            <a:avLst/>
          </a:prstGeom>
          <a:ln w="0">
            <a:noFill/>
          </a:ln>
        </p:spPr>
      </p:pic>
      <p:sp>
        <p:nvSpPr>
          <p:cNvPr id="80" name="CasellaDiTesto 79"/>
          <p:cNvSpPr txBox="1"/>
          <p:nvPr/>
        </p:nvSpPr>
        <p:spPr>
          <a:xfrm>
            <a:off x="9412274" y="2363220"/>
            <a:ext cx="25146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2200" b="1" strike="noStrike" spc="-1" dirty="0">
                <a:solidFill>
                  <a:srgbClr val="002060"/>
                </a:solidFill>
                <a:latin typeface="Arial"/>
              </a:rPr>
              <a:t>Other Participants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1098DE-8D12-9BBB-DB76-407042FD89F7}"/>
              </a:ext>
            </a:extLst>
          </p:cNvPr>
          <p:cNvSpPr txBox="1"/>
          <p:nvPr/>
        </p:nvSpPr>
        <p:spPr>
          <a:xfrm>
            <a:off x="4458218" y="2363057"/>
            <a:ext cx="4867295" cy="168999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3600" b="1" strike="noStrike" spc="-1" dirty="0">
                <a:solidFill>
                  <a:srgbClr val="002060"/>
                </a:solidFill>
                <a:latin typeface="Arial"/>
              </a:rPr>
              <a:t>Feedback on the ECR session.</a:t>
            </a:r>
          </a:p>
          <a:p>
            <a:pPr algn="ctr">
              <a:buNone/>
            </a:pPr>
            <a:r>
              <a:rPr lang="en-US" sz="3600" b="1" strike="noStrike" spc="-1" dirty="0">
                <a:solidFill>
                  <a:srgbClr val="002060"/>
                </a:solidFill>
                <a:latin typeface="Arial"/>
              </a:rPr>
              <a:t> </a:t>
            </a:r>
          </a:p>
          <a:p>
            <a:pPr algn="ctr">
              <a:buNone/>
            </a:pPr>
            <a:r>
              <a:rPr lang="en-US" sz="3600" b="1" strike="noStrike" spc="-1" dirty="0">
                <a:solidFill>
                  <a:srgbClr val="002060"/>
                </a:solidFill>
                <a:latin typeface="Arial"/>
              </a:rPr>
              <a:t>Please take a moment to scan the relevant form.</a:t>
            </a:r>
          </a:p>
        </p:txBody>
      </p:sp>
      <p:cxnSp>
        <p:nvCxnSpPr>
          <p:cNvPr id="6" name="Connettore dritto 5">
            <a:extLst>
              <a:ext uri="{FF2B5EF4-FFF2-40B4-BE49-F238E27FC236}">
                <a16:creationId xmlns:a16="http://schemas.microsoft.com/office/drawing/2014/main" id="{B6A425BE-D6FF-A131-BB95-E6EE63FBD6CA}"/>
              </a:ext>
            </a:extLst>
          </p:cNvPr>
          <p:cNvCxnSpPr/>
          <p:nvPr/>
        </p:nvCxnSpPr>
        <p:spPr>
          <a:xfrm>
            <a:off x="5196512" y="3838333"/>
            <a:ext cx="335697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/>
        </p:nvSpPr>
        <p:spPr>
          <a:xfrm>
            <a:off x="658813" y="3526650"/>
            <a:ext cx="10837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A61"/>
              </a:buClr>
              <a:buSzPts val="5400"/>
              <a:buFont typeface="Calibri"/>
              <a:buNone/>
              <a:tabLst/>
              <a:defRPr/>
            </a:pPr>
            <a:r>
              <a:rPr kumimoji="0" lang="en-IT" sz="5400" b="0" i="0" u="none" strike="noStrike" kern="0" cap="none" spc="0" normalizeH="0" baseline="0" noProof="0">
                <a:ln>
                  <a:noFill/>
                </a:ln>
                <a:solidFill>
                  <a:srgbClr val="2A3A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Enjoy the programme!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341</Words>
  <Application>Microsoft Macintosh PowerPoint</Application>
  <PresentationFormat>Widescreen</PresentationFormat>
  <Paragraphs>59</Paragraphs>
  <Slides>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Office Theme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Barbara Angioni</dc:creator>
  <dc:description/>
  <cp:lastModifiedBy>Karl_EPOS ERIC </cp:lastModifiedBy>
  <cp:revision>15</cp:revision>
  <dcterms:created xsi:type="dcterms:W3CDTF">2026-02-14T10:36:05Z</dcterms:created>
  <dcterms:modified xsi:type="dcterms:W3CDTF">2026-03-17T23:33:46Z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