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Raleway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yiY07aC/EM8CFElQvECmXNzn9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D8FE0D-23B6-4B5A-A247-FFE6B110E32D}">
  <a:tblStyle styleId="{5AD8FE0D-23B6-4B5A-A247-FFE6B110E32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6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776788"/>
            <a:ext cx="54864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We use an automated procedure for projecting the overland flow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The technique is similar to a GIS technique used for PTHA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In the tests so far, we have used a relatively conservative friction value that gives high inundation areas and exposure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The reason for this is that by using open source DEMs previously we have underestimated inundation. This seems not to be the case with the present DEM.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Some reduction will likely be implemented to get a better match with observations.</a:t>
            </a: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792133" y="462367"/>
            <a:ext cx="105564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3466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1"/>
          </p:nvPr>
        </p:nvSpPr>
        <p:spPr>
          <a:xfrm>
            <a:off x="792133" y="1822100"/>
            <a:ext cx="10556400" cy="38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◉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skrift og tekstboks">
  <p:cSld name="Overskrift og tekstbok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748740" y="382232"/>
            <a:ext cx="10643796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  <a:defRPr sz="3409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748740" y="1173885"/>
            <a:ext cx="10656414" cy="456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581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Play"/>
              <a:buChar char="–"/>
              <a:defRPr/>
            </a:lvl2pPr>
            <a:lvl3pPr marL="1371600" lvl="2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"/>
              <a:buChar char="–"/>
              <a:defRPr/>
            </a:lvl3pPr>
            <a:lvl4pPr marL="1828800" lvl="3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Play"/>
              <a:buChar char="–"/>
              <a:defRPr/>
            </a:lvl4pPr>
            <a:lvl5pPr marL="2286000" lvl="4" indent="-3257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Play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hyperlink" Target="https://doi.org/10.1193/1.220679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27.jpg"/><Relationship Id="rId10" Type="http://schemas.openxmlformats.org/officeDocument/2006/relationships/hyperlink" Target="https://doi.org/10.1193/1.2206793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/>
          <p:nvPr/>
        </p:nvSpPr>
        <p:spPr>
          <a:xfrm>
            <a:off x="1767444" y="2393244"/>
            <a:ext cx="10424556" cy="175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An Integrated Tsunami Impact Assessment Workflow within ARISTOTLE: A Collaborative Use Case for Emergency Management</a:t>
            </a:r>
            <a:endParaRPr sz="3200" b="1" i="0" u="none" strike="noStrike" cap="none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1" descr="A logo for a company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1396" y="4904311"/>
            <a:ext cx="919528" cy="91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1005" y="5275648"/>
            <a:ext cx="803912" cy="37442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 txBox="1"/>
          <p:nvPr/>
        </p:nvSpPr>
        <p:spPr>
          <a:xfrm>
            <a:off x="1672194" y="4038512"/>
            <a:ext cx="10424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	</a:t>
            </a:r>
            <a:endParaRPr i="1" dirty="0">
              <a:solidFill>
                <a:srgbClr val="002060"/>
              </a:solidFill>
              <a:latin typeface="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b="1" i="1" u="sng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F. Løvholt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S. </a:t>
            </a:r>
            <a:r>
              <a:rPr lang="en-US" sz="1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Glimsdal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I. </a:t>
            </a:r>
            <a:r>
              <a:rPr lang="en-US" sz="1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Drøsdal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K. Sverdrup-Thygeson – Norwegian Geotechnical Institute (NGI)</a:t>
            </a:r>
            <a:endParaRPr i="1" dirty="0">
              <a:solidFill>
                <a:srgbClr val="002060"/>
              </a:solidFill>
              <a:latin typeface="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J. Gonzalez-Vida, J. Macias, S. Ortega – Univ Malaga (UMA)</a:t>
            </a:r>
            <a:endParaRPr i="1" dirty="0">
              <a:solidFill>
                <a:srgbClr val="002060"/>
              </a:solidFill>
              <a:latin typeface="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L. Faenza, A. Michelini, F. Romano, I. </a:t>
            </a:r>
            <a:r>
              <a:rPr lang="en-US" sz="1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Oliveti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G. Forlenza – INGV</a:t>
            </a:r>
            <a:endParaRPr i="1" dirty="0">
              <a:solidFill>
                <a:srgbClr val="002060"/>
              </a:solidFill>
              <a:latin typeface="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R. Dinescu - INFP</a:t>
            </a:r>
            <a:endParaRPr i="1" dirty="0">
              <a:solidFill>
                <a:srgbClr val="002060"/>
              </a:solidFill>
              <a:latin typeface="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C. Özer </a:t>
            </a:r>
            <a:r>
              <a:rPr lang="en-US" sz="1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Sözdinler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- </a:t>
            </a:r>
            <a:r>
              <a:rPr lang="en-US" sz="1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Gebze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Teknik </a:t>
            </a:r>
            <a:r>
              <a:rPr lang="en-US" sz="1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Üniversitesi</a:t>
            </a:r>
            <a:r>
              <a:rPr lang="en-US" sz="1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</a:t>
            </a:r>
            <a:endParaRPr sz="1800" b="0" i="1" u="none" strike="noStrike" cap="none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" descr="Universidad de Málag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4750" y="505520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0825" y="5152975"/>
            <a:ext cx="417891" cy="6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ctrTitle"/>
          </p:nvPr>
        </p:nvSpPr>
        <p:spPr>
          <a:xfrm>
            <a:off x="444063" y="881969"/>
            <a:ext cx="4180125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Example #1: Tohoku 2011 inundation</a:t>
            </a:r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body" idx="1"/>
          </p:nvPr>
        </p:nvSpPr>
        <p:spPr>
          <a:xfrm>
            <a:off x="444063" y="1840338"/>
            <a:ext cx="4552887" cy="165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25" rIns="119075" bIns="595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</a:pPr>
            <a:r>
              <a:rPr lang="en-US" sz="2406"/>
              <a:t>Favourable comparison with run-up observation from NOAA-NCEI database</a:t>
            </a:r>
            <a:endParaRPr/>
          </a:p>
        </p:txBody>
      </p:sp>
      <p:graphicFrame>
        <p:nvGraphicFramePr>
          <p:cNvPr id="225" name="Google Shape;225;p10"/>
          <p:cNvGraphicFramePr/>
          <p:nvPr/>
        </p:nvGraphicFramePr>
        <p:xfrm>
          <a:off x="5143133" y="44853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{5AD8FE0D-23B6-4B5A-A247-FFE6B110E32D}</a:tableStyleId>
              </a:tblPr>
              <a:tblGrid>
                <a:gridCol w="198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Calculated  </a:t>
                      </a:r>
                      <a:r>
                        <a:rPr lang="en-US" sz="2000">
                          <a:solidFill>
                            <a:srgbClr val="FFFF00"/>
                          </a:solidFill>
                        </a:rPr>
                        <a:t>median MIH </a:t>
                      </a:r>
                      <a:r>
                        <a:rPr lang="en-US" sz="2000"/>
                        <a:t>[m]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Calculated  </a:t>
                      </a:r>
                      <a:r>
                        <a:rPr lang="en-US" sz="2000" b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mean MIH </a:t>
                      </a:r>
                      <a:r>
                        <a:rPr lang="en-US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[m]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Observed [m]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Rokkasho</a:t>
                      </a:r>
                      <a:endParaRPr sz="2300"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6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8</a:t>
                      </a:r>
                      <a:endParaRPr sz="2300"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2-8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Noda</a:t>
                      </a:r>
                      <a:endParaRPr sz="2300"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22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28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10-27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Miyako</a:t>
                      </a:r>
                      <a:endParaRPr sz="2300"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21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27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6-32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Rikuzentaka</a:t>
                      </a:r>
                      <a:endParaRPr sz="2300"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43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56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13-20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Sendai</a:t>
                      </a:r>
                      <a:endParaRPr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23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30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12-23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Kashima</a:t>
                      </a:r>
                      <a:endParaRPr sz="2300"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8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10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3-8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Tokyo</a:t>
                      </a:r>
                      <a:endParaRPr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2.3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3</a:t>
                      </a:r>
                      <a:endParaRPr sz="2300"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1-2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Nagoya</a:t>
                      </a:r>
                      <a:endParaRPr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2.3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3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0.6-1.1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Osaka</a:t>
                      </a:r>
                      <a:endParaRPr/>
                    </a:p>
                  </a:txBody>
                  <a:tcPr marL="119100" marR="119100" marT="59550" marB="59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0.7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0.9</a:t>
                      </a:r>
                      <a:endParaRPr/>
                    </a:p>
                  </a:txBody>
                  <a:tcPr marL="119100" marR="119100" marT="59550" marB="595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</a:pPr>
                      <a:r>
                        <a:rPr lang="en-US" sz="2300"/>
                        <a:t>0.3-0.6</a:t>
                      </a:r>
                      <a:endParaRPr/>
                    </a:p>
                  </a:txBody>
                  <a:tcPr marL="119100" marR="119100" marT="59550" marB="595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6" name="Google Shape;22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407" y="3049491"/>
            <a:ext cx="3465288" cy="269556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0"/>
          <p:cNvSpPr/>
          <p:nvPr/>
        </p:nvSpPr>
        <p:spPr>
          <a:xfrm>
            <a:off x="4431625" y="3590686"/>
            <a:ext cx="68598" cy="295526"/>
          </a:xfrm>
          <a:custGeom>
            <a:avLst/>
            <a:gdLst/>
            <a:ahLst/>
            <a:cxnLst/>
            <a:rect l="l" t="t" r="r" b="b"/>
            <a:pathLst>
              <a:path w="68423" h="294774" extrusionOk="0">
                <a:moveTo>
                  <a:pt x="68423" y="294774"/>
                </a:moveTo>
                <a:cubicBezTo>
                  <a:pt x="66418" y="274721"/>
                  <a:pt x="67600" y="254088"/>
                  <a:pt x="62407" y="234616"/>
                </a:cubicBezTo>
                <a:cubicBezTo>
                  <a:pt x="59394" y="223318"/>
                  <a:pt x="50846" y="214266"/>
                  <a:pt x="44360" y="204537"/>
                </a:cubicBezTo>
                <a:cubicBezTo>
                  <a:pt x="28928" y="181389"/>
                  <a:pt x="26850" y="181012"/>
                  <a:pt x="8265" y="162426"/>
                </a:cubicBezTo>
                <a:cubicBezTo>
                  <a:pt x="-3940" y="101404"/>
                  <a:pt x="-1504" y="126631"/>
                  <a:pt x="8265" y="24063"/>
                </a:cubicBezTo>
                <a:cubicBezTo>
                  <a:pt x="9720" y="8783"/>
                  <a:pt x="12238" y="8059"/>
                  <a:pt x="20297" y="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" name="Google Shape;228;p10"/>
          <p:cNvCxnSpPr/>
          <p:nvPr/>
        </p:nvCxnSpPr>
        <p:spPr>
          <a:xfrm rot="10800000">
            <a:off x="2799041" y="4796331"/>
            <a:ext cx="2344092" cy="1566228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9" name="Google Shape;229;p10"/>
          <p:cNvCxnSpPr/>
          <p:nvPr/>
        </p:nvCxnSpPr>
        <p:spPr>
          <a:xfrm flipH="1">
            <a:off x="4627310" y="1604809"/>
            <a:ext cx="526427" cy="171531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0" name="Google Shape;230;p10"/>
          <p:cNvCxnSpPr/>
          <p:nvPr/>
        </p:nvCxnSpPr>
        <p:spPr>
          <a:xfrm rot="10800000">
            <a:off x="3520375" y="4770148"/>
            <a:ext cx="1605296" cy="86957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1" name="Google Shape;231;p10"/>
          <p:cNvCxnSpPr/>
          <p:nvPr/>
        </p:nvCxnSpPr>
        <p:spPr>
          <a:xfrm rot="10800000">
            <a:off x="4255534" y="4651028"/>
            <a:ext cx="876710" cy="43525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2" name="Google Shape;232;p10"/>
          <p:cNvCxnSpPr/>
          <p:nvPr/>
        </p:nvCxnSpPr>
        <p:spPr>
          <a:xfrm rot="10800000">
            <a:off x="4458209" y="4454852"/>
            <a:ext cx="659535" cy="2195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3" name="Google Shape;233;p10"/>
          <p:cNvCxnSpPr/>
          <p:nvPr/>
        </p:nvCxnSpPr>
        <p:spPr>
          <a:xfrm flipH="1">
            <a:off x="4499738" y="3804282"/>
            <a:ext cx="638519" cy="20221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4" name="Google Shape;234;p10"/>
          <p:cNvCxnSpPr/>
          <p:nvPr/>
        </p:nvCxnSpPr>
        <p:spPr>
          <a:xfrm flipH="1">
            <a:off x="4730416" y="3320896"/>
            <a:ext cx="505413" cy="45439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5" name="Google Shape;235;p10"/>
          <p:cNvCxnSpPr/>
          <p:nvPr/>
        </p:nvCxnSpPr>
        <p:spPr>
          <a:xfrm flipH="1">
            <a:off x="4764920" y="2718424"/>
            <a:ext cx="393323" cy="83967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6" name="Google Shape;236;p10"/>
          <p:cNvCxnSpPr/>
          <p:nvPr/>
        </p:nvCxnSpPr>
        <p:spPr>
          <a:xfrm flipH="1">
            <a:off x="4694337" y="2178997"/>
            <a:ext cx="456373" cy="129500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1" descr="Et bilde som inneholder kart, tekst, atlas, skjermbilde&#10;&#10;KI-generert innhold kan være feil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2888" y="864762"/>
            <a:ext cx="2229454" cy="378635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 txBox="1">
            <a:spLocks noGrp="1"/>
          </p:cNvSpPr>
          <p:nvPr>
            <p:ph type="ctrTitle"/>
          </p:nvPr>
        </p:nvSpPr>
        <p:spPr>
          <a:xfrm>
            <a:off x="465552" y="725012"/>
            <a:ext cx="5393236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Example #1: Tohoku 2011 Calculated exposure</a:t>
            </a:r>
            <a:endParaRPr/>
          </a:p>
        </p:txBody>
      </p:sp>
      <p:sp>
        <p:nvSpPr>
          <p:cNvPr id="243" name="Google Shape;243;p11"/>
          <p:cNvSpPr txBox="1">
            <a:spLocks noGrp="1"/>
          </p:cNvSpPr>
          <p:nvPr>
            <p:ph type="body" idx="1"/>
          </p:nvPr>
        </p:nvSpPr>
        <p:spPr>
          <a:xfrm>
            <a:off x="489272" y="1755780"/>
            <a:ext cx="6100307" cy="481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25" rIns="119075" bIns="59525" anchor="t" anchorCtr="0">
            <a:normAutofit/>
          </a:bodyPr>
          <a:lstStyle/>
          <a:p>
            <a:pPr marL="446292" lvl="0" indent="-4462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Police report Japan: observed about 1.100.000 "doors" were damaged (statista.com says 2.2 persons per household)</a:t>
            </a:r>
            <a:endParaRPr/>
          </a:p>
          <a:p>
            <a:pPr marL="843679" lvl="1" indent="-446292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000"/>
              <a:t>Implies 2.42 million persons potentially exposed</a:t>
            </a:r>
            <a:endParaRPr/>
          </a:p>
          <a:p>
            <a:pPr marL="446292" lvl="0" indent="-446292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Calculated exposure assuming a friction loss of 3m height reduction per km</a:t>
            </a:r>
            <a:endParaRPr/>
          </a:p>
          <a:p>
            <a:pPr marL="843679" lvl="1" indent="-446292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•"/>
            </a:pPr>
            <a:r>
              <a:rPr lang="en-US" sz="2000">
                <a:solidFill>
                  <a:srgbClr val="00B050"/>
                </a:solidFill>
              </a:rPr>
              <a:t>Median value: 2.45 million persons</a:t>
            </a:r>
            <a:endParaRPr/>
          </a:p>
          <a:p>
            <a:pPr marL="843679" lvl="1" indent="-446292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en-US" sz="2000">
                <a:solidFill>
                  <a:srgbClr val="FF0000"/>
                </a:solidFill>
              </a:rPr>
              <a:t>Mean, value: 3.4 million persons</a:t>
            </a:r>
            <a:endParaRPr/>
          </a:p>
          <a:p>
            <a:pPr marL="843679" lvl="1" indent="-446292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en-US" sz="2000">
                <a:solidFill>
                  <a:srgbClr val="FF0000"/>
                </a:solidFill>
              </a:rPr>
              <a:t>84 percentage, value: 6.3 million person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(Observed number of fatalities is 19.759 - emdat.be -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solidFill>
                  <a:srgbClr val="7F7F7F"/>
                </a:solidFill>
              </a:rPr>
              <a:t>&lt; 1% of the potential exposure)</a:t>
            </a:r>
            <a:endParaRPr/>
          </a:p>
        </p:txBody>
      </p:sp>
      <p:pic>
        <p:nvPicPr>
          <p:cNvPr id="244" name="Google Shape;244;p11" descr="Et bilde som inneholder kart, tekst, atlas, skjermbilde&#10;&#10;KI-generert innhold kan være feil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8241" y="1755780"/>
            <a:ext cx="2288882" cy="388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1" descr="Et bilde som inneholder kart, tekst, atlas, skjermbilde&#10;&#10;KI-generert innhold kan være feil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6443" y="3071645"/>
            <a:ext cx="2229453" cy="378635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1"/>
          <p:cNvSpPr txBox="1"/>
          <p:nvPr/>
        </p:nvSpPr>
        <p:spPr>
          <a:xfrm>
            <a:off x="6581104" y="449709"/>
            <a:ext cx="2540432" cy="37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Median value inundation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8932833" y="1062249"/>
            <a:ext cx="1444291" cy="64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value inundation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10388411" y="2493336"/>
            <a:ext cx="1416670" cy="64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 percentile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inundation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11" descr="A logo for a company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 descr="Universidad de Málag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 txBox="1">
            <a:spLocks noGrp="1"/>
          </p:cNvSpPr>
          <p:nvPr>
            <p:ph type="ctrTitle"/>
          </p:nvPr>
        </p:nvSpPr>
        <p:spPr>
          <a:xfrm>
            <a:off x="3190875" y="734948"/>
            <a:ext cx="6019800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Example #2: Indian Ocean Tsunami 2004</a:t>
            </a:r>
            <a:endParaRPr/>
          </a:p>
        </p:txBody>
      </p:sp>
      <p:sp>
        <p:nvSpPr>
          <p:cNvPr id="258" name="Google Shape;258;p12"/>
          <p:cNvSpPr txBox="1">
            <a:spLocks noGrp="1"/>
          </p:cNvSpPr>
          <p:nvPr>
            <p:ph type="body" idx="1"/>
          </p:nvPr>
        </p:nvSpPr>
        <p:spPr>
          <a:xfrm>
            <a:off x="281076" y="1432381"/>
            <a:ext cx="4259853" cy="431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25" rIns="119075" bIns="59525" anchor="t" anchorCtr="0">
            <a:normAutofit fontScale="92500"/>
          </a:bodyPr>
          <a:lstStyle/>
          <a:p>
            <a:pPr marL="232377" lvl="0" indent="-23237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Good agreement in inundation and exposure estimates for Thailand, Indonesia, Maldives</a:t>
            </a:r>
            <a:endParaRPr/>
          </a:p>
          <a:p>
            <a:pPr marL="232377" lvl="0" indent="-232377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Need high percentile to match observations</a:t>
            </a:r>
            <a:endParaRPr/>
          </a:p>
          <a:p>
            <a:pPr marL="232377" lvl="0" indent="-232377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Overestimation for Myanmar </a:t>
            </a:r>
            <a:endParaRPr/>
          </a:p>
          <a:p>
            <a:pPr marL="232377" lvl="0" indent="-232377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Significant underestimation of population exposure for</a:t>
            </a:r>
            <a:endParaRPr/>
          </a:p>
          <a:p>
            <a:pPr marL="612252" lvl="2" indent="-232378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121428"/>
              <a:buChar char="–"/>
            </a:pPr>
            <a:r>
              <a:rPr lang="en-US"/>
              <a:t>Sri Lanka and India</a:t>
            </a:r>
            <a:endParaRPr sz="1400"/>
          </a:p>
          <a:p>
            <a:pPr marL="612252" lvl="2" indent="-232378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Mainly due to too limited slip in the applied earthquake source northwards</a:t>
            </a:r>
            <a:endParaRPr/>
          </a:p>
        </p:txBody>
      </p:sp>
      <p:pic>
        <p:nvPicPr>
          <p:cNvPr id="259" name="Google Shape;25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6160" y="14291093"/>
            <a:ext cx="189543" cy="1547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12"/>
          <p:cNvGrpSpPr/>
          <p:nvPr/>
        </p:nvGrpSpPr>
        <p:grpSpPr>
          <a:xfrm>
            <a:off x="4540929" y="1722303"/>
            <a:ext cx="7631653" cy="3413393"/>
            <a:chOff x="3265589" y="2661091"/>
            <a:chExt cx="7356914" cy="3290511"/>
          </a:xfrm>
        </p:grpSpPr>
        <p:pic>
          <p:nvPicPr>
            <p:cNvPr id="261" name="Google Shape;261;p12" descr="Et bilde som inneholder kart, tekst, atlas, diagram&#10;&#10;KI-generert innhold kan være feil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12104" y="3077619"/>
              <a:ext cx="2265393" cy="2519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2" descr="Et bilde som inneholder kart, tekst, atlas, diagram&#10;&#10;KI-generert innhold kan være feil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90988" y="3077619"/>
              <a:ext cx="2265393" cy="2519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2" descr="Et bilde som inneholder kart, tekst, atlas, diagram&#10;&#10;KI-generert innhold kan være feil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17367" y="3077619"/>
              <a:ext cx="2265393" cy="2519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12"/>
            <p:cNvSpPr txBox="1"/>
            <p:nvPr/>
          </p:nvSpPr>
          <p:spPr>
            <a:xfrm>
              <a:off x="3359836" y="2674002"/>
              <a:ext cx="2269412" cy="34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Median value inundation</a:t>
              </a:r>
              <a:endParaRPr sz="16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 txBox="1"/>
            <p:nvPr/>
          </p:nvSpPr>
          <p:spPr>
            <a:xfrm>
              <a:off x="5855682" y="2661091"/>
              <a:ext cx="2115131" cy="340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Mean value inundation</a:t>
              </a:r>
              <a:endParaRPr sz="16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 txBox="1"/>
            <p:nvPr/>
          </p:nvSpPr>
          <p:spPr>
            <a:xfrm>
              <a:off x="8015024" y="2674002"/>
              <a:ext cx="2607479" cy="371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84 percentage inundation</a:t>
              </a:r>
              <a:endParaRPr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 txBox="1"/>
            <p:nvPr/>
          </p:nvSpPr>
          <p:spPr>
            <a:xfrm>
              <a:off x="3265589" y="5673896"/>
              <a:ext cx="6982807" cy="277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3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Background figure: Borrero et al. (2026), Earthquake Spectra 22(3), </a:t>
              </a:r>
              <a:r>
                <a:rPr lang="en-US" sz="1203" i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https://doi.org/10.1193/1.2206793</a:t>
              </a:r>
              <a:endParaRPr sz="12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8" name="Google Shape;268;p12" descr="A logo for a company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9" name="Google Shape;26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2" descr="Universidad de Málag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09176" y="945563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27401" y="2274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"/>
          <p:cNvSpPr txBox="1">
            <a:spLocks noGrp="1"/>
          </p:cNvSpPr>
          <p:nvPr>
            <p:ph type="ctrTitle"/>
          </p:nvPr>
        </p:nvSpPr>
        <p:spPr>
          <a:xfrm>
            <a:off x="760439" y="798333"/>
            <a:ext cx="4477585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/>
              <a:t>Example #3: 2010 Maule</a:t>
            </a:r>
            <a:endParaRPr sz="2400"/>
          </a:p>
        </p:txBody>
      </p:sp>
      <p:sp>
        <p:nvSpPr>
          <p:cNvPr id="277" name="Google Shape;277;p13"/>
          <p:cNvSpPr txBox="1"/>
          <p:nvPr/>
        </p:nvSpPr>
        <p:spPr>
          <a:xfrm>
            <a:off x="6096000" y="729829"/>
            <a:ext cx="49172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#4: 2024 Noto</a:t>
            </a:r>
            <a:endParaRPr sz="24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686515" y="5122291"/>
            <a:ext cx="4462589" cy="11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25" rIns="119075" bIns="59525" anchor="t" anchorCtr="0">
            <a:normAutofit/>
          </a:bodyPr>
          <a:lstStyle/>
          <a:p>
            <a:pPr marL="445135" marR="0" lvl="0" indent="-4451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4"/>
              <a:buFont typeface="Arial"/>
              <a:buChar char="•"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run-up roughly coincides with observation</a:t>
            </a:r>
            <a:endParaRPr/>
          </a:p>
          <a:p>
            <a:pPr marL="445135" marR="0" lvl="0" indent="-445135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404"/>
              <a:buFont typeface="Arial"/>
              <a:buChar char="•"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Calculated exposure – 28k</a:t>
            </a:r>
            <a:endParaRPr/>
          </a:p>
        </p:txBody>
      </p:sp>
      <p:sp>
        <p:nvSpPr>
          <p:cNvPr id="279" name="Google Shape;279;p13"/>
          <p:cNvSpPr txBox="1"/>
          <p:nvPr/>
        </p:nvSpPr>
        <p:spPr>
          <a:xfrm>
            <a:off x="6096000" y="4621092"/>
            <a:ext cx="4960983" cy="12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25" rIns="119075" bIns="59525" anchor="t" anchorCtr="0">
            <a:normAutofit fontScale="92500"/>
          </a:bodyPr>
          <a:lstStyle/>
          <a:p>
            <a:pPr marL="445135" marR="0" lvl="0" indent="-445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based MIH’s 1-5m</a:t>
            </a:r>
            <a:endParaRPr/>
          </a:p>
          <a:p>
            <a:pPr marL="445135" marR="0" lvl="0" indent="-445179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within the same area 1-4 m</a:t>
            </a:r>
            <a:endParaRPr/>
          </a:p>
          <a:p>
            <a:pPr marL="445135" marR="0" lvl="0" indent="-445179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Roughly similar inundation heights compared to observations</a:t>
            </a:r>
            <a:endParaRPr/>
          </a:p>
          <a:p>
            <a:pPr marL="445135" marR="0" lvl="0" indent="-445179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Simplified source (homogeneous rupture)</a:t>
            </a:r>
            <a:endParaRPr/>
          </a:p>
        </p:txBody>
      </p:sp>
      <p:pic>
        <p:nvPicPr>
          <p:cNvPr id="280" name="Google Shape;2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264" y="1554164"/>
            <a:ext cx="4656876" cy="349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 descr="Et bilde som inneholder kart, tekst, skjermbilde, diagram&#10;&#10;KI-generert innhold kan være feil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9693" y="1348827"/>
            <a:ext cx="4873595" cy="30869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13"/>
          <p:cNvCxnSpPr/>
          <p:nvPr/>
        </p:nvCxnSpPr>
        <p:spPr>
          <a:xfrm>
            <a:off x="2766140" y="1475798"/>
            <a:ext cx="0" cy="439297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3" name="Google Shape;283;p13"/>
          <p:cNvSpPr txBox="1"/>
          <p:nvPr/>
        </p:nvSpPr>
        <p:spPr>
          <a:xfrm>
            <a:off x="2803579" y="1392611"/>
            <a:ext cx="747621" cy="30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Median</a:t>
            </a:r>
            <a:endParaRPr sz="14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2524586" y="1194225"/>
            <a:ext cx="611018" cy="30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endParaRPr sz="14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2126280" y="1269149"/>
            <a:ext cx="535724" cy="30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84 %</a:t>
            </a:r>
            <a:endParaRPr sz="14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p13"/>
          <p:cNvCxnSpPr>
            <a:stCxn id="285" idx="2"/>
          </p:cNvCxnSpPr>
          <p:nvPr/>
        </p:nvCxnSpPr>
        <p:spPr>
          <a:xfrm>
            <a:off x="2394142" y="1577567"/>
            <a:ext cx="130500" cy="3687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7" name="Google Shape;287;p13"/>
          <p:cNvCxnSpPr>
            <a:stCxn id="283" idx="2"/>
          </p:cNvCxnSpPr>
          <p:nvPr/>
        </p:nvCxnSpPr>
        <p:spPr>
          <a:xfrm flipH="1">
            <a:off x="2890890" y="1701816"/>
            <a:ext cx="286500" cy="208500"/>
          </a:xfrm>
          <a:prstGeom prst="straightConnector1">
            <a:avLst/>
          </a:prstGeom>
          <a:noFill/>
          <a:ln w="19050" cap="flat" cmpd="sng">
            <a:solidFill>
              <a:srgbClr val="F7CAA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88" name="Google Shape;288;p13" descr="A logo for a compan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8676" y="5962976"/>
            <a:ext cx="771776" cy="7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3" descr="A logo for a compan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 descr="Universidad de Málag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 txBox="1">
            <a:spLocks noGrp="1"/>
          </p:cNvSpPr>
          <p:nvPr>
            <p:ph type="ctrTitle"/>
          </p:nvPr>
        </p:nvSpPr>
        <p:spPr>
          <a:xfrm>
            <a:off x="774102" y="599402"/>
            <a:ext cx="10643796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Outlook</a:t>
            </a:r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body" idx="1"/>
          </p:nvPr>
        </p:nvSpPr>
        <p:spPr>
          <a:xfrm>
            <a:off x="748740" y="1173885"/>
            <a:ext cx="10669158" cy="468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0" bIns="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Tsunami Impact Assessment Workflow shows how individual services can be combined for use for emergency management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It necessitates collaboration between several institutions and integration of individual services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Several individual components included in TCS tsunami already, among others via Geo-INQUIRE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Tsunami-HySEA 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Amplification factor service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service is being finalized and is becoming operational in ARISTOTLE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Added value for EPOS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Integration code tying together tsunami simulations and amplification factors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A new precomputed exposure database, and automated deployment and testing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ARISTOTLE serves as an accelerator for service implementation</a:t>
            </a:r>
            <a:endParaRPr/>
          </a:p>
        </p:txBody>
      </p:sp>
      <p:pic>
        <p:nvPicPr>
          <p:cNvPr id="299" name="Google Shape;299;p14" descr="A logo for a compan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 descr="Universidad de Málag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"/>
          <p:cNvSpPr txBox="1"/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74390" y="960437"/>
            <a:ext cx="9144000" cy="104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</a:pPr>
            <a:r>
              <a:rPr lang="en-US" sz="3409"/>
              <a:t>Background – need for rapid post event tsunami exposure analysis</a:t>
            </a:r>
            <a:endParaRPr sz="3409"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89304" y="2001794"/>
            <a:ext cx="8719104" cy="38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0" bIns="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5"/>
              <a:buChar char="•"/>
            </a:pPr>
            <a:r>
              <a:rPr lang="en-US" sz="2105"/>
              <a:t>Need to quickly getting an estimate of the severity and extent of an event right after it has occurred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105"/>
              <a:buChar char="•"/>
            </a:pPr>
            <a:r>
              <a:rPr lang="en-US" sz="2105"/>
              <a:t>In Europe, the EU ERCC (Emergency Response Coordination Centre) under the civil protection mechanism DG-ECHO have this responsibility</a:t>
            </a:r>
            <a:endParaRPr/>
          </a:p>
          <a:p>
            <a:pPr marL="506498" lvl="1" indent="-189936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ts val="1789"/>
              <a:buFont typeface="Play"/>
              <a:buChar char="–"/>
            </a:pPr>
            <a:r>
              <a:rPr lang="en-US" sz="2105"/>
              <a:t>The ARISTOTLE consortium tasked by ERCC to perform post assessment analysis within three hours after an event has occurred – globally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105"/>
              <a:buChar char="•"/>
            </a:pPr>
            <a:r>
              <a:rPr lang="en-US" sz="2105"/>
              <a:t>Services for estimating impact exists for earthquakes (e.g. USGS PAGER, GEMs impact analysis)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105"/>
              <a:buChar char="•"/>
            </a:pPr>
            <a:r>
              <a:rPr lang="en-US" sz="2105"/>
              <a:t>Present tsunami service limited to tsunami propagation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105"/>
              <a:buChar char="•"/>
            </a:pPr>
            <a:r>
              <a:rPr lang="en-US" sz="2105"/>
              <a:t>Objective for this work: Provide a global model extending the present service to population exposure for tsunami three hours after it has been recorded</a:t>
            </a:r>
            <a:endParaRPr/>
          </a:p>
          <a:p>
            <a:pPr marL="506498" lvl="1" indent="-76319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ts val="1789"/>
              <a:buFont typeface="Play"/>
              <a:buNone/>
            </a:pPr>
            <a:endParaRPr sz="2105"/>
          </a:p>
        </p:txBody>
      </p:sp>
      <p:pic>
        <p:nvPicPr>
          <p:cNvPr id="63" name="Google Shape;63;p2" descr="onePAGER PDF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9904" y="-22589"/>
            <a:ext cx="2867705" cy="376386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 txBox="1"/>
          <p:nvPr/>
        </p:nvSpPr>
        <p:spPr>
          <a:xfrm>
            <a:off x="9074592" y="3753088"/>
            <a:ext cx="2810867" cy="462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https://earthquake.usgs.gov/data/pager/onepager.php</a:t>
            </a:r>
            <a:endParaRPr/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6844" y="4295647"/>
            <a:ext cx="2478615" cy="256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2321" y="6148860"/>
            <a:ext cx="638558" cy="29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ctrTitle"/>
          </p:nvPr>
        </p:nvSpPr>
        <p:spPr>
          <a:xfrm>
            <a:off x="2000250" y="576306"/>
            <a:ext cx="9048750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Technical outline of the impact assessment workflow</a:t>
            </a:r>
            <a:endParaRPr/>
          </a:p>
        </p:txBody>
      </p:sp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611066" y="1188849"/>
            <a:ext cx="10757481" cy="47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0" bIns="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Combined set of service provides operated by the TSPs service providers in Europe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Global geographical coverage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Institutional collaboration</a:t>
            </a:r>
            <a:endParaRPr/>
          </a:p>
          <a:p>
            <a:pPr marL="506498" lvl="1" indent="-189936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ts val="1530"/>
              <a:buChar char="–"/>
            </a:pPr>
            <a:r>
              <a:rPr lang="en-US" sz="1800"/>
              <a:t>TSPs from ARISTOTLE consortium operates the post event assessment analysis</a:t>
            </a:r>
            <a:endParaRPr/>
          </a:p>
          <a:p>
            <a:pPr marL="506498" lvl="1" indent="-189936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ts val="1530"/>
              <a:buChar char="–"/>
            </a:pPr>
            <a:r>
              <a:rPr lang="en-US" sz="1800"/>
              <a:t>Univ Malaga delivers automated tsunami service through the HySEA tsunami simulation output </a:t>
            </a:r>
            <a:endParaRPr/>
          </a:p>
          <a:p>
            <a:pPr marL="506498" lvl="1" indent="-189936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ts val="1530"/>
              <a:buChar char="–"/>
            </a:pPr>
            <a:r>
              <a:rPr lang="en-US" sz="1800"/>
              <a:t>NGI estimates the population exposure estimates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Motivation - leverage past development for global hazard analysis model for use in acute situations for rapid population exposure estimation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/>
              <a:t>Globally unique service </a:t>
            </a:r>
            <a:r>
              <a:rPr lang="en-US" sz="2400"/>
              <a:t>– combining numerical models (UMA), the ARISTOTLE SPADA platform, and a new inundation and exposure calculation procedure (NGI)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model is tested globally and is operational</a:t>
            </a:r>
            <a:endParaRPr/>
          </a:p>
        </p:txBody>
      </p:sp>
      <p:pic>
        <p:nvPicPr>
          <p:cNvPr id="73" name="Google Shape;73;p3" descr="A logo for a compan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descr="Universidad de Málag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410895" y="6790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Tsunami propagation model - Tsunami HySEA</a:t>
            </a: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410895" y="1867944"/>
            <a:ext cx="7420897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Highly efficient Shallow water solver using GPUs (CUDA implementation) – developed and maintained by UMA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Stable implementation using Finite Volumes, Riemann solvers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Interface established on the ARISTOTLE SPADA platform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European TSPs on duty operates the service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Users can set arbitrary simulation domain size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Execution of scenario simulations takes a few minutes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Outputs offshore tsunami water heights both as field and at POIs, and travel time</a:t>
            </a:r>
            <a:endParaRPr/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sp>
        <p:nvSpPr>
          <p:cNvPr id="83" name="Google Shape;83;p4"/>
          <p:cNvSpPr txBox="1">
            <a:spLocks noGrp="1"/>
          </p:cNvSpPr>
          <p:nvPr>
            <p:ph type="sldNum" idx="12"/>
          </p:nvPr>
        </p:nvSpPr>
        <p:spPr>
          <a:xfrm>
            <a:off x="11460163" y="6332538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 l="29533" t="8334" r="19490" b="15489"/>
          <a:stretch/>
        </p:blipFill>
        <p:spPr>
          <a:xfrm>
            <a:off x="7895279" y="1867944"/>
            <a:ext cx="3463885" cy="393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 descr="A logo for a company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 descr="Universidad de Málag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 txBox="1">
            <a:spLocks noGrp="1"/>
          </p:cNvSpPr>
          <p:nvPr>
            <p:ph type="ctrTitle"/>
          </p:nvPr>
        </p:nvSpPr>
        <p:spPr>
          <a:xfrm>
            <a:off x="759033" y="836051"/>
            <a:ext cx="5559917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Global amplification factors</a:t>
            </a:r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body" idx="1"/>
          </p:nvPr>
        </p:nvSpPr>
        <p:spPr>
          <a:xfrm>
            <a:off x="361665" y="1382506"/>
            <a:ext cx="6354655" cy="4379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0" bIns="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Estimates the coastal Maximum Inundation Height (MIH)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Amplification Factor between for tsunami amplitude deep water and coastal points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Non-local approach – highly approximate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Based on a large set of plane wave linear shallow water model  simulations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Look up table based on wave period and polarity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Calibrated via many high-resolution inundation simulations acting as reference models providing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Bias correction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Uncertainty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Takes time series outputs from Tsunami-HySEA as input to compute the MIH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Repository available via Geo-INQUIRE:</a:t>
            </a:r>
            <a:endParaRPr/>
          </a:p>
          <a:p>
            <a:pPr marL="506498" lvl="1" indent="-189937" algn="l" rtl="0">
              <a:lnSpc>
                <a:spcPct val="90000"/>
              </a:lnSpc>
              <a:spcBef>
                <a:spcPts val="701"/>
              </a:spcBef>
              <a:spcAft>
                <a:spcPts val="0"/>
              </a:spcAft>
              <a:buClr>
                <a:schemeClr val="dk1"/>
              </a:buClr>
              <a:buSzPct val="85000"/>
              <a:buChar char="–"/>
            </a:pPr>
            <a:r>
              <a:rPr lang="en-US"/>
              <a:t>https://github.com/norwegian-geotechnical-institute/global-tsunami-amplification-factors/tree/v2.0.0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0197" y="0"/>
            <a:ext cx="4269202" cy="461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7518" y="5107062"/>
            <a:ext cx="3043277" cy="170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 rotWithShape="1">
          <a:blip r:embed="rId5">
            <a:alphaModFix/>
          </a:blip>
          <a:srcRect t="49829"/>
          <a:stretch/>
        </p:blipFill>
        <p:spPr>
          <a:xfrm>
            <a:off x="6495860" y="4956498"/>
            <a:ext cx="2395522" cy="18617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 txBox="1"/>
          <p:nvPr/>
        </p:nvSpPr>
        <p:spPr>
          <a:xfrm>
            <a:off x="6462634" y="4600859"/>
            <a:ext cx="2866158" cy="37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Factors as function of period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9258016" y="4611543"/>
            <a:ext cx="2319231" cy="37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Lognormal uncertainty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5" descr="A logo for a company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 descr="Universidad de Málag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ctrTitle"/>
          </p:nvPr>
        </p:nvSpPr>
        <p:spPr>
          <a:xfrm>
            <a:off x="2953971" y="478894"/>
            <a:ext cx="6735095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00" rIns="119075" bIns="595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186"/>
              <a:buFont typeface="Calibri"/>
              <a:buNone/>
            </a:pPr>
            <a:r>
              <a:rPr lang="en-US"/>
              <a:t>Inundation model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10" name="Google Shape;110;p6" descr="fig_04_Definition of the inundation zones_jacop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7784" y="1220363"/>
            <a:ext cx="4610764" cy="195357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/>
          <p:nvPr/>
        </p:nvSpPr>
        <p:spPr>
          <a:xfrm>
            <a:off x="522893" y="924551"/>
            <a:ext cx="6425746" cy="449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075" tIns="59525" rIns="119075" bIns="59525" anchor="t" anchorCtr="0">
            <a:normAutofit/>
          </a:bodyPr>
          <a:lstStyle/>
          <a:p>
            <a:pPr marL="189444" marR="0" lvl="0" indent="-189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</a:pPr>
            <a:r>
              <a:rPr lang="en-US" sz="240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Shoreline value for tsunami flow depth set to equal to calculated MIH</a:t>
            </a:r>
            <a:endParaRPr/>
          </a:p>
          <a:p>
            <a:pPr marL="189444" marR="0" lvl="0" indent="-189444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</a:pPr>
            <a:r>
              <a:rPr lang="en-US" sz="240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Extrapolated onshore over open-source DEM</a:t>
            </a:r>
            <a:endParaRPr/>
          </a:p>
          <a:p>
            <a:pPr marL="189444" marR="0" lvl="0" indent="-189444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</a:pPr>
            <a:r>
              <a:rPr lang="en-US" sz="240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 small friction loss for the inland flow</a:t>
            </a:r>
            <a:endParaRPr/>
          </a:p>
          <a:p>
            <a:pPr marL="189444" marR="0" lvl="0" indent="-189444" algn="l" rtl="0">
              <a:lnSpc>
                <a:spcPct val="10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</a:pPr>
            <a:r>
              <a:rPr lang="en-US" sz="240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Discrete inundation look up tables predetermined via GIS</a:t>
            </a:r>
            <a:endParaRPr/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4" y="4044393"/>
            <a:ext cx="5029200" cy="281360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6"/>
          <p:cNvSpPr txBox="1"/>
          <p:nvPr/>
        </p:nvSpPr>
        <p:spPr>
          <a:xfrm>
            <a:off x="154537" y="3336507"/>
            <a:ext cx="48746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Link between tsunami propagation model output and predefined inundation areas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6"/>
          <p:cNvGrpSpPr/>
          <p:nvPr/>
        </p:nvGrpSpPr>
        <p:grpSpPr>
          <a:xfrm>
            <a:off x="6407144" y="3356587"/>
            <a:ext cx="5630319" cy="3501413"/>
            <a:chOff x="2887270" y="594118"/>
            <a:chExt cx="6118732" cy="3446660"/>
          </a:xfrm>
        </p:grpSpPr>
        <p:pic>
          <p:nvPicPr>
            <p:cNvPr id="115" name="Google Shape;11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87270" y="594118"/>
              <a:ext cx="3312368" cy="258096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6" name="Google Shape;116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2726" y="980639"/>
              <a:ext cx="3312368" cy="258096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7" name="Google Shape;117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58180" y="1178103"/>
              <a:ext cx="3312368" cy="258096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8" name="Google Shape;118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3634" y="1459811"/>
              <a:ext cx="3312368" cy="258096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19" name="Google Shape;119;p6"/>
          <p:cNvSpPr/>
          <p:nvPr/>
        </p:nvSpPr>
        <p:spPr>
          <a:xfrm>
            <a:off x="6563941" y="3322145"/>
            <a:ext cx="1010830" cy="46893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302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</a:t>
            </a:r>
            <a:endParaRPr sz="130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7371004" y="3767099"/>
            <a:ext cx="1010830" cy="46893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302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</a:t>
            </a:r>
            <a:r>
              <a:rPr lang="en-US" sz="13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Δh</a:t>
            </a:r>
            <a:endParaRPr sz="130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8216305" y="4154755"/>
            <a:ext cx="1010830" cy="46893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30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923558" y="6285634"/>
            <a:ext cx="1010830" cy="46893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302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</a:t>
            </a:r>
            <a:endParaRPr sz="130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6" descr="A logo for a company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 descr="Universidad de Málag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1808947" y="186512"/>
            <a:ext cx="9399802" cy="111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Combined: Stepwise exposure estimation procedure</a:t>
            </a:r>
            <a:endParaRPr/>
          </a:p>
        </p:txBody>
      </p:sp>
      <p:grpSp>
        <p:nvGrpSpPr>
          <p:cNvPr id="133" name="Google Shape;133;p7"/>
          <p:cNvGrpSpPr/>
          <p:nvPr/>
        </p:nvGrpSpPr>
        <p:grpSpPr>
          <a:xfrm>
            <a:off x="3663756" y="1084332"/>
            <a:ext cx="5968374" cy="4765338"/>
            <a:chOff x="3531228" y="972548"/>
            <a:chExt cx="5953177" cy="4753204"/>
          </a:xfrm>
        </p:grpSpPr>
        <p:grpSp>
          <p:nvGrpSpPr>
            <p:cNvPr id="134" name="Google Shape;134;p7"/>
            <p:cNvGrpSpPr/>
            <p:nvPr/>
          </p:nvGrpSpPr>
          <p:grpSpPr>
            <a:xfrm>
              <a:off x="3531228" y="1081572"/>
              <a:ext cx="2921262" cy="2617112"/>
              <a:chOff x="2788472" y="681199"/>
              <a:chExt cx="2498132" cy="2201738"/>
            </a:xfrm>
          </p:grpSpPr>
          <p:grpSp>
            <p:nvGrpSpPr>
              <p:cNvPr id="135" name="Google Shape;135;p7"/>
              <p:cNvGrpSpPr/>
              <p:nvPr/>
            </p:nvGrpSpPr>
            <p:grpSpPr>
              <a:xfrm>
                <a:off x="2788472" y="681199"/>
                <a:ext cx="2498132" cy="2201738"/>
                <a:chOff x="2645777" y="1236894"/>
                <a:chExt cx="2498132" cy="2201738"/>
              </a:xfrm>
            </p:grpSpPr>
            <p:pic>
              <p:nvPicPr>
                <p:cNvPr id="136" name="Google Shape;136;p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2645777" y="1578172"/>
                  <a:ext cx="2480614" cy="18604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7" name="Google Shape;137;p7"/>
                <p:cNvSpPr txBox="1"/>
                <p:nvPr/>
              </p:nvSpPr>
              <p:spPr>
                <a:xfrm>
                  <a:off x="2663295" y="1236894"/>
                  <a:ext cx="2480614" cy="54871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24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Time series analysis - extract wave characteristics</a:t>
                  </a:r>
                  <a:endParaRPr/>
                </a:p>
              </p:txBody>
            </p:sp>
          </p:grpSp>
          <p:sp>
            <p:nvSpPr>
              <p:cNvPr id="138" name="Google Shape;138;p7"/>
              <p:cNvSpPr/>
              <p:nvPr/>
            </p:nvSpPr>
            <p:spPr>
              <a:xfrm>
                <a:off x="3115569" y="1337396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39;p7"/>
            <p:cNvGrpSpPr/>
            <p:nvPr/>
          </p:nvGrpSpPr>
          <p:grpSpPr>
            <a:xfrm>
              <a:off x="3598705" y="3659254"/>
              <a:ext cx="3545994" cy="1631671"/>
              <a:chOff x="2771801" y="2934404"/>
              <a:chExt cx="2729511" cy="1255970"/>
            </a:xfrm>
          </p:grpSpPr>
          <p:pic>
            <p:nvPicPr>
              <p:cNvPr id="140" name="Google Shape;140;p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771801" y="2934404"/>
                <a:ext cx="2729511" cy="12559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" name="Google Shape;141;p7"/>
              <p:cNvSpPr/>
              <p:nvPr/>
            </p:nvSpPr>
            <p:spPr>
              <a:xfrm>
                <a:off x="2922053" y="2948975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" name="Google Shape;142;p7"/>
            <p:cNvGrpSpPr/>
            <p:nvPr/>
          </p:nvGrpSpPr>
          <p:grpSpPr>
            <a:xfrm>
              <a:off x="6500918" y="1081572"/>
              <a:ext cx="2917248" cy="1830218"/>
              <a:chOff x="6689684" y="901191"/>
              <a:chExt cx="2479750" cy="1555741"/>
            </a:xfrm>
          </p:grpSpPr>
          <p:pic>
            <p:nvPicPr>
              <p:cNvPr id="143" name="Google Shape;143;p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689684" y="901191"/>
                <a:ext cx="2412584" cy="15557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4" name="Google Shape;144;p7"/>
              <p:cNvSpPr/>
              <p:nvPr/>
            </p:nvSpPr>
            <p:spPr>
              <a:xfrm>
                <a:off x="6933807" y="1012605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7"/>
              <p:cNvSpPr txBox="1"/>
              <p:nvPr/>
            </p:nvSpPr>
            <p:spPr>
              <a:xfrm>
                <a:off x="7970944" y="1254716"/>
                <a:ext cx="1198490" cy="5543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Uncertainty treatment</a:t>
                </a:r>
                <a:endParaRPr/>
              </a:p>
            </p:txBody>
          </p:sp>
        </p:grpSp>
        <p:sp>
          <p:nvSpPr>
            <p:cNvPr id="146" name="Google Shape;146;p7"/>
            <p:cNvSpPr/>
            <p:nvPr/>
          </p:nvSpPr>
          <p:spPr>
            <a:xfrm>
              <a:off x="3591020" y="972548"/>
              <a:ext cx="5893385" cy="4672833"/>
            </a:xfrm>
            <a:custGeom>
              <a:avLst/>
              <a:gdLst/>
              <a:ahLst/>
              <a:cxnLst/>
              <a:rect l="l" t="t" r="r" b="b"/>
              <a:pathLst>
                <a:path w="4536402" h="3957523" extrusionOk="0">
                  <a:moveTo>
                    <a:pt x="0" y="7315"/>
                  </a:moveTo>
                  <a:cubicBezTo>
                    <a:pt x="3974" y="1316736"/>
                    <a:pt x="7947" y="2626158"/>
                    <a:pt x="11921" y="3935579"/>
                  </a:cubicBezTo>
                  <a:lnTo>
                    <a:pt x="2853905" y="3957523"/>
                  </a:lnTo>
                  <a:cubicBezTo>
                    <a:pt x="2856343" y="3330854"/>
                    <a:pt x="2853126" y="2322863"/>
                    <a:pt x="2855564" y="1696194"/>
                  </a:cubicBezTo>
                  <a:lnTo>
                    <a:pt x="4536402" y="1691914"/>
                  </a:lnTo>
                  <a:lnTo>
                    <a:pt x="4514456" y="0"/>
                  </a:lnTo>
                  <a:lnTo>
                    <a:pt x="0" y="7315"/>
                  </a:lnTo>
                  <a:close/>
                </a:path>
              </a:pathLst>
            </a:custGeom>
            <a:noFill/>
            <a:ln w="12700" cap="flat" cmpd="sng">
              <a:solidFill>
                <a:srgbClr val="C0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3707443" y="5174913"/>
              <a:ext cx="3437256" cy="550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075" tIns="59525" rIns="119075" bIns="59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7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Amplification factors</a:t>
              </a:r>
              <a:endParaRPr/>
            </a:p>
          </p:txBody>
        </p:sp>
      </p:grpSp>
      <p:grpSp>
        <p:nvGrpSpPr>
          <p:cNvPr id="148" name="Google Shape;148;p7"/>
          <p:cNvGrpSpPr/>
          <p:nvPr/>
        </p:nvGrpSpPr>
        <p:grpSpPr>
          <a:xfrm>
            <a:off x="7855257" y="1084332"/>
            <a:ext cx="4222127" cy="4741755"/>
            <a:chOff x="9311103" y="1303595"/>
            <a:chExt cx="4211376" cy="4729681"/>
          </a:xfrm>
        </p:grpSpPr>
        <p:pic>
          <p:nvPicPr>
            <p:cNvPr id="149" name="Google Shape;149;p7" descr="A map of a city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275172" y="1454844"/>
              <a:ext cx="2180318" cy="18049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" name="Google Shape;150;p7"/>
            <p:cNvGrpSpPr/>
            <p:nvPr/>
          </p:nvGrpSpPr>
          <p:grpSpPr>
            <a:xfrm>
              <a:off x="9645809" y="3468379"/>
              <a:ext cx="3163992" cy="2545994"/>
              <a:chOff x="6467746" y="2518234"/>
              <a:chExt cx="2426429" cy="1899720"/>
            </a:xfrm>
          </p:grpSpPr>
          <p:grpSp>
            <p:nvGrpSpPr>
              <p:cNvPr id="151" name="Google Shape;151;p7"/>
              <p:cNvGrpSpPr/>
              <p:nvPr/>
            </p:nvGrpSpPr>
            <p:grpSpPr>
              <a:xfrm>
                <a:off x="6467746" y="2518234"/>
                <a:ext cx="2426429" cy="1899720"/>
                <a:chOff x="4852335" y="3026967"/>
                <a:chExt cx="2426429" cy="1899720"/>
              </a:xfrm>
            </p:grpSpPr>
            <p:pic>
              <p:nvPicPr>
                <p:cNvPr id="152" name="Google Shape;152;p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4852335" y="3026967"/>
                  <a:ext cx="2383595" cy="18572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3" name="Google Shape;153;p7"/>
                <p:cNvSpPr txBox="1"/>
                <p:nvPr/>
              </p:nvSpPr>
              <p:spPr>
                <a:xfrm>
                  <a:off x="4895169" y="4440019"/>
                  <a:ext cx="2383595" cy="4866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24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Estimate </a:t>
                  </a:r>
                  <a:endParaRPr/>
                </a:p>
                <a:p>
                  <a:pPr marL="0" marR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24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the inundated area</a:t>
                  </a:r>
                  <a:endParaRPr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" name="Google Shape;154;p7"/>
              <p:cNvSpPr/>
              <p:nvPr/>
            </p:nvSpPr>
            <p:spPr>
              <a:xfrm>
                <a:off x="6552699" y="2555250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7"/>
            <p:cNvGrpSpPr/>
            <p:nvPr/>
          </p:nvGrpSpPr>
          <p:grpSpPr>
            <a:xfrm>
              <a:off x="11255733" y="1416900"/>
              <a:ext cx="2072547" cy="661548"/>
              <a:chOff x="7438129" y="3464555"/>
              <a:chExt cx="1595332" cy="509223"/>
            </a:xfrm>
          </p:grpSpPr>
          <p:sp>
            <p:nvSpPr>
              <p:cNvPr id="156" name="Google Shape;156;p7"/>
              <p:cNvSpPr txBox="1"/>
              <p:nvPr/>
            </p:nvSpPr>
            <p:spPr>
              <a:xfrm>
                <a:off x="7438129" y="3464555"/>
                <a:ext cx="1114644" cy="5020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Exposure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estimation</a:t>
                </a:r>
                <a:endParaRPr/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8607331" y="3569331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8" name="Google Shape;158;p7"/>
            <p:cNvSpPr/>
            <p:nvPr/>
          </p:nvSpPr>
          <p:spPr>
            <a:xfrm>
              <a:off x="9311103" y="1303595"/>
              <a:ext cx="4211376" cy="4729681"/>
            </a:xfrm>
            <a:custGeom>
              <a:avLst/>
              <a:gdLst/>
              <a:ahLst/>
              <a:cxnLst/>
              <a:rect l="l" t="t" r="r" b="b"/>
              <a:pathLst>
                <a:path w="7292232" h="4262990" extrusionOk="0">
                  <a:moveTo>
                    <a:pt x="3264369" y="0"/>
                  </a:moveTo>
                  <a:lnTo>
                    <a:pt x="3294579" y="1852795"/>
                  </a:lnTo>
                  <a:lnTo>
                    <a:pt x="8543" y="1868304"/>
                  </a:lnTo>
                  <a:cubicBezTo>
                    <a:pt x="10981" y="2560809"/>
                    <a:pt x="-2134" y="3570485"/>
                    <a:pt x="304" y="4262990"/>
                  </a:cubicBezTo>
                  <a:lnTo>
                    <a:pt x="7292232" y="4240317"/>
                  </a:lnTo>
                  <a:lnTo>
                    <a:pt x="7248746" y="1909758"/>
                  </a:lnTo>
                  <a:cubicBezTo>
                    <a:pt x="7251799" y="1273213"/>
                    <a:pt x="7254853" y="636668"/>
                    <a:pt x="7257906" y="123"/>
                  </a:cubicBezTo>
                  <a:lnTo>
                    <a:pt x="3264369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 txBox="1"/>
            <p:nvPr/>
          </p:nvSpPr>
          <p:spPr>
            <a:xfrm rot="-5400000">
              <a:off x="12040862" y="4170152"/>
              <a:ext cx="1830150" cy="599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075" tIns="59525" rIns="119075" bIns="59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26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Exposure</a:t>
              </a:r>
              <a:endParaRPr/>
            </a:p>
          </p:txBody>
        </p:sp>
      </p:grpSp>
      <p:grpSp>
        <p:nvGrpSpPr>
          <p:cNvPr id="160" name="Google Shape;160;p7"/>
          <p:cNvGrpSpPr/>
          <p:nvPr/>
        </p:nvGrpSpPr>
        <p:grpSpPr>
          <a:xfrm>
            <a:off x="97550" y="1084332"/>
            <a:ext cx="3462741" cy="4741755"/>
            <a:chOff x="-43546" y="1081571"/>
            <a:chExt cx="3453924" cy="4729681"/>
          </a:xfrm>
        </p:grpSpPr>
        <p:grpSp>
          <p:nvGrpSpPr>
            <p:cNvPr id="161" name="Google Shape;161;p7"/>
            <p:cNvGrpSpPr/>
            <p:nvPr/>
          </p:nvGrpSpPr>
          <p:grpSpPr>
            <a:xfrm>
              <a:off x="794278" y="1086133"/>
              <a:ext cx="2454242" cy="1887475"/>
              <a:chOff x="432593" y="999318"/>
              <a:chExt cx="1889140" cy="1452874"/>
            </a:xfrm>
          </p:grpSpPr>
          <p:grpSp>
            <p:nvGrpSpPr>
              <p:cNvPr id="162" name="Google Shape;162;p7"/>
              <p:cNvGrpSpPr/>
              <p:nvPr/>
            </p:nvGrpSpPr>
            <p:grpSpPr>
              <a:xfrm>
                <a:off x="432593" y="999318"/>
                <a:ext cx="1889140" cy="1452874"/>
                <a:chOff x="8528327" y="1285546"/>
                <a:chExt cx="4616383" cy="3840427"/>
              </a:xfrm>
            </p:grpSpPr>
            <p:pic>
              <p:nvPicPr>
                <p:cNvPr id="163" name="Google Shape;163;p7" descr="y0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15253" t="5470" r="15366" b="3783"/>
                <a:stretch/>
              </p:blipFill>
              <p:spPr>
                <a:xfrm>
                  <a:off x="8528327" y="1285546"/>
                  <a:ext cx="4616383" cy="38404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4" name="Google Shape;164;p7"/>
                <p:cNvSpPr/>
                <p:nvPr/>
              </p:nvSpPr>
              <p:spPr>
                <a:xfrm>
                  <a:off x="10320470" y="1412777"/>
                  <a:ext cx="947757" cy="3000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126" h="1602029" extrusionOk="0">
                      <a:moveTo>
                        <a:pt x="601126" y="1602029"/>
                      </a:moveTo>
                      <a:lnTo>
                        <a:pt x="527974" y="1492301"/>
                      </a:lnTo>
                      <a:cubicBezTo>
                        <a:pt x="495056" y="1449629"/>
                        <a:pt x="451165" y="1388669"/>
                        <a:pt x="403616" y="1345997"/>
                      </a:cubicBezTo>
                      <a:cubicBezTo>
                        <a:pt x="356067" y="1303325"/>
                        <a:pt x="286572" y="1276503"/>
                        <a:pt x="242681" y="1236269"/>
                      </a:cubicBezTo>
                      <a:cubicBezTo>
                        <a:pt x="198790" y="1196035"/>
                        <a:pt x="169530" y="1171651"/>
                        <a:pt x="140269" y="1104595"/>
                      </a:cubicBezTo>
                      <a:cubicBezTo>
                        <a:pt x="111008" y="1037539"/>
                        <a:pt x="86624" y="921715"/>
                        <a:pt x="67117" y="833933"/>
                      </a:cubicBezTo>
                      <a:lnTo>
                        <a:pt x="23225" y="577901"/>
                      </a:lnTo>
                      <a:cubicBezTo>
                        <a:pt x="12252" y="497434"/>
                        <a:pt x="-4816" y="424282"/>
                        <a:pt x="1280" y="351130"/>
                      </a:cubicBezTo>
                      <a:cubicBezTo>
                        <a:pt x="7376" y="277978"/>
                        <a:pt x="39075" y="197511"/>
                        <a:pt x="59801" y="138989"/>
                      </a:cubicBezTo>
                      <a:lnTo>
                        <a:pt x="125638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3E6EC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126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5" name="Google Shape;165;p7"/>
              <p:cNvSpPr txBox="1"/>
              <p:nvPr/>
            </p:nvSpPr>
            <p:spPr>
              <a:xfrm>
                <a:off x="555343" y="1690250"/>
                <a:ext cx="1107503" cy="5020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Uniform slip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Okada model</a:t>
                </a:r>
                <a:endParaRPr sz="18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675537" y="1047080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7"/>
            <p:cNvGrpSpPr/>
            <p:nvPr/>
          </p:nvGrpSpPr>
          <p:grpSpPr>
            <a:xfrm>
              <a:off x="507293" y="3655676"/>
              <a:ext cx="2812814" cy="2155576"/>
              <a:chOff x="426904" y="2482014"/>
              <a:chExt cx="2165149" cy="1659243"/>
            </a:xfrm>
          </p:grpSpPr>
          <p:grpSp>
            <p:nvGrpSpPr>
              <p:cNvPr id="168" name="Google Shape;168;p7"/>
              <p:cNvGrpSpPr/>
              <p:nvPr/>
            </p:nvGrpSpPr>
            <p:grpSpPr>
              <a:xfrm>
                <a:off x="426904" y="2482014"/>
                <a:ext cx="2165149" cy="1659243"/>
                <a:chOff x="2458331" y="807658"/>
                <a:chExt cx="2165149" cy="1659243"/>
              </a:xfrm>
            </p:grpSpPr>
            <p:pic>
              <p:nvPicPr>
                <p:cNvPr id="169" name="Google Shape;169;p7" descr="eta_10_min.jpg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2506644" y="807658"/>
                  <a:ext cx="2116836" cy="13728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0" name="Google Shape;170;p7"/>
                <p:cNvSpPr txBox="1"/>
                <p:nvPr/>
              </p:nvSpPr>
              <p:spPr>
                <a:xfrm>
                  <a:off x="2458331" y="2180478"/>
                  <a:ext cx="2116836" cy="286423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24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Extract tsunami time series</a:t>
                  </a:r>
                  <a:endParaRPr sz="182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1" name="Google Shape;171;p7"/>
              <p:cNvSpPr/>
              <p:nvPr/>
            </p:nvSpPr>
            <p:spPr>
              <a:xfrm>
                <a:off x="512357" y="2552050"/>
                <a:ext cx="426130" cy="4044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23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" name="Google Shape;172;p7"/>
            <p:cNvSpPr/>
            <p:nvPr/>
          </p:nvSpPr>
          <p:spPr>
            <a:xfrm>
              <a:off x="-26522" y="1081571"/>
              <a:ext cx="3397591" cy="4672833"/>
            </a:xfrm>
            <a:prstGeom prst="rect">
              <a:avLst/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7"/>
            <p:cNvSpPr txBox="1"/>
            <p:nvPr/>
          </p:nvSpPr>
          <p:spPr>
            <a:xfrm>
              <a:off x="440881" y="2957459"/>
              <a:ext cx="2969497" cy="652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2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HySEA initiation via ARISTOTLEs SPADA platform</a:t>
              </a:r>
              <a:endParaRPr/>
            </a:p>
          </p:txBody>
        </p:sp>
        <p:sp>
          <p:nvSpPr>
            <p:cNvPr id="174" name="Google Shape;174;p7"/>
            <p:cNvSpPr txBox="1"/>
            <p:nvPr/>
          </p:nvSpPr>
          <p:spPr>
            <a:xfrm rot="-5400000">
              <a:off x="-1378392" y="2996501"/>
              <a:ext cx="3220531" cy="550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075" tIns="59525" rIns="119075" bIns="59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7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Tsunami simulation</a:t>
              </a:r>
              <a:endParaRPr/>
            </a:p>
          </p:txBody>
        </p:sp>
      </p:grpSp>
      <p:pic>
        <p:nvPicPr>
          <p:cNvPr id="175" name="Google Shape;175;p7" descr="A logo for a company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32966" y="0"/>
            <a:ext cx="759033" cy="75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09396" y="758279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 descr="Universidad de Málag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15283" y="70340"/>
            <a:ext cx="478267" cy="41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59220" y="21841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ctrTitle"/>
          </p:nvPr>
        </p:nvSpPr>
        <p:spPr>
          <a:xfrm>
            <a:off x="810451" y="1128934"/>
            <a:ext cx="5223397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How the service works</a:t>
            </a:r>
            <a:endParaRPr/>
          </a:p>
        </p:txBody>
      </p:sp>
      <p:pic>
        <p:nvPicPr>
          <p:cNvPr id="184" name="Google Shape;1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816" y="1388678"/>
            <a:ext cx="3408183" cy="288461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304800" y="1705839"/>
            <a:ext cx="6109489" cy="398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6493" marR="0" lvl="0" indent="-2864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24/7 service that can be activated by ARISTOTLE operator on duty</a:t>
            </a:r>
            <a:endParaRPr/>
          </a:p>
          <a:p>
            <a:pPr marL="286493" marR="0" lvl="0" indent="-2864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Tsunami propagation model first run by TSP operator</a:t>
            </a:r>
            <a:endParaRPr/>
          </a:p>
          <a:p>
            <a:pPr marL="286493" marR="0" lvl="0" indent="-2864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service triggered consecutively by TSP user after the propagation model run</a:t>
            </a:r>
            <a:endParaRPr/>
          </a:p>
          <a:p>
            <a:pPr marL="286493" marR="0" lvl="0" indent="-2864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run in Azure cloud through rabbitMQ </a:t>
            </a:r>
            <a:endParaRPr/>
          </a:p>
          <a:p>
            <a:pPr marL="286493" marR="0" lvl="0" indent="-2864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Automatic report and maps for exposure and affected areas</a:t>
            </a:r>
            <a:endParaRPr/>
          </a:p>
          <a:p>
            <a:pPr marL="286493" marR="0" lvl="0" indent="-28649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estimate for exposure for given percentiles</a:t>
            </a:r>
            <a:endParaRPr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6782" y="2754399"/>
            <a:ext cx="3194743" cy="32169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pic>
        <p:nvPicPr>
          <p:cNvPr id="187" name="Google Shape;187;p8" descr="A logo for a compan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6">
            <a:alphaModFix/>
          </a:blip>
          <a:srcRect l="29533" t="8334" r="19490" b="15489"/>
          <a:stretch/>
        </p:blipFill>
        <p:spPr>
          <a:xfrm>
            <a:off x="6158154" y="0"/>
            <a:ext cx="2089220" cy="237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09396" y="758279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 descr="Universidad de Málag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ctrTitle"/>
          </p:nvPr>
        </p:nvSpPr>
        <p:spPr>
          <a:xfrm>
            <a:off x="3147909" y="467578"/>
            <a:ext cx="8339290" cy="51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735"/>
              <a:buFont typeface="Calibri"/>
              <a:buNone/>
            </a:pPr>
            <a:r>
              <a:rPr lang="en-US"/>
              <a:t>The model has been tested towards real events</a:t>
            </a:r>
            <a:endParaRPr/>
          </a:p>
        </p:txBody>
      </p:sp>
      <p:pic>
        <p:nvPicPr>
          <p:cNvPr id="197" name="Google Shape;197;p9" descr="A map of a stor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9791" y="1468147"/>
            <a:ext cx="1538320" cy="17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 txBox="1"/>
          <p:nvPr/>
        </p:nvSpPr>
        <p:spPr>
          <a:xfrm>
            <a:off x="1508573" y="888465"/>
            <a:ext cx="1387431" cy="64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Example#1: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Tohoku 2011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6854622" y="888465"/>
            <a:ext cx="1303562" cy="64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Example#3: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Maule 2010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3986704" y="991324"/>
            <a:ext cx="1275349" cy="64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Example#2: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IOT 2004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9209203" y="888465"/>
            <a:ext cx="1275349" cy="64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Example#4: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Noto 2024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9" descr="Details are in the caption following the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268" y="3611509"/>
            <a:ext cx="2126226" cy="185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5544" y="1459058"/>
            <a:ext cx="2137038" cy="187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 descr="figure 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1419" y="3654984"/>
            <a:ext cx="2185819" cy="196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4330828" y="3216245"/>
            <a:ext cx="1527570" cy="26426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pic>
        <p:nvPicPr>
          <p:cNvPr id="206" name="Google Shape;206;p9" descr="Fig. 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6476" y="1528438"/>
            <a:ext cx="2946340" cy="163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 descr="figure 4"/>
          <p:cNvPicPr preferRelativeResize="0"/>
          <p:nvPr/>
        </p:nvPicPr>
        <p:blipFill rotWithShape="1">
          <a:blip r:embed="rId9">
            <a:alphaModFix/>
          </a:blip>
          <a:srcRect l="49664"/>
          <a:stretch/>
        </p:blipFill>
        <p:spPr>
          <a:xfrm>
            <a:off x="3747131" y="1603834"/>
            <a:ext cx="2200430" cy="170393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 txBox="1"/>
          <p:nvPr/>
        </p:nvSpPr>
        <p:spPr>
          <a:xfrm>
            <a:off x="967737" y="3253548"/>
            <a:ext cx="2367573" cy="24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Romano et al. (2014), Sci Rep, </a:t>
            </a:r>
            <a:r>
              <a:rPr lang="en-US" sz="1003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(1), 5631. </a:t>
            </a:r>
            <a:endParaRPr sz="10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6520182" y="3317398"/>
            <a:ext cx="1560810" cy="40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Romano et al. (2020),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Earth Sci, 8, 585429.</a:t>
            </a:r>
            <a:endParaRPr sz="10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1182178" y="5471388"/>
            <a:ext cx="2274361" cy="40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Mori et al. (2011), GRL,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https://doi.org/10.1029/2011GL049210</a:t>
            </a:r>
            <a:endParaRPr sz="10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6499909" y="5622881"/>
            <a:ext cx="1797054" cy="40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Fritz et al. (2011),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PAGEOPH, 168(11), 1989-2010</a:t>
            </a:r>
            <a:endParaRPr sz="10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4066940" y="3351491"/>
            <a:ext cx="1843660" cy="40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Fuiji et al. (2021),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PAGEOPH, 178(12), 4777-4796</a:t>
            </a:r>
            <a:endParaRPr sz="10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9"/>
          <p:cNvSpPr txBox="1"/>
          <p:nvPr/>
        </p:nvSpPr>
        <p:spPr>
          <a:xfrm>
            <a:off x="4152132" y="5322540"/>
            <a:ext cx="2071867" cy="5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Borrero et al. (2026),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Earthquake Spectra 22(3),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https://doi.org/10.1193/1.2206793</a:t>
            </a:r>
            <a:r>
              <a:rPr lang="en-US" sz="1003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3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9"/>
          <p:cNvSpPr txBox="1"/>
          <p:nvPr/>
        </p:nvSpPr>
        <p:spPr>
          <a:xfrm>
            <a:off x="8905902" y="3275649"/>
            <a:ext cx="2325788" cy="24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– ARISTOTLE, uniform slip source </a:t>
            </a:r>
            <a:endParaRPr sz="10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9" descr="A logo for a company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68547" y="0"/>
            <a:ext cx="823453" cy="8234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32967" y="836051"/>
            <a:ext cx="638558" cy="2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 descr="Universidad de Málaga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72000" y="2136651"/>
            <a:ext cx="720000" cy="61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521349" y="1227837"/>
            <a:ext cx="550176" cy="8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Microsoft Macintosh PowerPoint</Application>
  <PresentationFormat>Widescreen</PresentationFormat>
  <Paragraphs>205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</vt:lpstr>
      <vt:lpstr>Play</vt:lpstr>
      <vt:lpstr>Raleway</vt:lpstr>
      <vt:lpstr>Tema di Office</vt:lpstr>
      <vt:lpstr>Presentazione standard di PowerPoint</vt:lpstr>
      <vt:lpstr>Background – need for rapid post event tsunami exposure analysis</vt:lpstr>
      <vt:lpstr>Technical outline of the impact assessment workflow</vt:lpstr>
      <vt:lpstr>Tsunami propagation model - Tsunami HySEA</vt:lpstr>
      <vt:lpstr>Global amplification factors</vt:lpstr>
      <vt:lpstr>Inundation model</vt:lpstr>
      <vt:lpstr>Combined: Stepwise exposure estimation procedure</vt:lpstr>
      <vt:lpstr>How the service works</vt:lpstr>
      <vt:lpstr>The model has been tested towards real events</vt:lpstr>
      <vt:lpstr>Example #1: Tohoku 2011 inundation</vt:lpstr>
      <vt:lpstr>Example #1: Tohoku 2011 Calculated exposure</vt:lpstr>
      <vt:lpstr>Example #2: Indian Ocean Tsunami 2004</vt:lpstr>
      <vt:lpstr>Example #3: 2010 Maule</vt:lpstr>
      <vt:lpstr>Outlook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Barbara Angioni</dc:creator>
  <cp:lastModifiedBy>Karl_EPOS ERIC </cp:lastModifiedBy>
  <cp:revision>1</cp:revision>
  <dcterms:created xsi:type="dcterms:W3CDTF">2026-02-14T10:36:05Z</dcterms:created>
  <dcterms:modified xsi:type="dcterms:W3CDTF">2026-03-17T08:20:10Z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0x010100A00529EA71547047B8CE4FFD1C5A67F1</vt:lpwstr>
  </property>
  <property fmtid="{D5CDD505-2E9C-101B-9397-08002B2CF9AE}" pid="3" name="MediaServiceImageTags">
    <vt:lpwstr/>
  </property>
</Properties>
</file>