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1" r:id="rId4"/>
    <p:sldId id="258" r:id="rId5"/>
    <p:sldId id="271" r:id="rId6"/>
    <p:sldId id="272" r:id="rId7"/>
    <p:sldId id="274" r:id="rId8"/>
    <p:sldId id="266" r:id="rId9"/>
    <p:sldId id="275" r:id="rId10"/>
    <p:sldId id="267" r:id="rId11"/>
    <p:sldId id="281" r:id="rId12"/>
    <p:sldId id="263" r:id="rId13"/>
    <p:sldId id="276" r:id="rId14"/>
    <p:sldId id="268" r:id="rId15"/>
    <p:sldId id="277" r:id="rId16"/>
    <p:sldId id="269" r:id="rId17"/>
    <p:sldId id="278" r:id="rId18"/>
    <p:sldId id="270" r:id="rId19"/>
    <p:sldId id="279" r:id="rId20"/>
    <p:sldId id="259" r:id="rId21"/>
    <p:sldId id="280" r:id="rId22"/>
    <p:sldId id="273" r:id="rId23"/>
    <p:sldId id="265" r:id="rId24"/>
  </p:sldIdLst>
  <p:sldSz cx="12192000" cy="6858000"/>
  <p:notesSz cx="6794500" cy="993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1"/>
    <p:restoredTop sz="94716"/>
  </p:normalViewPr>
  <p:slideViewPr>
    <p:cSldViewPr snapToGrid="0">
      <p:cViewPr varScale="1">
        <p:scale>
          <a:sx n="103" d="100"/>
          <a:sy n="103"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8E1EC-C123-40B6-8960-E89CCF7651A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912F387B-991F-413B-B199-4E3EB3D5B83F}">
      <dgm:prSet phldrT="[Testo]"/>
      <dgm:spPr/>
      <dgm:t>
        <a:bodyPr/>
        <a:lstStyle/>
        <a:p>
          <a:r>
            <a:rPr lang="en-GB" b="1" noProof="0" dirty="0"/>
            <a:t>Completion phase</a:t>
          </a:r>
        </a:p>
      </dgm:t>
    </dgm:pt>
    <dgm:pt modelId="{B088959A-D189-4F49-975E-42145033C910}" type="parTrans" cxnId="{7D4251F2-D743-4D9B-A156-0B939F02A09B}">
      <dgm:prSet/>
      <dgm:spPr/>
      <dgm:t>
        <a:bodyPr/>
        <a:lstStyle/>
        <a:p>
          <a:endParaRPr lang="it-IT"/>
        </a:p>
      </dgm:t>
    </dgm:pt>
    <dgm:pt modelId="{3B40BB31-4AD3-4DE8-BF5A-3F5ABA79E8BB}" type="sibTrans" cxnId="{7D4251F2-D743-4D9B-A156-0B939F02A09B}">
      <dgm:prSet/>
      <dgm:spPr/>
      <dgm:t>
        <a:bodyPr/>
        <a:lstStyle/>
        <a:p>
          <a:endParaRPr lang="it-IT"/>
        </a:p>
      </dgm:t>
    </dgm:pt>
    <dgm:pt modelId="{3A678BAE-80FA-4C21-9F78-BFDA66543045}">
      <dgm:prSet phldrT="[Testo]"/>
      <dgm:spPr/>
      <dgm:t>
        <a:bodyPr/>
        <a:lstStyle/>
        <a:p>
          <a:r>
            <a:rPr lang="en-GB" b="1" noProof="0" dirty="0"/>
            <a:t>Internal ethical review</a:t>
          </a:r>
        </a:p>
      </dgm:t>
    </dgm:pt>
    <dgm:pt modelId="{371F57F2-F7E9-4055-9404-EDCB8EA8ABF6}" type="parTrans" cxnId="{6802E008-AD59-4A52-9FB2-CD8F2021441F}">
      <dgm:prSet/>
      <dgm:spPr/>
      <dgm:t>
        <a:bodyPr/>
        <a:lstStyle/>
        <a:p>
          <a:endParaRPr lang="it-IT"/>
        </a:p>
      </dgm:t>
    </dgm:pt>
    <dgm:pt modelId="{31216408-8C12-46F2-B459-77B2392903A0}" type="sibTrans" cxnId="{6802E008-AD59-4A52-9FB2-CD8F2021441F}">
      <dgm:prSet/>
      <dgm:spPr/>
      <dgm:t>
        <a:bodyPr/>
        <a:lstStyle/>
        <a:p>
          <a:endParaRPr lang="it-IT"/>
        </a:p>
      </dgm:t>
    </dgm:pt>
    <dgm:pt modelId="{2494F0C2-29E4-40CC-A7FE-D8FB609B6F86}">
      <dgm:prSet phldrT="[Testo]"/>
      <dgm:spPr/>
      <dgm:t>
        <a:bodyPr/>
        <a:lstStyle/>
        <a:p>
          <a:r>
            <a:rPr lang="en-GB" b="1" noProof="0" dirty="0"/>
            <a:t>EPOS ERIC approval</a:t>
          </a:r>
        </a:p>
      </dgm:t>
    </dgm:pt>
    <dgm:pt modelId="{C800A6D6-4F26-4010-A756-B310132780F1}" type="parTrans" cxnId="{92EDB3EC-479D-4742-9B7D-0DE96DE0A9E0}">
      <dgm:prSet/>
      <dgm:spPr/>
      <dgm:t>
        <a:bodyPr/>
        <a:lstStyle/>
        <a:p>
          <a:endParaRPr lang="it-IT"/>
        </a:p>
      </dgm:t>
    </dgm:pt>
    <dgm:pt modelId="{6EA0C160-145A-4F04-8BBC-2B2C2BAF7491}" type="sibTrans" cxnId="{92EDB3EC-479D-4742-9B7D-0DE96DE0A9E0}">
      <dgm:prSet/>
      <dgm:spPr/>
      <dgm:t>
        <a:bodyPr/>
        <a:lstStyle/>
        <a:p>
          <a:endParaRPr lang="it-IT"/>
        </a:p>
      </dgm:t>
    </dgm:pt>
    <dgm:pt modelId="{E1DE2855-B216-409F-B133-664098E1B0F2}">
      <dgm:prSet custT="1"/>
      <dgm:spPr/>
      <dgm:t>
        <a:bodyPr/>
        <a:lstStyle/>
        <a:p>
          <a:pPr marL="0" indent="0" algn="l">
            <a:buNone/>
          </a:pPr>
          <a:r>
            <a:rPr lang="en-US" sz="1600" dirty="0"/>
            <a:t>The product creator or designated contact person initiates the process by documenting the product’s attributes and completing the label.</a:t>
          </a:r>
          <a:endParaRPr lang="it-IT" sz="1600" dirty="0"/>
        </a:p>
      </dgm:t>
    </dgm:pt>
    <dgm:pt modelId="{3722E4B6-ED73-4101-ABB9-83E2F265009C}" type="parTrans" cxnId="{2B8D9AD3-8DD9-4282-B76F-2F0C092E58D4}">
      <dgm:prSet/>
      <dgm:spPr/>
      <dgm:t>
        <a:bodyPr/>
        <a:lstStyle/>
        <a:p>
          <a:endParaRPr lang="it-IT"/>
        </a:p>
      </dgm:t>
    </dgm:pt>
    <dgm:pt modelId="{13AE9FFA-BAF6-4969-B592-3730CA731754}" type="sibTrans" cxnId="{2B8D9AD3-8DD9-4282-B76F-2F0C092E58D4}">
      <dgm:prSet/>
      <dgm:spPr/>
      <dgm:t>
        <a:bodyPr/>
        <a:lstStyle/>
        <a:p>
          <a:endParaRPr lang="it-IT"/>
        </a:p>
      </dgm:t>
    </dgm:pt>
    <dgm:pt modelId="{FCE2F663-B596-4B50-AED1-051C53173931}">
      <dgm:prSet custT="1"/>
      <dgm:spPr/>
      <dgm:t>
        <a:bodyPr/>
        <a:lstStyle/>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A peer or internal reviewer examines the label. </a:t>
          </a:r>
          <a:endParaRPr lang="it-IT" sz="1600" kern="1200" dirty="0">
            <a:solidFill>
              <a:prstClr val="black">
                <a:hueOff val="0"/>
                <a:satOff val="0"/>
                <a:lumOff val="0"/>
                <a:alphaOff val="0"/>
              </a:prstClr>
            </a:solidFill>
            <a:latin typeface="Calibri" panose="020F0502020204030204"/>
            <a:ea typeface="+mn-ea"/>
            <a:cs typeface="+mn-cs"/>
          </a:endParaRPr>
        </a:p>
      </dgm:t>
    </dgm:pt>
    <dgm:pt modelId="{E623A45D-0E0F-4A07-A479-6EEE6CFDE415}" type="parTrans" cxnId="{79985D7B-80A0-448D-9C5E-9F81B75A6EB5}">
      <dgm:prSet/>
      <dgm:spPr/>
      <dgm:t>
        <a:bodyPr/>
        <a:lstStyle/>
        <a:p>
          <a:endParaRPr lang="it-IT"/>
        </a:p>
      </dgm:t>
    </dgm:pt>
    <dgm:pt modelId="{66199920-FE7A-4851-A249-E98D6D9B570F}" type="sibTrans" cxnId="{79985D7B-80A0-448D-9C5E-9F81B75A6EB5}">
      <dgm:prSet/>
      <dgm:spPr/>
      <dgm:t>
        <a:bodyPr/>
        <a:lstStyle/>
        <a:p>
          <a:endParaRPr lang="it-IT"/>
        </a:p>
      </dgm:t>
    </dgm:pt>
    <dgm:pt modelId="{B589ABE6-C1D0-4B40-8640-88000020DD74}">
      <dgm:prSet custT="1"/>
      <dgm:spPr/>
      <dgm:t>
        <a:bodyPr/>
        <a:lstStyle/>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This review can be conducted by the Ethics Working Group, which comprises representatives from all TCS.</a:t>
          </a:r>
          <a:endParaRPr lang="it-IT" sz="1600" kern="1200" dirty="0">
            <a:solidFill>
              <a:prstClr val="black">
                <a:hueOff val="0"/>
                <a:satOff val="0"/>
                <a:lumOff val="0"/>
                <a:alphaOff val="0"/>
              </a:prstClr>
            </a:solidFill>
            <a:latin typeface="Calibri" panose="020F0502020204030204"/>
            <a:ea typeface="+mn-ea"/>
            <a:cs typeface="+mn-cs"/>
          </a:endParaRPr>
        </a:p>
      </dgm:t>
    </dgm:pt>
    <dgm:pt modelId="{798684A9-1606-47AD-B2C9-63AEB1F4AA4A}" type="parTrans" cxnId="{B7A45FD2-F541-4B5D-9ED1-C47C1B9BBBEA}">
      <dgm:prSet/>
      <dgm:spPr/>
      <dgm:t>
        <a:bodyPr/>
        <a:lstStyle/>
        <a:p>
          <a:endParaRPr lang="it-IT"/>
        </a:p>
      </dgm:t>
    </dgm:pt>
    <dgm:pt modelId="{8C3B4F6C-119B-44E7-BF45-C02CE8DBEDE1}" type="sibTrans" cxnId="{B7A45FD2-F541-4B5D-9ED1-C47C1B9BBBEA}">
      <dgm:prSet/>
      <dgm:spPr/>
      <dgm:t>
        <a:bodyPr/>
        <a:lstStyle/>
        <a:p>
          <a:endParaRPr lang="it-IT"/>
        </a:p>
      </dgm:t>
    </dgm:pt>
    <dgm:pt modelId="{FF7412DF-B5C6-4811-8E53-3934A98753E0}">
      <dgm:prSet custT="1"/>
      <dgm:spPr/>
      <dgm:t>
        <a:bodyPr/>
        <a:lstStyle/>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The final step formalizes the label, establishing it as a trusted tool for communication both within and outside the EPOS community. </a:t>
          </a:r>
          <a:endParaRPr lang="it-IT" sz="1600" kern="1200" dirty="0">
            <a:solidFill>
              <a:prstClr val="black">
                <a:hueOff val="0"/>
                <a:satOff val="0"/>
                <a:lumOff val="0"/>
                <a:alphaOff val="0"/>
              </a:prstClr>
            </a:solidFill>
            <a:latin typeface="Calibri" panose="020F0502020204030204"/>
            <a:ea typeface="+mn-ea"/>
            <a:cs typeface="+mn-cs"/>
          </a:endParaRPr>
        </a:p>
      </dgm:t>
    </dgm:pt>
    <dgm:pt modelId="{8B44F7D1-0D84-4AAC-95D6-DD3F4EC3628B}" type="parTrans" cxnId="{9320644F-86F5-4ED4-80DD-26911AD3D0AB}">
      <dgm:prSet/>
      <dgm:spPr/>
      <dgm:t>
        <a:bodyPr/>
        <a:lstStyle/>
        <a:p>
          <a:endParaRPr lang="it-IT"/>
        </a:p>
      </dgm:t>
    </dgm:pt>
    <dgm:pt modelId="{9AF46762-0638-4B4F-AEF5-96C60657D873}" type="sibTrans" cxnId="{9320644F-86F5-4ED4-80DD-26911AD3D0AB}">
      <dgm:prSet/>
      <dgm:spPr/>
      <dgm:t>
        <a:bodyPr/>
        <a:lstStyle/>
        <a:p>
          <a:endParaRPr lang="it-IT"/>
        </a:p>
      </dgm:t>
    </dgm:pt>
    <dgm:pt modelId="{E595E429-09D5-479D-BC15-4299A6FD1B7F}">
      <dgm:prSet custT="1"/>
      <dgm:spPr/>
      <dgm:t>
        <a:bodyPr/>
        <a:lstStyle/>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This approval is granted by the Ethics Board of EPOS ERIC.</a:t>
          </a:r>
          <a:endParaRPr lang="it-IT" sz="1600" kern="1200" dirty="0">
            <a:solidFill>
              <a:prstClr val="black">
                <a:hueOff val="0"/>
                <a:satOff val="0"/>
                <a:lumOff val="0"/>
                <a:alphaOff val="0"/>
              </a:prstClr>
            </a:solidFill>
            <a:latin typeface="Calibri" panose="020F0502020204030204"/>
            <a:ea typeface="+mn-ea"/>
            <a:cs typeface="+mn-cs"/>
          </a:endParaRPr>
        </a:p>
      </dgm:t>
    </dgm:pt>
    <dgm:pt modelId="{3D6F0242-ED33-44F9-A88F-26D28F88AC64}" type="parTrans" cxnId="{CBF8340E-AE80-4033-86A3-337538C2ECBA}">
      <dgm:prSet/>
      <dgm:spPr/>
      <dgm:t>
        <a:bodyPr/>
        <a:lstStyle/>
        <a:p>
          <a:endParaRPr lang="it-IT"/>
        </a:p>
      </dgm:t>
    </dgm:pt>
    <dgm:pt modelId="{3841C193-DFD2-4E1C-B7DC-B36C0BE0C262}" type="sibTrans" cxnId="{CBF8340E-AE80-4033-86A3-337538C2ECBA}">
      <dgm:prSet/>
      <dgm:spPr/>
      <dgm:t>
        <a:bodyPr/>
        <a:lstStyle/>
        <a:p>
          <a:endParaRPr lang="it-IT"/>
        </a:p>
      </dgm:t>
    </dgm:pt>
    <dgm:pt modelId="{68CD6B00-FF87-49CC-A43C-93348F6E6F85}" type="pres">
      <dgm:prSet presAssocID="{BB28E1EC-C123-40B6-8960-E89CCF7651A1}" presName="linearFlow" presStyleCnt="0">
        <dgm:presLayoutVars>
          <dgm:dir/>
          <dgm:animLvl val="lvl"/>
          <dgm:resizeHandles val="exact"/>
        </dgm:presLayoutVars>
      </dgm:prSet>
      <dgm:spPr/>
    </dgm:pt>
    <dgm:pt modelId="{40350117-1FB0-435D-8868-92EBED645D54}" type="pres">
      <dgm:prSet presAssocID="{912F387B-991F-413B-B199-4E3EB3D5B83F}" presName="composite" presStyleCnt="0"/>
      <dgm:spPr/>
    </dgm:pt>
    <dgm:pt modelId="{C3642B8C-EAB0-4103-922A-302909A30335}" type="pres">
      <dgm:prSet presAssocID="{912F387B-991F-413B-B199-4E3EB3D5B83F}" presName="parentText" presStyleLbl="alignNode1" presStyleIdx="0" presStyleCnt="3">
        <dgm:presLayoutVars>
          <dgm:chMax val="1"/>
          <dgm:bulletEnabled val="1"/>
        </dgm:presLayoutVars>
      </dgm:prSet>
      <dgm:spPr/>
    </dgm:pt>
    <dgm:pt modelId="{4230F5A8-D838-487D-8EF2-3EACA8F76B6B}" type="pres">
      <dgm:prSet presAssocID="{912F387B-991F-413B-B199-4E3EB3D5B83F}" presName="descendantText" presStyleLbl="alignAcc1" presStyleIdx="0" presStyleCnt="3" custLinFactNeighborY="-671">
        <dgm:presLayoutVars>
          <dgm:bulletEnabled val="1"/>
        </dgm:presLayoutVars>
      </dgm:prSet>
      <dgm:spPr/>
    </dgm:pt>
    <dgm:pt modelId="{196EDED7-B313-46DF-AA3C-7AA5227BCAEF}" type="pres">
      <dgm:prSet presAssocID="{3B40BB31-4AD3-4DE8-BF5A-3F5ABA79E8BB}" presName="sp" presStyleCnt="0"/>
      <dgm:spPr/>
    </dgm:pt>
    <dgm:pt modelId="{60B7A4C8-C567-407E-82CF-76F6EAE6E56E}" type="pres">
      <dgm:prSet presAssocID="{3A678BAE-80FA-4C21-9F78-BFDA66543045}" presName="composite" presStyleCnt="0"/>
      <dgm:spPr/>
    </dgm:pt>
    <dgm:pt modelId="{D7E064A1-EA14-4EF6-A7C2-E778DAA44C0A}" type="pres">
      <dgm:prSet presAssocID="{3A678BAE-80FA-4C21-9F78-BFDA66543045}" presName="parentText" presStyleLbl="alignNode1" presStyleIdx="1" presStyleCnt="3">
        <dgm:presLayoutVars>
          <dgm:chMax val="1"/>
          <dgm:bulletEnabled val="1"/>
        </dgm:presLayoutVars>
      </dgm:prSet>
      <dgm:spPr/>
    </dgm:pt>
    <dgm:pt modelId="{F064140A-654D-49DA-82F4-A88C41A37FBE}" type="pres">
      <dgm:prSet presAssocID="{3A678BAE-80FA-4C21-9F78-BFDA66543045}" presName="descendantText" presStyleLbl="alignAcc1" presStyleIdx="1" presStyleCnt="3">
        <dgm:presLayoutVars>
          <dgm:bulletEnabled val="1"/>
        </dgm:presLayoutVars>
      </dgm:prSet>
      <dgm:spPr/>
    </dgm:pt>
    <dgm:pt modelId="{D40716EF-E44F-4944-BF1D-BD88591BAAED}" type="pres">
      <dgm:prSet presAssocID="{31216408-8C12-46F2-B459-77B2392903A0}" presName="sp" presStyleCnt="0"/>
      <dgm:spPr/>
    </dgm:pt>
    <dgm:pt modelId="{F5CEEEAE-7C21-4D07-9EC5-955667399181}" type="pres">
      <dgm:prSet presAssocID="{2494F0C2-29E4-40CC-A7FE-D8FB609B6F86}" presName="composite" presStyleCnt="0"/>
      <dgm:spPr/>
    </dgm:pt>
    <dgm:pt modelId="{E294CC2A-6104-476E-B240-EBBFEC91D772}" type="pres">
      <dgm:prSet presAssocID="{2494F0C2-29E4-40CC-A7FE-D8FB609B6F86}" presName="parentText" presStyleLbl="alignNode1" presStyleIdx="2" presStyleCnt="3">
        <dgm:presLayoutVars>
          <dgm:chMax val="1"/>
          <dgm:bulletEnabled val="1"/>
        </dgm:presLayoutVars>
      </dgm:prSet>
      <dgm:spPr/>
    </dgm:pt>
    <dgm:pt modelId="{2E8D72E0-D21F-4619-9E4B-91FDC0A439D1}" type="pres">
      <dgm:prSet presAssocID="{2494F0C2-29E4-40CC-A7FE-D8FB609B6F86}" presName="descendantText" presStyleLbl="alignAcc1" presStyleIdx="2" presStyleCnt="3">
        <dgm:presLayoutVars>
          <dgm:bulletEnabled val="1"/>
        </dgm:presLayoutVars>
      </dgm:prSet>
      <dgm:spPr/>
    </dgm:pt>
  </dgm:ptLst>
  <dgm:cxnLst>
    <dgm:cxn modelId="{6802E008-AD59-4A52-9FB2-CD8F2021441F}" srcId="{BB28E1EC-C123-40B6-8960-E89CCF7651A1}" destId="{3A678BAE-80FA-4C21-9F78-BFDA66543045}" srcOrd="1" destOrd="0" parTransId="{371F57F2-F7E9-4055-9404-EDCB8EA8ABF6}" sibTransId="{31216408-8C12-46F2-B459-77B2392903A0}"/>
    <dgm:cxn modelId="{CBF8340E-AE80-4033-86A3-337538C2ECBA}" srcId="{2494F0C2-29E4-40CC-A7FE-D8FB609B6F86}" destId="{E595E429-09D5-479D-BC15-4299A6FD1B7F}" srcOrd="1" destOrd="0" parTransId="{3D6F0242-ED33-44F9-A88F-26D28F88AC64}" sibTransId="{3841C193-DFD2-4E1C-B7DC-B36C0BE0C262}"/>
    <dgm:cxn modelId="{2953D333-5EEA-415C-95EB-07585F6B14D2}" type="presOf" srcId="{3A678BAE-80FA-4C21-9F78-BFDA66543045}" destId="{D7E064A1-EA14-4EF6-A7C2-E778DAA44C0A}" srcOrd="0" destOrd="0" presId="urn:microsoft.com/office/officeart/2005/8/layout/chevron2"/>
    <dgm:cxn modelId="{D938503B-343F-41DE-8E52-20AEBA016DD3}" type="presOf" srcId="{FCE2F663-B596-4B50-AED1-051C53173931}" destId="{F064140A-654D-49DA-82F4-A88C41A37FBE}" srcOrd="0" destOrd="0" presId="urn:microsoft.com/office/officeart/2005/8/layout/chevron2"/>
    <dgm:cxn modelId="{9320644F-86F5-4ED4-80DD-26911AD3D0AB}" srcId="{2494F0C2-29E4-40CC-A7FE-D8FB609B6F86}" destId="{FF7412DF-B5C6-4811-8E53-3934A98753E0}" srcOrd="0" destOrd="0" parTransId="{8B44F7D1-0D84-4AAC-95D6-DD3F4EC3628B}" sibTransId="{9AF46762-0638-4B4F-AEF5-96C60657D873}"/>
    <dgm:cxn modelId="{1685AB6C-A7E0-4EE7-96B0-598DA38678C4}" type="presOf" srcId="{B589ABE6-C1D0-4B40-8640-88000020DD74}" destId="{F064140A-654D-49DA-82F4-A88C41A37FBE}" srcOrd="0" destOrd="1" presId="urn:microsoft.com/office/officeart/2005/8/layout/chevron2"/>
    <dgm:cxn modelId="{627F7D72-BB0B-4211-B67C-B52F16004588}" type="presOf" srcId="{BB28E1EC-C123-40B6-8960-E89CCF7651A1}" destId="{68CD6B00-FF87-49CC-A43C-93348F6E6F85}" srcOrd="0" destOrd="0" presId="urn:microsoft.com/office/officeart/2005/8/layout/chevron2"/>
    <dgm:cxn modelId="{79985D7B-80A0-448D-9C5E-9F81B75A6EB5}" srcId="{3A678BAE-80FA-4C21-9F78-BFDA66543045}" destId="{FCE2F663-B596-4B50-AED1-051C53173931}" srcOrd="0" destOrd="0" parTransId="{E623A45D-0E0F-4A07-A479-6EEE6CFDE415}" sibTransId="{66199920-FE7A-4851-A249-E98D6D9B570F}"/>
    <dgm:cxn modelId="{E4DDA595-205A-464A-B1AA-345420FC33D8}" type="presOf" srcId="{912F387B-991F-413B-B199-4E3EB3D5B83F}" destId="{C3642B8C-EAB0-4103-922A-302909A30335}" srcOrd="0" destOrd="0" presId="urn:microsoft.com/office/officeart/2005/8/layout/chevron2"/>
    <dgm:cxn modelId="{2DC1BE96-306A-43C4-AF0E-F9C579B23991}" type="presOf" srcId="{2494F0C2-29E4-40CC-A7FE-D8FB609B6F86}" destId="{E294CC2A-6104-476E-B240-EBBFEC91D772}" srcOrd="0" destOrd="0" presId="urn:microsoft.com/office/officeart/2005/8/layout/chevron2"/>
    <dgm:cxn modelId="{9E308FA8-1E67-41EE-A54E-4AA7AC29C8F6}" type="presOf" srcId="{E595E429-09D5-479D-BC15-4299A6FD1B7F}" destId="{2E8D72E0-D21F-4619-9E4B-91FDC0A439D1}" srcOrd="0" destOrd="1" presId="urn:microsoft.com/office/officeart/2005/8/layout/chevron2"/>
    <dgm:cxn modelId="{B7A45FD2-F541-4B5D-9ED1-C47C1B9BBBEA}" srcId="{3A678BAE-80FA-4C21-9F78-BFDA66543045}" destId="{B589ABE6-C1D0-4B40-8640-88000020DD74}" srcOrd="1" destOrd="0" parTransId="{798684A9-1606-47AD-B2C9-63AEB1F4AA4A}" sibTransId="{8C3B4F6C-119B-44E7-BF45-C02CE8DBEDE1}"/>
    <dgm:cxn modelId="{2B8D9AD3-8DD9-4282-B76F-2F0C092E58D4}" srcId="{912F387B-991F-413B-B199-4E3EB3D5B83F}" destId="{E1DE2855-B216-409F-B133-664098E1B0F2}" srcOrd="0" destOrd="0" parTransId="{3722E4B6-ED73-4101-ABB9-83E2F265009C}" sibTransId="{13AE9FFA-BAF6-4969-B592-3730CA731754}"/>
    <dgm:cxn modelId="{0AFFD4E4-0D8F-4512-920B-1EC8B6AEFE29}" type="presOf" srcId="{E1DE2855-B216-409F-B133-664098E1B0F2}" destId="{4230F5A8-D838-487D-8EF2-3EACA8F76B6B}" srcOrd="0" destOrd="0" presId="urn:microsoft.com/office/officeart/2005/8/layout/chevron2"/>
    <dgm:cxn modelId="{92EDB3EC-479D-4742-9B7D-0DE96DE0A9E0}" srcId="{BB28E1EC-C123-40B6-8960-E89CCF7651A1}" destId="{2494F0C2-29E4-40CC-A7FE-D8FB609B6F86}" srcOrd="2" destOrd="0" parTransId="{C800A6D6-4F26-4010-A756-B310132780F1}" sibTransId="{6EA0C160-145A-4F04-8BBC-2B2C2BAF7491}"/>
    <dgm:cxn modelId="{7D4251F2-D743-4D9B-A156-0B939F02A09B}" srcId="{BB28E1EC-C123-40B6-8960-E89CCF7651A1}" destId="{912F387B-991F-413B-B199-4E3EB3D5B83F}" srcOrd="0" destOrd="0" parTransId="{B088959A-D189-4F49-975E-42145033C910}" sibTransId="{3B40BB31-4AD3-4DE8-BF5A-3F5ABA79E8BB}"/>
    <dgm:cxn modelId="{9BB252FE-0348-4BC7-B1D5-2882746DA5F1}" type="presOf" srcId="{FF7412DF-B5C6-4811-8E53-3934A98753E0}" destId="{2E8D72E0-D21F-4619-9E4B-91FDC0A439D1}" srcOrd="0" destOrd="0" presId="urn:microsoft.com/office/officeart/2005/8/layout/chevron2"/>
    <dgm:cxn modelId="{1D11E287-DC21-412A-A650-27C132F02DC0}" type="presParOf" srcId="{68CD6B00-FF87-49CC-A43C-93348F6E6F85}" destId="{40350117-1FB0-435D-8868-92EBED645D54}" srcOrd="0" destOrd="0" presId="urn:microsoft.com/office/officeart/2005/8/layout/chevron2"/>
    <dgm:cxn modelId="{CF73EA93-E044-4242-B1B1-FCE724455ADC}" type="presParOf" srcId="{40350117-1FB0-435D-8868-92EBED645D54}" destId="{C3642B8C-EAB0-4103-922A-302909A30335}" srcOrd="0" destOrd="0" presId="urn:microsoft.com/office/officeart/2005/8/layout/chevron2"/>
    <dgm:cxn modelId="{0E8D8C30-6064-4763-9FEB-93C39F502C4B}" type="presParOf" srcId="{40350117-1FB0-435D-8868-92EBED645D54}" destId="{4230F5A8-D838-487D-8EF2-3EACA8F76B6B}" srcOrd="1" destOrd="0" presId="urn:microsoft.com/office/officeart/2005/8/layout/chevron2"/>
    <dgm:cxn modelId="{6BCD701B-6902-49F3-8397-E6E925AB94D3}" type="presParOf" srcId="{68CD6B00-FF87-49CC-A43C-93348F6E6F85}" destId="{196EDED7-B313-46DF-AA3C-7AA5227BCAEF}" srcOrd="1" destOrd="0" presId="urn:microsoft.com/office/officeart/2005/8/layout/chevron2"/>
    <dgm:cxn modelId="{8E54B02F-8820-4F29-9EED-C9AA6993D45C}" type="presParOf" srcId="{68CD6B00-FF87-49CC-A43C-93348F6E6F85}" destId="{60B7A4C8-C567-407E-82CF-76F6EAE6E56E}" srcOrd="2" destOrd="0" presId="urn:microsoft.com/office/officeart/2005/8/layout/chevron2"/>
    <dgm:cxn modelId="{3427BC77-19BC-4C58-8E92-E7DDDA48AA8B}" type="presParOf" srcId="{60B7A4C8-C567-407E-82CF-76F6EAE6E56E}" destId="{D7E064A1-EA14-4EF6-A7C2-E778DAA44C0A}" srcOrd="0" destOrd="0" presId="urn:microsoft.com/office/officeart/2005/8/layout/chevron2"/>
    <dgm:cxn modelId="{F83380B5-E625-465F-AB66-98FBFC501EFC}" type="presParOf" srcId="{60B7A4C8-C567-407E-82CF-76F6EAE6E56E}" destId="{F064140A-654D-49DA-82F4-A88C41A37FBE}" srcOrd="1" destOrd="0" presId="urn:microsoft.com/office/officeart/2005/8/layout/chevron2"/>
    <dgm:cxn modelId="{93BF47A5-A9C5-4A56-96DA-BE69742CA8C4}" type="presParOf" srcId="{68CD6B00-FF87-49CC-A43C-93348F6E6F85}" destId="{D40716EF-E44F-4944-BF1D-BD88591BAAED}" srcOrd="3" destOrd="0" presId="urn:microsoft.com/office/officeart/2005/8/layout/chevron2"/>
    <dgm:cxn modelId="{12CBFBDB-AFC1-46E2-8514-FE62583F4970}" type="presParOf" srcId="{68CD6B00-FF87-49CC-A43C-93348F6E6F85}" destId="{F5CEEEAE-7C21-4D07-9EC5-955667399181}" srcOrd="4" destOrd="0" presId="urn:microsoft.com/office/officeart/2005/8/layout/chevron2"/>
    <dgm:cxn modelId="{899072EC-B4CE-4758-A81F-A6B462EE9435}" type="presParOf" srcId="{F5CEEEAE-7C21-4D07-9EC5-955667399181}" destId="{E294CC2A-6104-476E-B240-EBBFEC91D772}" srcOrd="0" destOrd="0" presId="urn:microsoft.com/office/officeart/2005/8/layout/chevron2"/>
    <dgm:cxn modelId="{B192A5CB-A9BB-4F1F-8272-7B07B6B9F36C}" type="presParOf" srcId="{F5CEEEAE-7C21-4D07-9EC5-955667399181}" destId="{2E8D72E0-D21F-4619-9E4B-91FDC0A439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2B8C-EAB0-4103-922A-302909A30335}">
      <dsp:nvSpPr>
        <dsp:cNvPr id="0" name=""/>
        <dsp:cNvSpPr/>
      </dsp:nvSpPr>
      <dsp:spPr>
        <a:xfrm rot="5400000">
          <a:off x="-245374" y="246027"/>
          <a:ext cx="1635831" cy="1145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Completion phase</a:t>
          </a:r>
        </a:p>
      </dsp:txBody>
      <dsp:txXfrm rot="-5400000">
        <a:off x="2" y="573193"/>
        <a:ext cx="1145081" cy="490750"/>
      </dsp:txXfrm>
    </dsp:sp>
    <dsp:sp modelId="{4230F5A8-D838-487D-8EF2-3EACA8F76B6B}">
      <dsp:nvSpPr>
        <dsp:cNvPr id="0" name=""/>
        <dsp:cNvSpPr/>
      </dsp:nvSpPr>
      <dsp:spPr>
        <a:xfrm rot="5400000">
          <a:off x="3292095" y="-2147013"/>
          <a:ext cx="1063290" cy="53573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0" algn="l" defTabSz="711200">
            <a:lnSpc>
              <a:spcPct val="90000"/>
            </a:lnSpc>
            <a:spcBef>
              <a:spcPct val="0"/>
            </a:spcBef>
            <a:spcAft>
              <a:spcPct val="15000"/>
            </a:spcAft>
            <a:buNone/>
          </a:pPr>
          <a:r>
            <a:rPr lang="en-US" sz="1600" kern="1200" dirty="0"/>
            <a:t>The product creator or designated contact person initiates the process by documenting the product’s attributes and completing the label.</a:t>
          </a:r>
          <a:endParaRPr lang="it-IT" sz="1600" kern="1200" dirty="0"/>
        </a:p>
      </dsp:txBody>
      <dsp:txXfrm rot="-5400000">
        <a:off x="1145081" y="51907"/>
        <a:ext cx="5305412" cy="959478"/>
      </dsp:txXfrm>
    </dsp:sp>
    <dsp:sp modelId="{D7E064A1-EA14-4EF6-A7C2-E778DAA44C0A}">
      <dsp:nvSpPr>
        <dsp:cNvPr id="0" name=""/>
        <dsp:cNvSpPr/>
      </dsp:nvSpPr>
      <dsp:spPr>
        <a:xfrm rot="5400000">
          <a:off x="-245374" y="1688041"/>
          <a:ext cx="1635831" cy="1145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Internal ethical review</a:t>
          </a:r>
        </a:p>
      </dsp:txBody>
      <dsp:txXfrm rot="-5400000">
        <a:off x="2" y="2015207"/>
        <a:ext cx="1145081" cy="490750"/>
      </dsp:txXfrm>
    </dsp:sp>
    <dsp:sp modelId="{F064140A-654D-49DA-82F4-A88C41A37FBE}">
      <dsp:nvSpPr>
        <dsp:cNvPr id="0" name=""/>
        <dsp:cNvSpPr/>
      </dsp:nvSpPr>
      <dsp:spPr>
        <a:xfrm rot="5400000">
          <a:off x="3292095" y="-704347"/>
          <a:ext cx="1063290" cy="53573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A peer or internal reviewer examines the label. </a:t>
          </a:r>
          <a:endParaRPr lang="it-IT" sz="1600" kern="1200" dirty="0">
            <a:solidFill>
              <a:prstClr val="black">
                <a:hueOff val="0"/>
                <a:satOff val="0"/>
                <a:lumOff val="0"/>
                <a:alphaOff val="0"/>
              </a:prstClr>
            </a:solidFill>
            <a:latin typeface="Calibri" panose="020F0502020204030204"/>
            <a:ea typeface="+mn-ea"/>
            <a:cs typeface="+mn-cs"/>
          </a:endParaRPr>
        </a:p>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This review can be conducted by the Ethics Working Group, which comprises representatives from all TCS.</a:t>
          </a:r>
          <a:endParaRPr lang="it-IT" sz="1600" kern="1200" dirty="0">
            <a:solidFill>
              <a:prstClr val="black">
                <a:hueOff val="0"/>
                <a:satOff val="0"/>
                <a:lumOff val="0"/>
                <a:alphaOff val="0"/>
              </a:prstClr>
            </a:solidFill>
            <a:latin typeface="Calibri" panose="020F0502020204030204"/>
            <a:ea typeface="+mn-ea"/>
            <a:cs typeface="+mn-cs"/>
          </a:endParaRPr>
        </a:p>
      </dsp:txBody>
      <dsp:txXfrm rot="-5400000">
        <a:off x="1145081" y="1494573"/>
        <a:ext cx="5305412" cy="959478"/>
      </dsp:txXfrm>
    </dsp:sp>
    <dsp:sp modelId="{E294CC2A-6104-476E-B240-EBBFEC91D772}">
      <dsp:nvSpPr>
        <dsp:cNvPr id="0" name=""/>
        <dsp:cNvSpPr/>
      </dsp:nvSpPr>
      <dsp:spPr>
        <a:xfrm rot="5400000">
          <a:off x="-245374" y="3130054"/>
          <a:ext cx="1635831" cy="1145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EPOS ERIC approval</a:t>
          </a:r>
        </a:p>
      </dsp:txBody>
      <dsp:txXfrm rot="-5400000">
        <a:off x="2" y="3457220"/>
        <a:ext cx="1145081" cy="490750"/>
      </dsp:txXfrm>
    </dsp:sp>
    <dsp:sp modelId="{2E8D72E0-D21F-4619-9E4B-91FDC0A439D1}">
      <dsp:nvSpPr>
        <dsp:cNvPr id="0" name=""/>
        <dsp:cNvSpPr/>
      </dsp:nvSpPr>
      <dsp:spPr>
        <a:xfrm rot="5400000">
          <a:off x="3292095" y="737665"/>
          <a:ext cx="1063290" cy="53573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The final step formalizes the label, establishing it as a trusted tool for communication both within and outside the EPOS community. </a:t>
          </a:r>
          <a:endParaRPr lang="it-IT" sz="1600" kern="1200" dirty="0">
            <a:solidFill>
              <a:prstClr val="black">
                <a:hueOff val="0"/>
                <a:satOff val="0"/>
                <a:lumOff val="0"/>
                <a:alphaOff val="0"/>
              </a:prstClr>
            </a:solidFill>
            <a:latin typeface="Calibri" panose="020F0502020204030204"/>
            <a:ea typeface="+mn-ea"/>
            <a:cs typeface="+mn-cs"/>
          </a:endParaRPr>
        </a:p>
        <a:p>
          <a:pPr marL="0" lvl="1" indent="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Calibri" panose="020F0502020204030204"/>
              <a:ea typeface="+mn-ea"/>
              <a:cs typeface="+mn-cs"/>
            </a:rPr>
            <a:t>This approval is granted by the Ethics Board of EPOS ERIC.</a:t>
          </a:r>
          <a:endParaRPr lang="it-IT" sz="1600" kern="1200" dirty="0">
            <a:solidFill>
              <a:prstClr val="black">
                <a:hueOff val="0"/>
                <a:satOff val="0"/>
                <a:lumOff val="0"/>
                <a:alphaOff val="0"/>
              </a:prstClr>
            </a:solidFill>
            <a:latin typeface="Calibri" panose="020F0502020204030204"/>
            <a:ea typeface="+mn-ea"/>
            <a:cs typeface="+mn-cs"/>
          </a:endParaRPr>
        </a:p>
      </dsp:txBody>
      <dsp:txXfrm rot="-5400000">
        <a:off x="1145081" y="2936585"/>
        <a:ext cx="5305412" cy="9594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C813F-62C6-A5D5-9EA1-0CA39316C6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91A16F0-1CD1-96E7-5776-79C946CEC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220889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9BC0-8D26-143A-CEE6-8996059DA38C}"/>
              </a:ext>
            </a:extLst>
          </p:cNvPr>
          <p:cNvSpPr>
            <a:spLocks noGrp="1"/>
          </p:cNvSpPr>
          <p:nvPr>
            <p:ph type="title"/>
          </p:nvPr>
        </p:nvSpPr>
        <p:spPr>
          <a:xfrm>
            <a:off x="838200" y="861836"/>
            <a:ext cx="10515600" cy="1325563"/>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B6FE488-6DFB-DE1B-87B1-054093008216}"/>
              </a:ext>
            </a:extLst>
          </p:cNvPr>
          <p:cNvSpPr>
            <a:spLocks noGrp="1"/>
          </p:cNvSpPr>
          <p:nvPr>
            <p:ph idx="1"/>
          </p:nvPr>
        </p:nvSpPr>
        <p:spPr>
          <a:xfrm>
            <a:off x="838200" y="2187399"/>
            <a:ext cx="10515600" cy="364895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73123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0C6BB-6928-C13E-2034-C77DAEB7E943}"/>
              </a:ext>
            </a:extLst>
          </p:cNvPr>
          <p:cNvSpPr>
            <a:spLocks noGrp="1"/>
          </p:cNvSpPr>
          <p:nvPr>
            <p:ph type="title"/>
          </p:nvPr>
        </p:nvSpPr>
        <p:spPr>
          <a:xfrm>
            <a:off x="831850" y="1179160"/>
            <a:ext cx="10515600" cy="2852737"/>
          </a:xfrm>
        </p:spPr>
        <p:txBody>
          <a:bodyPr anchor="b"/>
          <a:lstStyle>
            <a:lvl1pPr>
              <a:defRPr sz="6000"/>
            </a:lvl1p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74A60AFA-C986-2165-404C-D0120E7633B2}"/>
              </a:ext>
            </a:extLst>
          </p:cNvPr>
          <p:cNvSpPr>
            <a:spLocks noGrp="1"/>
          </p:cNvSpPr>
          <p:nvPr>
            <p:ph type="body" idx="1"/>
          </p:nvPr>
        </p:nvSpPr>
        <p:spPr>
          <a:xfrm>
            <a:off x="831850" y="40588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5837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AF877-4D7E-D104-D087-5B951208842B}"/>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F42D62F-FA44-CEC6-6FD7-2815DB6984D9}"/>
              </a:ext>
            </a:extLst>
          </p:cNvPr>
          <p:cNvSpPr>
            <a:spLocks noGrp="1"/>
          </p:cNvSpPr>
          <p:nvPr>
            <p:ph sz="half" idx="1"/>
          </p:nvPr>
        </p:nvSpPr>
        <p:spPr>
          <a:xfrm>
            <a:off x="838200" y="2107992"/>
            <a:ext cx="5167489" cy="36153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contenuto 3">
            <a:extLst>
              <a:ext uri="{FF2B5EF4-FFF2-40B4-BE49-F238E27FC236}">
                <a16:creationId xmlns:a16="http://schemas.microsoft.com/office/drawing/2014/main" id="{EA3658C4-A31E-634E-5B7F-E9A4553EAA92}"/>
              </a:ext>
            </a:extLst>
          </p:cNvPr>
          <p:cNvSpPr>
            <a:spLocks noGrp="1"/>
          </p:cNvSpPr>
          <p:nvPr>
            <p:ph sz="half" idx="2"/>
          </p:nvPr>
        </p:nvSpPr>
        <p:spPr>
          <a:xfrm>
            <a:off x="6172200" y="2107992"/>
            <a:ext cx="5167489" cy="36153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42951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C3CF1-8602-DF3E-DA18-3E9BB210AAC8}"/>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Tree>
    <p:extLst>
      <p:ext uri="{BB962C8B-B14F-4D97-AF65-F5344CB8AC3E}">
        <p14:creationId xmlns:p14="http://schemas.microsoft.com/office/powerpoint/2010/main" val="1048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E3F5F-F48B-63A1-869B-D723B5897871}"/>
              </a:ext>
            </a:extLst>
          </p:cNvPr>
          <p:cNvSpPr>
            <a:spLocks noGrp="1"/>
          </p:cNvSpPr>
          <p:nvPr>
            <p:ph type="title"/>
          </p:nvPr>
        </p:nvSpPr>
        <p:spPr>
          <a:xfrm>
            <a:off x="839788" y="987424"/>
            <a:ext cx="3932237" cy="1439687"/>
          </a:xfrm>
        </p:spPr>
        <p:txBody>
          <a:bodyPr anchor="b"/>
          <a:lstStyle>
            <a:lvl1pPr>
              <a:defRPr sz="32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67684C6A-9FFB-FC08-5119-2E6F66614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141C26F-0905-3CB9-3E63-4E4057675702}"/>
              </a:ext>
            </a:extLst>
          </p:cNvPr>
          <p:cNvSpPr>
            <a:spLocks noGrp="1"/>
          </p:cNvSpPr>
          <p:nvPr>
            <p:ph type="body" sz="half" idx="2"/>
          </p:nvPr>
        </p:nvSpPr>
        <p:spPr>
          <a:xfrm>
            <a:off x="839788" y="2552698"/>
            <a:ext cx="3932237" cy="33162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347482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AE3A-CBA8-FB61-0706-B5D38560FD5C}"/>
              </a:ext>
            </a:extLst>
          </p:cNvPr>
          <p:cNvSpPr>
            <a:spLocks noGrp="1"/>
          </p:cNvSpPr>
          <p:nvPr>
            <p:ph type="title"/>
          </p:nvPr>
        </p:nvSpPr>
        <p:spPr>
          <a:xfrm>
            <a:off x="839788" y="987425"/>
            <a:ext cx="3932237" cy="1600200"/>
          </a:xfrm>
        </p:spPr>
        <p:txBody>
          <a:bodyPr anchor="b"/>
          <a:lstStyle>
            <a:lvl1pPr>
              <a:defRPr sz="3200"/>
            </a:lvl1pPr>
          </a:lstStyle>
          <a:p>
            <a:r>
              <a:rPr lang="it-IT" dirty="0"/>
              <a:t>Fare clic per modificare lo stile del titolo dello schema</a:t>
            </a:r>
            <a:endParaRPr lang="en-GB" dirty="0"/>
          </a:p>
        </p:txBody>
      </p:sp>
      <p:sp>
        <p:nvSpPr>
          <p:cNvPr id="3" name="Segnaposto immagine 2">
            <a:extLst>
              <a:ext uri="{FF2B5EF4-FFF2-40B4-BE49-F238E27FC236}">
                <a16:creationId xmlns:a16="http://schemas.microsoft.com/office/drawing/2014/main" id="{C5B17F68-E097-6C69-EFE9-E56047A0C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1DC2EB4-4690-629C-C981-2B4EBD183A76}"/>
              </a:ext>
            </a:extLst>
          </p:cNvPr>
          <p:cNvSpPr>
            <a:spLocks noGrp="1"/>
          </p:cNvSpPr>
          <p:nvPr>
            <p:ph type="body" sz="half" idx="2"/>
          </p:nvPr>
        </p:nvSpPr>
        <p:spPr>
          <a:xfrm>
            <a:off x="839788" y="2641600"/>
            <a:ext cx="3932237" cy="3227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420669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9F019-85F0-9CF8-791A-2023701AA59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02E578F-161A-AE12-0369-CDD9C28880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919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C7A3E3-0318-B7C0-A5F6-1E3FA6AFA1E5}"/>
              </a:ext>
            </a:extLst>
          </p:cNvPr>
          <p:cNvSpPr>
            <a:spLocks noGrp="1"/>
          </p:cNvSpPr>
          <p:nvPr>
            <p:ph type="title"/>
          </p:nvPr>
        </p:nvSpPr>
        <p:spPr>
          <a:xfrm>
            <a:off x="838200" y="929570"/>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83BEC1F2-7D93-C8A5-FA1F-DE6384CFBA97}"/>
              </a:ext>
            </a:extLst>
          </p:cNvPr>
          <p:cNvSpPr>
            <a:spLocks noGrp="1"/>
          </p:cNvSpPr>
          <p:nvPr>
            <p:ph type="body" idx="1"/>
          </p:nvPr>
        </p:nvSpPr>
        <p:spPr>
          <a:xfrm>
            <a:off x="838200" y="2336799"/>
            <a:ext cx="10515600" cy="349955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306539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giuseppe.dicapua@ingv.it"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silvia.peppoloni@ingv.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700981" y="2691320"/>
            <a:ext cx="10412361" cy="2619982"/>
          </a:xfrm>
          <a:prstGeom prst="rect">
            <a:avLst/>
          </a:prstGeom>
        </p:spPr>
        <p:txBody>
          <a:bodyPr vert="horz" lIns="91440" tIns="45720" rIns="91440" bIns="45720" rtlCol="0" anchor="ctr">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GB" sz="16000" b="1" dirty="0">
                <a:solidFill>
                  <a:srgbClr val="002060"/>
                </a:solidFill>
                <a:latin typeface=""/>
              </a:rPr>
              <a:t>The Ethical Label to identify ethical</a:t>
            </a:r>
          </a:p>
          <a:p>
            <a:pPr>
              <a:lnSpc>
                <a:spcPct val="120000"/>
              </a:lnSpc>
            </a:pPr>
            <a:r>
              <a:rPr lang="en-GB" sz="16000" b="1" dirty="0">
                <a:solidFill>
                  <a:srgbClr val="002060"/>
                </a:solidFill>
                <a:latin typeface=""/>
              </a:rPr>
              <a:t>and social implications of project outputs</a:t>
            </a:r>
          </a:p>
          <a:p>
            <a:pPr>
              <a:lnSpc>
                <a:spcPct val="120000"/>
              </a:lnSpc>
            </a:pPr>
            <a:endParaRPr lang="en-GB" dirty="0"/>
          </a:p>
          <a:p>
            <a:pPr>
              <a:lnSpc>
                <a:spcPct val="120000"/>
              </a:lnSpc>
            </a:pPr>
            <a:r>
              <a:rPr lang="en-GB" sz="12000" dirty="0">
                <a:solidFill>
                  <a:srgbClr val="002060"/>
                </a:solidFill>
                <a:latin typeface=""/>
              </a:rPr>
              <a:t>EPOS ON project: WP3 - Task 3.3</a:t>
            </a:r>
          </a:p>
          <a:p>
            <a:pPr>
              <a:lnSpc>
                <a:spcPct val="120000"/>
              </a:lnSpc>
            </a:pPr>
            <a:endParaRPr lang="en-GB" sz="7200" dirty="0"/>
          </a:p>
          <a:p>
            <a:pPr>
              <a:lnSpc>
                <a:spcPct val="120000"/>
              </a:lnSpc>
            </a:pPr>
            <a:r>
              <a:rPr lang="en-GB" sz="7200" i="1" dirty="0">
                <a:solidFill>
                  <a:srgbClr val="002060"/>
                </a:solidFill>
                <a:latin typeface=""/>
              </a:rPr>
              <a:t>Giuseppe Di Capua and Silvia Peppoloni</a:t>
            </a:r>
          </a:p>
          <a:p>
            <a:pPr>
              <a:lnSpc>
                <a:spcPct val="120000"/>
              </a:lnSpc>
            </a:pPr>
            <a:r>
              <a:rPr lang="en-GB" sz="6400" i="1" dirty="0" err="1">
                <a:solidFill>
                  <a:srgbClr val="002060"/>
                </a:solidFill>
                <a:latin typeface=""/>
              </a:rPr>
              <a:t>Istituto</a:t>
            </a:r>
            <a:r>
              <a:rPr lang="en-GB" sz="6400" i="1" dirty="0">
                <a:solidFill>
                  <a:srgbClr val="002060"/>
                </a:solidFill>
                <a:latin typeface=""/>
              </a:rPr>
              <a:t> Nazionale di </a:t>
            </a:r>
            <a:r>
              <a:rPr lang="en-GB" sz="6400" i="1" dirty="0" err="1">
                <a:solidFill>
                  <a:srgbClr val="002060"/>
                </a:solidFill>
                <a:latin typeface=""/>
              </a:rPr>
              <a:t>Geofisica</a:t>
            </a:r>
            <a:r>
              <a:rPr lang="en-GB" sz="6400" i="1" dirty="0">
                <a:solidFill>
                  <a:srgbClr val="002060"/>
                </a:solidFill>
                <a:latin typeface=""/>
              </a:rPr>
              <a:t> e </a:t>
            </a:r>
            <a:r>
              <a:rPr lang="en-GB" sz="6400" i="1" dirty="0" err="1">
                <a:solidFill>
                  <a:srgbClr val="002060"/>
                </a:solidFill>
                <a:latin typeface=""/>
              </a:rPr>
              <a:t>Vulcanologia</a:t>
            </a:r>
            <a:endParaRPr lang="en-GB" sz="6400" i="1" dirty="0">
              <a:solidFill>
                <a:srgbClr val="002060"/>
              </a:solidFill>
              <a:latin typeface=""/>
            </a:endParaRPr>
          </a:p>
          <a:p>
            <a:pPr>
              <a:lnSpc>
                <a:spcPct val="120000"/>
              </a:lnSpc>
            </a:pPr>
            <a:r>
              <a:rPr lang="en-GB" sz="6400" i="1" dirty="0">
                <a:solidFill>
                  <a:srgbClr val="002060"/>
                </a:solidFill>
                <a:latin typeface=""/>
              </a:rPr>
              <a:t>Rome, Italy</a:t>
            </a:r>
          </a:p>
        </p:txBody>
      </p:sp>
    </p:spTree>
    <p:extLst>
      <p:ext uri="{BB962C8B-B14F-4D97-AF65-F5344CB8AC3E}">
        <p14:creationId xmlns:p14="http://schemas.microsoft.com/office/powerpoint/2010/main" val="25169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372979" y="986441"/>
            <a:ext cx="8398042" cy="4848875"/>
          </a:xfrm>
        </p:spPr>
        <p:txBody>
          <a:bodyPr numCol="2">
            <a:noAutofit/>
          </a:bodyPr>
          <a:lstStyle/>
          <a:p>
            <a:pPr marL="0" indent="0">
              <a:spcBef>
                <a:spcPts val="600"/>
              </a:spcBef>
              <a:buNone/>
            </a:pPr>
            <a:r>
              <a:rPr lang="en-US" sz="1400" u="sng" dirty="0">
                <a:solidFill>
                  <a:srgbClr val="C00000"/>
                </a:solidFill>
              </a:rPr>
              <a:t>2. Scientific / Technical Areas of the Product</a:t>
            </a:r>
            <a:endParaRPr lang="it-IT" sz="1400" dirty="0">
              <a:solidFill>
                <a:srgbClr val="C00000"/>
              </a:solidFill>
            </a:endParaRPr>
          </a:p>
          <a:p>
            <a:pPr marL="0" indent="0">
              <a:spcBef>
                <a:spcPts val="600"/>
              </a:spcBef>
              <a:buNone/>
            </a:pPr>
            <a:r>
              <a:rPr lang="en-US" sz="1400" i="1" dirty="0"/>
              <a:t>(select areas)</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Earth and Environmental Sciences</a:t>
            </a:r>
            <a:endParaRPr lang="it-IT" sz="1400" b="1" dirty="0"/>
          </a:p>
          <a:p>
            <a:pPr marL="0" indent="0">
              <a:lnSpc>
                <a:spcPct val="70000"/>
              </a:lnSpc>
              <a:spcBef>
                <a:spcPts val="600"/>
              </a:spcBef>
              <a:buNone/>
            </a:pPr>
            <a:r>
              <a:rPr lang="en-US" sz="1400" dirty="0"/>
              <a:t>[ ] Geology, Geophysics, Volcanology, Seismology</a:t>
            </a:r>
            <a:endParaRPr lang="it-IT" sz="1400" dirty="0"/>
          </a:p>
          <a:p>
            <a:pPr marL="0" indent="0">
              <a:lnSpc>
                <a:spcPct val="70000"/>
              </a:lnSpc>
              <a:spcBef>
                <a:spcPts val="600"/>
              </a:spcBef>
              <a:buNone/>
            </a:pPr>
            <a:r>
              <a:rPr lang="en-US" sz="1400" dirty="0"/>
              <a:t>[ ] Hydrogeology, Geochemistry, Soil Science</a:t>
            </a:r>
            <a:endParaRPr lang="it-IT" sz="1400" dirty="0"/>
          </a:p>
          <a:p>
            <a:pPr marL="0" indent="0">
              <a:lnSpc>
                <a:spcPct val="70000"/>
              </a:lnSpc>
              <a:spcBef>
                <a:spcPts val="600"/>
              </a:spcBef>
              <a:buNone/>
            </a:pPr>
            <a:r>
              <a:rPr lang="en-US" sz="1400" dirty="0"/>
              <a:t>[ ] Climate science, Meteorology, Oceanography</a:t>
            </a:r>
            <a:endParaRPr lang="it-IT" sz="1400" dirty="0"/>
          </a:p>
          <a:p>
            <a:pPr marL="0" indent="0">
              <a:lnSpc>
                <a:spcPct val="70000"/>
              </a:lnSpc>
              <a:spcBef>
                <a:spcPts val="600"/>
              </a:spcBef>
              <a:buNone/>
            </a:pPr>
            <a:r>
              <a:rPr lang="en-US" sz="1400" dirty="0"/>
              <a:t>[ ] Environmental monitoring and sustainability studies</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Data Science / Computational Science</a:t>
            </a:r>
            <a:endParaRPr lang="it-IT" sz="1400" b="1" dirty="0"/>
          </a:p>
          <a:p>
            <a:pPr marL="0" indent="0">
              <a:lnSpc>
                <a:spcPct val="70000"/>
              </a:lnSpc>
              <a:spcBef>
                <a:spcPts val="600"/>
              </a:spcBef>
              <a:buNone/>
            </a:pPr>
            <a:r>
              <a:rPr lang="en-US" sz="1400" dirty="0"/>
              <a:t>[ ] Data management and curation (including structured datasets)</a:t>
            </a:r>
            <a:endParaRPr lang="it-IT" sz="1400" dirty="0"/>
          </a:p>
          <a:p>
            <a:pPr marL="0" indent="0">
              <a:lnSpc>
                <a:spcPct val="70000"/>
              </a:lnSpc>
              <a:spcBef>
                <a:spcPts val="600"/>
              </a:spcBef>
              <a:buNone/>
            </a:pPr>
            <a:r>
              <a:rPr lang="en-US" sz="1400" dirty="0"/>
              <a:t>[ ] Machine learning / AI applications</a:t>
            </a:r>
            <a:endParaRPr lang="it-IT" sz="1400" dirty="0"/>
          </a:p>
          <a:p>
            <a:pPr marL="0" indent="0">
              <a:lnSpc>
                <a:spcPct val="70000"/>
              </a:lnSpc>
              <a:spcBef>
                <a:spcPts val="600"/>
              </a:spcBef>
              <a:buNone/>
            </a:pPr>
            <a:r>
              <a:rPr lang="en-US" sz="1400" dirty="0"/>
              <a:t>[ ] Simulation and numerical modeling</a:t>
            </a:r>
            <a:endParaRPr lang="it-IT" sz="1400" dirty="0"/>
          </a:p>
          <a:p>
            <a:pPr marL="0" indent="0">
              <a:lnSpc>
                <a:spcPct val="70000"/>
              </a:lnSpc>
              <a:spcBef>
                <a:spcPts val="600"/>
              </a:spcBef>
              <a:buNone/>
            </a:pPr>
            <a:r>
              <a:rPr lang="en-US" sz="1400" dirty="0"/>
              <a:t>[ ] Visualization, dashboards, and digital twins</a:t>
            </a:r>
            <a:endParaRPr lang="it-IT" sz="1400" dirty="0"/>
          </a:p>
          <a:p>
            <a:pPr marL="0" indent="0">
              <a:lnSpc>
                <a:spcPct val="70000"/>
              </a:lnSpc>
              <a:spcBef>
                <a:spcPts val="600"/>
              </a:spcBef>
              <a:buNone/>
            </a:pPr>
            <a:r>
              <a:rPr lang="en-US" sz="1400" dirty="0"/>
              <a:t>[ ] Workflow automation / computational pipelines</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Engineering and Technology</a:t>
            </a:r>
            <a:endParaRPr lang="it-IT" sz="1400" b="1" dirty="0"/>
          </a:p>
          <a:p>
            <a:pPr marL="0" indent="0">
              <a:lnSpc>
                <a:spcPct val="70000"/>
              </a:lnSpc>
              <a:spcBef>
                <a:spcPts val="600"/>
              </a:spcBef>
              <a:buNone/>
            </a:pPr>
            <a:r>
              <a:rPr lang="en-US" sz="1400" dirty="0"/>
              <a:t>[ ] Instrumentation and technological devices</a:t>
            </a:r>
            <a:endParaRPr lang="it-IT" sz="1400" dirty="0"/>
          </a:p>
          <a:p>
            <a:pPr marL="0" indent="0">
              <a:lnSpc>
                <a:spcPct val="70000"/>
              </a:lnSpc>
              <a:spcBef>
                <a:spcPts val="600"/>
              </a:spcBef>
              <a:buNone/>
            </a:pPr>
            <a:r>
              <a:rPr lang="en-US" sz="1400" dirty="0"/>
              <a:t>[ ] Laboratory techniques and process monitoring</a:t>
            </a:r>
            <a:endParaRPr lang="it-IT" sz="1400" dirty="0"/>
          </a:p>
          <a:p>
            <a:pPr marL="0" indent="0">
              <a:lnSpc>
                <a:spcPct val="70000"/>
              </a:lnSpc>
              <a:spcBef>
                <a:spcPts val="600"/>
              </a:spcBef>
              <a:buNone/>
            </a:pPr>
            <a:r>
              <a:rPr lang="en-US" sz="1400" dirty="0"/>
              <a:t>[ ] System design, prototypes, and technological facilities</a:t>
            </a:r>
          </a:p>
          <a:p>
            <a:pPr marL="0" indent="0">
              <a:lnSpc>
                <a:spcPct val="70000"/>
              </a:lnSpc>
              <a:spcBef>
                <a:spcPts val="600"/>
              </a:spcBef>
              <a:buNone/>
            </a:pPr>
            <a:endParaRPr lang="it-IT" sz="1400" dirty="0"/>
          </a:p>
          <a:p>
            <a:pPr marL="0" lvl="0" indent="0">
              <a:lnSpc>
                <a:spcPct val="70000"/>
              </a:lnSpc>
              <a:spcBef>
                <a:spcPts val="600"/>
              </a:spcBef>
              <a:buNone/>
            </a:pPr>
            <a:endParaRPr lang="en-US" sz="600" b="1" dirty="0"/>
          </a:p>
          <a:p>
            <a:pPr marL="0" lvl="0" indent="0">
              <a:lnSpc>
                <a:spcPct val="70000"/>
              </a:lnSpc>
              <a:spcBef>
                <a:spcPts val="600"/>
              </a:spcBef>
              <a:buNone/>
            </a:pPr>
            <a:r>
              <a:rPr lang="en-US" sz="1400" b="1" dirty="0"/>
              <a:t>Biosciences / Life Sciences</a:t>
            </a:r>
            <a:endParaRPr lang="it-IT" sz="1400" b="1" dirty="0"/>
          </a:p>
          <a:p>
            <a:pPr marL="0" indent="0">
              <a:lnSpc>
                <a:spcPct val="70000"/>
              </a:lnSpc>
              <a:spcBef>
                <a:spcPts val="600"/>
              </a:spcBef>
              <a:buNone/>
            </a:pPr>
            <a:r>
              <a:rPr lang="en-US" sz="1400" dirty="0"/>
              <a:t>[ ] Biological/geochemical data when datasets include living systems </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Educational &amp; Methodological Development</a:t>
            </a:r>
            <a:endParaRPr lang="it-IT" sz="1400" b="1" dirty="0"/>
          </a:p>
          <a:p>
            <a:pPr marL="0" indent="0">
              <a:lnSpc>
                <a:spcPct val="70000"/>
              </a:lnSpc>
              <a:spcBef>
                <a:spcPts val="600"/>
              </a:spcBef>
              <a:buNone/>
            </a:pPr>
            <a:r>
              <a:rPr lang="en-US" sz="1400" dirty="0"/>
              <a:t>[ ] Training courses, methods, strategies</a:t>
            </a:r>
            <a:endParaRPr lang="it-IT" sz="1400" dirty="0"/>
          </a:p>
          <a:p>
            <a:pPr marL="0" indent="0">
              <a:lnSpc>
                <a:spcPct val="70000"/>
              </a:lnSpc>
              <a:spcBef>
                <a:spcPts val="600"/>
              </a:spcBef>
              <a:buNone/>
            </a:pPr>
            <a:r>
              <a:rPr lang="en-US" sz="1400" dirty="0"/>
              <a:t>[ ] Guidelines, protocols, and standard operating procedures</a:t>
            </a:r>
            <a:endParaRPr lang="it-IT" sz="1400" dirty="0"/>
          </a:p>
          <a:p>
            <a:pPr marL="0" indent="0">
              <a:lnSpc>
                <a:spcPct val="70000"/>
              </a:lnSpc>
              <a:spcBef>
                <a:spcPts val="600"/>
              </a:spcBef>
              <a:buNone/>
            </a:pPr>
            <a:r>
              <a:rPr lang="en-US" sz="1400" dirty="0"/>
              <a:t>[ ] Metadata and ontologies for reproducible science</a:t>
            </a:r>
            <a:endParaRPr lang="it-IT" sz="1400" dirty="0"/>
          </a:p>
          <a:p>
            <a:pPr marL="0" indent="0">
              <a:lnSpc>
                <a:spcPct val="70000"/>
              </a:lnSpc>
              <a:spcBef>
                <a:spcPts val="600"/>
              </a:spcBef>
              <a:buNone/>
            </a:pPr>
            <a:r>
              <a:rPr lang="en-US" sz="1400" dirty="0"/>
              <a:t>[ ] Professional skills development</a:t>
            </a:r>
            <a:endParaRPr lang="it-IT" sz="1400" dirty="0"/>
          </a:p>
          <a:p>
            <a:pPr marL="0" indent="0">
              <a:spcBef>
                <a:spcPts val="600"/>
              </a:spcBef>
              <a:buNone/>
            </a:pPr>
            <a:endParaRPr lang="en-GB" dirty="0"/>
          </a:p>
        </p:txBody>
      </p:sp>
      <p:pic>
        <p:nvPicPr>
          <p:cNvPr id="7" name="Google Shape;126;p7">
            <a:extLst>
              <a:ext uri="{FF2B5EF4-FFF2-40B4-BE49-F238E27FC236}">
                <a16:creationId xmlns:a16="http://schemas.microsoft.com/office/drawing/2014/main" id="{385C4DB0-08F5-BF2D-3445-C31EE1000191}"/>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8" name="Google Shape;127;p7">
            <a:extLst>
              <a:ext uri="{FF2B5EF4-FFF2-40B4-BE49-F238E27FC236}">
                <a16:creationId xmlns:a16="http://schemas.microsoft.com/office/drawing/2014/main" id="{B1A8DF8C-0B20-D933-59BC-D4893EF42DF4}"/>
              </a:ext>
            </a:extLst>
          </p:cNvPr>
          <p:cNvSpPr/>
          <p:nvPr/>
        </p:nvSpPr>
        <p:spPr>
          <a:xfrm>
            <a:off x="9075963" y="1109119"/>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28;p7" title="NEAMTHM18.png">
            <a:extLst>
              <a:ext uri="{FF2B5EF4-FFF2-40B4-BE49-F238E27FC236}">
                <a16:creationId xmlns:a16="http://schemas.microsoft.com/office/drawing/2014/main" id="{6C109BCE-6FE2-2CBB-E523-CCA37C25804E}"/>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2" name="Titolo 1">
            <a:extLst>
              <a:ext uri="{FF2B5EF4-FFF2-40B4-BE49-F238E27FC236}">
                <a16:creationId xmlns:a16="http://schemas.microsoft.com/office/drawing/2014/main" id="{70F3E4C4-8BFF-B9CB-5832-60982C4D0DC5}"/>
              </a:ext>
            </a:extLst>
          </p:cNvPr>
          <p:cNvSpPr txBox="1">
            <a:spLocks/>
          </p:cNvSpPr>
          <p:nvPr/>
        </p:nvSpPr>
        <p:spPr>
          <a:xfrm>
            <a:off x="4377447" y="461929"/>
            <a:ext cx="3773494" cy="47192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solidFill>
                  <a:srgbClr val="C00000"/>
                </a:solidFill>
                <a:latin typeface="+mn-lt"/>
              </a:rPr>
              <a:t>Ethical Labelling Scheme</a:t>
            </a:r>
            <a:endParaRPr lang="en-GB" sz="2200" b="1" dirty="0">
              <a:solidFill>
                <a:srgbClr val="C00000"/>
              </a:solidFill>
              <a:latin typeface="+mn-lt"/>
            </a:endParaRPr>
          </a:p>
        </p:txBody>
      </p:sp>
    </p:spTree>
    <p:extLst>
      <p:ext uri="{BB962C8B-B14F-4D97-AF65-F5344CB8AC3E}">
        <p14:creationId xmlns:p14="http://schemas.microsoft.com/office/powerpoint/2010/main" val="11527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372979" y="986441"/>
            <a:ext cx="8398042" cy="4848875"/>
          </a:xfrm>
        </p:spPr>
        <p:txBody>
          <a:bodyPr numCol="2">
            <a:noAutofit/>
          </a:bodyPr>
          <a:lstStyle/>
          <a:p>
            <a:pPr marL="0" indent="0">
              <a:spcBef>
                <a:spcPts val="600"/>
              </a:spcBef>
              <a:buNone/>
            </a:pPr>
            <a:r>
              <a:rPr lang="en-US" sz="1400" u="sng" dirty="0">
                <a:solidFill>
                  <a:srgbClr val="C00000"/>
                </a:solidFill>
              </a:rPr>
              <a:t>2. Scientific / Technical Areas of the Product</a:t>
            </a:r>
            <a:endParaRPr lang="it-IT" sz="1400" dirty="0">
              <a:solidFill>
                <a:srgbClr val="C00000"/>
              </a:solidFill>
            </a:endParaRPr>
          </a:p>
          <a:p>
            <a:pPr marL="0" indent="0">
              <a:spcBef>
                <a:spcPts val="600"/>
              </a:spcBef>
              <a:buNone/>
            </a:pPr>
            <a:r>
              <a:rPr lang="en-US" sz="1400" i="1" dirty="0"/>
              <a:t>(select areas)</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Earth and Environmental Sciences</a:t>
            </a:r>
            <a:endParaRPr lang="it-IT" sz="1400" b="1" dirty="0"/>
          </a:p>
          <a:p>
            <a:pPr marL="0" indent="0">
              <a:lnSpc>
                <a:spcPct val="70000"/>
              </a:lnSpc>
              <a:spcBef>
                <a:spcPts val="600"/>
              </a:spcBef>
              <a:buNone/>
            </a:pPr>
            <a:r>
              <a:rPr lang="en-US" sz="1400" dirty="0">
                <a:highlight>
                  <a:srgbClr val="00FF00"/>
                </a:highlight>
              </a:rPr>
              <a:t>[</a:t>
            </a:r>
            <a:r>
              <a:rPr lang="en-US" sz="1400" b="1" dirty="0">
                <a:solidFill>
                  <a:srgbClr val="1155CC"/>
                </a:solidFill>
                <a:highlight>
                  <a:srgbClr val="00FF00"/>
                </a:highlight>
              </a:rPr>
              <a:t>X</a:t>
            </a:r>
            <a:r>
              <a:rPr lang="en-US" sz="1400" dirty="0">
                <a:highlight>
                  <a:srgbClr val="00FF00"/>
                </a:highlight>
              </a:rPr>
              <a:t>] Geology, Geophysics, Volcanology, Seismology</a:t>
            </a:r>
            <a:endParaRPr lang="it-IT" sz="1400" dirty="0">
              <a:highlight>
                <a:srgbClr val="00FF00"/>
              </a:highlight>
            </a:endParaRPr>
          </a:p>
          <a:p>
            <a:pPr marL="0" indent="0">
              <a:lnSpc>
                <a:spcPct val="70000"/>
              </a:lnSpc>
              <a:spcBef>
                <a:spcPts val="600"/>
              </a:spcBef>
              <a:buNone/>
            </a:pPr>
            <a:r>
              <a:rPr lang="en-US" sz="1400" dirty="0"/>
              <a:t>[ ] Hydrogeology, Geochemistry, Soil Science</a:t>
            </a:r>
            <a:endParaRPr lang="it-IT" sz="1400" dirty="0"/>
          </a:p>
          <a:p>
            <a:pPr marL="0" indent="0">
              <a:lnSpc>
                <a:spcPct val="70000"/>
              </a:lnSpc>
              <a:spcBef>
                <a:spcPts val="600"/>
              </a:spcBef>
              <a:buNone/>
            </a:pPr>
            <a:r>
              <a:rPr lang="en-US" sz="1400" dirty="0"/>
              <a:t>[ ] Climate science, Meteorology, Oceanography</a:t>
            </a:r>
            <a:endParaRPr lang="it-IT" sz="1400" dirty="0"/>
          </a:p>
          <a:p>
            <a:pPr marL="0" indent="0">
              <a:lnSpc>
                <a:spcPct val="70000"/>
              </a:lnSpc>
              <a:spcBef>
                <a:spcPts val="600"/>
              </a:spcBef>
              <a:buNone/>
            </a:pPr>
            <a:r>
              <a:rPr lang="en-US" sz="1400" dirty="0"/>
              <a:t>[ ] Environmental monitoring and sustainability studies</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Data Science / Computational Science</a:t>
            </a:r>
            <a:endParaRPr lang="it-IT" sz="1400" b="1" dirty="0"/>
          </a:p>
          <a:p>
            <a:pPr marL="0" indent="0">
              <a:lnSpc>
                <a:spcPct val="70000"/>
              </a:lnSpc>
              <a:spcBef>
                <a:spcPts val="600"/>
              </a:spcBef>
              <a:buNone/>
            </a:pPr>
            <a:r>
              <a:rPr lang="en-US" sz="1400" dirty="0"/>
              <a:t>[ ] Data management and curation (including structured datasets)</a:t>
            </a:r>
            <a:endParaRPr lang="it-IT" sz="1400" dirty="0"/>
          </a:p>
          <a:p>
            <a:pPr marL="0" indent="0">
              <a:lnSpc>
                <a:spcPct val="70000"/>
              </a:lnSpc>
              <a:spcBef>
                <a:spcPts val="600"/>
              </a:spcBef>
              <a:buNone/>
            </a:pPr>
            <a:r>
              <a:rPr lang="en-US" sz="1400" dirty="0"/>
              <a:t>[ ] Machine learning / AI applications</a:t>
            </a:r>
            <a:endParaRPr lang="it-IT" sz="1400" dirty="0"/>
          </a:p>
          <a:p>
            <a:pPr marL="0" indent="0">
              <a:lnSpc>
                <a:spcPct val="70000"/>
              </a:lnSpc>
              <a:spcBef>
                <a:spcPts val="600"/>
              </a:spcBef>
              <a:buNone/>
            </a:pPr>
            <a:r>
              <a:rPr lang="en-US" sz="1400" dirty="0">
                <a:highlight>
                  <a:srgbClr val="00FF00"/>
                </a:highlight>
              </a:rPr>
              <a:t>[</a:t>
            </a:r>
            <a:r>
              <a:rPr lang="en-US" sz="1400" b="1" dirty="0">
                <a:solidFill>
                  <a:srgbClr val="1155CC"/>
                </a:solidFill>
                <a:highlight>
                  <a:srgbClr val="00FF00"/>
                </a:highlight>
              </a:rPr>
              <a:t>X</a:t>
            </a:r>
            <a:r>
              <a:rPr lang="en-US" sz="1400" dirty="0">
                <a:highlight>
                  <a:srgbClr val="00FF00"/>
                </a:highlight>
              </a:rPr>
              <a:t>] Simulation and numerical modeling</a:t>
            </a:r>
            <a:endParaRPr lang="it-IT" sz="1400" dirty="0">
              <a:highlight>
                <a:srgbClr val="00FF00"/>
              </a:highlight>
            </a:endParaRPr>
          </a:p>
          <a:p>
            <a:pPr marL="0" indent="0">
              <a:lnSpc>
                <a:spcPct val="70000"/>
              </a:lnSpc>
              <a:spcBef>
                <a:spcPts val="600"/>
              </a:spcBef>
              <a:buNone/>
            </a:pPr>
            <a:r>
              <a:rPr lang="en-US" sz="1400" dirty="0"/>
              <a:t>[ ] Visualization, dashboards, and digital twins</a:t>
            </a:r>
            <a:endParaRPr lang="it-IT" sz="1400" dirty="0"/>
          </a:p>
          <a:p>
            <a:pPr marL="0" indent="0">
              <a:lnSpc>
                <a:spcPct val="70000"/>
              </a:lnSpc>
              <a:spcBef>
                <a:spcPts val="600"/>
              </a:spcBef>
              <a:buNone/>
            </a:pPr>
            <a:r>
              <a:rPr lang="en-US" sz="1400" dirty="0"/>
              <a:t>[ ] Workflow automation / computational pipelines</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Engineering and Technology</a:t>
            </a:r>
            <a:endParaRPr lang="it-IT" sz="1400" b="1" dirty="0"/>
          </a:p>
          <a:p>
            <a:pPr marL="0" indent="0">
              <a:lnSpc>
                <a:spcPct val="70000"/>
              </a:lnSpc>
              <a:spcBef>
                <a:spcPts val="600"/>
              </a:spcBef>
              <a:buNone/>
            </a:pPr>
            <a:r>
              <a:rPr lang="en-US" sz="1400" dirty="0"/>
              <a:t>[ ] Instrumentation and technological devices</a:t>
            </a:r>
            <a:endParaRPr lang="it-IT" sz="1400" dirty="0"/>
          </a:p>
          <a:p>
            <a:pPr marL="0" indent="0">
              <a:lnSpc>
                <a:spcPct val="70000"/>
              </a:lnSpc>
              <a:spcBef>
                <a:spcPts val="600"/>
              </a:spcBef>
              <a:buNone/>
            </a:pPr>
            <a:r>
              <a:rPr lang="en-US" sz="1400" dirty="0"/>
              <a:t>[ ] Laboratory techniques and process monitoring</a:t>
            </a:r>
            <a:endParaRPr lang="it-IT" sz="1400" dirty="0"/>
          </a:p>
          <a:p>
            <a:pPr marL="0" indent="0">
              <a:lnSpc>
                <a:spcPct val="70000"/>
              </a:lnSpc>
              <a:spcBef>
                <a:spcPts val="600"/>
              </a:spcBef>
              <a:buNone/>
            </a:pPr>
            <a:r>
              <a:rPr lang="en-US" sz="1400" dirty="0"/>
              <a:t>[ ] System design, prototypes, and technological facilities</a:t>
            </a:r>
          </a:p>
          <a:p>
            <a:pPr marL="0" indent="0">
              <a:lnSpc>
                <a:spcPct val="70000"/>
              </a:lnSpc>
              <a:spcBef>
                <a:spcPts val="600"/>
              </a:spcBef>
              <a:buNone/>
            </a:pPr>
            <a:endParaRPr lang="it-IT" sz="1400" dirty="0"/>
          </a:p>
          <a:p>
            <a:pPr marL="0" lvl="0" indent="0">
              <a:lnSpc>
                <a:spcPct val="70000"/>
              </a:lnSpc>
              <a:spcBef>
                <a:spcPts val="600"/>
              </a:spcBef>
              <a:buNone/>
            </a:pPr>
            <a:endParaRPr lang="en-US" sz="600" b="1" dirty="0"/>
          </a:p>
          <a:p>
            <a:pPr marL="0" lvl="0" indent="0">
              <a:lnSpc>
                <a:spcPct val="70000"/>
              </a:lnSpc>
              <a:spcBef>
                <a:spcPts val="600"/>
              </a:spcBef>
              <a:buNone/>
            </a:pPr>
            <a:r>
              <a:rPr lang="en-US" sz="1400" b="1" dirty="0"/>
              <a:t>Biosciences / Life Sciences</a:t>
            </a:r>
            <a:endParaRPr lang="it-IT" sz="1400" b="1" dirty="0"/>
          </a:p>
          <a:p>
            <a:pPr marL="0" indent="0">
              <a:lnSpc>
                <a:spcPct val="70000"/>
              </a:lnSpc>
              <a:spcBef>
                <a:spcPts val="600"/>
              </a:spcBef>
              <a:buNone/>
            </a:pPr>
            <a:r>
              <a:rPr lang="en-US" sz="1400" dirty="0"/>
              <a:t>[ ] Biological/geochemical data when datasets include living systems </a:t>
            </a:r>
          </a:p>
          <a:p>
            <a:pPr marL="0" indent="0">
              <a:lnSpc>
                <a:spcPct val="70000"/>
              </a:lnSpc>
              <a:spcBef>
                <a:spcPts val="600"/>
              </a:spcBef>
              <a:buNone/>
            </a:pPr>
            <a:endParaRPr lang="it-IT" sz="1400" dirty="0"/>
          </a:p>
          <a:p>
            <a:pPr marL="0" lvl="0" indent="0">
              <a:lnSpc>
                <a:spcPct val="70000"/>
              </a:lnSpc>
              <a:spcBef>
                <a:spcPts val="600"/>
              </a:spcBef>
              <a:buNone/>
            </a:pPr>
            <a:r>
              <a:rPr lang="en-US" sz="1400" b="1" dirty="0"/>
              <a:t>Educational &amp; Methodological Development</a:t>
            </a:r>
            <a:endParaRPr lang="it-IT" sz="1400" b="1" dirty="0"/>
          </a:p>
          <a:p>
            <a:pPr marL="0" indent="0">
              <a:lnSpc>
                <a:spcPct val="70000"/>
              </a:lnSpc>
              <a:spcBef>
                <a:spcPts val="600"/>
              </a:spcBef>
              <a:buNone/>
            </a:pPr>
            <a:r>
              <a:rPr lang="en-US" sz="1400" dirty="0"/>
              <a:t>[ ] Training courses, methods, strategies</a:t>
            </a:r>
            <a:endParaRPr lang="it-IT" sz="1400" dirty="0"/>
          </a:p>
          <a:p>
            <a:pPr marL="0" indent="0">
              <a:lnSpc>
                <a:spcPct val="70000"/>
              </a:lnSpc>
              <a:spcBef>
                <a:spcPts val="600"/>
              </a:spcBef>
              <a:buNone/>
            </a:pPr>
            <a:r>
              <a:rPr lang="en-US" sz="1400" dirty="0"/>
              <a:t>[ ] Guidelines, protocols, and standard operating procedures</a:t>
            </a:r>
            <a:endParaRPr lang="it-IT" sz="1400" dirty="0"/>
          </a:p>
          <a:p>
            <a:pPr marL="0" indent="0">
              <a:lnSpc>
                <a:spcPct val="70000"/>
              </a:lnSpc>
              <a:spcBef>
                <a:spcPts val="600"/>
              </a:spcBef>
              <a:buNone/>
            </a:pPr>
            <a:r>
              <a:rPr lang="en-US" sz="1400" dirty="0"/>
              <a:t>[ ] Metadata and ontologies for reproducible science</a:t>
            </a:r>
            <a:endParaRPr lang="it-IT" sz="1400" dirty="0"/>
          </a:p>
          <a:p>
            <a:pPr marL="0" indent="0">
              <a:lnSpc>
                <a:spcPct val="70000"/>
              </a:lnSpc>
              <a:spcBef>
                <a:spcPts val="600"/>
              </a:spcBef>
              <a:buNone/>
            </a:pPr>
            <a:r>
              <a:rPr lang="en-US" sz="1400" dirty="0"/>
              <a:t>[ ] Professional skills development</a:t>
            </a:r>
            <a:endParaRPr lang="it-IT" sz="1400" dirty="0"/>
          </a:p>
          <a:p>
            <a:pPr marL="0" indent="0">
              <a:spcBef>
                <a:spcPts val="600"/>
              </a:spcBef>
              <a:buNone/>
            </a:pPr>
            <a:endParaRPr lang="en-GB" dirty="0"/>
          </a:p>
        </p:txBody>
      </p:sp>
      <p:pic>
        <p:nvPicPr>
          <p:cNvPr id="7" name="Google Shape;126;p7">
            <a:extLst>
              <a:ext uri="{FF2B5EF4-FFF2-40B4-BE49-F238E27FC236}">
                <a16:creationId xmlns:a16="http://schemas.microsoft.com/office/drawing/2014/main" id="{385C4DB0-08F5-BF2D-3445-C31EE1000191}"/>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8" name="Google Shape;127;p7">
            <a:extLst>
              <a:ext uri="{FF2B5EF4-FFF2-40B4-BE49-F238E27FC236}">
                <a16:creationId xmlns:a16="http://schemas.microsoft.com/office/drawing/2014/main" id="{B1A8DF8C-0B20-D933-59BC-D4893EF42DF4}"/>
              </a:ext>
            </a:extLst>
          </p:cNvPr>
          <p:cNvSpPr/>
          <p:nvPr/>
        </p:nvSpPr>
        <p:spPr>
          <a:xfrm>
            <a:off x="9075963" y="1109119"/>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28;p7" title="NEAMTHM18.png">
            <a:extLst>
              <a:ext uri="{FF2B5EF4-FFF2-40B4-BE49-F238E27FC236}">
                <a16:creationId xmlns:a16="http://schemas.microsoft.com/office/drawing/2014/main" id="{6C109BCE-6FE2-2CBB-E523-CCA37C25804E}"/>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2" name="Titolo 1">
            <a:extLst>
              <a:ext uri="{FF2B5EF4-FFF2-40B4-BE49-F238E27FC236}">
                <a16:creationId xmlns:a16="http://schemas.microsoft.com/office/drawing/2014/main" id="{70F3E4C4-8BFF-B9CB-5832-60982C4D0DC5}"/>
              </a:ext>
            </a:extLst>
          </p:cNvPr>
          <p:cNvSpPr txBox="1">
            <a:spLocks/>
          </p:cNvSpPr>
          <p:nvPr/>
        </p:nvSpPr>
        <p:spPr>
          <a:xfrm>
            <a:off x="4377447" y="461929"/>
            <a:ext cx="3773494" cy="77672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a:solidFill>
                  <a:srgbClr val="C00000"/>
                </a:solidFill>
                <a:latin typeface="+mn-lt"/>
              </a:rPr>
              <a:t>Ethical Labelling Scheme</a:t>
            </a:r>
            <a:br>
              <a:rPr lang="en-GB" sz="3000" b="1">
                <a:solidFill>
                  <a:srgbClr val="C00000"/>
                </a:solidFill>
                <a:latin typeface="+mn-lt"/>
              </a:rPr>
            </a:br>
            <a:r>
              <a:rPr lang="en-GB" sz="2200" b="1">
                <a:solidFill>
                  <a:srgbClr val="C00000"/>
                </a:solidFill>
                <a:latin typeface="+mn-lt"/>
              </a:rPr>
              <a:t>example: </a:t>
            </a:r>
            <a:r>
              <a:rPr lang="en-US" sz="2200" b="1">
                <a:solidFill>
                  <a:srgbClr val="002060"/>
                </a:solidFill>
              </a:rPr>
              <a:t>NEAMTHM18</a:t>
            </a:r>
            <a:endParaRPr lang="en-GB" sz="2200" b="1" dirty="0">
              <a:solidFill>
                <a:srgbClr val="C00000"/>
              </a:solidFill>
              <a:latin typeface="+mn-lt"/>
            </a:endParaRPr>
          </a:p>
        </p:txBody>
      </p:sp>
    </p:spTree>
    <p:extLst>
      <p:ext uri="{BB962C8B-B14F-4D97-AF65-F5344CB8AC3E}">
        <p14:creationId xmlns:p14="http://schemas.microsoft.com/office/powerpoint/2010/main" val="63247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4464" y="1020345"/>
            <a:ext cx="4043000" cy="4068412"/>
          </a:xfrm>
          <a:prstGeom prst="rect">
            <a:avLst/>
          </a:prstGeom>
        </p:spPr>
        <p:txBody>
          <a:bodyPr wrap="square" numCol="1">
            <a:noAutofit/>
          </a:bodyPr>
          <a:lstStyle/>
          <a:p>
            <a:r>
              <a:rPr lang="en-US" sz="1400" u="sng" dirty="0">
                <a:solidFill>
                  <a:srgbClr val="C00000"/>
                </a:solidFill>
              </a:rPr>
              <a:t>3. Social / Public Areas of the Product</a:t>
            </a:r>
          </a:p>
          <a:p>
            <a:endParaRPr lang="en-US" sz="1400" dirty="0"/>
          </a:p>
          <a:p>
            <a:r>
              <a:rPr lang="en-US" sz="1400" b="1" dirty="0"/>
              <a:t>Disaster Risk Management /Risk Prevention</a:t>
            </a:r>
          </a:p>
          <a:p>
            <a:r>
              <a:rPr lang="en-US" sz="1400" dirty="0"/>
              <a:t>[ ] Support for natural hazard assessment, mitigation, and emergency response</a:t>
            </a:r>
          </a:p>
          <a:p>
            <a:r>
              <a:rPr lang="en-US" sz="1400" dirty="0"/>
              <a:t>[ ] Risk prevention and resilience initiatives</a:t>
            </a:r>
          </a:p>
          <a:p>
            <a:r>
              <a:rPr lang="en-US" sz="1400" dirty="0"/>
              <a:t>[ ] Safety in natural hazard and civil protection contexts</a:t>
            </a:r>
          </a:p>
          <a:p>
            <a:endParaRPr lang="en-US" sz="1400" dirty="0"/>
          </a:p>
          <a:p>
            <a:r>
              <a:rPr lang="en-US" sz="1400" b="1" dirty="0"/>
              <a:t>Public Safety and Civil Protection</a:t>
            </a:r>
          </a:p>
          <a:p>
            <a:r>
              <a:rPr lang="en-US" sz="1400" dirty="0"/>
              <a:t>[ ] Earthquake, volcanic eruption, flood, or landslide monitoring</a:t>
            </a:r>
          </a:p>
          <a:p>
            <a:r>
              <a:rPr lang="en-US" sz="1400" dirty="0"/>
              <a:t>[ ] Emergency management and preparedness</a:t>
            </a:r>
          </a:p>
          <a:p>
            <a:endParaRPr lang="en-US" sz="1400" dirty="0"/>
          </a:p>
          <a:p>
            <a:r>
              <a:rPr lang="en-US" sz="1400" b="1" dirty="0"/>
              <a:t>Policy and Governance</a:t>
            </a:r>
          </a:p>
          <a:p>
            <a:r>
              <a:rPr lang="en-US" sz="1400" dirty="0"/>
              <a:t>[ ] Evidence-based decision-making</a:t>
            </a:r>
          </a:p>
          <a:p>
            <a:r>
              <a:rPr lang="en-US" sz="1400" dirty="0"/>
              <a:t>[ ] Data-driven planning</a:t>
            </a:r>
          </a:p>
          <a:p>
            <a:r>
              <a:rPr lang="en-US" sz="1400" dirty="0"/>
              <a:t>[ ] Resource management</a:t>
            </a:r>
          </a:p>
          <a:p>
            <a:r>
              <a:rPr lang="en-US" sz="1400" dirty="0"/>
              <a:t>[ ] Sustainability-focused policies</a:t>
            </a:r>
          </a:p>
          <a:p>
            <a:endParaRPr lang="en-US" sz="1400" dirty="0"/>
          </a:p>
        </p:txBody>
      </p:sp>
      <p:sp>
        <p:nvSpPr>
          <p:cNvPr id="5" name="Rettangolo 4"/>
          <p:cNvSpPr/>
          <p:nvPr/>
        </p:nvSpPr>
        <p:spPr>
          <a:xfrm>
            <a:off x="4463155" y="1454085"/>
            <a:ext cx="3261120" cy="4068412"/>
          </a:xfrm>
          <a:prstGeom prst="rect">
            <a:avLst/>
          </a:prstGeom>
        </p:spPr>
        <p:txBody>
          <a:bodyPr wrap="square">
            <a:noAutofit/>
          </a:bodyPr>
          <a:lstStyle/>
          <a:p>
            <a:r>
              <a:rPr lang="en-US" sz="1400" b="1" dirty="0"/>
              <a:t>Education and Outreach</a:t>
            </a:r>
          </a:p>
          <a:p>
            <a:r>
              <a:rPr lang="en-US" sz="1400" dirty="0"/>
              <a:t>[ ] Public engagement and citizen science initiatives</a:t>
            </a:r>
          </a:p>
          <a:p>
            <a:r>
              <a:rPr lang="en-US" sz="1400" dirty="0"/>
              <a:t>[ ] Social well-being and community education</a:t>
            </a:r>
          </a:p>
          <a:p>
            <a:r>
              <a:rPr lang="en-US" sz="1400" dirty="0"/>
              <a:t>[ ] Training materials and dissemination products</a:t>
            </a:r>
          </a:p>
          <a:p>
            <a:r>
              <a:rPr lang="en-US" sz="1400" dirty="0"/>
              <a:t>[ ] Professional skill-building for geoscientists and practitioners</a:t>
            </a:r>
          </a:p>
          <a:p>
            <a:endParaRPr lang="en-US" sz="1400" b="1" dirty="0"/>
          </a:p>
          <a:p>
            <a:r>
              <a:rPr lang="en-US" sz="1400" b="1" dirty="0"/>
              <a:t>Socioeconomic Impact</a:t>
            </a:r>
          </a:p>
          <a:p>
            <a:r>
              <a:rPr lang="en-US" sz="1400" dirty="0"/>
              <a:t>[ ] Resource exploration (minerals, water, geothermal)</a:t>
            </a:r>
          </a:p>
          <a:p>
            <a:r>
              <a:rPr lang="en-US" sz="1400" dirty="0"/>
              <a:t>[ ] Infrastructure planning and environmental monitoring</a:t>
            </a:r>
          </a:p>
          <a:p>
            <a:r>
              <a:rPr lang="en-US" sz="1400" dirty="0"/>
              <a:t>[ ] Environmental protection and sustainability</a:t>
            </a:r>
          </a:p>
        </p:txBody>
      </p:sp>
      <p:pic>
        <p:nvPicPr>
          <p:cNvPr id="2" name="Google Shape;137;p8">
            <a:extLst>
              <a:ext uri="{FF2B5EF4-FFF2-40B4-BE49-F238E27FC236}">
                <a16:creationId xmlns:a16="http://schemas.microsoft.com/office/drawing/2014/main" id="{9A185B7B-D9E5-3D9F-72BB-E89C2513CE53}"/>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38;p8">
            <a:extLst>
              <a:ext uri="{FF2B5EF4-FFF2-40B4-BE49-F238E27FC236}">
                <a16:creationId xmlns:a16="http://schemas.microsoft.com/office/drawing/2014/main" id="{9AD92933-3B4F-50D4-ADEA-F3F1A361F51F}"/>
              </a:ext>
            </a:extLst>
          </p:cNvPr>
          <p:cNvSpPr/>
          <p:nvPr/>
        </p:nvSpPr>
        <p:spPr>
          <a:xfrm>
            <a:off x="9075963" y="1345375"/>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Google Shape;139;p8" title="NEAMTHM18.png">
            <a:extLst>
              <a:ext uri="{FF2B5EF4-FFF2-40B4-BE49-F238E27FC236}">
                <a16:creationId xmlns:a16="http://schemas.microsoft.com/office/drawing/2014/main" id="{E109EC74-6C72-B9C6-7F76-F090242427EE}"/>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0" name="Titolo 1">
            <a:extLst>
              <a:ext uri="{FF2B5EF4-FFF2-40B4-BE49-F238E27FC236}">
                <a16:creationId xmlns:a16="http://schemas.microsoft.com/office/drawing/2014/main" id="{5A243FA5-7C27-B57A-E528-62A558DF10CE}"/>
              </a:ext>
            </a:extLst>
          </p:cNvPr>
          <p:cNvSpPr>
            <a:spLocks noGrp="1"/>
          </p:cNvSpPr>
          <p:nvPr>
            <p:ph type="title"/>
          </p:nvPr>
        </p:nvSpPr>
        <p:spPr>
          <a:xfrm>
            <a:off x="4377447" y="461929"/>
            <a:ext cx="3773494" cy="524512"/>
          </a:xfrm>
        </p:spPr>
        <p:txBody>
          <a:bodyPr>
            <a:normAutofit fontScale="90000"/>
          </a:bodyPr>
          <a:lstStyle/>
          <a:p>
            <a:r>
              <a:rPr lang="en-GB" sz="3000" b="1" dirty="0">
                <a:solidFill>
                  <a:srgbClr val="C00000"/>
                </a:solidFill>
                <a:latin typeface="+mn-lt"/>
              </a:rPr>
              <a:t>Ethical Labelling Scheme</a:t>
            </a:r>
          </a:p>
        </p:txBody>
      </p:sp>
    </p:spTree>
    <p:extLst>
      <p:ext uri="{BB962C8B-B14F-4D97-AF65-F5344CB8AC3E}">
        <p14:creationId xmlns:p14="http://schemas.microsoft.com/office/powerpoint/2010/main" val="160456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4464" y="1020345"/>
            <a:ext cx="4043000" cy="4068412"/>
          </a:xfrm>
          <a:prstGeom prst="rect">
            <a:avLst/>
          </a:prstGeom>
        </p:spPr>
        <p:txBody>
          <a:bodyPr wrap="square" numCol="1">
            <a:noAutofit/>
          </a:bodyPr>
          <a:lstStyle/>
          <a:p>
            <a:r>
              <a:rPr lang="en-US" sz="1400" u="sng" dirty="0">
                <a:solidFill>
                  <a:srgbClr val="C00000"/>
                </a:solidFill>
              </a:rPr>
              <a:t>3. Social / Public Areas of the Product</a:t>
            </a:r>
          </a:p>
          <a:p>
            <a:endParaRPr lang="en-US" sz="1400" dirty="0"/>
          </a:p>
          <a:p>
            <a:r>
              <a:rPr lang="en-US" sz="1400" b="1" dirty="0"/>
              <a:t>Disaster Risk Management /Risk Prevention</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Support for natural hazard assessment, mitigation, and emergency response</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Risk prevention and resilience initiatives</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Safety in natural hazard and civil protection contexts</a:t>
            </a:r>
          </a:p>
          <a:p>
            <a:endParaRPr lang="en-US" sz="1400" dirty="0"/>
          </a:p>
          <a:p>
            <a:r>
              <a:rPr lang="en-US" sz="1400" b="1" dirty="0"/>
              <a:t>Public Safety and Civil Protection</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Earthquake, volcanic eruption, flood, or landslide monitoring</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Emergency management and preparedness</a:t>
            </a:r>
          </a:p>
          <a:p>
            <a:endParaRPr lang="en-US" sz="1400" dirty="0"/>
          </a:p>
          <a:p>
            <a:r>
              <a:rPr lang="en-US" sz="1400" b="1" dirty="0"/>
              <a:t>Policy and Governance</a:t>
            </a:r>
          </a:p>
          <a:p>
            <a:r>
              <a:rPr lang="en-US" sz="1400" dirty="0"/>
              <a:t>[ ] Evidence-based decision-making</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Data-driven planning</a:t>
            </a:r>
          </a:p>
          <a:p>
            <a:r>
              <a:rPr lang="en-US" sz="1400" dirty="0"/>
              <a:t>[ ] Resource management</a:t>
            </a:r>
          </a:p>
          <a:p>
            <a:r>
              <a:rPr lang="en-US" sz="1400" dirty="0"/>
              <a:t>[ ] Sustainability-focused policies</a:t>
            </a:r>
          </a:p>
          <a:p>
            <a:endParaRPr lang="en-US" sz="1400" dirty="0"/>
          </a:p>
        </p:txBody>
      </p:sp>
      <p:sp>
        <p:nvSpPr>
          <p:cNvPr id="5" name="Rettangolo 4"/>
          <p:cNvSpPr/>
          <p:nvPr/>
        </p:nvSpPr>
        <p:spPr>
          <a:xfrm>
            <a:off x="4463155" y="1454085"/>
            <a:ext cx="3261120" cy="4068412"/>
          </a:xfrm>
          <a:prstGeom prst="rect">
            <a:avLst/>
          </a:prstGeom>
        </p:spPr>
        <p:txBody>
          <a:bodyPr wrap="square">
            <a:noAutofit/>
          </a:bodyPr>
          <a:lstStyle/>
          <a:p>
            <a:r>
              <a:rPr lang="en-US" sz="1400" b="1" dirty="0"/>
              <a:t>Education and Outreach</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Public engagement and citizen science initiatives</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Social well-being and community education</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Training materials and dissemination products</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Professional skill-building for geoscientists and practitioners</a:t>
            </a:r>
          </a:p>
          <a:p>
            <a:endParaRPr lang="en-US" sz="1400" b="1" dirty="0"/>
          </a:p>
          <a:p>
            <a:r>
              <a:rPr lang="en-US" sz="1400" b="1" dirty="0"/>
              <a:t>Socioeconomic Impact</a:t>
            </a:r>
          </a:p>
          <a:p>
            <a:r>
              <a:rPr lang="en-US" sz="1400" dirty="0"/>
              <a:t>[ ] Resource exploration (minerals, water, geothermal)</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Infrastructure planning and environmental monitoring</a:t>
            </a:r>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Environmental protection and sustainability</a:t>
            </a:r>
          </a:p>
        </p:txBody>
      </p:sp>
      <p:pic>
        <p:nvPicPr>
          <p:cNvPr id="2" name="Google Shape;137;p8">
            <a:extLst>
              <a:ext uri="{FF2B5EF4-FFF2-40B4-BE49-F238E27FC236}">
                <a16:creationId xmlns:a16="http://schemas.microsoft.com/office/drawing/2014/main" id="{9A185B7B-D9E5-3D9F-72BB-E89C2513CE53}"/>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38;p8">
            <a:extLst>
              <a:ext uri="{FF2B5EF4-FFF2-40B4-BE49-F238E27FC236}">
                <a16:creationId xmlns:a16="http://schemas.microsoft.com/office/drawing/2014/main" id="{9AD92933-3B4F-50D4-ADEA-F3F1A361F51F}"/>
              </a:ext>
            </a:extLst>
          </p:cNvPr>
          <p:cNvSpPr/>
          <p:nvPr/>
        </p:nvSpPr>
        <p:spPr>
          <a:xfrm>
            <a:off x="9075963" y="1345375"/>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Google Shape;139;p8" title="NEAMTHM18.png">
            <a:extLst>
              <a:ext uri="{FF2B5EF4-FFF2-40B4-BE49-F238E27FC236}">
                <a16:creationId xmlns:a16="http://schemas.microsoft.com/office/drawing/2014/main" id="{E109EC74-6C72-B9C6-7F76-F090242427EE}"/>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3" name="Titolo 1">
            <a:extLst>
              <a:ext uri="{FF2B5EF4-FFF2-40B4-BE49-F238E27FC236}">
                <a16:creationId xmlns:a16="http://schemas.microsoft.com/office/drawing/2014/main" id="{9EBCDFE9-40DA-BAA1-4569-345556261663}"/>
              </a:ext>
            </a:extLst>
          </p:cNvPr>
          <p:cNvSpPr txBox="1">
            <a:spLocks/>
          </p:cNvSpPr>
          <p:nvPr/>
        </p:nvSpPr>
        <p:spPr>
          <a:xfrm>
            <a:off x="4377447" y="461929"/>
            <a:ext cx="3773494" cy="77672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solidFill>
                  <a:srgbClr val="C00000"/>
                </a:solidFill>
                <a:latin typeface="+mn-lt"/>
              </a:rPr>
              <a:t>Ethical Labelling Scheme</a:t>
            </a:r>
            <a:br>
              <a:rPr lang="en-GB" sz="3000" b="1" dirty="0">
                <a:solidFill>
                  <a:srgbClr val="C00000"/>
                </a:solidFill>
                <a:latin typeface="+mn-lt"/>
              </a:rPr>
            </a:br>
            <a:r>
              <a:rPr lang="en-GB" sz="2200" b="1" dirty="0">
                <a:solidFill>
                  <a:srgbClr val="C00000"/>
                </a:solidFill>
                <a:latin typeface="+mn-lt"/>
              </a:rPr>
              <a:t>example: </a:t>
            </a:r>
            <a:r>
              <a:rPr lang="en-US" sz="2200" b="1" dirty="0">
                <a:solidFill>
                  <a:srgbClr val="002060"/>
                </a:solidFill>
              </a:rPr>
              <a:t>NEAMTHM18</a:t>
            </a:r>
            <a:endParaRPr lang="en-GB" sz="2200" b="1" dirty="0">
              <a:solidFill>
                <a:srgbClr val="C00000"/>
              </a:solidFill>
              <a:latin typeface="+mn-lt"/>
            </a:endParaRPr>
          </a:p>
        </p:txBody>
      </p:sp>
    </p:spTree>
    <p:extLst>
      <p:ext uri="{BB962C8B-B14F-4D97-AF65-F5344CB8AC3E}">
        <p14:creationId xmlns:p14="http://schemas.microsoft.com/office/powerpoint/2010/main" val="419026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a:spLocks/>
          </p:cNvSpPr>
          <p:nvPr/>
        </p:nvSpPr>
        <p:spPr>
          <a:xfrm>
            <a:off x="324463" y="942606"/>
            <a:ext cx="3862526" cy="4748331"/>
          </a:xfrm>
          <a:prstGeom prst="rect">
            <a:avLst/>
          </a:prstGeom>
        </p:spPr>
        <p:txBody>
          <a:bodyPr wrap="square" numCol="1">
            <a:noAutofit/>
          </a:bodyPr>
          <a:lstStyle/>
          <a:p>
            <a:r>
              <a:rPr lang="en-US" sz="1400" u="sng" dirty="0">
                <a:solidFill>
                  <a:srgbClr val="C00000"/>
                </a:solidFill>
              </a:rPr>
              <a:t>4. End Users</a:t>
            </a:r>
            <a:endParaRPr lang="it-IT" sz="1400" dirty="0">
              <a:solidFill>
                <a:srgbClr val="C00000"/>
              </a:solidFill>
            </a:endParaRPr>
          </a:p>
          <a:p>
            <a:r>
              <a:rPr lang="en-US" sz="1400" dirty="0"/>
              <a:t> (</a:t>
            </a:r>
            <a:r>
              <a:rPr lang="en-US" sz="1400" i="1" dirty="0"/>
              <a:t>Who will actually or potentially use this product?)</a:t>
            </a:r>
            <a:endParaRPr lang="it-IT" sz="1400" dirty="0"/>
          </a:p>
          <a:p>
            <a:r>
              <a:rPr lang="en-US" sz="1400" dirty="0"/>
              <a:t> </a:t>
            </a:r>
            <a:endParaRPr lang="it-IT" sz="1400" dirty="0"/>
          </a:p>
          <a:p>
            <a:pPr lvl="0"/>
            <a:r>
              <a:rPr lang="en-US" sz="1400" b="1" dirty="0"/>
              <a:t>Academic &amp; Research</a:t>
            </a:r>
            <a:endParaRPr lang="it-IT" sz="1400" b="1" dirty="0"/>
          </a:p>
          <a:p>
            <a:r>
              <a:rPr lang="en-US" sz="1400" dirty="0"/>
              <a:t>[ ] Universities / Academic Institutions / Research Institutes</a:t>
            </a:r>
            <a:br>
              <a:rPr lang="en-US" sz="1400" dirty="0"/>
            </a:br>
            <a:r>
              <a:rPr lang="en-US" sz="1400" dirty="0"/>
              <a:t>[ ] Research Infrastructures</a:t>
            </a:r>
            <a:br>
              <a:rPr lang="en-US" sz="1400" dirty="0"/>
            </a:br>
            <a:r>
              <a:rPr lang="en-US" sz="1400" dirty="0"/>
              <a:t>[ ] Researchers (scientists) and/or Technicians</a:t>
            </a:r>
            <a:br>
              <a:rPr lang="en-US" sz="1400" dirty="0"/>
            </a:br>
            <a:r>
              <a:rPr lang="en-US" sz="1400" dirty="0"/>
              <a:t>[ ] Infrastructure operators / technical staff</a:t>
            </a:r>
          </a:p>
          <a:p>
            <a:endParaRPr lang="it-IT" sz="1400" dirty="0"/>
          </a:p>
          <a:p>
            <a:pPr lvl="0"/>
            <a:r>
              <a:rPr lang="en-US" sz="1400" b="1" dirty="0"/>
              <a:t>Public &amp; Governmental</a:t>
            </a:r>
            <a:endParaRPr lang="it-IT" sz="1400" b="1" dirty="0"/>
          </a:p>
          <a:p>
            <a:r>
              <a:rPr lang="en-US" sz="1400" dirty="0"/>
              <a:t>[ ] Public Institutions (Civil Protection, National or Local Agencies)</a:t>
            </a:r>
            <a:br>
              <a:rPr lang="en-US" sz="1400" dirty="0"/>
            </a:br>
            <a:r>
              <a:rPr lang="en-US" sz="1400" dirty="0"/>
              <a:t>[ ] Regional and/or Local Authorities</a:t>
            </a:r>
            <a:br>
              <a:rPr lang="en-US" sz="1400" dirty="0"/>
            </a:br>
            <a:r>
              <a:rPr lang="en-US" sz="1400" dirty="0"/>
              <a:t>[ ] European and/or International Agencies (e.g., GEOSS, EEA, Copernicus)</a:t>
            </a:r>
            <a:br>
              <a:rPr lang="en-US" sz="1400" dirty="0"/>
            </a:br>
            <a:r>
              <a:rPr lang="en-US" sz="1400" dirty="0"/>
              <a:t>[ ] Public officers</a:t>
            </a:r>
            <a:br>
              <a:rPr lang="en-US" sz="1400" dirty="0"/>
            </a:br>
            <a:r>
              <a:rPr lang="en-US" sz="1400" dirty="0"/>
              <a:t>[ ] Decision makers / Policy makers</a:t>
            </a:r>
            <a:br>
              <a:rPr lang="en-US" sz="1400" dirty="0"/>
            </a:br>
            <a:r>
              <a:rPr lang="en-US" sz="1400" dirty="0"/>
              <a:t>[ ] Policy advisors / consultants</a:t>
            </a:r>
            <a:endParaRPr lang="it-IT" sz="1400" dirty="0"/>
          </a:p>
        </p:txBody>
      </p:sp>
      <p:sp>
        <p:nvSpPr>
          <p:cNvPr id="5" name="Rettangolo 4"/>
          <p:cNvSpPr>
            <a:spLocks/>
          </p:cNvSpPr>
          <p:nvPr/>
        </p:nvSpPr>
        <p:spPr>
          <a:xfrm>
            <a:off x="4186990" y="1575744"/>
            <a:ext cx="3031958" cy="3754245"/>
          </a:xfrm>
          <a:prstGeom prst="rect">
            <a:avLst/>
          </a:prstGeom>
        </p:spPr>
        <p:txBody>
          <a:bodyPr wrap="square">
            <a:noAutofit/>
          </a:bodyPr>
          <a:lstStyle/>
          <a:p>
            <a:pPr lvl="0"/>
            <a:r>
              <a:rPr lang="en-US" sz="1400" b="1" dirty="0"/>
              <a:t>Industry &amp; Professional</a:t>
            </a:r>
            <a:endParaRPr lang="it-IT" sz="1400" b="1" dirty="0"/>
          </a:p>
          <a:p>
            <a:r>
              <a:rPr lang="en-US" sz="1400" dirty="0"/>
              <a:t>[ ] Industry</a:t>
            </a:r>
            <a:br>
              <a:rPr lang="en-US" sz="1400" dirty="0"/>
            </a:br>
            <a:r>
              <a:rPr lang="en-US" sz="1400" dirty="0"/>
              <a:t>[ ] Public companies</a:t>
            </a:r>
            <a:br>
              <a:rPr lang="en-US" sz="1400" dirty="0"/>
            </a:br>
            <a:r>
              <a:rPr lang="en-US" sz="1400" dirty="0"/>
              <a:t>[ ] Private companies</a:t>
            </a:r>
            <a:br>
              <a:rPr lang="en-US" sz="1400" dirty="0"/>
            </a:br>
            <a:r>
              <a:rPr lang="en-US" sz="1400" dirty="0"/>
              <a:t>[ ] Industrial R&amp;D teams</a:t>
            </a:r>
            <a:br>
              <a:rPr lang="en-US" sz="1400" dirty="0"/>
            </a:br>
            <a:r>
              <a:rPr lang="en-US" sz="1400" dirty="0"/>
              <a:t>[ ] Professionals</a:t>
            </a:r>
          </a:p>
          <a:p>
            <a:endParaRPr lang="it-IT" sz="1400" dirty="0"/>
          </a:p>
          <a:p>
            <a:pPr lvl="0"/>
            <a:r>
              <a:rPr lang="en-US" sz="1400" b="1" dirty="0"/>
              <a:t>Education &amp; Communication</a:t>
            </a:r>
            <a:endParaRPr lang="it-IT" sz="1400" b="1" dirty="0"/>
          </a:p>
          <a:p>
            <a:r>
              <a:rPr lang="en-US" sz="1400" dirty="0"/>
              <a:t>[ ] Teachers / Educators</a:t>
            </a:r>
            <a:br>
              <a:rPr lang="en-US" sz="1400" dirty="0"/>
            </a:br>
            <a:r>
              <a:rPr lang="en-US" sz="1400" dirty="0"/>
              <a:t>[ ] Students</a:t>
            </a:r>
            <a:br>
              <a:rPr lang="en-US" sz="1400" dirty="0"/>
            </a:br>
            <a:r>
              <a:rPr lang="en-US" sz="1400" dirty="0"/>
              <a:t>[ ] Science Communicators</a:t>
            </a:r>
            <a:br>
              <a:rPr lang="en-US" sz="1400" dirty="0"/>
            </a:br>
            <a:r>
              <a:rPr lang="en-US" sz="1400" dirty="0"/>
              <a:t>[ ] Media</a:t>
            </a:r>
          </a:p>
          <a:p>
            <a:endParaRPr lang="it-IT" sz="1400" dirty="0"/>
          </a:p>
          <a:p>
            <a:pPr lvl="0"/>
            <a:r>
              <a:rPr lang="en-US" sz="1400" b="1" dirty="0"/>
              <a:t>Civil Society &amp; Public Engagement</a:t>
            </a:r>
            <a:endParaRPr lang="it-IT" sz="1400" b="1" dirty="0"/>
          </a:p>
          <a:p>
            <a:r>
              <a:rPr lang="en-US" sz="1400" dirty="0"/>
              <a:t>[ ] Citizens / Local communities</a:t>
            </a:r>
            <a:br>
              <a:rPr lang="en-US" sz="1400" dirty="0"/>
            </a:br>
            <a:r>
              <a:rPr lang="en-US" sz="1400" dirty="0"/>
              <a:t>[ ] NGOs / Environmental Associations</a:t>
            </a:r>
            <a:endParaRPr lang="it-IT" sz="1400" dirty="0"/>
          </a:p>
        </p:txBody>
      </p:sp>
      <p:pic>
        <p:nvPicPr>
          <p:cNvPr id="2" name="Google Shape;147;p9">
            <a:extLst>
              <a:ext uri="{FF2B5EF4-FFF2-40B4-BE49-F238E27FC236}">
                <a16:creationId xmlns:a16="http://schemas.microsoft.com/office/drawing/2014/main" id="{242C8C85-4538-F651-970F-AB178001356D}"/>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48;p9">
            <a:extLst>
              <a:ext uri="{FF2B5EF4-FFF2-40B4-BE49-F238E27FC236}">
                <a16:creationId xmlns:a16="http://schemas.microsoft.com/office/drawing/2014/main" id="{337EDEFA-890B-4FF3-65D8-707DFA6C54BB}"/>
              </a:ext>
            </a:extLst>
          </p:cNvPr>
          <p:cNvSpPr/>
          <p:nvPr/>
        </p:nvSpPr>
        <p:spPr>
          <a:xfrm>
            <a:off x="9075963" y="1581632"/>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Google Shape;149;p9" title="NEAMTHM18.png">
            <a:extLst>
              <a:ext uri="{FF2B5EF4-FFF2-40B4-BE49-F238E27FC236}">
                <a16:creationId xmlns:a16="http://schemas.microsoft.com/office/drawing/2014/main" id="{82D3E92B-7B59-C289-B993-9495D2C47807}"/>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0" name="Titolo 1">
            <a:extLst>
              <a:ext uri="{FF2B5EF4-FFF2-40B4-BE49-F238E27FC236}">
                <a16:creationId xmlns:a16="http://schemas.microsoft.com/office/drawing/2014/main" id="{BFA93E95-9274-3B41-9196-60C57AA35D3A}"/>
              </a:ext>
            </a:extLst>
          </p:cNvPr>
          <p:cNvSpPr>
            <a:spLocks noGrp="1"/>
          </p:cNvSpPr>
          <p:nvPr>
            <p:ph type="title"/>
          </p:nvPr>
        </p:nvSpPr>
        <p:spPr>
          <a:xfrm>
            <a:off x="4377447" y="461929"/>
            <a:ext cx="3773494" cy="524512"/>
          </a:xfrm>
        </p:spPr>
        <p:txBody>
          <a:bodyPr>
            <a:normAutofit fontScale="90000"/>
          </a:bodyPr>
          <a:lstStyle/>
          <a:p>
            <a:r>
              <a:rPr lang="en-GB" sz="3000" b="1" dirty="0">
                <a:solidFill>
                  <a:srgbClr val="C00000"/>
                </a:solidFill>
                <a:latin typeface="+mn-lt"/>
              </a:rPr>
              <a:t>Ethical Labelling Scheme</a:t>
            </a:r>
          </a:p>
        </p:txBody>
      </p:sp>
    </p:spTree>
    <p:extLst>
      <p:ext uri="{BB962C8B-B14F-4D97-AF65-F5344CB8AC3E}">
        <p14:creationId xmlns:p14="http://schemas.microsoft.com/office/powerpoint/2010/main" val="286956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a:spLocks/>
          </p:cNvSpPr>
          <p:nvPr/>
        </p:nvSpPr>
        <p:spPr>
          <a:xfrm>
            <a:off x="324463" y="942606"/>
            <a:ext cx="3862526" cy="4748331"/>
          </a:xfrm>
          <a:prstGeom prst="rect">
            <a:avLst/>
          </a:prstGeom>
        </p:spPr>
        <p:txBody>
          <a:bodyPr wrap="square" numCol="1">
            <a:noAutofit/>
          </a:bodyPr>
          <a:lstStyle/>
          <a:p>
            <a:r>
              <a:rPr lang="en-US" sz="1400" u="sng" dirty="0">
                <a:solidFill>
                  <a:srgbClr val="C00000"/>
                </a:solidFill>
              </a:rPr>
              <a:t>4. End Users</a:t>
            </a:r>
            <a:endParaRPr lang="it-IT" sz="1400" dirty="0">
              <a:solidFill>
                <a:srgbClr val="C00000"/>
              </a:solidFill>
            </a:endParaRPr>
          </a:p>
          <a:p>
            <a:r>
              <a:rPr lang="en-US" sz="1400" dirty="0"/>
              <a:t> (</a:t>
            </a:r>
            <a:r>
              <a:rPr lang="en-US" sz="1400" i="1" dirty="0"/>
              <a:t>Who will actually or potentially use this product?)</a:t>
            </a:r>
            <a:endParaRPr lang="it-IT" sz="1400" dirty="0"/>
          </a:p>
          <a:p>
            <a:r>
              <a:rPr lang="en-US" sz="1400" dirty="0"/>
              <a:t> </a:t>
            </a:r>
            <a:endParaRPr lang="it-IT" sz="1400" dirty="0"/>
          </a:p>
          <a:p>
            <a:pPr lvl="0"/>
            <a:r>
              <a:rPr lang="en-US" sz="1400" b="1" dirty="0"/>
              <a:t>Academic &amp; Research</a:t>
            </a:r>
            <a:endParaRPr lang="it-IT" sz="1400" b="1" dirty="0"/>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Universities / Academic Institutions / Research Institutes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Research Infrastructures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Researchers (scientists) and/or Technicians</a:t>
            </a:r>
            <a:br>
              <a:rPr lang="en-US" sz="1400" dirty="0"/>
            </a:br>
            <a:r>
              <a:rPr lang="en-US" sz="1400" dirty="0"/>
              <a:t>[ ] Infrastructure operators / technical staff</a:t>
            </a:r>
          </a:p>
          <a:p>
            <a:endParaRPr lang="it-IT" sz="1400" dirty="0"/>
          </a:p>
          <a:p>
            <a:pPr lvl="0"/>
            <a:r>
              <a:rPr lang="en-US" sz="1400" b="1" dirty="0"/>
              <a:t>Public &amp; Governmental</a:t>
            </a:r>
            <a:endParaRPr lang="it-IT" sz="1400" b="1" dirty="0"/>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Public Institutions (Civil Protection, National or Local Agencies)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Regional and/or Local Authorities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European and/or International Agencies (e.g., GEOSS, EEA, Copernicus)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Public officers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Decision makers / Policy makers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Policy advisors / consultants</a:t>
            </a:r>
            <a:endParaRPr lang="it-IT" sz="1400" dirty="0">
              <a:highlight>
                <a:srgbClr val="00FF00"/>
              </a:highlight>
            </a:endParaRPr>
          </a:p>
        </p:txBody>
      </p:sp>
      <p:sp>
        <p:nvSpPr>
          <p:cNvPr id="5" name="Rettangolo 4"/>
          <p:cNvSpPr>
            <a:spLocks/>
          </p:cNvSpPr>
          <p:nvPr/>
        </p:nvSpPr>
        <p:spPr>
          <a:xfrm>
            <a:off x="4186990" y="1575744"/>
            <a:ext cx="3031958" cy="3754245"/>
          </a:xfrm>
          <a:prstGeom prst="rect">
            <a:avLst/>
          </a:prstGeom>
        </p:spPr>
        <p:txBody>
          <a:bodyPr wrap="square">
            <a:noAutofit/>
          </a:bodyPr>
          <a:lstStyle/>
          <a:p>
            <a:pPr lvl="0"/>
            <a:r>
              <a:rPr lang="en-US" sz="1400" b="1" dirty="0"/>
              <a:t>Industry &amp; Professional</a:t>
            </a:r>
            <a:endParaRPr lang="it-IT" sz="1400" b="1" dirty="0"/>
          </a:p>
          <a:p>
            <a:r>
              <a:rPr lang="en-US" sz="1400" dirty="0"/>
              <a:t>[ ] Industry</a:t>
            </a:r>
            <a:br>
              <a:rPr lang="en-US" sz="1400" dirty="0"/>
            </a:br>
            <a:r>
              <a:rPr lang="en-US" sz="1400" dirty="0"/>
              <a:t>[ ] Public companies</a:t>
            </a:r>
            <a:br>
              <a:rPr lang="en-US" sz="1400" dirty="0"/>
            </a:br>
            <a:r>
              <a:rPr lang="en-US" sz="1400" dirty="0">
                <a:highlight>
                  <a:srgbClr val="00FF00"/>
                </a:highlight>
              </a:rPr>
              <a:t>[</a:t>
            </a:r>
            <a:r>
              <a:rPr lang="en-US" sz="1400" b="1" dirty="0">
                <a:solidFill>
                  <a:srgbClr val="1155CC"/>
                </a:solidFill>
                <a:highlight>
                  <a:srgbClr val="00FF00"/>
                </a:highlight>
                <a:latin typeface="Calibri"/>
                <a:ea typeface="Calibri"/>
                <a:cs typeface="Calibri"/>
                <a:sym typeface="Calibri"/>
              </a:rPr>
              <a:t>X</a:t>
            </a:r>
            <a:r>
              <a:rPr lang="en-US" sz="1400" dirty="0">
                <a:highlight>
                  <a:srgbClr val="00FF00"/>
                </a:highlight>
              </a:rPr>
              <a:t>] Private companies</a:t>
            </a:r>
            <a:br>
              <a:rPr lang="en-US" sz="1400" dirty="0">
                <a:highlight>
                  <a:srgbClr val="00FF00"/>
                </a:highlight>
              </a:rPr>
            </a:br>
            <a:r>
              <a:rPr lang="en-US" sz="1400" dirty="0"/>
              <a:t>[ ] Industrial R&amp;D teams</a:t>
            </a:r>
            <a:br>
              <a:rPr lang="en-US" sz="1400" dirty="0"/>
            </a:br>
            <a:r>
              <a:rPr lang="en-US" sz="1400" dirty="0"/>
              <a:t>[ ] Professionals</a:t>
            </a:r>
          </a:p>
          <a:p>
            <a:endParaRPr lang="it-IT" sz="1400" dirty="0"/>
          </a:p>
          <a:p>
            <a:pPr lvl="0"/>
            <a:r>
              <a:rPr lang="en-US" sz="1400" b="1" dirty="0"/>
              <a:t>Education &amp; Communication</a:t>
            </a:r>
            <a:endParaRPr lang="it-IT" sz="1400" b="1" dirty="0"/>
          </a:p>
          <a:p>
            <a:r>
              <a:rPr lang="en-US" sz="1400" dirty="0">
                <a:highlight>
                  <a:srgbClr val="00FF00"/>
                </a:highlight>
              </a:rPr>
              <a:t>[</a:t>
            </a:r>
            <a:r>
              <a:rPr lang="en-US" sz="1400" b="1" dirty="0">
                <a:solidFill>
                  <a:srgbClr val="1155CC"/>
                </a:solidFill>
                <a:highlight>
                  <a:srgbClr val="00FF00"/>
                </a:highlight>
                <a:latin typeface="Calibri"/>
                <a:ea typeface="Calibri"/>
                <a:cs typeface="Calibri"/>
                <a:sym typeface="Calibri"/>
              </a:rPr>
              <a:t>X</a:t>
            </a:r>
            <a:r>
              <a:rPr lang="en-US" sz="1400" dirty="0">
                <a:highlight>
                  <a:srgbClr val="00FF00"/>
                </a:highlight>
              </a:rPr>
              <a:t>] Teachers / Educators</a:t>
            </a:r>
            <a:br>
              <a:rPr lang="en-US" sz="1400" dirty="0">
                <a:highlight>
                  <a:srgbClr val="00FF00"/>
                </a:highlight>
              </a:rPr>
            </a:br>
            <a:r>
              <a:rPr lang="en-US" sz="1400" dirty="0">
                <a:highlight>
                  <a:srgbClr val="00FF00"/>
                </a:highlight>
              </a:rPr>
              <a:t>[</a:t>
            </a:r>
            <a:r>
              <a:rPr lang="en-US" sz="1400" b="1" dirty="0">
                <a:solidFill>
                  <a:srgbClr val="1155CC"/>
                </a:solidFill>
                <a:highlight>
                  <a:srgbClr val="00FF00"/>
                </a:highlight>
                <a:latin typeface="Calibri"/>
                <a:ea typeface="Calibri"/>
                <a:cs typeface="Calibri"/>
                <a:sym typeface="Calibri"/>
              </a:rPr>
              <a:t>X</a:t>
            </a:r>
            <a:r>
              <a:rPr lang="en-US" sz="1400" dirty="0">
                <a:highlight>
                  <a:srgbClr val="00FF00"/>
                </a:highlight>
              </a:rPr>
              <a:t>] Students</a:t>
            </a:r>
            <a:br>
              <a:rPr lang="en-US" sz="1400" dirty="0">
                <a:highlight>
                  <a:srgbClr val="00FF00"/>
                </a:highlight>
              </a:rPr>
            </a:br>
            <a:r>
              <a:rPr lang="en-US" sz="1400" dirty="0">
                <a:highlight>
                  <a:srgbClr val="00FF00"/>
                </a:highlight>
              </a:rPr>
              <a:t>[</a:t>
            </a:r>
            <a:r>
              <a:rPr lang="en-US" sz="1400" b="1" dirty="0">
                <a:solidFill>
                  <a:srgbClr val="1155CC"/>
                </a:solidFill>
                <a:highlight>
                  <a:srgbClr val="00FF00"/>
                </a:highlight>
                <a:latin typeface="Calibri"/>
                <a:ea typeface="Calibri"/>
                <a:cs typeface="Calibri"/>
                <a:sym typeface="Calibri"/>
              </a:rPr>
              <a:t>X</a:t>
            </a:r>
            <a:r>
              <a:rPr lang="en-US" sz="1400" dirty="0">
                <a:highlight>
                  <a:srgbClr val="00FF00"/>
                </a:highlight>
              </a:rPr>
              <a:t>] Science Communicators</a:t>
            </a:r>
            <a:br>
              <a:rPr lang="en-US" sz="1400" dirty="0">
                <a:highlight>
                  <a:srgbClr val="00FF00"/>
                </a:highlight>
              </a:rPr>
            </a:br>
            <a:r>
              <a:rPr lang="en-US" sz="1400" dirty="0">
                <a:highlight>
                  <a:srgbClr val="00FF00"/>
                </a:highlight>
              </a:rPr>
              <a:t>[</a:t>
            </a:r>
            <a:r>
              <a:rPr lang="en-US" sz="1400" b="1" dirty="0">
                <a:solidFill>
                  <a:srgbClr val="1155CC"/>
                </a:solidFill>
                <a:highlight>
                  <a:srgbClr val="00FF00"/>
                </a:highlight>
                <a:latin typeface="Calibri"/>
                <a:ea typeface="Calibri"/>
                <a:cs typeface="Calibri"/>
                <a:sym typeface="Calibri"/>
              </a:rPr>
              <a:t>X</a:t>
            </a:r>
            <a:r>
              <a:rPr lang="en-US" sz="1400" dirty="0">
                <a:highlight>
                  <a:srgbClr val="00FF00"/>
                </a:highlight>
              </a:rPr>
              <a:t>] Media</a:t>
            </a:r>
          </a:p>
          <a:p>
            <a:endParaRPr lang="it-IT" sz="1400" dirty="0"/>
          </a:p>
          <a:p>
            <a:pPr lvl="0"/>
            <a:r>
              <a:rPr lang="en-US" sz="1400" b="1" dirty="0"/>
              <a:t>Civil Society &amp; Public Engagement</a:t>
            </a:r>
            <a:endParaRPr lang="it-IT" sz="1400" b="1" dirty="0"/>
          </a:p>
          <a:p>
            <a:r>
              <a:rPr lang="en-US" sz="1400" dirty="0">
                <a:highlight>
                  <a:srgbClr val="00FF00"/>
                </a:highlight>
              </a:rPr>
              <a:t>[</a:t>
            </a:r>
            <a:r>
              <a:rPr lang="en-US" sz="1400" b="1" dirty="0">
                <a:solidFill>
                  <a:srgbClr val="1155CC"/>
                </a:solidFill>
                <a:highlight>
                  <a:srgbClr val="00FF00"/>
                </a:highlight>
                <a:latin typeface="Calibri"/>
                <a:ea typeface="Calibri"/>
                <a:cs typeface="Calibri"/>
                <a:sym typeface="Calibri"/>
              </a:rPr>
              <a:t>X</a:t>
            </a:r>
            <a:r>
              <a:rPr lang="en-US" sz="1400" dirty="0">
                <a:highlight>
                  <a:srgbClr val="00FF00"/>
                </a:highlight>
              </a:rPr>
              <a:t>] Citizens / Local communities</a:t>
            </a:r>
            <a:br>
              <a:rPr lang="en-US" sz="1400" dirty="0">
                <a:highlight>
                  <a:srgbClr val="00FF00"/>
                </a:highlight>
              </a:rPr>
            </a:br>
            <a:r>
              <a:rPr lang="en-US" sz="1400" dirty="0">
                <a:highlight>
                  <a:srgbClr val="00FF00"/>
                </a:highlight>
              </a:rPr>
              <a:t>[</a:t>
            </a:r>
            <a:r>
              <a:rPr lang="en-US" sz="1400" b="1" dirty="0">
                <a:solidFill>
                  <a:srgbClr val="1155CC"/>
                </a:solidFill>
                <a:highlight>
                  <a:srgbClr val="00FF00"/>
                </a:highlight>
                <a:latin typeface="Calibri"/>
                <a:ea typeface="Calibri"/>
                <a:cs typeface="Calibri"/>
                <a:sym typeface="Calibri"/>
              </a:rPr>
              <a:t>X</a:t>
            </a:r>
            <a:r>
              <a:rPr lang="en-US" sz="1400" dirty="0">
                <a:highlight>
                  <a:srgbClr val="00FF00"/>
                </a:highlight>
              </a:rPr>
              <a:t>] NGOs / Environmental Associations</a:t>
            </a:r>
            <a:endParaRPr lang="it-IT" sz="1400" dirty="0">
              <a:highlight>
                <a:srgbClr val="00FF00"/>
              </a:highlight>
            </a:endParaRPr>
          </a:p>
        </p:txBody>
      </p:sp>
      <p:pic>
        <p:nvPicPr>
          <p:cNvPr id="2" name="Google Shape;147;p9">
            <a:extLst>
              <a:ext uri="{FF2B5EF4-FFF2-40B4-BE49-F238E27FC236}">
                <a16:creationId xmlns:a16="http://schemas.microsoft.com/office/drawing/2014/main" id="{242C8C85-4538-F651-970F-AB178001356D}"/>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48;p9">
            <a:extLst>
              <a:ext uri="{FF2B5EF4-FFF2-40B4-BE49-F238E27FC236}">
                <a16:creationId xmlns:a16="http://schemas.microsoft.com/office/drawing/2014/main" id="{337EDEFA-890B-4FF3-65D8-707DFA6C54BB}"/>
              </a:ext>
            </a:extLst>
          </p:cNvPr>
          <p:cNvSpPr/>
          <p:nvPr/>
        </p:nvSpPr>
        <p:spPr>
          <a:xfrm>
            <a:off x="9075963" y="1581632"/>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Google Shape;149;p9" title="NEAMTHM18.png">
            <a:extLst>
              <a:ext uri="{FF2B5EF4-FFF2-40B4-BE49-F238E27FC236}">
                <a16:creationId xmlns:a16="http://schemas.microsoft.com/office/drawing/2014/main" id="{82D3E92B-7B59-C289-B993-9495D2C47807}"/>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3" name="Titolo 1">
            <a:extLst>
              <a:ext uri="{FF2B5EF4-FFF2-40B4-BE49-F238E27FC236}">
                <a16:creationId xmlns:a16="http://schemas.microsoft.com/office/drawing/2014/main" id="{788F7B1D-01AA-5907-8801-0CBD7A1F0649}"/>
              </a:ext>
            </a:extLst>
          </p:cNvPr>
          <p:cNvSpPr txBox="1">
            <a:spLocks/>
          </p:cNvSpPr>
          <p:nvPr/>
        </p:nvSpPr>
        <p:spPr>
          <a:xfrm>
            <a:off x="4377447" y="461929"/>
            <a:ext cx="3773494" cy="77672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solidFill>
                  <a:srgbClr val="C00000"/>
                </a:solidFill>
                <a:latin typeface="+mn-lt"/>
              </a:rPr>
              <a:t>Ethical Labelling Scheme</a:t>
            </a:r>
            <a:br>
              <a:rPr lang="en-GB" sz="3000" b="1" dirty="0">
                <a:solidFill>
                  <a:srgbClr val="C00000"/>
                </a:solidFill>
                <a:latin typeface="+mn-lt"/>
              </a:rPr>
            </a:br>
            <a:r>
              <a:rPr lang="en-GB" sz="2200" b="1" dirty="0">
                <a:solidFill>
                  <a:srgbClr val="C00000"/>
                </a:solidFill>
                <a:latin typeface="+mn-lt"/>
              </a:rPr>
              <a:t>example: </a:t>
            </a:r>
            <a:r>
              <a:rPr lang="en-US" sz="2200" b="1" dirty="0">
                <a:solidFill>
                  <a:srgbClr val="002060"/>
                </a:solidFill>
              </a:rPr>
              <a:t>NEAMTHM18</a:t>
            </a:r>
            <a:endParaRPr lang="en-GB" sz="2200" b="1" dirty="0">
              <a:solidFill>
                <a:srgbClr val="C00000"/>
              </a:solidFill>
              <a:latin typeface="+mn-lt"/>
            </a:endParaRPr>
          </a:p>
        </p:txBody>
      </p:sp>
    </p:spTree>
    <p:extLst>
      <p:ext uri="{BB962C8B-B14F-4D97-AF65-F5344CB8AC3E}">
        <p14:creationId xmlns:p14="http://schemas.microsoft.com/office/powerpoint/2010/main" val="306026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71163" y="1519196"/>
            <a:ext cx="7738121" cy="4196020"/>
          </a:xfrm>
          <a:prstGeom prst="rect">
            <a:avLst/>
          </a:prstGeom>
        </p:spPr>
        <p:txBody>
          <a:bodyPr wrap="square" numCol="1">
            <a:spAutoFit/>
          </a:bodyPr>
          <a:lstStyle/>
          <a:p>
            <a:pPr>
              <a:spcBef>
                <a:spcPts val="1000"/>
              </a:spcBef>
            </a:pPr>
            <a:r>
              <a:rPr lang="en-US" sz="2000" u="sng" dirty="0">
                <a:solidFill>
                  <a:srgbClr val="C00000"/>
                </a:solidFill>
              </a:rPr>
              <a:t>5. Product Accessibility</a:t>
            </a:r>
            <a:endParaRPr lang="it-IT" sz="2000" dirty="0">
              <a:solidFill>
                <a:srgbClr val="C00000"/>
              </a:solidFill>
            </a:endParaRPr>
          </a:p>
          <a:p>
            <a:pPr>
              <a:spcBef>
                <a:spcPts val="1000"/>
              </a:spcBef>
            </a:pPr>
            <a:r>
              <a:rPr lang="en-US" dirty="0"/>
              <a:t> </a:t>
            </a:r>
            <a:endParaRPr lang="it-IT" dirty="0"/>
          </a:p>
          <a:p>
            <a:pPr>
              <a:spcBef>
                <a:spcPts val="1000"/>
              </a:spcBef>
            </a:pPr>
            <a:r>
              <a:rPr lang="en-US" dirty="0"/>
              <a:t>[ ] Open access (unrestricted) </a:t>
            </a:r>
            <a:r>
              <a:rPr lang="en-US" i="1" dirty="0"/>
              <a:t>- Full access without any barriers</a:t>
            </a:r>
            <a:endParaRPr lang="it-IT" dirty="0"/>
          </a:p>
          <a:p>
            <a:pPr>
              <a:spcBef>
                <a:spcPts val="1000"/>
              </a:spcBef>
            </a:pPr>
            <a:r>
              <a:rPr lang="en-US" dirty="0"/>
              <a:t>[ ] Open access (registration required) </a:t>
            </a:r>
            <a:r>
              <a:rPr lang="en-US" i="1" dirty="0"/>
              <a:t>- Free access, but requires a user account</a:t>
            </a:r>
            <a:endParaRPr lang="it-IT" dirty="0"/>
          </a:p>
          <a:p>
            <a:pPr>
              <a:spcBef>
                <a:spcPts val="1000"/>
              </a:spcBef>
            </a:pPr>
            <a:r>
              <a:rPr lang="en-US" dirty="0"/>
              <a:t>[ ] Partial access </a:t>
            </a:r>
            <a:r>
              <a:rPr lang="en-US" i="1" dirty="0"/>
              <a:t>- Only specific subsets or samples of the product are available</a:t>
            </a:r>
            <a:endParaRPr lang="it-IT" dirty="0"/>
          </a:p>
          <a:p>
            <a:pPr>
              <a:spcBef>
                <a:spcPts val="1000"/>
              </a:spcBef>
            </a:pPr>
            <a:r>
              <a:rPr lang="en-US" dirty="0"/>
              <a:t>[ ] Metadata-only access </a:t>
            </a:r>
            <a:r>
              <a:rPr lang="en-US" i="1" dirty="0"/>
              <a:t>- Only descriptions (tags, titles, dates) are visible</a:t>
            </a:r>
            <a:endParaRPr lang="it-IT" dirty="0"/>
          </a:p>
          <a:p>
            <a:pPr>
              <a:spcBef>
                <a:spcPts val="1000"/>
              </a:spcBef>
            </a:pPr>
            <a:r>
              <a:rPr lang="en-US" dirty="0"/>
              <a:t>[ ] Embargoed access </a:t>
            </a:r>
            <a:r>
              <a:rPr lang="en-US" i="1" dirty="0"/>
              <a:t>- Product is currently locked but will be released on a specific date</a:t>
            </a:r>
            <a:endParaRPr lang="it-IT" dirty="0"/>
          </a:p>
          <a:p>
            <a:pPr>
              <a:spcBef>
                <a:spcPts val="1000"/>
              </a:spcBef>
            </a:pPr>
            <a:r>
              <a:rPr lang="en-US" dirty="0"/>
              <a:t>[ ] Restricted access </a:t>
            </a:r>
            <a:r>
              <a:rPr lang="en-US" i="1" dirty="0"/>
              <a:t>- Access is limited and requires manual approval or specific permissions</a:t>
            </a:r>
            <a:r>
              <a:rPr lang="en-US" dirty="0"/>
              <a:t> </a:t>
            </a:r>
            <a:endParaRPr lang="it-IT" dirty="0"/>
          </a:p>
          <a:p>
            <a:pPr>
              <a:spcBef>
                <a:spcPts val="1000"/>
              </a:spcBef>
            </a:pPr>
            <a:endParaRPr lang="it-IT" dirty="0"/>
          </a:p>
        </p:txBody>
      </p:sp>
      <p:pic>
        <p:nvPicPr>
          <p:cNvPr id="2" name="Google Shape;156;p10">
            <a:extLst>
              <a:ext uri="{FF2B5EF4-FFF2-40B4-BE49-F238E27FC236}">
                <a16:creationId xmlns:a16="http://schemas.microsoft.com/office/drawing/2014/main" id="{341D2A0A-C0BE-E9A6-8C09-F116FFFC8089}"/>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57;p10">
            <a:extLst>
              <a:ext uri="{FF2B5EF4-FFF2-40B4-BE49-F238E27FC236}">
                <a16:creationId xmlns:a16="http://schemas.microsoft.com/office/drawing/2014/main" id="{0FF7CDC2-EFE5-C2EE-D455-A19E13A82112}"/>
              </a:ext>
            </a:extLst>
          </p:cNvPr>
          <p:cNvSpPr/>
          <p:nvPr/>
        </p:nvSpPr>
        <p:spPr>
          <a:xfrm>
            <a:off x="9075963" y="1831014"/>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 name="Google Shape;158;p10" title="NEAMTHM18.png">
            <a:extLst>
              <a:ext uri="{FF2B5EF4-FFF2-40B4-BE49-F238E27FC236}">
                <a16:creationId xmlns:a16="http://schemas.microsoft.com/office/drawing/2014/main" id="{E76969BD-6D74-FC9A-8BDA-30E222889F0C}"/>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9" name="Titolo 1">
            <a:extLst>
              <a:ext uri="{FF2B5EF4-FFF2-40B4-BE49-F238E27FC236}">
                <a16:creationId xmlns:a16="http://schemas.microsoft.com/office/drawing/2014/main" id="{401C8D89-9BF7-840E-6BE8-E642A96A56F8}"/>
              </a:ext>
            </a:extLst>
          </p:cNvPr>
          <p:cNvSpPr>
            <a:spLocks noGrp="1"/>
          </p:cNvSpPr>
          <p:nvPr>
            <p:ph type="title"/>
          </p:nvPr>
        </p:nvSpPr>
        <p:spPr>
          <a:xfrm>
            <a:off x="4377447" y="461929"/>
            <a:ext cx="3773494" cy="524512"/>
          </a:xfrm>
        </p:spPr>
        <p:txBody>
          <a:bodyPr>
            <a:normAutofit fontScale="90000"/>
          </a:bodyPr>
          <a:lstStyle/>
          <a:p>
            <a:r>
              <a:rPr lang="en-GB" sz="3000" b="1" dirty="0">
                <a:solidFill>
                  <a:srgbClr val="C00000"/>
                </a:solidFill>
                <a:latin typeface="+mn-lt"/>
              </a:rPr>
              <a:t>Ethical Labelling Scheme</a:t>
            </a:r>
          </a:p>
        </p:txBody>
      </p:sp>
    </p:spTree>
    <p:extLst>
      <p:ext uri="{BB962C8B-B14F-4D97-AF65-F5344CB8AC3E}">
        <p14:creationId xmlns:p14="http://schemas.microsoft.com/office/powerpoint/2010/main" val="196855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71163" y="1519196"/>
            <a:ext cx="7738121" cy="4196020"/>
          </a:xfrm>
          <a:prstGeom prst="rect">
            <a:avLst/>
          </a:prstGeom>
        </p:spPr>
        <p:txBody>
          <a:bodyPr wrap="square" numCol="1">
            <a:spAutoFit/>
          </a:bodyPr>
          <a:lstStyle/>
          <a:p>
            <a:pPr>
              <a:spcBef>
                <a:spcPts val="1000"/>
              </a:spcBef>
            </a:pPr>
            <a:r>
              <a:rPr lang="en-US" sz="2000" u="sng" dirty="0">
                <a:solidFill>
                  <a:srgbClr val="C00000"/>
                </a:solidFill>
              </a:rPr>
              <a:t>5. Product Accessibility</a:t>
            </a:r>
            <a:endParaRPr lang="it-IT" sz="2000" dirty="0">
              <a:solidFill>
                <a:srgbClr val="C00000"/>
              </a:solidFill>
            </a:endParaRPr>
          </a:p>
          <a:p>
            <a:pPr>
              <a:spcBef>
                <a:spcPts val="1000"/>
              </a:spcBef>
            </a:pPr>
            <a:r>
              <a:rPr lang="en-US" dirty="0"/>
              <a:t> </a:t>
            </a:r>
            <a:endParaRPr lang="it-IT" dirty="0"/>
          </a:p>
          <a:p>
            <a:pPr>
              <a:spcBef>
                <a:spcPts val="1000"/>
              </a:spcBef>
            </a:pPr>
            <a:r>
              <a:rPr lang="en-US" dirty="0">
                <a:highlight>
                  <a:srgbClr val="00FF00"/>
                </a:highlight>
              </a:rPr>
              <a:t>[</a:t>
            </a:r>
            <a:r>
              <a:rPr lang="en-US" sz="1800" b="1" dirty="0">
                <a:solidFill>
                  <a:srgbClr val="1155CC"/>
                </a:solidFill>
                <a:highlight>
                  <a:srgbClr val="00FF00"/>
                </a:highlight>
                <a:latin typeface="Calibri"/>
                <a:ea typeface="Calibri"/>
                <a:cs typeface="Calibri"/>
                <a:sym typeface="Calibri"/>
              </a:rPr>
              <a:t>X</a:t>
            </a:r>
            <a:r>
              <a:rPr lang="en-US" dirty="0">
                <a:highlight>
                  <a:srgbClr val="00FF00"/>
                </a:highlight>
              </a:rPr>
              <a:t>] Open access (unrestricted) </a:t>
            </a:r>
            <a:r>
              <a:rPr lang="en-US" i="1" dirty="0">
                <a:highlight>
                  <a:srgbClr val="00FF00"/>
                </a:highlight>
              </a:rPr>
              <a:t>- Full access without any barriers</a:t>
            </a:r>
            <a:endParaRPr lang="it-IT" dirty="0">
              <a:highlight>
                <a:srgbClr val="00FF00"/>
              </a:highlight>
            </a:endParaRPr>
          </a:p>
          <a:p>
            <a:pPr>
              <a:spcBef>
                <a:spcPts val="1000"/>
              </a:spcBef>
            </a:pPr>
            <a:r>
              <a:rPr lang="en-US" dirty="0"/>
              <a:t>[ ] Open access (registration required) </a:t>
            </a:r>
            <a:r>
              <a:rPr lang="en-US" i="1" dirty="0"/>
              <a:t>- Free access, but requires a user account</a:t>
            </a:r>
            <a:endParaRPr lang="it-IT" dirty="0"/>
          </a:p>
          <a:p>
            <a:pPr>
              <a:spcBef>
                <a:spcPts val="1000"/>
              </a:spcBef>
            </a:pPr>
            <a:r>
              <a:rPr lang="en-US" dirty="0"/>
              <a:t>[ ] Partial access </a:t>
            </a:r>
            <a:r>
              <a:rPr lang="en-US" i="1" dirty="0"/>
              <a:t>- Only specific subsets or samples of the product are available</a:t>
            </a:r>
            <a:endParaRPr lang="it-IT" dirty="0"/>
          </a:p>
          <a:p>
            <a:pPr>
              <a:spcBef>
                <a:spcPts val="1000"/>
              </a:spcBef>
            </a:pPr>
            <a:r>
              <a:rPr lang="en-US" dirty="0"/>
              <a:t>[ ] Metadata-only access </a:t>
            </a:r>
            <a:r>
              <a:rPr lang="en-US" i="1" dirty="0"/>
              <a:t>- Only descriptions (tags, titles, dates) are visible</a:t>
            </a:r>
            <a:endParaRPr lang="it-IT" dirty="0"/>
          </a:p>
          <a:p>
            <a:pPr>
              <a:spcBef>
                <a:spcPts val="1000"/>
              </a:spcBef>
            </a:pPr>
            <a:r>
              <a:rPr lang="en-US" dirty="0"/>
              <a:t>[ ] Embargoed access </a:t>
            </a:r>
            <a:r>
              <a:rPr lang="en-US" i="1" dirty="0"/>
              <a:t>- Product is currently locked but will be released on a specific date</a:t>
            </a:r>
            <a:endParaRPr lang="it-IT" dirty="0"/>
          </a:p>
          <a:p>
            <a:pPr>
              <a:spcBef>
                <a:spcPts val="1000"/>
              </a:spcBef>
            </a:pPr>
            <a:r>
              <a:rPr lang="en-US" dirty="0"/>
              <a:t>[ ] Restricted access </a:t>
            </a:r>
            <a:r>
              <a:rPr lang="en-US" i="1" dirty="0"/>
              <a:t>- Access is limited and requires manual approval or specific permissions</a:t>
            </a:r>
            <a:r>
              <a:rPr lang="en-US" dirty="0"/>
              <a:t> </a:t>
            </a:r>
            <a:endParaRPr lang="it-IT" dirty="0"/>
          </a:p>
          <a:p>
            <a:pPr>
              <a:spcBef>
                <a:spcPts val="1000"/>
              </a:spcBef>
            </a:pPr>
            <a:endParaRPr lang="it-IT" dirty="0"/>
          </a:p>
        </p:txBody>
      </p:sp>
      <p:pic>
        <p:nvPicPr>
          <p:cNvPr id="2" name="Google Shape;156;p10">
            <a:extLst>
              <a:ext uri="{FF2B5EF4-FFF2-40B4-BE49-F238E27FC236}">
                <a16:creationId xmlns:a16="http://schemas.microsoft.com/office/drawing/2014/main" id="{341D2A0A-C0BE-E9A6-8C09-F116FFFC8089}"/>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57;p10">
            <a:extLst>
              <a:ext uri="{FF2B5EF4-FFF2-40B4-BE49-F238E27FC236}">
                <a16:creationId xmlns:a16="http://schemas.microsoft.com/office/drawing/2014/main" id="{0FF7CDC2-EFE5-C2EE-D455-A19E13A82112}"/>
              </a:ext>
            </a:extLst>
          </p:cNvPr>
          <p:cNvSpPr/>
          <p:nvPr/>
        </p:nvSpPr>
        <p:spPr>
          <a:xfrm>
            <a:off x="9075963" y="1831014"/>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 name="Google Shape;158;p10" title="NEAMTHM18.png">
            <a:extLst>
              <a:ext uri="{FF2B5EF4-FFF2-40B4-BE49-F238E27FC236}">
                <a16:creationId xmlns:a16="http://schemas.microsoft.com/office/drawing/2014/main" id="{E76969BD-6D74-FC9A-8BDA-30E222889F0C}"/>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2" name="Titolo 1">
            <a:extLst>
              <a:ext uri="{FF2B5EF4-FFF2-40B4-BE49-F238E27FC236}">
                <a16:creationId xmlns:a16="http://schemas.microsoft.com/office/drawing/2014/main" id="{B575C738-8D6F-5880-34E4-EFB58220674A}"/>
              </a:ext>
            </a:extLst>
          </p:cNvPr>
          <p:cNvSpPr txBox="1">
            <a:spLocks/>
          </p:cNvSpPr>
          <p:nvPr/>
        </p:nvSpPr>
        <p:spPr>
          <a:xfrm>
            <a:off x="4377447" y="461929"/>
            <a:ext cx="3773494" cy="77672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solidFill>
                  <a:srgbClr val="C00000"/>
                </a:solidFill>
                <a:latin typeface="+mn-lt"/>
              </a:rPr>
              <a:t>Ethical Labelling Scheme</a:t>
            </a:r>
            <a:br>
              <a:rPr lang="en-GB" sz="3000" b="1" dirty="0">
                <a:solidFill>
                  <a:srgbClr val="C00000"/>
                </a:solidFill>
                <a:latin typeface="+mn-lt"/>
              </a:rPr>
            </a:br>
            <a:r>
              <a:rPr lang="en-GB" sz="2200" b="1" dirty="0">
                <a:solidFill>
                  <a:srgbClr val="C00000"/>
                </a:solidFill>
                <a:latin typeface="+mn-lt"/>
              </a:rPr>
              <a:t>example: </a:t>
            </a:r>
            <a:r>
              <a:rPr lang="en-US" sz="2200" b="1" dirty="0">
                <a:solidFill>
                  <a:srgbClr val="002060"/>
                </a:solidFill>
              </a:rPr>
              <a:t>NEAMTHM18</a:t>
            </a:r>
            <a:endParaRPr lang="en-GB" sz="2200" b="1" dirty="0">
              <a:solidFill>
                <a:srgbClr val="C00000"/>
              </a:solidFill>
              <a:latin typeface="+mn-lt"/>
            </a:endParaRPr>
          </a:p>
        </p:txBody>
      </p:sp>
    </p:spTree>
    <p:extLst>
      <p:ext uri="{BB962C8B-B14F-4D97-AF65-F5344CB8AC3E}">
        <p14:creationId xmlns:p14="http://schemas.microsoft.com/office/powerpoint/2010/main" val="131291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76335" y="936121"/>
            <a:ext cx="4075600" cy="4801314"/>
          </a:xfrm>
          <a:prstGeom prst="rect">
            <a:avLst/>
          </a:prstGeom>
        </p:spPr>
        <p:txBody>
          <a:bodyPr wrap="square" numCol="1">
            <a:noAutofit/>
          </a:bodyPr>
          <a:lstStyle/>
          <a:p>
            <a:r>
              <a:rPr lang="en-US" sz="1400" u="sng" dirty="0">
                <a:solidFill>
                  <a:srgbClr val="C00000"/>
                </a:solidFill>
              </a:rPr>
              <a:t>6. Impact of the Product (including potential impact)</a:t>
            </a:r>
            <a:endParaRPr lang="it-IT" sz="1400" dirty="0">
              <a:solidFill>
                <a:srgbClr val="C00000"/>
              </a:solidFill>
            </a:endParaRPr>
          </a:p>
          <a:p>
            <a:r>
              <a:rPr lang="en-US" sz="1400" i="1" dirty="0"/>
              <a:t>Expected or desirable effects (please select all that apply)</a:t>
            </a:r>
            <a:endParaRPr lang="it-IT" sz="1400" dirty="0"/>
          </a:p>
          <a:p>
            <a:r>
              <a:rPr lang="en-US" sz="1400" dirty="0"/>
              <a:t> </a:t>
            </a:r>
            <a:endParaRPr lang="it-IT" sz="1400" dirty="0"/>
          </a:p>
          <a:p>
            <a:pPr lvl="0"/>
            <a:r>
              <a:rPr lang="en-US" sz="1400" b="1" dirty="0"/>
              <a:t>Scientific and Technical Impact</a:t>
            </a:r>
            <a:endParaRPr lang="it-IT" sz="1400" b="1" dirty="0"/>
          </a:p>
          <a:p>
            <a:r>
              <a:rPr lang="en-US" sz="1400" dirty="0">
                <a:highlight>
                  <a:srgbClr val="FFFFFF"/>
                </a:highlight>
              </a:rPr>
              <a:t>[ ] Advancement of scientific knowledge</a:t>
            </a:r>
            <a:br>
              <a:rPr lang="en-US" sz="1400" dirty="0">
                <a:highlight>
                  <a:srgbClr val="FFFFFF"/>
                </a:highlight>
              </a:rPr>
            </a:br>
            <a:r>
              <a:rPr lang="en-US" sz="1400" dirty="0">
                <a:highlight>
                  <a:srgbClr val="FFFFFF"/>
                </a:highlight>
              </a:rPr>
              <a:t>[ ] Technological development and innovation</a:t>
            </a:r>
            <a:br>
              <a:rPr lang="en-US" sz="1400" dirty="0">
                <a:highlight>
                  <a:srgbClr val="FFFFFF"/>
                </a:highlight>
              </a:rPr>
            </a:br>
            <a:r>
              <a:rPr lang="en-US" sz="1400" dirty="0">
                <a:highlight>
                  <a:srgbClr val="FFFFFF"/>
                </a:highlight>
              </a:rPr>
              <a:t>[ ] Strengthening of scientific collaboration</a:t>
            </a:r>
            <a:endParaRPr lang="it-IT" sz="1400" dirty="0">
              <a:highlight>
                <a:srgbClr val="FFFFFF"/>
              </a:highlight>
            </a:endParaRPr>
          </a:p>
          <a:p>
            <a:r>
              <a:rPr lang="en-US" sz="1400" dirty="0">
                <a:highlight>
                  <a:srgbClr val="FFFFFF"/>
                </a:highlight>
              </a:rPr>
              <a:t>[ ] Enhancement of research infrastructure capabilities</a:t>
            </a:r>
            <a:endParaRPr lang="it-IT" sz="1400" dirty="0">
              <a:highlight>
                <a:srgbClr val="FFFFFF"/>
              </a:highlight>
            </a:endParaRPr>
          </a:p>
          <a:p>
            <a:pPr lvl="0"/>
            <a:r>
              <a:rPr lang="en-US" sz="1400" b="1" dirty="0">
                <a:highlight>
                  <a:srgbClr val="FFFFFF"/>
                </a:highlight>
              </a:rPr>
              <a:t>Environmental Impact</a:t>
            </a:r>
            <a:endParaRPr lang="it-IT" sz="1400" b="1" dirty="0">
              <a:highlight>
                <a:srgbClr val="FFFFFF"/>
              </a:highlight>
            </a:endParaRPr>
          </a:p>
          <a:p>
            <a:r>
              <a:rPr lang="en-US" sz="1400" dirty="0">
                <a:highlight>
                  <a:srgbClr val="FFFFFF"/>
                </a:highlight>
              </a:rPr>
              <a:t>[ ] Support for environmental and climate policies</a:t>
            </a:r>
            <a:br>
              <a:rPr lang="en-US" sz="1400" dirty="0">
                <a:highlight>
                  <a:srgbClr val="FFFFFF"/>
                </a:highlight>
              </a:rPr>
            </a:br>
            <a:r>
              <a:rPr lang="en-US" sz="1400" dirty="0">
                <a:highlight>
                  <a:srgbClr val="FFFFFF"/>
                </a:highlight>
              </a:rPr>
              <a:t>[ ] Enhancing territorial resilience and sustainability</a:t>
            </a:r>
            <a:br>
              <a:rPr lang="en-US" sz="1400" dirty="0">
                <a:highlight>
                  <a:srgbClr val="FFFFFF"/>
                </a:highlight>
              </a:rPr>
            </a:br>
            <a:r>
              <a:rPr lang="en-US" sz="1400" dirty="0">
                <a:highlight>
                  <a:srgbClr val="FFFFFF"/>
                </a:highlight>
              </a:rPr>
              <a:t>[ ] Contribution to risk prevention and disaster mitigation policies</a:t>
            </a:r>
            <a:endParaRPr lang="it-IT" sz="1400" dirty="0">
              <a:highlight>
                <a:srgbClr val="FFFFFF"/>
              </a:highlight>
            </a:endParaRPr>
          </a:p>
          <a:p>
            <a:pPr lvl="0"/>
            <a:r>
              <a:rPr lang="en-US" sz="1400" b="1" dirty="0">
                <a:highlight>
                  <a:srgbClr val="FFFFFF"/>
                </a:highlight>
              </a:rPr>
              <a:t>Societal and Educational Impact</a:t>
            </a:r>
            <a:endParaRPr lang="it-IT" sz="1400" b="1" dirty="0">
              <a:highlight>
                <a:srgbClr val="FFFFFF"/>
              </a:highlight>
            </a:endParaRPr>
          </a:p>
          <a:p>
            <a:r>
              <a:rPr lang="en-US" sz="1400" dirty="0">
                <a:highlight>
                  <a:srgbClr val="FFFFFF"/>
                </a:highlight>
              </a:rPr>
              <a:t>[ ] Increase in transparency and public trust in science</a:t>
            </a:r>
            <a:br>
              <a:rPr lang="en-US" sz="1400" dirty="0">
                <a:highlight>
                  <a:srgbClr val="FFFFFF"/>
                </a:highlight>
              </a:rPr>
            </a:br>
            <a:r>
              <a:rPr lang="en-US" sz="1400" dirty="0">
                <a:highlight>
                  <a:srgbClr val="FFFFFF"/>
                </a:highlight>
              </a:rPr>
              <a:t>[ ] Promotion of science education and public engagement</a:t>
            </a:r>
            <a:br>
              <a:rPr lang="en-US" sz="1400" dirty="0">
                <a:highlight>
                  <a:srgbClr val="FFFFFF"/>
                </a:highlight>
              </a:rPr>
            </a:br>
            <a:r>
              <a:rPr lang="en-US" sz="1400" dirty="0">
                <a:highlight>
                  <a:srgbClr val="FFFFFF"/>
                </a:highlight>
              </a:rPr>
              <a:t>[ ] Strengthening social inclusion and community resilience</a:t>
            </a:r>
            <a:endParaRPr lang="it-IT" sz="1400" dirty="0">
              <a:highlight>
                <a:srgbClr val="FFFFFF"/>
              </a:highlight>
            </a:endParaRPr>
          </a:p>
        </p:txBody>
      </p:sp>
      <p:sp>
        <p:nvSpPr>
          <p:cNvPr id="5" name="Rettangolo 4"/>
          <p:cNvSpPr/>
          <p:nvPr/>
        </p:nvSpPr>
        <p:spPr>
          <a:xfrm>
            <a:off x="4351936" y="1138762"/>
            <a:ext cx="3644940" cy="4598673"/>
          </a:xfrm>
          <a:prstGeom prst="rect">
            <a:avLst/>
          </a:prstGeom>
        </p:spPr>
        <p:txBody>
          <a:bodyPr wrap="square">
            <a:noAutofit/>
          </a:bodyPr>
          <a:lstStyle/>
          <a:p>
            <a:pPr lvl="0"/>
            <a:r>
              <a:rPr lang="en-US" sz="1400" b="1" dirty="0"/>
              <a:t>Economic and Industrial Impact</a:t>
            </a:r>
            <a:endParaRPr lang="it-IT" sz="1400" b="1" dirty="0"/>
          </a:p>
          <a:p>
            <a:r>
              <a:rPr lang="en-US" sz="1400" dirty="0"/>
              <a:t>[ ] Economic growth and industrial competitiveness</a:t>
            </a:r>
            <a:br>
              <a:rPr lang="en-US" sz="1400" dirty="0"/>
            </a:br>
            <a:r>
              <a:rPr lang="en-US" sz="1400" dirty="0"/>
              <a:t>[ ] Creation of new market opportunities and jobs</a:t>
            </a:r>
            <a:br>
              <a:rPr lang="en-US" sz="1400" dirty="0"/>
            </a:br>
            <a:r>
              <a:rPr lang="en-US" sz="1400" dirty="0">
                <a:highlight>
                  <a:srgbClr val="FFFFFF"/>
                </a:highlight>
              </a:rPr>
              <a:t>[ ] Indirect economic and industrial benefits through innovation diffusion</a:t>
            </a:r>
            <a:endParaRPr lang="it-IT" sz="1400" dirty="0">
              <a:highlight>
                <a:srgbClr val="FFFFFF"/>
              </a:highlight>
            </a:endParaRPr>
          </a:p>
          <a:p>
            <a:pPr lvl="0"/>
            <a:r>
              <a:rPr lang="en-US" sz="1400" b="1" dirty="0">
                <a:highlight>
                  <a:srgbClr val="FFFFFF"/>
                </a:highlight>
              </a:rPr>
              <a:t>Policy and Governance Impact</a:t>
            </a:r>
            <a:endParaRPr lang="it-IT" sz="1400" b="1" dirty="0">
              <a:highlight>
                <a:srgbClr val="FFFFFF"/>
              </a:highlight>
            </a:endParaRPr>
          </a:p>
          <a:p>
            <a:r>
              <a:rPr lang="en-US" sz="1400" dirty="0">
                <a:highlight>
                  <a:srgbClr val="FFFFFF"/>
                </a:highlight>
              </a:rPr>
              <a:t>[ ] Support for evidence-based policy making</a:t>
            </a:r>
            <a:br>
              <a:rPr lang="en-US" sz="1400" dirty="0">
                <a:highlight>
                  <a:srgbClr val="FFFFFF"/>
                </a:highlight>
              </a:rPr>
            </a:br>
            <a:r>
              <a:rPr lang="en-US" sz="1400" dirty="0">
                <a:highlight>
                  <a:srgbClr val="FFFFFF"/>
                </a:highlight>
              </a:rPr>
              <a:t>[ ] Strengthening governance and political frameworks related to science and environment</a:t>
            </a:r>
            <a:br>
              <a:rPr lang="en-US" sz="1400" dirty="0">
                <a:highlight>
                  <a:srgbClr val="FFFFFF"/>
                </a:highlight>
              </a:rPr>
            </a:br>
            <a:r>
              <a:rPr lang="en-US" sz="1400" dirty="0">
                <a:highlight>
                  <a:srgbClr val="FFFFFF"/>
                </a:highlight>
              </a:rPr>
              <a:t>[ ] Facilitation of international cooperation and policy harmonization</a:t>
            </a:r>
            <a:endParaRPr lang="it-IT" sz="1400" dirty="0">
              <a:highlight>
                <a:srgbClr val="FFFFFF"/>
              </a:highlight>
            </a:endParaRPr>
          </a:p>
          <a:p>
            <a:pPr lvl="0"/>
            <a:r>
              <a:rPr lang="en-US" sz="1400" b="1" dirty="0">
                <a:highlight>
                  <a:srgbClr val="FFFFFF"/>
                </a:highlight>
              </a:rPr>
              <a:t>Project and Infrastructure Management</a:t>
            </a:r>
            <a:endParaRPr lang="it-IT" sz="1400" b="1" dirty="0">
              <a:highlight>
                <a:srgbClr val="FFFFFF"/>
              </a:highlight>
            </a:endParaRPr>
          </a:p>
          <a:p>
            <a:r>
              <a:rPr lang="en-US" sz="1400" dirty="0">
                <a:highlight>
                  <a:srgbClr val="FFFFFF"/>
                </a:highlight>
              </a:rPr>
              <a:t>[ ] Improvement in project management practices and efficiency</a:t>
            </a:r>
            <a:br>
              <a:rPr lang="en-US" sz="1400" dirty="0">
                <a:highlight>
                  <a:srgbClr val="FFFFFF"/>
                </a:highlight>
              </a:rPr>
            </a:br>
            <a:r>
              <a:rPr lang="en-US" sz="1400" dirty="0">
                <a:highlight>
                  <a:srgbClr val="FFFFFF"/>
                </a:highlight>
              </a:rPr>
              <a:t>[ ] Capacity building and training for infrastructure operation</a:t>
            </a:r>
            <a:br>
              <a:rPr lang="en-US" sz="1400" dirty="0">
                <a:highlight>
                  <a:srgbClr val="FFFFFF"/>
                </a:highlight>
              </a:rPr>
            </a:br>
            <a:r>
              <a:rPr lang="en-US" sz="1400" dirty="0"/>
              <a:t>[ ] Development of sustainable management models for research infrastructures</a:t>
            </a:r>
            <a:endParaRPr lang="it-IT" sz="1400" dirty="0"/>
          </a:p>
          <a:p>
            <a:pPr lvl="0"/>
            <a:r>
              <a:rPr lang="en-US" sz="1400" b="1" dirty="0"/>
              <a:t>Other</a:t>
            </a:r>
            <a:r>
              <a:rPr lang="en-US" sz="1400" dirty="0"/>
              <a:t> (please specify): _____________</a:t>
            </a:r>
            <a:endParaRPr lang="it-IT" sz="1400" dirty="0"/>
          </a:p>
        </p:txBody>
      </p:sp>
      <p:pic>
        <p:nvPicPr>
          <p:cNvPr id="2" name="Google Shape;166;p11">
            <a:extLst>
              <a:ext uri="{FF2B5EF4-FFF2-40B4-BE49-F238E27FC236}">
                <a16:creationId xmlns:a16="http://schemas.microsoft.com/office/drawing/2014/main" id="{980AB374-69D6-48EC-CDCA-CADCC9E9AAF7}"/>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67;p11">
            <a:extLst>
              <a:ext uri="{FF2B5EF4-FFF2-40B4-BE49-F238E27FC236}">
                <a16:creationId xmlns:a16="http://schemas.microsoft.com/office/drawing/2014/main" id="{8E1FA118-5E9A-A6FA-09C6-EC8B54A9C6F5}"/>
              </a:ext>
            </a:extLst>
          </p:cNvPr>
          <p:cNvSpPr/>
          <p:nvPr/>
        </p:nvSpPr>
        <p:spPr>
          <a:xfrm>
            <a:off x="9075963" y="2047582"/>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Google Shape;168;p11" title="NEAMTHM18.png">
            <a:extLst>
              <a:ext uri="{FF2B5EF4-FFF2-40B4-BE49-F238E27FC236}">
                <a16:creationId xmlns:a16="http://schemas.microsoft.com/office/drawing/2014/main" id="{FFF3D93A-FC1C-8EA3-23C1-F7F1C799E272}"/>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0" name="Titolo 1">
            <a:extLst>
              <a:ext uri="{FF2B5EF4-FFF2-40B4-BE49-F238E27FC236}">
                <a16:creationId xmlns:a16="http://schemas.microsoft.com/office/drawing/2014/main" id="{2F85D894-9557-7DA0-0067-92BDE08C65E2}"/>
              </a:ext>
            </a:extLst>
          </p:cNvPr>
          <p:cNvSpPr>
            <a:spLocks noGrp="1"/>
          </p:cNvSpPr>
          <p:nvPr>
            <p:ph type="title"/>
          </p:nvPr>
        </p:nvSpPr>
        <p:spPr>
          <a:xfrm>
            <a:off x="4377447" y="461929"/>
            <a:ext cx="3773494" cy="524512"/>
          </a:xfrm>
        </p:spPr>
        <p:txBody>
          <a:bodyPr>
            <a:normAutofit fontScale="90000"/>
          </a:bodyPr>
          <a:lstStyle/>
          <a:p>
            <a:r>
              <a:rPr lang="en-GB" sz="3000" b="1" dirty="0">
                <a:solidFill>
                  <a:srgbClr val="C00000"/>
                </a:solidFill>
                <a:latin typeface="+mn-lt"/>
              </a:rPr>
              <a:t>Ethical Labelling Scheme</a:t>
            </a:r>
          </a:p>
        </p:txBody>
      </p:sp>
    </p:spTree>
    <p:extLst>
      <p:ext uri="{BB962C8B-B14F-4D97-AF65-F5344CB8AC3E}">
        <p14:creationId xmlns:p14="http://schemas.microsoft.com/office/powerpoint/2010/main" val="146251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76335" y="936121"/>
            <a:ext cx="4075600" cy="4801314"/>
          </a:xfrm>
          <a:prstGeom prst="rect">
            <a:avLst/>
          </a:prstGeom>
        </p:spPr>
        <p:txBody>
          <a:bodyPr wrap="square" numCol="1">
            <a:noAutofit/>
          </a:bodyPr>
          <a:lstStyle/>
          <a:p>
            <a:r>
              <a:rPr lang="en-US" sz="1400" u="sng" dirty="0">
                <a:solidFill>
                  <a:srgbClr val="C00000"/>
                </a:solidFill>
              </a:rPr>
              <a:t>6. Impact of the Product (including potential impact)</a:t>
            </a:r>
            <a:endParaRPr lang="it-IT" sz="1400" dirty="0">
              <a:solidFill>
                <a:srgbClr val="C00000"/>
              </a:solidFill>
            </a:endParaRPr>
          </a:p>
          <a:p>
            <a:r>
              <a:rPr lang="en-US" sz="1400" i="1" dirty="0"/>
              <a:t>Expected or desirable effects (please select all that apply)</a:t>
            </a:r>
            <a:endParaRPr lang="it-IT" sz="1400" dirty="0"/>
          </a:p>
          <a:p>
            <a:r>
              <a:rPr lang="en-US" sz="1400" dirty="0"/>
              <a:t> </a:t>
            </a:r>
            <a:endParaRPr lang="it-IT" sz="1400" dirty="0"/>
          </a:p>
          <a:p>
            <a:pPr lvl="0"/>
            <a:r>
              <a:rPr lang="en-US" sz="1400" b="1" dirty="0"/>
              <a:t>Scientific and Technical Impact</a:t>
            </a:r>
            <a:endParaRPr lang="it-IT" sz="1400" b="1" dirty="0"/>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Advancement of scientific knowledge</a:t>
            </a:r>
            <a:br>
              <a:rPr lang="en-US" sz="1400" dirty="0"/>
            </a:br>
            <a:r>
              <a:rPr lang="en-US" sz="1400" dirty="0"/>
              <a:t>[ ] Technological development and innovation</a:t>
            </a:r>
            <a:br>
              <a:rPr lang="en-US" sz="1400" dirty="0"/>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Strengthening of scientific collaboration</a:t>
            </a:r>
            <a:endParaRPr lang="it-IT" sz="1400" dirty="0">
              <a:highlight>
                <a:srgbClr val="00FF00"/>
              </a:highlight>
            </a:endParaRPr>
          </a:p>
          <a:p>
            <a:r>
              <a:rPr lang="en-US" sz="1400" dirty="0"/>
              <a:t>[ ] Enhancement of research infrastructure capabilities</a:t>
            </a:r>
            <a:endParaRPr lang="it-IT" sz="1400" dirty="0"/>
          </a:p>
          <a:p>
            <a:pPr lvl="0"/>
            <a:r>
              <a:rPr lang="en-US" sz="1400" b="1" dirty="0"/>
              <a:t>Environmental Impact</a:t>
            </a:r>
            <a:endParaRPr lang="it-IT" sz="1400" b="1" dirty="0"/>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Support for environmental and climate policies</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Enhancing territorial resilience and sustainability</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Contribution to risk prevention and disaster mitigation policies</a:t>
            </a:r>
            <a:endParaRPr lang="it-IT" sz="1400" dirty="0">
              <a:highlight>
                <a:srgbClr val="00FF00"/>
              </a:highlight>
            </a:endParaRPr>
          </a:p>
          <a:p>
            <a:pPr lvl="0"/>
            <a:r>
              <a:rPr lang="en-US" sz="1400" b="1" dirty="0"/>
              <a:t>Societal and Educational Impact</a:t>
            </a:r>
            <a:endParaRPr lang="it-IT" sz="1400" b="1" dirty="0"/>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Increase in transparency and public trust in science</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Promotion of science education and public engagement</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Strengthening social inclusion and community resilience</a:t>
            </a:r>
            <a:endParaRPr lang="it-IT" sz="1400" dirty="0">
              <a:highlight>
                <a:srgbClr val="00FF00"/>
              </a:highlight>
            </a:endParaRPr>
          </a:p>
        </p:txBody>
      </p:sp>
      <p:sp>
        <p:nvSpPr>
          <p:cNvPr id="5" name="Rettangolo 4"/>
          <p:cNvSpPr/>
          <p:nvPr/>
        </p:nvSpPr>
        <p:spPr>
          <a:xfrm>
            <a:off x="4351936" y="1216582"/>
            <a:ext cx="3644940" cy="4598673"/>
          </a:xfrm>
          <a:prstGeom prst="rect">
            <a:avLst/>
          </a:prstGeom>
        </p:spPr>
        <p:txBody>
          <a:bodyPr wrap="square">
            <a:noAutofit/>
          </a:bodyPr>
          <a:lstStyle/>
          <a:p>
            <a:pPr lvl="0"/>
            <a:r>
              <a:rPr lang="en-US" sz="1400" b="1" dirty="0"/>
              <a:t>Economic and Industrial Impact</a:t>
            </a:r>
            <a:endParaRPr lang="it-IT" sz="1400" b="1" dirty="0"/>
          </a:p>
          <a:p>
            <a:r>
              <a:rPr lang="en-US" sz="1400" dirty="0"/>
              <a:t>[ ] Economic growth and industrial competitiveness</a:t>
            </a:r>
            <a:br>
              <a:rPr lang="en-US" sz="1400" dirty="0"/>
            </a:br>
            <a:r>
              <a:rPr lang="en-US" sz="1400" dirty="0"/>
              <a:t>[ ] Creation of new market opportunities and jobs</a:t>
            </a:r>
            <a:br>
              <a:rPr lang="en-US" sz="1400" dirty="0"/>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Indirect economic and industrial benefits through innovation diffusion</a:t>
            </a:r>
            <a:endParaRPr lang="it-IT" sz="1400" dirty="0">
              <a:highlight>
                <a:srgbClr val="00FF00"/>
              </a:highlight>
            </a:endParaRPr>
          </a:p>
          <a:p>
            <a:pPr lvl="0"/>
            <a:r>
              <a:rPr lang="en-US" sz="1400" b="1" dirty="0"/>
              <a:t>Policy and Governance Impact</a:t>
            </a:r>
            <a:endParaRPr lang="it-IT" sz="1400" b="1" dirty="0"/>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Support for evidence-based policy making</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Strengthening governance and political frameworks related to science and environment</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Facilitation of international cooperation and policy harmonization</a:t>
            </a:r>
            <a:endParaRPr lang="it-IT" sz="1400" dirty="0">
              <a:highlight>
                <a:srgbClr val="00FF00"/>
              </a:highlight>
            </a:endParaRPr>
          </a:p>
          <a:p>
            <a:pPr lvl="0"/>
            <a:r>
              <a:rPr lang="en-US" sz="1400" b="1" dirty="0"/>
              <a:t>Project and Infrastructure Management</a:t>
            </a:r>
            <a:endParaRPr lang="it-IT" sz="1400" b="1" dirty="0"/>
          </a:p>
          <a:p>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Improvement in project management practices and efficiency</a:t>
            </a:r>
            <a:br>
              <a:rPr lang="en-US" sz="1400" dirty="0">
                <a:highlight>
                  <a:srgbClr val="00FF00"/>
                </a:highlight>
              </a:rPr>
            </a:br>
            <a:r>
              <a:rPr lang="en-US" sz="1400" dirty="0">
                <a:highlight>
                  <a:srgbClr val="00FF00"/>
                </a:highlight>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rPr>
              <a:t>] Capacity building and training for infrastructure operation</a:t>
            </a:r>
            <a:br>
              <a:rPr lang="en-US" sz="1400" dirty="0">
                <a:highlight>
                  <a:srgbClr val="00FF00"/>
                </a:highlight>
              </a:rPr>
            </a:br>
            <a:r>
              <a:rPr lang="en-US" sz="1400" dirty="0"/>
              <a:t>[ ] Development of sustainable management models for research infrastructures</a:t>
            </a:r>
            <a:endParaRPr lang="it-IT" sz="1400" dirty="0"/>
          </a:p>
          <a:p>
            <a:pPr lvl="0"/>
            <a:r>
              <a:rPr lang="en-US" sz="1400" b="1" dirty="0"/>
              <a:t>Other</a:t>
            </a:r>
            <a:r>
              <a:rPr lang="en-US" sz="1400" dirty="0"/>
              <a:t> (please specify): _____________</a:t>
            </a:r>
            <a:endParaRPr lang="it-IT" sz="1400" dirty="0"/>
          </a:p>
        </p:txBody>
      </p:sp>
      <p:pic>
        <p:nvPicPr>
          <p:cNvPr id="2" name="Google Shape;166;p11">
            <a:extLst>
              <a:ext uri="{FF2B5EF4-FFF2-40B4-BE49-F238E27FC236}">
                <a16:creationId xmlns:a16="http://schemas.microsoft.com/office/drawing/2014/main" id="{980AB374-69D6-48EC-CDCA-CADCC9E9AAF7}"/>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3" name="Google Shape;167;p11">
            <a:extLst>
              <a:ext uri="{FF2B5EF4-FFF2-40B4-BE49-F238E27FC236}">
                <a16:creationId xmlns:a16="http://schemas.microsoft.com/office/drawing/2014/main" id="{8E1FA118-5E9A-A6FA-09C6-EC8B54A9C6F5}"/>
              </a:ext>
            </a:extLst>
          </p:cNvPr>
          <p:cNvSpPr/>
          <p:nvPr/>
        </p:nvSpPr>
        <p:spPr>
          <a:xfrm>
            <a:off x="9075963" y="2047582"/>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Google Shape;168;p11" title="NEAMTHM18.png">
            <a:extLst>
              <a:ext uri="{FF2B5EF4-FFF2-40B4-BE49-F238E27FC236}">
                <a16:creationId xmlns:a16="http://schemas.microsoft.com/office/drawing/2014/main" id="{FFF3D93A-FC1C-8EA3-23C1-F7F1C799E272}"/>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13" name="Titolo 1">
            <a:extLst>
              <a:ext uri="{FF2B5EF4-FFF2-40B4-BE49-F238E27FC236}">
                <a16:creationId xmlns:a16="http://schemas.microsoft.com/office/drawing/2014/main" id="{EE259244-C8D5-CC10-D1A5-69AE1D55018D}"/>
              </a:ext>
            </a:extLst>
          </p:cNvPr>
          <p:cNvSpPr txBox="1">
            <a:spLocks/>
          </p:cNvSpPr>
          <p:nvPr/>
        </p:nvSpPr>
        <p:spPr>
          <a:xfrm>
            <a:off x="4377447" y="461929"/>
            <a:ext cx="3773494" cy="77672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solidFill>
                  <a:srgbClr val="C00000"/>
                </a:solidFill>
                <a:latin typeface="+mn-lt"/>
              </a:rPr>
              <a:t>Ethical Labelling Scheme</a:t>
            </a:r>
            <a:br>
              <a:rPr lang="en-GB" sz="3000" b="1" dirty="0">
                <a:solidFill>
                  <a:srgbClr val="C00000"/>
                </a:solidFill>
                <a:latin typeface="+mn-lt"/>
              </a:rPr>
            </a:br>
            <a:r>
              <a:rPr lang="en-GB" sz="2200" b="1" dirty="0">
                <a:solidFill>
                  <a:srgbClr val="C00000"/>
                </a:solidFill>
                <a:latin typeface="+mn-lt"/>
              </a:rPr>
              <a:t>example: </a:t>
            </a:r>
            <a:r>
              <a:rPr lang="en-US" sz="2200" b="1" dirty="0">
                <a:solidFill>
                  <a:srgbClr val="002060"/>
                </a:solidFill>
              </a:rPr>
              <a:t>NEAMTHM18</a:t>
            </a:r>
            <a:endParaRPr lang="en-GB" sz="2200" b="1" dirty="0">
              <a:solidFill>
                <a:srgbClr val="C00000"/>
              </a:solidFill>
              <a:latin typeface="+mn-lt"/>
            </a:endParaRPr>
          </a:p>
        </p:txBody>
      </p:sp>
    </p:spTree>
    <p:extLst>
      <p:ext uri="{BB962C8B-B14F-4D97-AF65-F5344CB8AC3E}">
        <p14:creationId xmlns:p14="http://schemas.microsoft.com/office/powerpoint/2010/main" val="366557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80430A-5004-C529-1432-90346552EC97}"/>
              </a:ext>
            </a:extLst>
          </p:cNvPr>
          <p:cNvSpPr>
            <a:spLocks noGrp="1"/>
          </p:cNvSpPr>
          <p:nvPr>
            <p:ph type="title"/>
          </p:nvPr>
        </p:nvSpPr>
        <p:spPr>
          <a:xfrm>
            <a:off x="582560" y="924045"/>
            <a:ext cx="2945338" cy="524512"/>
          </a:xfrm>
        </p:spPr>
        <p:txBody>
          <a:bodyPr>
            <a:normAutofit/>
          </a:bodyPr>
          <a:lstStyle/>
          <a:p>
            <a:r>
              <a:rPr lang="en-GB" sz="3000" b="1" dirty="0">
                <a:solidFill>
                  <a:srgbClr val="C00000"/>
                </a:solidFill>
                <a:latin typeface="+mn-lt"/>
              </a:rPr>
              <a:t>Overview 1/2</a:t>
            </a:r>
          </a:p>
        </p:txBody>
      </p:sp>
      <p:sp>
        <p:nvSpPr>
          <p:cNvPr id="3" name="Segnaposto contenuto 2">
            <a:extLst>
              <a:ext uri="{FF2B5EF4-FFF2-40B4-BE49-F238E27FC236}">
                <a16:creationId xmlns:a16="http://schemas.microsoft.com/office/drawing/2014/main" id="{97185A86-DE94-DC0C-6754-F802B91BCAE4}"/>
              </a:ext>
            </a:extLst>
          </p:cNvPr>
          <p:cNvSpPr>
            <a:spLocks noGrp="1"/>
          </p:cNvSpPr>
          <p:nvPr>
            <p:ph idx="1"/>
          </p:nvPr>
        </p:nvSpPr>
        <p:spPr>
          <a:xfrm>
            <a:off x="474406" y="1448558"/>
            <a:ext cx="11560278" cy="3929688"/>
          </a:xfrm>
        </p:spPr>
        <p:txBody>
          <a:bodyPr>
            <a:normAutofit fontScale="25000" lnSpcReduction="20000"/>
          </a:bodyPr>
          <a:lstStyle/>
          <a:p>
            <a:pPr marL="0" indent="0">
              <a:buNone/>
            </a:pPr>
            <a:endParaRPr lang="en-US" dirty="0"/>
          </a:p>
          <a:p>
            <a:pPr marL="0" indent="0">
              <a:lnSpc>
                <a:spcPct val="100000"/>
              </a:lnSpc>
              <a:buNone/>
            </a:pPr>
            <a:r>
              <a:rPr lang="en-US" sz="8000" b="1" dirty="0">
                <a:solidFill>
                  <a:srgbClr val="C00000"/>
                </a:solidFill>
              </a:rPr>
              <a:t>Development and Standardization</a:t>
            </a:r>
          </a:p>
          <a:p>
            <a:pPr indent="-139700">
              <a:lnSpc>
                <a:spcPct val="100000"/>
              </a:lnSpc>
            </a:pPr>
            <a:r>
              <a:rPr lang="en-US" sz="8000" b="1" dirty="0"/>
              <a:t>Customization:</a:t>
            </a:r>
            <a:r>
              <a:rPr lang="en-US" sz="8000" dirty="0"/>
              <a:t> The initial version of the Ethical Label has been refined and specifically tailored for EPOS products and services.</a:t>
            </a:r>
          </a:p>
          <a:p>
            <a:pPr indent="-139700">
              <a:lnSpc>
                <a:spcPct val="100000"/>
              </a:lnSpc>
            </a:pPr>
            <a:r>
              <a:rPr lang="en-US" sz="8000" b="1" dirty="0"/>
              <a:t>Consistency:</a:t>
            </a:r>
            <a:r>
              <a:rPr lang="en-US" sz="8000" dirty="0"/>
              <a:t> A categorization scheme based on predefined fields was introduced to ensure standardized, consistent, and comparable descriptions across the community.</a:t>
            </a:r>
          </a:p>
          <a:p>
            <a:pPr marL="0" indent="0">
              <a:lnSpc>
                <a:spcPct val="100000"/>
              </a:lnSpc>
              <a:buNone/>
            </a:pPr>
            <a:r>
              <a:rPr lang="en-US" sz="8000" b="1" dirty="0">
                <a:solidFill>
                  <a:srgbClr val="C00000"/>
                </a:solidFill>
              </a:rPr>
              <a:t>Objectives and Communication</a:t>
            </a:r>
          </a:p>
          <a:p>
            <a:pPr indent="-139700">
              <a:lnSpc>
                <a:spcPct val="100000"/>
              </a:lnSpc>
            </a:pPr>
            <a:r>
              <a:rPr lang="en-US" sz="8000" b="1" dirty="0"/>
              <a:t>Evaluative Framework:</a:t>
            </a:r>
            <a:r>
              <a:rPr lang="en-US" sz="8000" dirty="0"/>
              <a:t> The label provides a structured framework to analyze key information, expected impacts, and potential ethical or misuse risks.</a:t>
            </a:r>
          </a:p>
          <a:p>
            <a:pPr indent="-139700">
              <a:lnSpc>
                <a:spcPct val="100000"/>
              </a:lnSpc>
            </a:pPr>
            <a:r>
              <a:rPr lang="en-US" sz="8000" b="1" dirty="0"/>
              <a:t>Trust and Dialogue:</a:t>
            </a:r>
            <a:r>
              <a:rPr lang="en-US" sz="8000" dirty="0"/>
              <a:t> It supports transparency for both internal and external stakeholders, facilitating responsible communication and strengthening trust.</a:t>
            </a:r>
          </a:p>
          <a:p>
            <a:pPr indent="-139700">
              <a:lnSpc>
                <a:spcPct val="100000"/>
              </a:lnSpc>
            </a:pPr>
            <a:r>
              <a:rPr lang="en-US" sz="8000" b="1" dirty="0"/>
              <a:t>Informed Innovation:</a:t>
            </a:r>
            <a:r>
              <a:rPr lang="en-US" sz="8000" dirty="0"/>
              <a:t> It assists researchers and technicians in identifying the scientific and societal implications of their work, aligning with FAIR principles and EPOS core values.</a:t>
            </a:r>
          </a:p>
        </p:txBody>
      </p:sp>
    </p:spTree>
    <p:extLst>
      <p:ext uri="{BB962C8B-B14F-4D97-AF65-F5344CB8AC3E}">
        <p14:creationId xmlns:p14="http://schemas.microsoft.com/office/powerpoint/2010/main" val="4204049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8155" y="996274"/>
            <a:ext cx="6665624" cy="4117147"/>
          </a:xfrm>
          <a:prstGeom prst="rect">
            <a:avLst/>
          </a:prstGeom>
        </p:spPr>
        <p:txBody>
          <a:bodyPr wrap="square">
            <a:noAutofit/>
          </a:bodyPr>
          <a:lstStyle/>
          <a:p>
            <a:pPr>
              <a:spcAft>
                <a:spcPts val="0"/>
              </a:spcAft>
            </a:pPr>
            <a:r>
              <a:rPr lang="en-US" sz="1400" u="sng" dirty="0">
                <a:solidFill>
                  <a:srgbClr val="C00000"/>
                </a:solidFill>
                <a:ea typeface="Times New Roman" panose="02020603050405020304" pitchFamily="18" charset="0"/>
                <a:cs typeface="Times New Roman" panose="02020603050405020304" pitchFamily="18" charset="0"/>
              </a:rPr>
              <a:t>7. Potential Ethical or Misuse Risks (Warnings / Ethical Concerns)</a:t>
            </a:r>
            <a:endParaRPr lang="it-IT" sz="1400" dirty="0">
              <a:ea typeface="Calibri" panose="020F0502020204030204" pitchFamily="34" charset="0"/>
              <a:cs typeface="Times New Roman" panose="02020603050405020304" pitchFamily="18" charset="0"/>
            </a:endParaRPr>
          </a:p>
          <a:p>
            <a:pPr>
              <a:spcAft>
                <a:spcPts val="0"/>
              </a:spcAft>
            </a:pPr>
            <a:r>
              <a:rPr lang="en-US" sz="1400" i="1" dirty="0">
                <a:ea typeface="Times New Roman" panose="02020603050405020304" pitchFamily="18" charset="0"/>
                <a:cs typeface="Times New Roman" panose="02020603050405020304" pitchFamily="18" charset="0"/>
              </a:rPr>
              <a:t>Risks that must be considered, even if only theoretically:</a:t>
            </a:r>
            <a:endParaRPr lang="it-IT" sz="1400" dirty="0">
              <a:ea typeface="Calibri" panose="020F0502020204030204" pitchFamily="34" charset="0"/>
              <a:cs typeface="Times New Roman" panose="02020603050405020304" pitchFamily="18" charset="0"/>
            </a:endParaRPr>
          </a:p>
          <a:p>
            <a:pPr>
              <a:spcAft>
                <a:spcPts val="0"/>
              </a:spcAft>
            </a:pPr>
            <a:endParaRPr lang="it-IT" sz="1400" dirty="0">
              <a:ea typeface="Calibri" panose="020F0502020204030204" pitchFamily="34" charset="0"/>
              <a:cs typeface="Times New Roman" panose="02020603050405020304" pitchFamily="18" charset="0"/>
            </a:endParaRPr>
          </a:p>
          <a:p>
            <a:pPr>
              <a:spcAft>
                <a:spcPts val="0"/>
              </a:spcAft>
            </a:pPr>
            <a:r>
              <a:rPr lang="en-US" sz="1400" dirty="0">
                <a:ea typeface="Times New Roman" panose="02020603050405020304" pitchFamily="18" charset="0"/>
                <a:cs typeface="Times New Roman" panose="02020603050405020304" pitchFamily="18" charset="0"/>
              </a:rPr>
              <a:t>[ ] Misuse or manipulation of data for political, economic, or ideological purposes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Conflict of interests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Uncontrolled dissemination of sensitive, confidential, or personal data</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Generation of unjustified alarms, false warnings, or misinterpretations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Underestimation or neglect of uncertainties and limitations of the data/product</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Unauthorized or illegal commercial use</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Negligence or improper use of the product by users or stakeholders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Potential harm to local communities or environments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Privacy violations (e.g., data collected from private land or individuals without consent)</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Interpretative ambiguity, especially in non-expert or public contexts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Risks related to terrorism, criminal activities, or industrial espionage</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Financial speculation or misuse of data for market manipulation</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Controversial or misleading media coverage leading to public misunderstanding</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Scientific controversies or disputes related to data validity or interpretation</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Other (please specify): _____________</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No risks identified</a:t>
            </a:r>
          </a:p>
        </p:txBody>
      </p:sp>
      <p:sp>
        <p:nvSpPr>
          <p:cNvPr id="5" name="Rettangolo 4"/>
          <p:cNvSpPr/>
          <p:nvPr/>
        </p:nvSpPr>
        <p:spPr>
          <a:xfrm>
            <a:off x="108155" y="5221560"/>
            <a:ext cx="6569371" cy="577665"/>
          </a:xfrm>
          <a:prstGeom prst="rect">
            <a:avLst/>
          </a:prstGeom>
        </p:spPr>
        <p:txBody>
          <a:bodyPr wrap="square">
            <a:noAutofit/>
          </a:bodyPr>
          <a:lstStyle/>
          <a:p>
            <a:r>
              <a:rPr lang="en-US" sz="1400" u="sng" dirty="0">
                <a:solidFill>
                  <a:srgbClr val="C00000"/>
                </a:solidFill>
              </a:rPr>
              <a:t>8. Comments</a:t>
            </a:r>
          </a:p>
          <a:p>
            <a:r>
              <a:rPr lang="en-US" sz="1400" dirty="0"/>
              <a:t>Insert notes on mitigation strategies, disclaimers, and guidelines for responsible use.</a:t>
            </a:r>
          </a:p>
          <a:p>
            <a:r>
              <a:rPr lang="en-US" sz="1400" dirty="0"/>
              <a:t> </a:t>
            </a:r>
          </a:p>
        </p:txBody>
      </p:sp>
      <p:sp>
        <p:nvSpPr>
          <p:cNvPr id="7" name="Titolo 1">
            <a:extLst>
              <a:ext uri="{FF2B5EF4-FFF2-40B4-BE49-F238E27FC236}">
                <a16:creationId xmlns:a16="http://schemas.microsoft.com/office/drawing/2014/main" id="{860E37D1-DAE9-50A4-3F6E-DEFAAF5429D1}"/>
              </a:ext>
            </a:extLst>
          </p:cNvPr>
          <p:cNvSpPr>
            <a:spLocks noGrp="1"/>
          </p:cNvSpPr>
          <p:nvPr>
            <p:ph type="title"/>
          </p:nvPr>
        </p:nvSpPr>
        <p:spPr>
          <a:xfrm>
            <a:off x="4377447" y="461929"/>
            <a:ext cx="3773494" cy="524512"/>
          </a:xfrm>
        </p:spPr>
        <p:txBody>
          <a:bodyPr>
            <a:normAutofit fontScale="90000"/>
          </a:bodyPr>
          <a:lstStyle/>
          <a:p>
            <a:r>
              <a:rPr lang="en-GB" sz="3000" b="1" dirty="0">
                <a:solidFill>
                  <a:srgbClr val="C00000"/>
                </a:solidFill>
                <a:latin typeface="+mn-lt"/>
              </a:rPr>
              <a:t>Ethical Labelling Scheme</a:t>
            </a:r>
          </a:p>
        </p:txBody>
      </p:sp>
      <p:pic>
        <p:nvPicPr>
          <p:cNvPr id="8" name="Google Shape;176;p12">
            <a:extLst>
              <a:ext uri="{FF2B5EF4-FFF2-40B4-BE49-F238E27FC236}">
                <a16:creationId xmlns:a16="http://schemas.microsoft.com/office/drawing/2014/main" id="{052A2EC5-1FF4-8056-32FF-9A6DE6B64617}"/>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9" name="Google Shape;177;p12">
            <a:extLst>
              <a:ext uri="{FF2B5EF4-FFF2-40B4-BE49-F238E27FC236}">
                <a16:creationId xmlns:a16="http://schemas.microsoft.com/office/drawing/2014/main" id="{FA5AB8C9-4D81-9E31-FD7F-360C8CA0F474}"/>
              </a:ext>
            </a:extLst>
          </p:cNvPr>
          <p:cNvSpPr/>
          <p:nvPr/>
        </p:nvSpPr>
        <p:spPr>
          <a:xfrm>
            <a:off x="9075950" y="2290369"/>
            <a:ext cx="2962500" cy="5244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 name="Google Shape;178;p12" title="NEAMTHM18.png">
            <a:extLst>
              <a:ext uri="{FF2B5EF4-FFF2-40B4-BE49-F238E27FC236}">
                <a16:creationId xmlns:a16="http://schemas.microsoft.com/office/drawing/2014/main" id="{ABD0C6BD-CD7B-B358-62A2-748F0DAA4CA2}"/>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Tree>
    <p:extLst>
      <p:ext uri="{BB962C8B-B14F-4D97-AF65-F5344CB8AC3E}">
        <p14:creationId xmlns:p14="http://schemas.microsoft.com/office/powerpoint/2010/main" val="156020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8155" y="1100034"/>
            <a:ext cx="6665624" cy="4117147"/>
          </a:xfrm>
          <a:prstGeom prst="rect">
            <a:avLst/>
          </a:prstGeom>
        </p:spPr>
        <p:txBody>
          <a:bodyPr wrap="square">
            <a:noAutofit/>
          </a:bodyPr>
          <a:lstStyle/>
          <a:p>
            <a:pPr>
              <a:spcAft>
                <a:spcPts val="0"/>
              </a:spcAft>
            </a:pPr>
            <a:r>
              <a:rPr lang="en-US" sz="1400" u="sng" dirty="0">
                <a:solidFill>
                  <a:srgbClr val="C00000"/>
                </a:solidFill>
                <a:ea typeface="Times New Roman" panose="02020603050405020304" pitchFamily="18" charset="0"/>
                <a:cs typeface="Times New Roman" panose="02020603050405020304" pitchFamily="18" charset="0"/>
              </a:rPr>
              <a:t>7. Potential Ethical or Misuse Risks (Warnings / Ethical Concerns)</a:t>
            </a:r>
            <a:endParaRPr lang="it-IT" sz="1400" dirty="0">
              <a:ea typeface="Calibri" panose="020F0502020204030204" pitchFamily="34" charset="0"/>
              <a:cs typeface="Times New Roman" panose="02020603050405020304" pitchFamily="18" charset="0"/>
            </a:endParaRPr>
          </a:p>
          <a:p>
            <a:pPr>
              <a:spcAft>
                <a:spcPts val="0"/>
              </a:spcAft>
            </a:pPr>
            <a:r>
              <a:rPr lang="en-US" sz="1400" i="1" dirty="0">
                <a:ea typeface="Times New Roman" panose="02020603050405020304" pitchFamily="18" charset="0"/>
                <a:cs typeface="Times New Roman" panose="02020603050405020304" pitchFamily="18" charset="0"/>
              </a:rPr>
              <a:t>Risks that must be considered, even if only theoretically:</a:t>
            </a:r>
            <a:endParaRPr lang="it-IT" sz="1400" dirty="0">
              <a:ea typeface="Calibri" panose="020F0502020204030204" pitchFamily="34" charset="0"/>
              <a:cs typeface="Times New Roman" panose="02020603050405020304" pitchFamily="18" charset="0"/>
            </a:endParaRPr>
          </a:p>
          <a:p>
            <a:pPr>
              <a:spcAft>
                <a:spcPts val="0"/>
              </a:spcAft>
            </a:pPr>
            <a:endParaRPr lang="it-IT" sz="1400" dirty="0">
              <a:ea typeface="Calibri" panose="020F0502020204030204" pitchFamily="34" charset="0"/>
              <a:cs typeface="Times New Roman" panose="02020603050405020304" pitchFamily="18" charset="0"/>
            </a:endParaRPr>
          </a:p>
          <a:p>
            <a:pPr>
              <a:spcAft>
                <a:spcPts val="0"/>
              </a:spcAft>
            </a:pP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Misuse or manipulation of data for political, economic, or ideological purposes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Conflict of interests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Uncontrolled dissemination of sensitive, confidential, or personal data</a:t>
            </a:r>
            <a:br>
              <a:rPr lang="en-US" sz="1400" dirty="0">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Generation of unjustified alarms, false warnings, or misinterpretations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Underestimation or neglect of uncertainties and limitations of the data/product</a:t>
            </a:r>
            <a:br>
              <a:rPr lang="en-US" sz="1400" dirty="0">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Unauthorized or illegal commercial use</a:t>
            </a:r>
            <a:br>
              <a:rPr lang="en-US" sz="1400" dirty="0">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Negligence or improper use of the product by users or stakeholders</a:t>
            </a:r>
            <a:br>
              <a:rPr lang="en-US" sz="1400" dirty="0">
                <a:highlight>
                  <a:srgbClr val="00FF00"/>
                </a:highlight>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Potential harm to local communities or environments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Privacy violations (e.g., data collected from private land or individuals without consent)</a:t>
            </a:r>
            <a:br>
              <a:rPr lang="en-US" sz="1400" dirty="0">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Interpretative ambiguity, especially in non-expert or public contexts</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Risks related to terrorism, criminal activities, or industrial espionage</a:t>
            </a:r>
            <a:br>
              <a:rPr lang="en-US" sz="1400" dirty="0">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Financial speculation or misuse of data for market manipulation</a:t>
            </a:r>
            <a:br>
              <a:rPr lang="en-US" sz="1400" dirty="0">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Controversial or misleading media coverage leading to public misunderstanding</a:t>
            </a:r>
            <a:br>
              <a:rPr lang="en-US" sz="1400" dirty="0">
                <a:highlight>
                  <a:srgbClr val="00FF00"/>
                </a:highlight>
                <a:ea typeface="Times New Roman" panose="02020603050405020304" pitchFamily="18" charset="0"/>
                <a:cs typeface="Times New Roman" panose="02020603050405020304" pitchFamily="18" charset="0"/>
              </a:rPr>
            </a:br>
            <a:r>
              <a:rPr lang="en-US" sz="1400" dirty="0">
                <a:highlight>
                  <a:srgbClr val="00FF00"/>
                </a:highlight>
                <a:ea typeface="Times New Roman" panose="02020603050405020304" pitchFamily="18" charset="0"/>
                <a:cs typeface="Times New Roman" panose="02020603050405020304" pitchFamily="18" charset="0"/>
              </a:rPr>
              <a:t>[</a:t>
            </a:r>
            <a:r>
              <a:rPr lang="en-US" sz="1100" b="1" dirty="0">
                <a:solidFill>
                  <a:srgbClr val="1155CC"/>
                </a:solidFill>
                <a:highlight>
                  <a:srgbClr val="00FF00"/>
                </a:highlight>
                <a:latin typeface="Calibri"/>
                <a:ea typeface="Calibri"/>
                <a:cs typeface="Calibri"/>
                <a:sym typeface="Calibri"/>
              </a:rPr>
              <a:t>X</a:t>
            </a:r>
            <a:r>
              <a:rPr lang="en-US" sz="1400" dirty="0">
                <a:highlight>
                  <a:srgbClr val="00FF00"/>
                </a:highlight>
                <a:ea typeface="Times New Roman" panose="02020603050405020304" pitchFamily="18" charset="0"/>
                <a:cs typeface="Times New Roman" panose="02020603050405020304" pitchFamily="18" charset="0"/>
              </a:rPr>
              <a:t>] Scientific controversies or disputes related to data validity or interpretation</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Other (please specify): _____________</a:t>
            </a:r>
            <a:br>
              <a:rPr lang="en-US" sz="1400" dirty="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 ] No risks identified</a:t>
            </a:r>
          </a:p>
        </p:txBody>
      </p:sp>
      <p:sp>
        <p:nvSpPr>
          <p:cNvPr id="5" name="Rettangolo 4"/>
          <p:cNvSpPr/>
          <p:nvPr/>
        </p:nvSpPr>
        <p:spPr>
          <a:xfrm>
            <a:off x="108155" y="5221560"/>
            <a:ext cx="6569371" cy="577665"/>
          </a:xfrm>
          <a:prstGeom prst="rect">
            <a:avLst/>
          </a:prstGeom>
        </p:spPr>
        <p:txBody>
          <a:bodyPr wrap="square">
            <a:noAutofit/>
          </a:bodyPr>
          <a:lstStyle/>
          <a:p>
            <a:r>
              <a:rPr lang="en-US" sz="1400" u="sng" dirty="0">
                <a:solidFill>
                  <a:srgbClr val="C00000"/>
                </a:solidFill>
              </a:rPr>
              <a:t>8. Comments</a:t>
            </a:r>
          </a:p>
          <a:p>
            <a:r>
              <a:rPr lang="en-US" sz="1400" dirty="0"/>
              <a:t>Insert notes on mitigation strategies, disclaimers, and guidelines for responsible use.</a:t>
            </a:r>
          </a:p>
          <a:p>
            <a:r>
              <a:rPr lang="en-US" sz="1400" dirty="0"/>
              <a:t> </a:t>
            </a:r>
          </a:p>
        </p:txBody>
      </p:sp>
      <p:pic>
        <p:nvPicPr>
          <p:cNvPr id="8" name="Google Shape;176;p12">
            <a:extLst>
              <a:ext uri="{FF2B5EF4-FFF2-40B4-BE49-F238E27FC236}">
                <a16:creationId xmlns:a16="http://schemas.microsoft.com/office/drawing/2014/main" id="{052A2EC5-1FF4-8056-32FF-9A6DE6B64617}"/>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9" name="Google Shape;177;p12">
            <a:extLst>
              <a:ext uri="{FF2B5EF4-FFF2-40B4-BE49-F238E27FC236}">
                <a16:creationId xmlns:a16="http://schemas.microsoft.com/office/drawing/2014/main" id="{FA5AB8C9-4D81-9E31-FD7F-360C8CA0F474}"/>
              </a:ext>
            </a:extLst>
          </p:cNvPr>
          <p:cNvSpPr/>
          <p:nvPr/>
        </p:nvSpPr>
        <p:spPr>
          <a:xfrm>
            <a:off x="9075950" y="2290369"/>
            <a:ext cx="2962500" cy="5244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 name="Google Shape;178;p12" title="NEAMTHM18.png">
            <a:extLst>
              <a:ext uri="{FF2B5EF4-FFF2-40B4-BE49-F238E27FC236}">
                <a16:creationId xmlns:a16="http://schemas.microsoft.com/office/drawing/2014/main" id="{ABD0C6BD-CD7B-B358-62A2-748F0DAA4CA2}"/>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6" name="Titolo 1">
            <a:extLst>
              <a:ext uri="{FF2B5EF4-FFF2-40B4-BE49-F238E27FC236}">
                <a16:creationId xmlns:a16="http://schemas.microsoft.com/office/drawing/2014/main" id="{F732D590-F9D4-D86E-1F0C-57A8B2AEA4DF}"/>
              </a:ext>
            </a:extLst>
          </p:cNvPr>
          <p:cNvSpPr txBox="1">
            <a:spLocks/>
          </p:cNvSpPr>
          <p:nvPr/>
        </p:nvSpPr>
        <p:spPr>
          <a:xfrm>
            <a:off x="4377447" y="461929"/>
            <a:ext cx="3773494" cy="77672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solidFill>
                  <a:srgbClr val="C00000"/>
                </a:solidFill>
                <a:latin typeface="+mn-lt"/>
              </a:rPr>
              <a:t>Ethical Labelling Scheme</a:t>
            </a:r>
            <a:br>
              <a:rPr lang="en-GB" sz="3000" b="1" dirty="0">
                <a:solidFill>
                  <a:srgbClr val="C00000"/>
                </a:solidFill>
                <a:latin typeface="+mn-lt"/>
              </a:rPr>
            </a:br>
            <a:r>
              <a:rPr lang="en-GB" sz="2200" b="1" dirty="0">
                <a:solidFill>
                  <a:srgbClr val="C00000"/>
                </a:solidFill>
                <a:latin typeface="+mn-lt"/>
              </a:rPr>
              <a:t>example: </a:t>
            </a:r>
            <a:r>
              <a:rPr lang="en-US" sz="2200" b="1" dirty="0">
                <a:solidFill>
                  <a:srgbClr val="002060"/>
                </a:solidFill>
              </a:rPr>
              <a:t>NEAMTHM18</a:t>
            </a:r>
            <a:endParaRPr lang="en-GB" sz="2200" b="1" dirty="0">
              <a:solidFill>
                <a:srgbClr val="C00000"/>
              </a:solidFill>
              <a:latin typeface="+mn-lt"/>
            </a:endParaRPr>
          </a:p>
        </p:txBody>
      </p:sp>
    </p:spTree>
    <p:extLst>
      <p:ext uri="{BB962C8B-B14F-4D97-AF65-F5344CB8AC3E}">
        <p14:creationId xmlns:p14="http://schemas.microsoft.com/office/powerpoint/2010/main" val="72163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C80430A-5004-C529-1432-90346552EC97}"/>
              </a:ext>
            </a:extLst>
          </p:cNvPr>
          <p:cNvSpPr>
            <a:spLocks noGrp="1"/>
          </p:cNvSpPr>
          <p:nvPr>
            <p:ph type="title"/>
          </p:nvPr>
        </p:nvSpPr>
        <p:spPr>
          <a:xfrm>
            <a:off x="0" y="471761"/>
            <a:ext cx="12192000" cy="524512"/>
          </a:xfrm>
        </p:spPr>
        <p:txBody>
          <a:bodyPr>
            <a:normAutofit/>
          </a:bodyPr>
          <a:lstStyle/>
          <a:p>
            <a:pPr algn="ctr"/>
            <a:r>
              <a:rPr lang="en-GB" sz="3000" b="1" dirty="0">
                <a:solidFill>
                  <a:srgbClr val="C00000"/>
                </a:solidFill>
                <a:latin typeface="+mn-lt"/>
              </a:rPr>
              <a:t>Key message</a:t>
            </a:r>
          </a:p>
        </p:txBody>
      </p:sp>
      <p:sp>
        <p:nvSpPr>
          <p:cNvPr id="3" name="CasellaDiTesto 2">
            <a:extLst>
              <a:ext uri="{FF2B5EF4-FFF2-40B4-BE49-F238E27FC236}">
                <a16:creationId xmlns:a16="http://schemas.microsoft.com/office/drawing/2014/main" id="{0E34B488-F4DC-5498-A41E-99BFCF5101A1}"/>
              </a:ext>
            </a:extLst>
          </p:cNvPr>
          <p:cNvSpPr txBox="1"/>
          <p:nvPr/>
        </p:nvSpPr>
        <p:spPr>
          <a:xfrm>
            <a:off x="440986" y="1146642"/>
            <a:ext cx="11517549" cy="2917594"/>
          </a:xfrm>
          <a:prstGeom prst="rect">
            <a:avLst/>
          </a:prstGeom>
          <a:noFill/>
        </p:spPr>
        <p:txBody>
          <a:bodyPr wrap="square">
            <a:spAutoFit/>
          </a:bodyPr>
          <a:lstStyle/>
          <a:p>
            <a:pPr indent="-139700">
              <a:lnSpc>
                <a:spcPct val="100000"/>
              </a:lnSpc>
            </a:pPr>
            <a:r>
              <a:rPr lang="en-US" sz="2200" dirty="0">
                <a:latin typeface="Calibri (corpo)"/>
              </a:rPr>
              <a:t>The Ethical Label represents a practical tool to integrate ethical, social, and environmental considerations into scientific data, data product, and services.</a:t>
            </a:r>
          </a:p>
          <a:p>
            <a:pPr indent="-139700">
              <a:lnSpc>
                <a:spcPct val="100000"/>
              </a:lnSpc>
            </a:pPr>
            <a:endParaRPr lang="en-US" sz="2200" dirty="0">
              <a:latin typeface="Calibri (corpo)"/>
            </a:endParaRPr>
          </a:p>
          <a:p>
            <a:pPr indent="-139700">
              <a:lnSpc>
                <a:spcPct val="100000"/>
              </a:lnSpc>
            </a:pPr>
            <a:r>
              <a:rPr lang="en-US" sz="2200" dirty="0">
                <a:latin typeface="Calibri (corpo)"/>
              </a:rPr>
              <a:t>By providing a clear and structured description of impacts, users, and risks, the label helps promote:</a:t>
            </a:r>
          </a:p>
          <a:p>
            <a:pPr marL="342900" lvl="0" indent="-342900" algn="just">
              <a:lnSpc>
                <a:spcPct val="150000"/>
              </a:lnSpc>
              <a:buFont typeface="Symbol" panose="05050102010706020507" pitchFamily="18" charset="2"/>
              <a:buChar char=""/>
            </a:pPr>
            <a:r>
              <a:rPr lang="en-GB" sz="2200" kern="100" dirty="0">
                <a:effectLst/>
                <a:latin typeface="Calibri (corpo)"/>
                <a:ea typeface="Aptos" panose="020B0004020202020204" pitchFamily="34" charset="0"/>
                <a:cs typeface="Times New Roman" panose="02020603050405020304" pitchFamily="18" charset="0"/>
              </a:rPr>
              <a:t>responsible science,</a:t>
            </a:r>
            <a:endParaRPr lang="it-IT" sz="2200" kern="100" dirty="0">
              <a:effectLst/>
              <a:latin typeface="Calibri (corpo)"/>
              <a:ea typeface="Aptos" panose="020B00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2200" kern="100" dirty="0">
                <a:effectLst/>
                <a:latin typeface="Calibri (corpo)"/>
                <a:ea typeface="Aptos" panose="020B0004020202020204" pitchFamily="34" charset="0"/>
                <a:cs typeface="Times New Roman" panose="02020603050405020304" pitchFamily="18" charset="0"/>
              </a:rPr>
              <a:t>transparency,</a:t>
            </a:r>
            <a:endParaRPr lang="it-IT" sz="2200" kern="100" dirty="0">
              <a:effectLst/>
              <a:latin typeface="Calibri (corpo)"/>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GB" sz="2200" kern="100" dirty="0">
                <a:effectLst/>
                <a:latin typeface="Calibri (corpo)"/>
                <a:ea typeface="Aptos" panose="020B0004020202020204" pitchFamily="34" charset="0"/>
                <a:cs typeface="Times New Roman" panose="02020603050405020304" pitchFamily="18" charset="0"/>
              </a:rPr>
              <a:t>and stronger connections between EPOS and society.</a:t>
            </a:r>
            <a:endParaRPr lang="it-IT" sz="2200" kern="100" dirty="0">
              <a:effectLst/>
              <a:latin typeface="Calibri (corpo)"/>
              <a:ea typeface="Aptos" panose="020B0004020202020204" pitchFamily="34" charset="0"/>
              <a:cs typeface="Times New Roman" panose="02020603050405020304" pitchFamily="18" charset="0"/>
            </a:endParaRPr>
          </a:p>
        </p:txBody>
      </p:sp>
      <p:sp>
        <p:nvSpPr>
          <p:cNvPr id="7" name="Titolo 1">
            <a:extLst>
              <a:ext uri="{FF2B5EF4-FFF2-40B4-BE49-F238E27FC236}">
                <a16:creationId xmlns:a16="http://schemas.microsoft.com/office/drawing/2014/main" id="{E70E732C-BFD3-58F7-2FB4-98577C82A5B2}"/>
              </a:ext>
            </a:extLst>
          </p:cNvPr>
          <p:cNvSpPr txBox="1">
            <a:spLocks/>
          </p:cNvSpPr>
          <p:nvPr/>
        </p:nvSpPr>
        <p:spPr>
          <a:xfrm>
            <a:off x="0" y="4696805"/>
            <a:ext cx="12191999" cy="524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C00000"/>
                </a:solidFill>
                <a:latin typeface="+mn-lt"/>
              </a:rPr>
              <a:t>We look forward to receiving your feedback</a:t>
            </a:r>
            <a:endParaRPr lang="en-GB" sz="3600" b="1" dirty="0">
              <a:solidFill>
                <a:srgbClr val="C00000"/>
              </a:solidFill>
              <a:latin typeface="+mn-lt"/>
            </a:endParaRPr>
          </a:p>
        </p:txBody>
      </p:sp>
    </p:spTree>
    <p:extLst>
      <p:ext uri="{BB962C8B-B14F-4D97-AF65-F5344CB8AC3E}">
        <p14:creationId xmlns:p14="http://schemas.microsoft.com/office/powerpoint/2010/main" val="313575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2528593"/>
            <a:ext cx="10424556" cy="2834590"/>
          </a:xfrm>
          <a:prstGeom prst="rect">
            <a:avLst/>
          </a:prstGeom>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GB" sz="18400" dirty="0"/>
              <a:t>Thank you for your attention!</a:t>
            </a:r>
          </a:p>
          <a:p>
            <a:pPr>
              <a:lnSpc>
                <a:spcPct val="120000"/>
              </a:lnSpc>
            </a:pPr>
            <a:endParaRPr lang="en-GB" sz="5500" b="1" dirty="0"/>
          </a:p>
          <a:p>
            <a:pPr>
              <a:lnSpc>
                <a:spcPct val="120000"/>
              </a:lnSpc>
            </a:pPr>
            <a:r>
              <a:rPr lang="en-GB" dirty="0">
                <a:hlinkClick r:id="rId3"/>
              </a:rPr>
              <a:t>giuseppe.dicapua@ingv.it</a:t>
            </a:r>
            <a:endParaRPr lang="en-GB" dirty="0"/>
          </a:p>
          <a:p>
            <a:pPr>
              <a:lnSpc>
                <a:spcPct val="120000"/>
              </a:lnSpc>
            </a:pPr>
            <a:r>
              <a:rPr lang="en-GB" dirty="0">
                <a:hlinkClick r:id="rId4"/>
              </a:rPr>
              <a:t>silvia.peppoloni@ingv.it</a:t>
            </a:r>
            <a:r>
              <a:rPr lang="en-GB" dirty="0"/>
              <a:t> </a:t>
            </a:r>
          </a:p>
        </p:txBody>
      </p:sp>
    </p:spTree>
    <p:extLst>
      <p:ext uri="{BB962C8B-B14F-4D97-AF65-F5344CB8AC3E}">
        <p14:creationId xmlns:p14="http://schemas.microsoft.com/office/powerpoint/2010/main" val="72162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DBBC1C4-9FE9-FCC9-E8CE-93ACBB3222FE}"/>
              </a:ext>
            </a:extLst>
          </p:cNvPr>
          <p:cNvSpPr>
            <a:spLocks noGrp="1"/>
          </p:cNvSpPr>
          <p:nvPr>
            <p:ph idx="1"/>
          </p:nvPr>
        </p:nvSpPr>
        <p:spPr>
          <a:xfrm>
            <a:off x="582560" y="1656457"/>
            <a:ext cx="10515600" cy="3652143"/>
          </a:xfrm>
        </p:spPr>
        <p:txBody>
          <a:bodyPr>
            <a:normAutofit fontScale="25000" lnSpcReduction="20000"/>
          </a:bodyPr>
          <a:lstStyle/>
          <a:p>
            <a:pPr marL="0" indent="0">
              <a:lnSpc>
                <a:spcPct val="100000"/>
              </a:lnSpc>
              <a:buNone/>
            </a:pPr>
            <a:r>
              <a:rPr lang="en-US" sz="8000" b="1" dirty="0">
                <a:solidFill>
                  <a:srgbClr val="C00000"/>
                </a:solidFill>
              </a:rPr>
              <a:t>Structure and Sustainability</a:t>
            </a:r>
          </a:p>
          <a:p>
            <a:pPr indent="-139700">
              <a:lnSpc>
                <a:spcPct val="100000"/>
              </a:lnSpc>
            </a:pPr>
            <a:r>
              <a:rPr lang="en-US" sz="8000" b="1" dirty="0"/>
              <a:t>Promoting Open Science:</a:t>
            </a:r>
            <a:r>
              <a:rPr lang="en-US" sz="8000" dirty="0"/>
              <a:t> The label is designed to encourage the responsible, informed, and sustainable use of EPOS data, data products, and services, while supporting open science and protecting the rights of involved parties, as well as social and environmental balance.</a:t>
            </a:r>
          </a:p>
          <a:p>
            <a:pPr indent="-139700">
              <a:lnSpc>
                <a:spcPct val="100000"/>
              </a:lnSpc>
            </a:pPr>
            <a:r>
              <a:rPr lang="en-US" sz="8000" b="1" dirty="0"/>
              <a:t>Detailed Sections:</a:t>
            </a:r>
            <a:r>
              <a:rPr lang="en-US" sz="8000" dirty="0"/>
              <a:t> The scheme covers various areas, including:</a:t>
            </a:r>
          </a:p>
          <a:p>
            <a:pPr lvl="1">
              <a:lnSpc>
                <a:spcPct val="100000"/>
              </a:lnSpc>
            </a:pPr>
            <a:r>
              <a:rPr lang="en-US" sz="8000" dirty="0"/>
              <a:t>General product information and product type.</a:t>
            </a:r>
          </a:p>
          <a:p>
            <a:pPr lvl="1">
              <a:lnSpc>
                <a:spcPct val="100000"/>
              </a:lnSpc>
            </a:pPr>
            <a:r>
              <a:rPr lang="en-US" sz="8000" dirty="0"/>
              <a:t>Scientific, technical, and social/public areas.</a:t>
            </a:r>
          </a:p>
          <a:p>
            <a:pPr lvl="1">
              <a:lnSpc>
                <a:spcPct val="100000"/>
              </a:lnSpc>
            </a:pPr>
            <a:r>
              <a:rPr lang="en-US" sz="8000" dirty="0"/>
              <a:t>End users and accessibility conditions.</a:t>
            </a:r>
          </a:p>
          <a:p>
            <a:pPr lvl="1">
              <a:lnSpc>
                <a:spcPct val="100000"/>
              </a:lnSpc>
            </a:pPr>
            <a:r>
              <a:rPr lang="en-US" sz="8000" dirty="0"/>
              <a:t>Potential impacts, ethical and misuse risks.</a:t>
            </a:r>
          </a:p>
          <a:p>
            <a:pPr indent="-139700">
              <a:lnSpc>
                <a:spcPct val="100000"/>
              </a:lnSpc>
            </a:pPr>
            <a:r>
              <a:rPr lang="en-US" sz="8000" b="1" dirty="0"/>
              <a:t>Traceability and Accountability:</a:t>
            </a:r>
            <a:r>
              <a:rPr lang="en-US" sz="8000" dirty="0"/>
              <a:t> A dedicated internal validation section ensures traceability and accountability in the adoption of the label.</a:t>
            </a:r>
            <a:endParaRPr lang="en-GB" sz="8000" dirty="0"/>
          </a:p>
          <a:p>
            <a:pPr>
              <a:lnSpc>
                <a:spcPct val="100000"/>
              </a:lnSpc>
            </a:pPr>
            <a:endParaRPr lang="en-GB" dirty="0"/>
          </a:p>
        </p:txBody>
      </p:sp>
      <p:sp>
        <p:nvSpPr>
          <p:cNvPr id="4" name="Titolo 1">
            <a:extLst>
              <a:ext uri="{FF2B5EF4-FFF2-40B4-BE49-F238E27FC236}">
                <a16:creationId xmlns:a16="http://schemas.microsoft.com/office/drawing/2014/main" id="{EC80430A-5004-C529-1432-90346552EC97}"/>
              </a:ext>
            </a:extLst>
          </p:cNvPr>
          <p:cNvSpPr>
            <a:spLocks noGrp="1"/>
          </p:cNvSpPr>
          <p:nvPr>
            <p:ph type="title"/>
          </p:nvPr>
        </p:nvSpPr>
        <p:spPr>
          <a:xfrm>
            <a:off x="582560" y="924045"/>
            <a:ext cx="4164538" cy="524512"/>
          </a:xfrm>
        </p:spPr>
        <p:txBody>
          <a:bodyPr>
            <a:normAutofit/>
          </a:bodyPr>
          <a:lstStyle/>
          <a:p>
            <a:r>
              <a:rPr lang="en-GB" sz="3000" b="1" dirty="0">
                <a:solidFill>
                  <a:srgbClr val="C00000"/>
                </a:solidFill>
                <a:latin typeface="+mn-lt"/>
              </a:rPr>
              <a:t>Overview 2/2</a:t>
            </a:r>
          </a:p>
        </p:txBody>
      </p:sp>
    </p:spTree>
    <p:extLst>
      <p:ext uri="{BB962C8B-B14F-4D97-AF65-F5344CB8AC3E}">
        <p14:creationId xmlns:p14="http://schemas.microsoft.com/office/powerpoint/2010/main" val="384688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C80430A-5004-C529-1432-90346552EC97}"/>
              </a:ext>
            </a:extLst>
          </p:cNvPr>
          <p:cNvSpPr>
            <a:spLocks noGrp="1"/>
          </p:cNvSpPr>
          <p:nvPr>
            <p:ph type="title"/>
          </p:nvPr>
        </p:nvSpPr>
        <p:spPr>
          <a:xfrm>
            <a:off x="444909" y="2339890"/>
            <a:ext cx="2927346" cy="883207"/>
          </a:xfrm>
        </p:spPr>
        <p:txBody>
          <a:bodyPr>
            <a:normAutofit fontScale="90000"/>
          </a:bodyPr>
          <a:lstStyle/>
          <a:p>
            <a:r>
              <a:rPr lang="en-GB" sz="3000" b="1" dirty="0">
                <a:solidFill>
                  <a:srgbClr val="C00000"/>
                </a:solidFill>
                <a:latin typeface="+mn-lt"/>
              </a:rPr>
              <a:t>Ethical Label Summary</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072" y="579915"/>
            <a:ext cx="4962397" cy="5179535"/>
          </a:xfrm>
          <a:prstGeom prst="rect">
            <a:avLst/>
          </a:prstGeom>
        </p:spPr>
      </p:pic>
      <p:sp>
        <p:nvSpPr>
          <p:cNvPr id="3" name="CasellaDiTesto 2">
            <a:extLst>
              <a:ext uri="{FF2B5EF4-FFF2-40B4-BE49-F238E27FC236}">
                <a16:creationId xmlns:a16="http://schemas.microsoft.com/office/drawing/2014/main" id="{DA54CD00-8EA2-96F2-6CCB-EA1D51686988}"/>
              </a:ext>
            </a:extLst>
          </p:cNvPr>
          <p:cNvSpPr txBox="1"/>
          <p:nvPr/>
        </p:nvSpPr>
        <p:spPr>
          <a:xfrm>
            <a:off x="9601200" y="5513229"/>
            <a:ext cx="1447800" cy="246221"/>
          </a:xfrm>
          <a:prstGeom prst="rect">
            <a:avLst/>
          </a:prstGeom>
          <a:noFill/>
        </p:spPr>
        <p:txBody>
          <a:bodyPr wrap="square">
            <a:spAutoFit/>
          </a:bodyPr>
          <a:lstStyle/>
          <a:p>
            <a:pPr algn="ctr"/>
            <a:r>
              <a:rPr lang="it-IT" sz="1000" dirty="0"/>
              <a:t>(AI-</a:t>
            </a:r>
            <a:r>
              <a:rPr lang="it-IT" sz="1000" dirty="0" err="1"/>
              <a:t>generated</a:t>
            </a:r>
            <a:r>
              <a:rPr lang="it-IT" sz="1000" dirty="0"/>
              <a:t> image)</a:t>
            </a:r>
          </a:p>
        </p:txBody>
      </p:sp>
    </p:spTree>
    <p:extLst>
      <p:ext uri="{BB962C8B-B14F-4D97-AF65-F5344CB8AC3E}">
        <p14:creationId xmlns:p14="http://schemas.microsoft.com/office/powerpoint/2010/main" val="315338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619B12-D407-BDC4-0E36-6B81A706E785}"/>
              </a:ext>
            </a:extLst>
          </p:cNvPr>
          <p:cNvSpPr>
            <a:spLocks noGrp="1"/>
          </p:cNvSpPr>
          <p:nvPr>
            <p:ph type="title"/>
          </p:nvPr>
        </p:nvSpPr>
        <p:spPr>
          <a:xfrm>
            <a:off x="563104" y="1034292"/>
            <a:ext cx="3016675" cy="524512"/>
          </a:xfrm>
        </p:spPr>
        <p:txBody>
          <a:bodyPr>
            <a:normAutofit fontScale="90000"/>
          </a:bodyPr>
          <a:lstStyle/>
          <a:p>
            <a:r>
              <a:rPr lang="en-GB" sz="3000" b="1" dirty="0">
                <a:solidFill>
                  <a:srgbClr val="C00000"/>
                </a:solidFill>
                <a:latin typeface="+mn-lt"/>
              </a:rPr>
              <a:t>Validation process</a:t>
            </a:r>
          </a:p>
        </p:txBody>
      </p:sp>
      <p:sp>
        <p:nvSpPr>
          <p:cNvPr id="4" name="CasellaDiTesto 3">
            <a:extLst>
              <a:ext uri="{FF2B5EF4-FFF2-40B4-BE49-F238E27FC236}">
                <a16:creationId xmlns:a16="http://schemas.microsoft.com/office/drawing/2014/main" id="{B542F1A2-5690-C686-825D-186D54B56312}"/>
              </a:ext>
            </a:extLst>
          </p:cNvPr>
          <p:cNvSpPr txBox="1"/>
          <p:nvPr/>
        </p:nvSpPr>
        <p:spPr>
          <a:xfrm>
            <a:off x="563104" y="1617169"/>
            <a:ext cx="3957015" cy="1200329"/>
          </a:xfrm>
          <a:prstGeom prst="rect">
            <a:avLst/>
          </a:prstGeom>
          <a:noFill/>
        </p:spPr>
        <p:txBody>
          <a:bodyPr wrap="square">
            <a:spAutoFit/>
          </a:bodyPr>
          <a:lstStyle/>
          <a:p>
            <a:r>
              <a:rPr lang="en-US" sz="1800" b="1" dirty="0"/>
              <a:t>Traceability and Accountability:</a:t>
            </a:r>
            <a:r>
              <a:rPr lang="en-US" sz="1800" dirty="0"/>
              <a:t> A dedicated </a:t>
            </a:r>
            <a:r>
              <a:rPr lang="en-US" sz="1800" b="1" dirty="0"/>
              <a:t>internal validation</a:t>
            </a:r>
            <a:r>
              <a:rPr lang="en-US" sz="1800" dirty="0"/>
              <a:t> section ensures traceability and accountability in the adoption of the label.</a:t>
            </a:r>
            <a:endParaRPr lang="it-IT" dirty="0"/>
          </a:p>
        </p:txBody>
      </p:sp>
      <p:graphicFrame>
        <p:nvGraphicFramePr>
          <p:cNvPr id="5" name="Diagramma 4">
            <a:extLst>
              <a:ext uri="{FF2B5EF4-FFF2-40B4-BE49-F238E27FC236}">
                <a16:creationId xmlns:a16="http://schemas.microsoft.com/office/drawing/2014/main" id="{0D61B516-490E-AD33-992F-1AFE3E7C5DDD}"/>
              </a:ext>
            </a:extLst>
          </p:cNvPr>
          <p:cNvGraphicFramePr/>
          <p:nvPr>
            <p:extLst>
              <p:ext uri="{D42A27DB-BD31-4B8C-83A1-F6EECF244321}">
                <p14:modId xmlns:p14="http://schemas.microsoft.com/office/powerpoint/2010/main" val="340522149"/>
              </p:ext>
            </p:extLst>
          </p:nvPr>
        </p:nvGraphicFramePr>
        <p:xfrm>
          <a:off x="4602265" y="924706"/>
          <a:ext cx="6502400" cy="4521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oogle Shape;63;p13">
            <a:extLst>
              <a:ext uri="{FF2B5EF4-FFF2-40B4-BE49-F238E27FC236}">
                <a16:creationId xmlns:a16="http://schemas.microsoft.com/office/drawing/2014/main" id="{4EBFECD3-F90C-1C4B-783D-0F7A29FDBBA9}"/>
              </a:ext>
            </a:extLst>
          </p:cNvPr>
          <p:cNvPicPr preferRelativeResize="0">
            <a:picLocks noChangeAspect="1"/>
          </p:cNvPicPr>
          <p:nvPr/>
        </p:nvPicPr>
        <p:blipFill rotWithShape="1">
          <a:blip r:embed="rId7">
            <a:alphaModFix/>
          </a:blip>
          <a:srcRect t="19079" b="6043"/>
          <a:stretch/>
        </p:blipFill>
        <p:spPr>
          <a:xfrm>
            <a:off x="563104" y="2936909"/>
            <a:ext cx="3596253" cy="2810560"/>
          </a:xfrm>
          <a:prstGeom prst="rect">
            <a:avLst/>
          </a:prstGeom>
          <a:noFill/>
          <a:ln>
            <a:noFill/>
          </a:ln>
        </p:spPr>
      </p:pic>
      <p:sp>
        <p:nvSpPr>
          <p:cNvPr id="6" name="Google Shape;80;p13">
            <a:extLst>
              <a:ext uri="{FF2B5EF4-FFF2-40B4-BE49-F238E27FC236}">
                <a16:creationId xmlns:a16="http://schemas.microsoft.com/office/drawing/2014/main" id="{7719FAE7-A0BA-C5EA-CB39-46A983FE3F16}"/>
              </a:ext>
            </a:extLst>
          </p:cNvPr>
          <p:cNvSpPr/>
          <p:nvPr/>
        </p:nvSpPr>
        <p:spPr>
          <a:xfrm rot="18416775">
            <a:off x="3289782" y="3778367"/>
            <a:ext cx="1275198" cy="524271"/>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 name="Google Shape;79;p13">
            <a:extLst>
              <a:ext uri="{FF2B5EF4-FFF2-40B4-BE49-F238E27FC236}">
                <a16:creationId xmlns:a16="http://schemas.microsoft.com/office/drawing/2014/main" id="{E1CD3DC9-95F7-735C-BE1F-8CD0FE0AACD7}"/>
              </a:ext>
            </a:extLst>
          </p:cNvPr>
          <p:cNvSpPr/>
          <p:nvPr/>
        </p:nvSpPr>
        <p:spPr>
          <a:xfrm>
            <a:off x="609600" y="4723479"/>
            <a:ext cx="3486103" cy="1100229"/>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264758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425245" y="1813773"/>
            <a:ext cx="3641430" cy="3648957"/>
          </a:xfrm>
        </p:spPr>
        <p:txBody>
          <a:bodyPr>
            <a:normAutofit/>
          </a:bodyPr>
          <a:lstStyle/>
          <a:p>
            <a:pPr marL="0" indent="0">
              <a:buNone/>
            </a:pPr>
            <a:r>
              <a:rPr lang="en-US" sz="2000" u="sng" dirty="0">
                <a:solidFill>
                  <a:srgbClr val="C00000"/>
                </a:solidFill>
              </a:rPr>
              <a:t>0. General Information</a:t>
            </a:r>
            <a:endParaRPr lang="it-IT" sz="2000" dirty="0">
              <a:solidFill>
                <a:srgbClr val="C00000"/>
              </a:solidFill>
            </a:endParaRPr>
          </a:p>
          <a:p>
            <a:pPr marL="0" indent="0">
              <a:buNone/>
            </a:pPr>
            <a:r>
              <a:rPr lang="en-US" sz="2000" dirty="0"/>
              <a:t> </a:t>
            </a:r>
            <a:endParaRPr lang="it-IT" sz="2000" dirty="0"/>
          </a:p>
          <a:p>
            <a:pPr lvl="0"/>
            <a:r>
              <a:rPr lang="en-US" sz="2000" dirty="0"/>
              <a:t>Name of product:</a:t>
            </a:r>
            <a:endParaRPr lang="it-IT" sz="2000" dirty="0"/>
          </a:p>
          <a:p>
            <a:pPr lvl="0"/>
            <a:r>
              <a:rPr lang="en-US" sz="2000" dirty="0"/>
              <a:t>Author(s) – Contact Person(s):</a:t>
            </a:r>
            <a:endParaRPr lang="it-IT" sz="2000" dirty="0"/>
          </a:p>
          <a:p>
            <a:pPr lvl="0"/>
            <a:r>
              <a:rPr lang="en-US" sz="2000" dirty="0"/>
              <a:t>Completion date:</a:t>
            </a:r>
            <a:endParaRPr lang="it-IT" sz="2000" dirty="0"/>
          </a:p>
          <a:p>
            <a:pPr lvl="0"/>
            <a:r>
              <a:rPr lang="it-IT" sz="2000" dirty="0"/>
              <a:t>Version:</a:t>
            </a:r>
          </a:p>
          <a:p>
            <a:pPr lvl="0"/>
            <a:r>
              <a:rPr lang="en-US" sz="2000" dirty="0"/>
              <a:t>Link to the product:</a:t>
            </a:r>
            <a:endParaRPr lang="it-IT" sz="2000" dirty="0"/>
          </a:p>
          <a:p>
            <a:pPr lvl="0"/>
            <a:r>
              <a:rPr lang="en-US" sz="2000" dirty="0"/>
              <a:t>Contacts for inquiries:</a:t>
            </a:r>
            <a:endParaRPr lang="it-IT" sz="2000" dirty="0"/>
          </a:p>
          <a:p>
            <a:endParaRPr lang="en-GB" dirty="0"/>
          </a:p>
        </p:txBody>
      </p:sp>
      <p:sp>
        <p:nvSpPr>
          <p:cNvPr id="5" name="Titolo 1">
            <a:extLst>
              <a:ext uri="{FF2B5EF4-FFF2-40B4-BE49-F238E27FC236}">
                <a16:creationId xmlns:a16="http://schemas.microsoft.com/office/drawing/2014/main" id="{EC80430A-5004-C529-1432-90346552EC97}"/>
              </a:ext>
            </a:extLst>
          </p:cNvPr>
          <p:cNvSpPr>
            <a:spLocks noGrp="1"/>
          </p:cNvSpPr>
          <p:nvPr>
            <p:ph type="title"/>
          </p:nvPr>
        </p:nvSpPr>
        <p:spPr>
          <a:xfrm>
            <a:off x="4377447" y="461929"/>
            <a:ext cx="3773494" cy="524512"/>
          </a:xfrm>
        </p:spPr>
        <p:txBody>
          <a:bodyPr>
            <a:normAutofit fontScale="90000"/>
          </a:bodyPr>
          <a:lstStyle/>
          <a:p>
            <a:r>
              <a:rPr lang="en-GB" sz="3000" b="1" dirty="0">
                <a:solidFill>
                  <a:srgbClr val="C00000"/>
                </a:solidFill>
                <a:latin typeface="+mn-lt"/>
              </a:rPr>
              <a:t>Ethical Labelling Scheme</a:t>
            </a:r>
          </a:p>
        </p:txBody>
      </p:sp>
      <p:pic>
        <p:nvPicPr>
          <p:cNvPr id="2" name="Google Shape;87;p5">
            <a:extLst>
              <a:ext uri="{FF2B5EF4-FFF2-40B4-BE49-F238E27FC236}">
                <a16:creationId xmlns:a16="http://schemas.microsoft.com/office/drawing/2014/main" id="{CA060FBE-7C4B-27A4-8FF4-EB860F4C4CB5}"/>
              </a:ext>
            </a:extLst>
          </p:cNvPr>
          <p:cNvPicPr preferRelativeResize="0"/>
          <p:nvPr/>
        </p:nvPicPr>
        <p:blipFill rotWithShape="1">
          <a:blip r:embed="rId2">
            <a:alphaModFix/>
          </a:blip>
          <a:srcRect/>
          <a:stretch/>
        </p:blipFill>
        <p:spPr>
          <a:xfrm>
            <a:off x="9038126" y="534108"/>
            <a:ext cx="3153874" cy="3291875"/>
          </a:xfrm>
          <a:prstGeom prst="rect">
            <a:avLst/>
          </a:prstGeom>
          <a:noFill/>
          <a:ln>
            <a:noFill/>
          </a:ln>
        </p:spPr>
      </p:pic>
      <p:sp>
        <p:nvSpPr>
          <p:cNvPr id="6" name="Google Shape;90;p5">
            <a:extLst>
              <a:ext uri="{FF2B5EF4-FFF2-40B4-BE49-F238E27FC236}">
                <a16:creationId xmlns:a16="http://schemas.microsoft.com/office/drawing/2014/main" id="{CB727788-E37A-0A26-D0EA-9921DF5F1689}"/>
              </a:ext>
            </a:extLst>
          </p:cNvPr>
          <p:cNvSpPr txBox="1"/>
          <p:nvPr/>
        </p:nvSpPr>
        <p:spPr>
          <a:xfrm>
            <a:off x="4611031" y="3368790"/>
            <a:ext cx="2490842" cy="2449871"/>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en-US" sz="1600" b="1" dirty="0">
                <a:solidFill>
                  <a:srgbClr val="002060"/>
                </a:solidFill>
                <a:latin typeface="+mj-lt"/>
              </a:rPr>
              <a:t>NEAMTHM18</a:t>
            </a:r>
            <a:r>
              <a:rPr lang="en-US" sz="1600" dirty="0">
                <a:solidFill>
                  <a:srgbClr val="002060"/>
                </a:solidFill>
                <a:latin typeface="+mj-lt"/>
              </a:rPr>
              <a:t> is a long-term probabilistic hazard model for tsunamis generated by earthquakes. It covers the coastlines of the North-eastern Atlantic, the Mediterranean, and connected seas (NEAM).</a:t>
            </a:r>
            <a:endParaRPr sz="1600" dirty="0">
              <a:solidFill>
                <a:srgbClr val="002060"/>
              </a:solidFill>
              <a:latin typeface="+mj-lt"/>
              <a:ea typeface="Calibri"/>
              <a:cs typeface="Calibri"/>
              <a:sym typeface="Calibri"/>
            </a:endParaRPr>
          </a:p>
        </p:txBody>
      </p:sp>
      <p:sp>
        <p:nvSpPr>
          <p:cNvPr id="7" name="Google Shape;88;p5">
            <a:extLst>
              <a:ext uri="{FF2B5EF4-FFF2-40B4-BE49-F238E27FC236}">
                <a16:creationId xmlns:a16="http://schemas.microsoft.com/office/drawing/2014/main" id="{2453ABC5-604A-72E2-DC97-80D4B85FF714}"/>
              </a:ext>
            </a:extLst>
          </p:cNvPr>
          <p:cNvSpPr/>
          <p:nvPr/>
        </p:nvSpPr>
        <p:spPr>
          <a:xfrm>
            <a:off x="9121032" y="532676"/>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Titolo 1">
            <a:extLst>
              <a:ext uri="{FF2B5EF4-FFF2-40B4-BE49-F238E27FC236}">
                <a16:creationId xmlns:a16="http://schemas.microsoft.com/office/drawing/2014/main" id="{752B9071-305C-22E9-94FF-B00BEC338668}"/>
              </a:ext>
            </a:extLst>
          </p:cNvPr>
          <p:cNvSpPr txBox="1">
            <a:spLocks/>
          </p:cNvSpPr>
          <p:nvPr/>
        </p:nvSpPr>
        <p:spPr>
          <a:xfrm>
            <a:off x="6047871" y="2803881"/>
            <a:ext cx="2159215" cy="5245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solidFill>
                  <a:srgbClr val="C00000"/>
                </a:solidFill>
                <a:latin typeface="+mn-lt"/>
              </a:rPr>
              <a:t>Example</a:t>
            </a:r>
          </a:p>
        </p:txBody>
      </p:sp>
      <p:pic>
        <p:nvPicPr>
          <p:cNvPr id="9" name="Google Shape;89;p5" title="NEAMTHM18.png">
            <a:extLst>
              <a:ext uri="{FF2B5EF4-FFF2-40B4-BE49-F238E27FC236}">
                <a16:creationId xmlns:a16="http://schemas.microsoft.com/office/drawing/2014/main" id="{CD8CCB53-CBDA-56CB-B7CD-6122DDA54F63}"/>
              </a:ext>
            </a:extLst>
          </p:cNvPr>
          <p:cNvPicPr preferRelativeResize="0">
            <a:picLocks noChangeAspect="1"/>
          </p:cNvPicPr>
          <p:nvPr/>
        </p:nvPicPr>
        <p:blipFill>
          <a:blip r:embed="rId3">
            <a:alphaModFix/>
          </a:blip>
          <a:stretch>
            <a:fillRect/>
          </a:stretch>
        </p:blipFill>
        <p:spPr>
          <a:xfrm>
            <a:off x="7279105" y="2971198"/>
            <a:ext cx="4883118" cy="2856454"/>
          </a:xfrm>
          <a:prstGeom prst="rect">
            <a:avLst/>
          </a:prstGeom>
          <a:noFill/>
          <a:ln>
            <a:noFill/>
          </a:ln>
        </p:spPr>
      </p:pic>
    </p:spTree>
    <p:extLst>
      <p:ext uri="{BB962C8B-B14F-4D97-AF65-F5344CB8AC3E}">
        <p14:creationId xmlns:p14="http://schemas.microsoft.com/office/powerpoint/2010/main" val="328725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425244" y="1813773"/>
            <a:ext cx="6998240" cy="3648957"/>
          </a:xfrm>
        </p:spPr>
        <p:txBody>
          <a:bodyPr>
            <a:normAutofit/>
          </a:bodyPr>
          <a:lstStyle/>
          <a:p>
            <a:pPr marL="0" indent="0">
              <a:buNone/>
            </a:pPr>
            <a:r>
              <a:rPr lang="en-US" sz="2000" u="sng" dirty="0">
                <a:solidFill>
                  <a:srgbClr val="C00000"/>
                </a:solidFill>
              </a:rPr>
              <a:t>0. General Information</a:t>
            </a:r>
            <a:endParaRPr lang="it-IT" sz="2000" dirty="0">
              <a:solidFill>
                <a:srgbClr val="C00000"/>
              </a:solidFill>
            </a:endParaRPr>
          </a:p>
          <a:p>
            <a:pPr marL="0" indent="0">
              <a:buNone/>
            </a:pPr>
            <a:r>
              <a:rPr lang="en-US" sz="2000" dirty="0"/>
              <a:t> </a:t>
            </a:r>
            <a:endParaRPr lang="it-IT" sz="2000" dirty="0"/>
          </a:p>
          <a:p>
            <a:pPr marL="228600" lvl="0" indent="-228600" algn="l" rtl="0">
              <a:lnSpc>
                <a:spcPct val="90000"/>
              </a:lnSpc>
              <a:spcBef>
                <a:spcPts val="1000"/>
              </a:spcBef>
              <a:spcAft>
                <a:spcPts val="0"/>
              </a:spcAft>
              <a:buClr>
                <a:schemeClr val="dk1"/>
              </a:buClr>
              <a:buSzPts val="2000"/>
              <a:buChar char="•"/>
            </a:pPr>
            <a:r>
              <a:rPr lang="en-US" sz="2000" dirty="0"/>
              <a:t>Name of product: </a:t>
            </a:r>
            <a:r>
              <a:rPr lang="en-US" sz="2000" dirty="0">
                <a:solidFill>
                  <a:srgbClr val="1155CC"/>
                </a:solidFill>
              </a:rPr>
              <a:t>NEAMTHM18</a:t>
            </a:r>
          </a:p>
          <a:p>
            <a:pPr marL="228600" lvl="0" indent="-228600" algn="l" rtl="0">
              <a:lnSpc>
                <a:spcPct val="90000"/>
              </a:lnSpc>
              <a:spcBef>
                <a:spcPts val="1000"/>
              </a:spcBef>
              <a:spcAft>
                <a:spcPts val="0"/>
              </a:spcAft>
              <a:buClr>
                <a:schemeClr val="dk1"/>
              </a:buClr>
              <a:buSzPts val="2000"/>
              <a:buChar char="•"/>
            </a:pPr>
            <a:r>
              <a:rPr lang="en-US" sz="2000" dirty="0"/>
              <a:t>Author(s) – Contact Person(s): </a:t>
            </a:r>
            <a:r>
              <a:rPr lang="en-US" sz="2000" dirty="0">
                <a:solidFill>
                  <a:srgbClr val="1155CC"/>
                </a:solidFill>
              </a:rPr>
              <a:t>INGV, Author #1, Author #2,....</a:t>
            </a:r>
          </a:p>
          <a:p>
            <a:pPr marL="228600" lvl="0" indent="-228600" algn="l" rtl="0">
              <a:lnSpc>
                <a:spcPct val="90000"/>
              </a:lnSpc>
              <a:spcBef>
                <a:spcPts val="1000"/>
              </a:spcBef>
              <a:spcAft>
                <a:spcPts val="0"/>
              </a:spcAft>
              <a:buClr>
                <a:schemeClr val="dk1"/>
              </a:buClr>
              <a:buSzPts val="2000"/>
              <a:buChar char="•"/>
            </a:pPr>
            <a:r>
              <a:rPr lang="en-US" sz="2000" dirty="0"/>
              <a:t>Completion date: </a:t>
            </a:r>
            <a:r>
              <a:rPr lang="en-US" sz="2000" dirty="0">
                <a:solidFill>
                  <a:srgbClr val="1155CC"/>
                </a:solidFill>
              </a:rPr>
              <a:t>31/01/2018</a:t>
            </a:r>
          </a:p>
          <a:p>
            <a:pPr marL="228600" lvl="0" indent="-228600" algn="l" rtl="0">
              <a:lnSpc>
                <a:spcPct val="90000"/>
              </a:lnSpc>
              <a:spcBef>
                <a:spcPts val="1000"/>
              </a:spcBef>
              <a:spcAft>
                <a:spcPts val="0"/>
              </a:spcAft>
              <a:buClr>
                <a:schemeClr val="dk1"/>
              </a:buClr>
              <a:buSzPts val="2000"/>
              <a:buChar char="•"/>
            </a:pPr>
            <a:r>
              <a:rPr lang="en-US" sz="2000" dirty="0"/>
              <a:t>Version: </a:t>
            </a:r>
            <a:r>
              <a:rPr lang="en-US" sz="2000" dirty="0">
                <a:solidFill>
                  <a:srgbClr val="1155CC"/>
                </a:solidFill>
              </a:rPr>
              <a:t>1.0</a:t>
            </a:r>
          </a:p>
          <a:p>
            <a:pPr marL="228600" lvl="0" indent="-228600" algn="l" rtl="0">
              <a:lnSpc>
                <a:spcPct val="90000"/>
              </a:lnSpc>
              <a:spcBef>
                <a:spcPts val="1000"/>
              </a:spcBef>
              <a:spcAft>
                <a:spcPts val="0"/>
              </a:spcAft>
              <a:buClr>
                <a:schemeClr val="dk1"/>
              </a:buClr>
              <a:buSzPts val="2000"/>
              <a:buChar char="•"/>
            </a:pPr>
            <a:r>
              <a:rPr lang="en-US" sz="2000" dirty="0"/>
              <a:t>Link to the product: </a:t>
            </a:r>
            <a:r>
              <a:rPr lang="en-US" sz="2000" dirty="0">
                <a:solidFill>
                  <a:srgbClr val="1155CC"/>
                </a:solidFill>
              </a:rPr>
              <a:t>https://tsumaps-neam.eu/neamthm18/</a:t>
            </a:r>
          </a:p>
          <a:p>
            <a:pPr marL="228600" lvl="0" indent="-228600" algn="l" rtl="0">
              <a:lnSpc>
                <a:spcPct val="90000"/>
              </a:lnSpc>
              <a:spcBef>
                <a:spcPts val="1000"/>
              </a:spcBef>
              <a:spcAft>
                <a:spcPts val="0"/>
              </a:spcAft>
              <a:buClr>
                <a:schemeClr val="dk1"/>
              </a:buClr>
              <a:buSzPts val="2000"/>
              <a:buChar char="•"/>
            </a:pPr>
            <a:r>
              <a:rPr lang="en-US" sz="2000" dirty="0"/>
              <a:t>Contacts for inquiries: </a:t>
            </a:r>
            <a:r>
              <a:rPr lang="en-US" sz="2000" dirty="0">
                <a:solidFill>
                  <a:srgbClr val="1155CC"/>
                </a:solidFill>
              </a:rPr>
              <a:t>Author #1, email,.....</a:t>
            </a:r>
          </a:p>
          <a:p>
            <a:endParaRPr lang="en-GB" dirty="0"/>
          </a:p>
        </p:txBody>
      </p:sp>
      <p:sp>
        <p:nvSpPr>
          <p:cNvPr id="5" name="Titolo 1">
            <a:extLst>
              <a:ext uri="{FF2B5EF4-FFF2-40B4-BE49-F238E27FC236}">
                <a16:creationId xmlns:a16="http://schemas.microsoft.com/office/drawing/2014/main" id="{EC80430A-5004-C529-1432-90346552EC97}"/>
              </a:ext>
            </a:extLst>
          </p:cNvPr>
          <p:cNvSpPr>
            <a:spLocks noGrp="1"/>
          </p:cNvSpPr>
          <p:nvPr>
            <p:ph type="title"/>
          </p:nvPr>
        </p:nvSpPr>
        <p:spPr>
          <a:xfrm>
            <a:off x="4377447" y="461929"/>
            <a:ext cx="3773494" cy="776726"/>
          </a:xfrm>
        </p:spPr>
        <p:txBody>
          <a:bodyPr>
            <a:normAutofit fontScale="90000"/>
          </a:bodyPr>
          <a:lstStyle/>
          <a:p>
            <a:pPr algn="ctr"/>
            <a:r>
              <a:rPr lang="en-GB" sz="3000" b="1" dirty="0">
                <a:solidFill>
                  <a:srgbClr val="C00000"/>
                </a:solidFill>
                <a:latin typeface="+mn-lt"/>
              </a:rPr>
              <a:t>Ethical Labelling Scheme</a:t>
            </a:r>
            <a:br>
              <a:rPr lang="en-GB" sz="3000" b="1" dirty="0">
                <a:solidFill>
                  <a:srgbClr val="C00000"/>
                </a:solidFill>
                <a:latin typeface="+mn-lt"/>
              </a:rPr>
            </a:br>
            <a:r>
              <a:rPr lang="en-GB" sz="2200" b="1" dirty="0">
                <a:solidFill>
                  <a:srgbClr val="C00000"/>
                </a:solidFill>
                <a:latin typeface="+mn-lt"/>
              </a:rPr>
              <a:t>example: </a:t>
            </a:r>
            <a:r>
              <a:rPr lang="en-US" sz="2200" b="1" dirty="0">
                <a:solidFill>
                  <a:srgbClr val="002060"/>
                </a:solidFill>
                <a:latin typeface="+mj-lt"/>
              </a:rPr>
              <a:t>NEAMTHM18</a:t>
            </a:r>
            <a:endParaRPr lang="en-GB" sz="2200" b="1" dirty="0">
              <a:solidFill>
                <a:srgbClr val="C00000"/>
              </a:solidFill>
              <a:latin typeface="+mn-lt"/>
            </a:endParaRPr>
          </a:p>
        </p:txBody>
      </p:sp>
      <p:pic>
        <p:nvPicPr>
          <p:cNvPr id="2" name="Google Shape;87;p5">
            <a:extLst>
              <a:ext uri="{FF2B5EF4-FFF2-40B4-BE49-F238E27FC236}">
                <a16:creationId xmlns:a16="http://schemas.microsoft.com/office/drawing/2014/main" id="{CA060FBE-7C4B-27A4-8FF4-EB860F4C4CB5}"/>
              </a:ext>
            </a:extLst>
          </p:cNvPr>
          <p:cNvPicPr preferRelativeResize="0"/>
          <p:nvPr/>
        </p:nvPicPr>
        <p:blipFill rotWithShape="1">
          <a:blip r:embed="rId2">
            <a:alphaModFix/>
          </a:blip>
          <a:srcRect/>
          <a:stretch/>
        </p:blipFill>
        <p:spPr>
          <a:xfrm>
            <a:off x="9038126" y="534108"/>
            <a:ext cx="3153874" cy="3291875"/>
          </a:xfrm>
          <a:prstGeom prst="rect">
            <a:avLst/>
          </a:prstGeom>
          <a:noFill/>
          <a:ln>
            <a:noFill/>
          </a:ln>
        </p:spPr>
      </p:pic>
      <p:pic>
        <p:nvPicPr>
          <p:cNvPr id="4" name="Google Shape;89;p5" title="NEAMTHM18.png">
            <a:extLst>
              <a:ext uri="{FF2B5EF4-FFF2-40B4-BE49-F238E27FC236}">
                <a16:creationId xmlns:a16="http://schemas.microsoft.com/office/drawing/2014/main" id="{9D3BEFA9-D6EB-ADB4-5E61-45988A0C2D00}"/>
              </a:ext>
            </a:extLst>
          </p:cNvPr>
          <p:cNvPicPr preferRelativeResize="0">
            <a:picLocks noChangeAspect="1"/>
          </p:cNvPicPr>
          <p:nvPr/>
        </p:nvPicPr>
        <p:blipFill>
          <a:blip r:embed="rId3">
            <a:alphaModFix/>
          </a:blip>
          <a:stretch>
            <a:fillRect/>
          </a:stretch>
        </p:blipFill>
        <p:spPr>
          <a:xfrm>
            <a:off x="7279105" y="2971198"/>
            <a:ext cx="4883118" cy="2856454"/>
          </a:xfrm>
          <a:prstGeom prst="rect">
            <a:avLst/>
          </a:prstGeom>
          <a:noFill/>
          <a:ln>
            <a:noFill/>
          </a:ln>
        </p:spPr>
      </p:pic>
      <p:sp>
        <p:nvSpPr>
          <p:cNvPr id="7" name="Google Shape;88;p5">
            <a:extLst>
              <a:ext uri="{FF2B5EF4-FFF2-40B4-BE49-F238E27FC236}">
                <a16:creationId xmlns:a16="http://schemas.microsoft.com/office/drawing/2014/main" id="{2453ABC5-604A-72E2-DC97-80D4B85FF714}"/>
              </a:ext>
            </a:extLst>
          </p:cNvPr>
          <p:cNvSpPr/>
          <p:nvPr/>
        </p:nvSpPr>
        <p:spPr>
          <a:xfrm>
            <a:off x="9121032" y="532676"/>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32601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179438" y="1448555"/>
            <a:ext cx="4356467" cy="4124911"/>
          </a:xfrm>
        </p:spPr>
        <p:txBody>
          <a:bodyPr numCol="1">
            <a:noAutofit/>
          </a:bodyPr>
          <a:lstStyle/>
          <a:p>
            <a:pPr marL="0" indent="0">
              <a:buNone/>
            </a:pPr>
            <a:r>
              <a:rPr lang="en-US" sz="2000" u="sng" dirty="0">
                <a:solidFill>
                  <a:srgbClr val="C00000"/>
                </a:solidFill>
              </a:rPr>
              <a:t>1. Product type</a:t>
            </a:r>
            <a:endParaRPr lang="it-IT" sz="2000" u="sng" dirty="0">
              <a:solidFill>
                <a:srgbClr val="C00000"/>
              </a:solidFill>
            </a:endParaRPr>
          </a:p>
          <a:p>
            <a:pPr marL="0" indent="0">
              <a:buNone/>
            </a:pPr>
            <a:r>
              <a:rPr lang="it-IT" sz="1800" dirty="0"/>
              <a:t>(s</a:t>
            </a:r>
            <a:r>
              <a:rPr lang="en-US" sz="1800" i="1" dirty="0"/>
              <a:t>elect all options that describe the product</a:t>
            </a:r>
            <a:r>
              <a:rPr lang="en-US" sz="1800" i="1" dirty="0">
                <a:sym typeface="Wingdings" panose="05000000000000000000" pitchFamily="2" charset="2"/>
              </a:rPr>
              <a:t>)</a:t>
            </a:r>
          </a:p>
          <a:p>
            <a:pPr marL="88900" indent="0">
              <a:spcBef>
                <a:spcPts val="600"/>
              </a:spcBef>
              <a:buNone/>
            </a:pPr>
            <a:endParaRPr lang="en-US" sz="1800" i="1" dirty="0">
              <a:sym typeface="Wingdings" panose="05000000000000000000" pitchFamily="2" charset="2"/>
            </a:endParaRPr>
          </a:p>
          <a:p>
            <a:pPr marL="88900" indent="0">
              <a:spcBef>
                <a:spcPts val="600"/>
              </a:spcBef>
              <a:buNone/>
            </a:pPr>
            <a:r>
              <a:rPr lang="en-US" sz="1500" dirty="0"/>
              <a:t>[ ] Dataset (raw or processed)</a:t>
            </a:r>
            <a:endParaRPr lang="it-IT" sz="1500" dirty="0"/>
          </a:p>
          <a:p>
            <a:pPr marL="88900" indent="0">
              <a:spcBef>
                <a:spcPts val="600"/>
              </a:spcBef>
              <a:buNone/>
            </a:pPr>
            <a:r>
              <a:rPr lang="en-US" sz="1500" dirty="0"/>
              <a:t>[ ] Database (thematic or integrated)</a:t>
            </a:r>
            <a:endParaRPr lang="it-IT" sz="1500" dirty="0"/>
          </a:p>
          <a:p>
            <a:pPr marL="88900" indent="0">
              <a:spcBef>
                <a:spcPts val="600"/>
              </a:spcBef>
              <a:buNone/>
            </a:pPr>
            <a:r>
              <a:rPr lang="en-US" sz="1500" dirty="0"/>
              <a:t>[ ] Classification tool</a:t>
            </a:r>
            <a:endParaRPr lang="it-IT" sz="1500" dirty="0"/>
          </a:p>
          <a:p>
            <a:pPr marL="88900" indent="0">
              <a:spcBef>
                <a:spcPts val="600"/>
              </a:spcBef>
              <a:buNone/>
            </a:pPr>
            <a:r>
              <a:rPr lang="en-US" sz="1500" dirty="0"/>
              <a:t>[ ] Metadata / Ontologies</a:t>
            </a:r>
            <a:endParaRPr lang="it-IT" sz="1500" dirty="0"/>
          </a:p>
          <a:p>
            <a:pPr marL="88900" indent="0">
              <a:spcBef>
                <a:spcPts val="600"/>
              </a:spcBef>
              <a:buNone/>
            </a:pPr>
            <a:r>
              <a:rPr lang="en-US" sz="1500" dirty="0"/>
              <a:t>[ ] Software code for data processing</a:t>
            </a:r>
            <a:endParaRPr lang="it-IT" sz="1500" dirty="0"/>
          </a:p>
          <a:p>
            <a:pPr marL="88900" indent="0">
              <a:spcBef>
                <a:spcPts val="600"/>
              </a:spcBef>
              <a:buNone/>
            </a:pPr>
            <a:r>
              <a:rPr lang="en-US" sz="1500" dirty="0"/>
              <a:t>[ ] Workflows / Automated analysis pipelines</a:t>
            </a:r>
            <a:endParaRPr lang="it-IT" sz="1500" dirty="0"/>
          </a:p>
          <a:p>
            <a:pPr marL="88900" indent="0">
              <a:spcBef>
                <a:spcPts val="600"/>
              </a:spcBef>
              <a:buNone/>
            </a:pPr>
            <a:r>
              <a:rPr lang="en-US" sz="1500" dirty="0"/>
              <a:t>[ ] Simulation models / Numerical models</a:t>
            </a:r>
            <a:endParaRPr lang="it-IT" sz="1500" dirty="0"/>
          </a:p>
          <a:p>
            <a:pPr marL="88900" indent="0">
              <a:spcBef>
                <a:spcPts val="600"/>
              </a:spcBef>
              <a:buNone/>
            </a:pPr>
            <a:r>
              <a:rPr lang="en-US" sz="1500" dirty="0"/>
              <a:t>[ ] API / Web service / Data portal</a:t>
            </a:r>
            <a:endParaRPr lang="it-IT" sz="1500" dirty="0"/>
          </a:p>
          <a:p>
            <a:pPr marL="88900" indent="0">
              <a:spcBef>
                <a:spcPts val="600"/>
              </a:spcBef>
              <a:buNone/>
            </a:pPr>
            <a:r>
              <a:rPr lang="en-US" sz="1500" dirty="0"/>
              <a:t>[ ] Website</a:t>
            </a:r>
            <a:endParaRPr lang="it-IT" sz="1500" dirty="0"/>
          </a:p>
        </p:txBody>
      </p:sp>
      <p:sp>
        <p:nvSpPr>
          <p:cNvPr id="2" name="Rettangolo 1"/>
          <p:cNvSpPr/>
          <p:nvPr/>
        </p:nvSpPr>
        <p:spPr>
          <a:xfrm>
            <a:off x="4256587" y="1395991"/>
            <a:ext cx="3773495" cy="4339650"/>
          </a:xfrm>
          <a:prstGeom prst="rect">
            <a:avLst/>
          </a:prstGeom>
        </p:spPr>
        <p:txBody>
          <a:bodyPr wrap="square">
            <a:spAutoFit/>
          </a:bodyPr>
          <a:lstStyle/>
          <a:p>
            <a:pPr marL="88900">
              <a:lnSpc>
                <a:spcPct val="90000"/>
              </a:lnSpc>
              <a:spcBef>
                <a:spcPts val="600"/>
              </a:spcBef>
            </a:pPr>
            <a:r>
              <a:rPr lang="en-US" sz="1500" dirty="0"/>
              <a:t>[ ] Technological device</a:t>
            </a:r>
            <a:endParaRPr lang="it-IT" sz="1500" dirty="0"/>
          </a:p>
          <a:p>
            <a:pPr marL="88900">
              <a:lnSpc>
                <a:spcPct val="90000"/>
              </a:lnSpc>
              <a:spcBef>
                <a:spcPts val="600"/>
              </a:spcBef>
            </a:pPr>
            <a:r>
              <a:rPr lang="en-US" sz="1500" dirty="0"/>
              <a:t>[ ] Technological facility</a:t>
            </a:r>
            <a:endParaRPr lang="it-IT" sz="1500" dirty="0"/>
          </a:p>
          <a:p>
            <a:pPr marL="88900">
              <a:lnSpc>
                <a:spcPct val="90000"/>
              </a:lnSpc>
              <a:spcBef>
                <a:spcPts val="600"/>
              </a:spcBef>
            </a:pPr>
            <a:r>
              <a:rPr lang="it-IT" sz="1500" dirty="0"/>
              <a:t>[ ] System design</a:t>
            </a:r>
          </a:p>
          <a:p>
            <a:pPr marL="88900">
              <a:lnSpc>
                <a:spcPct val="90000"/>
              </a:lnSpc>
              <a:spcBef>
                <a:spcPts val="600"/>
              </a:spcBef>
            </a:pPr>
            <a:r>
              <a:rPr lang="it-IT" sz="1500" dirty="0"/>
              <a:t>[ ] </a:t>
            </a:r>
            <a:r>
              <a:rPr lang="it-IT" sz="1500" dirty="0" err="1"/>
              <a:t>Prototype</a:t>
            </a:r>
            <a:endParaRPr lang="it-IT" sz="1500" dirty="0"/>
          </a:p>
          <a:p>
            <a:pPr marL="88900">
              <a:lnSpc>
                <a:spcPct val="90000"/>
              </a:lnSpc>
              <a:spcBef>
                <a:spcPts val="600"/>
              </a:spcBef>
            </a:pPr>
            <a:r>
              <a:rPr lang="it-IT" sz="1500" dirty="0"/>
              <a:t>[ ] Services</a:t>
            </a:r>
          </a:p>
          <a:p>
            <a:pPr marL="88900">
              <a:lnSpc>
                <a:spcPct val="90000"/>
              </a:lnSpc>
              <a:spcBef>
                <a:spcPts val="600"/>
              </a:spcBef>
            </a:pPr>
            <a:r>
              <a:rPr lang="it-IT" sz="1500" dirty="0"/>
              <a:t>[ ] Digital twins / Virtual </a:t>
            </a:r>
            <a:r>
              <a:rPr lang="it-IT" sz="1500" dirty="0" err="1"/>
              <a:t>laboratories</a:t>
            </a:r>
            <a:endParaRPr lang="it-IT" sz="1500" dirty="0"/>
          </a:p>
          <a:p>
            <a:pPr marL="88900">
              <a:lnSpc>
                <a:spcPct val="90000"/>
              </a:lnSpc>
              <a:spcBef>
                <a:spcPts val="600"/>
              </a:spcBef>
            </a:pPr>
            <a:r>
              <a:rPr lang="it-IT" sz="1500" dirty="0"/>
              <a:t>[ ] </a:t>
            </a:r>
            <a:r>
              <a:rPr lang="it-IT" sz="1500" dirty="0" err="1"/>
              <a:t>Methods</a:t>
            </a:r>
            <a:r>
              <a:rPr lang="it-IT" sz="1500" dirty="0"/>
              <a:t> and </a:t>
            </a:r>
            <a:r>
              <a:rPr lang="it-IT" sz="1500" dirty="0" err="1"/>
              <a:t>Strategies</a:t>
            </a:r>
            <a:endParaRPr lang="it-IT" sz="1500" dirty="0"/>
          </a:p>
          <a:p>
            <a:pPr marL="88900">
              <a:lnSpc>
                <a:spcPct val="90000"/>
              </a:lnSpc>
              <a:spcBef>
                <a:spcPts val="600"/>
              </a:spcBef>
            </a:pPr>
            <a:r>
              <a:rPr lang="it-IT" sz="1500" dirty="0"/>
              <a:t>[ ] </a:t>
            </a:r>
            <a:r>
              <a:rPr lang="it-IT" sz="1500" dirty="0" err="1"/>
              <a:t>Guidelines</a:t>
            </a:r>
            <a:r>
              <a:rPr lang="it-IT" sz="1500" dirty="0"/>
              <a:t> / </a:t>
            </a:r>
            <a:r>
              <a:rPr lang="it-IT" sz="1500" dirty="0" err="1"/>
              <a:t>Acquisition</a:t>
            </a:r>
            <a:r>
              <a:rPr lang="it-IT" sz="1500" dirty="0"/>
              <a:t> and processing </a:t>
            </a:r>
            <a:r>
              <a:rPr lang="it-IT" sz="1500" dirty="0" err="1"/>
              <a:t>standards</a:t>
            </a:r>
            <a:r>
              <a:rPr lang="it-IT" sz="1500" dirty="0"/>
              <a:t> / </a:t>
            </a:r>
            <a:r>
              <a:rPr lang="it-IT" sz="1500" dirty="0" err="1"/>
              <a:t>Protocols</a:t>
            </a:r>
            <a:r>
              <a:rPr lang="it-IT" sz="1500" dirty="0"/>
              <a:t> / </a:t>
            </a:r>
            <a:r>
              <a:rPr lang="it-IT" sz="1500" dirty="0" err="1"/>
              <a:t>Procedures</a:t>
            </a:r>
            <a:endParaRPr lang="it-IT" sz="1500" dirty="0"/>
          </a:p>
          <a:p>
            <a:pPr marL="88900">
              <a:lnSpc>
                <a:spcPct val="90000"/>
              </a:lnSpc>
              <a:spcBef>
                <a:spcPts val="600"/>
              </a:spcBef>
            </a:pPr>
            <a:r>
              <a:rPr lang="it-IT" sz="1500" dirty="0"/>
              <a:t>[ ] Technical </a:t>
            </a:r>
            <a:r>
              <a:rPr lang="it-IT" sz="1500" dirty="0" err="1"/>
              <a:t>documentation</a:t>
            </a:r>
            <a:r>
              <a:rPr lang="it-IT" sz="1500" dirty="0"/>
              <a:t> (e.g., </a:t>
            </a:r>
            <a:r>
              <a:rPr lang="it-IT" sz="1500" dirty="0" err="1"/>
              <a:t>user</a:t>
            </a:r>
            <a:r>
              <a:rPr lang="it-IT" sz="1500" dirty="0"/>
              <a:t> </a:t>
            </a:r>
            <a:r>
              <a:rPr lang="it-IT" sz="1500" dirty="0" err="1"/>
              <a:t>manuals</a:t>
            </a:r>
            <a:r>
              <a:rPr lang="it-IT" sz="1500" dirty="0"/>
              <a:t>)</a:t>
            </a:r>
          </a:p>
          <a:p>
            <a:pPr marL="88900">
              <a:lnSpc>
                <a:spcPct val="90000"/>
              </a:lnSpc>
              <a:spcBef>
                <a:spcPts val="600"/>
              </a:spcBef>
            </a:pPr>
            <a:r>
              <a:rPr lang="it-IT" sz="1500" dirty="0"/>
              <a:t>[ ] </a:t>
            </a:r>
            <a:r>
              <a:rPr lang="it-IT" sz="1500" dirty="0" err="1"/>
              <a:t>Dissemination</a:t>
            </a:r>
            <a:r>
              <a:rPr lang="it-IT" sz="1500" dirty="0"/>
              <a:t> </a:t>
            </a:r>
            <a:r>
              <a:rPr lang="it-IT" sz="1500" dirty="0" err="1"/>
              <a:t>materials</a:t>
            </a:r>
            <a:endParaRPr lang="it-IT" sz="1500" dirty="0"/>
          </a:p>
          <a:p>
            <a:pPr marL="88900">
              <a:lnSpc>
                <a:spcPct val="90000"/>
              </a:lnSpc>
              <a:spcBef>
                <a:spcPts val="600"/>
              </a:spcBef>
            </a:pPr>
            <a:r>
              <a:rPr lang="it-IT" sz="1500" dirty="0"/>
              <a:t>[ ] Training </a:t>
            </a:r>
            <a:r>
              <a:rPr lang="it-IT" sz="1500" dirty="0" err="1"/>
              <a:t>course</a:t>
            </a:r>
            <a:r>
              <a:rPr lang="it-IT" sz="1500" dirty="0"/>
              <a:t> / Educational </a:t>
            </a:r>
            <a:r>
              <a:rPr lang="it-IT" sz="1500" dirty="0" err="1"/>
              <a:t>activity</a:t>
            </a:r>
            <a:r>
              <a:rPr lang="it-IT" sz="1500" dirty="0"/>
              <a:t> or </a:t>
            </a:r>
            <a:r>
              <a:rPr lang="it-IT" sz="1500" dirty="0" err="1"/>
              <a:t>tool</a:t>
            </a:r>
            <a:endParaRPr lang="it-IT" sz="1500" dirty="0"/>
          </a:p>
          <a:p>
            <a:pPr marL="88900">
              <a:lnSpc>
                <a:spcPct val="90000"/>
              </a:lnSpc>
              <a:spcBef>
                <a:spcPts val="600"/>
              </a:spcBef>
            </a:pPr>
            <a:r>
              <a:rPr lang="it-IT" sz="1500" dirty="0"/>
              <a:t>[ ] Project report</a:t>
            </a:r>
          </a:p>
          <a:p>
            <a:pPr marL="88900">
              <a:lnSpc>
                <a:spcPct val="90000"/>
              </a:lnSpc>
              <a:spcBef>
                <a:spcPts val="600"/>
              </a:spcBef>
            </a:pPr>
            <a:r>
              <a:rPr lang="it-IT" sz="1500" dirty="0"/>
              <a:t>[ ] </a:t>
            </a:r>
            <a:r>
              <a:rPr lang="it-IT" sz="1500" dirty="0" err="1"/>
              <a:t>Other</a:t>
            </a:r>
            <a:r>
              <a:rPr lang="it-IT" sz="1500" dirty="0"/>
              <a:t>: (</a:t>
            </a:r>
            <a:r>
              <a:rPr lang="it-IT" sz="1500" dirty="0" err="1"/>
              <a:t>please</a:t>
            </a:r>
            <a:r>
              <a:rPr lang="it-IT" sz="1500" dirty="0"/>
              <a:t> </a:t>
            </a:r>
            <a:r>
              <a:rPr lang="it-IT" sz="1500" dirty="0" err="1"/>
              <a:t>provide</a:t>
            </a:r>
            <a:r>
              <a:rPr lang="it-IT" sz="1500" dirty="0"/>
              <a:t> a brief </a:t>
            </a:r>
            <a:r>
              <a:rPr lang="it-IT" sz="1500" dirty="0" err="1"/>
              <a:t>description</a:t>
            </a:r>
            <a:r>
              <a:rPr lang="it-IT" sz="1500" dirty="0"/>
              <a:t>)</a:t>
            </a:r>
          </a:p>
        </p:txBody>
      </p:sp>
      <p:sp>
        <p:nvSpPr>
          <p:cNvPr id="7" name="Titolo 1">
            <a:extLst>
              <a:ext uri="{FF2B5EF4-FFF2-40B4-BE49-F238E27FC236}">
                <a16:creationId xmlns:a16="http://schemas.microsoft.com/office/drawing/2014/main" id="{376FB21A-8A23-92F6-85E5-7A8ED0F7D973}"/>
              </a:ext>
            </a:extLst>
          </p:cNvPr>
          <p:cNvSpPr txBox="1">
            <a:spLocks/>
          </p:cNvSpPr>
          <p:nvPr/>
        </p:nvSpPr>
        <p:spPr>
          <a:xfrm>
            <a:off x="4377447" y="461929"/>
            <a:ext cx="3773494" cy="52451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a:solidFill>
                  <a:srgbClr val="C00000"/>
                </a:solidFill>
                <a:latin typeface="+mn-lt"/>
              </a:rPr>
              <a:t>Ethical Labelling Scheme</a:t>
            </a:r>
            <a:endParaRPr lang="en-GB" sz="3000" b="1" dirty="0">
              <a:solidFill>
                <a:srgbClr val="C00000"/>
              </a:solidFill>
              <a:latin typeface="+mn-lt"/>
            </a:endParaRPr>
          </a:p>
        </p:txBody>
      </p:sp>
      <p:pic>
        <p:nvPicPr>
          <p:cNvPr id="8" name="Google Shape;107;p6">
            <a:extLst>
              <a:ext uri="{FF2B5EF4-FFF2-40B4-BE49-F238E27FC236}">
                <a16:creationId xmlns:a16="http://schemas.microsoft.com/office/drawing/2014/main" id="{729B933A-4314-3928-75FA-7E2726DEBA02}"/>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9" name="Google Shape;108;p6">
            <a:extLst>
              <a:ext uri="{FF2B5EF4-FFF2-40B4-BE49-F238E27FC236}">
                <a16:creationId xmlns:a16="http://schemas.microsoft.com/office/drawing/2014/main" id="{8EC061D7-6ACE-1079-5919-2FF30B685927}"/>
              </a:ext>
            </a:extLst>
          </p:cNvPr>
          <p:cNvSpPr/>
          <p:nvPr/>
        </p:nvSpPr>
        <p:spPr>
          <a:xfrm>
            <a:off x="9075963" y="879425"/>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 name="Google Shape;109;p6" title="NEAMTHM18.png">
            <a:extLst>
              <a:ext uri="{FF2B5EF4-FFF2-40B4-BE49-F238E27FC236}">
                <a16:creationId xmlns:a16="http://schemas.microsoft.com/office/drawing/2014/main" id="{8A12354A-971D-1710-027E-30973D18373A}"/>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Tree>
    <p:extLst>
      <p:ext uri="{BB962C8B-B14F-4D97-AF65-F5344CB8AC3E}">
        <p14:creationId xmlns:p14="http://schemas.microsoft.com/office/powerpoint/2010/main" val="259649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179438" y="1448555"/>
            <a:ext cx="4356467" cy="4124911"/>
          </a:xfrm>
        </p:spPr>
        <p:txBody>
          <a:bodyPr numCol="1">
            <a:noAutofit/>
          </a:bodyPr>
          <a:lstStyle/>
          <a:p>
            <a:pPr marL="0" indent="0">
              <a:buNone/>
            </a:pPr>
            <a:r>
              <a:rPr lang="en-US" sz="2000" u="sng" dirty="0">
                <a:solidFill>
                  <a:srgbClr val="C00000"/>
                </a:solidFill>
              </a:rPr>
              <a:t>1. Product type</a:t>
            </a:r>
            <a:endParaRPr lang="it-IT" sz="2000" u="sng" dirty="0">
              <a:solidFill>
                <a:srgbClr val="C00000"/>
              </a:solidFill>
            </a:endParaRPr>
          </a:p>
          <a:p>
            <a:pPr marL="0" indent="0">
              <a:buNone/>
            </a:pPr>
            <a:r>
              <a:rPr lang="it-IT" sz="1800" dirty="0"/>
              <a:t>(s</a:t>
            </a:r>
            <a:r>
              <a:rPr lang="en-US" sz="1800" i="1" dirty="0"/>
              <a:t>elect all options that describe the product</a:t>
            </a:r>
            <a:r>
              <a:rPr lang="en-US" sz="1800" i="1" dirty="0">
                <a:sym typeface="Wingdings" panose="05000000000000000000" pitchFamily="2" charset="2"/>
              </a:rPr>
              <a:t>)</a:t>
            </a:r>
          </a:p>
          <a:p>
            <a:pPr marL="88900" indent="0">
              <a:spcBef>
                <a:spcPts val="600"/>
              </a:spcBef>
              <a:buNone/>
            </a:pPr>
            <a:endParaRPr lang="en-US" sz="1800" i="1" dirty="0">
              <a:sym typeface="Wingdings" panose="05000000000000000000" pitchFamily="2" charset="2"/>
            </a:endParaRPr>
          </a:p>
          <a:p>
            <a:pPr marL="88900" indent="0">
              <a:spcBef>
                <a:spcPts val="600"/>
              </a:spcBef>
              <a:buNone/>
            </a:pPr>
            <a:r>
              <a:rPr lang="en-US" sz="1500" dirty="0"/>
              <a:t>[ ] Dataset (raw or processed)</a:t>
            </a:r>
            <a:endParaRPr lang="it-IT" sz="1500" dirty="0"/>
          </a:p>
          <a:p>
            <a:pPr marL="88900" indent="0">
              <a:spcBef>
                <a:spcPts val="600"/>
              </a:spcBef>
              <a:buNone/>
            </a:pPr>
            <a:r>
              <a:rPr lang="en-US" sz="1500" dirty="0"/>
              <a:t>[ ] Database (thematic or integrated)</a:t>
            </a:r>
            <a:endParaRPr lang="it-IT" sz="1500" dirty="0"/>
          </a:p>
          <a:p>
            <a:pPr marL="88900" indent="0">
              <a:spcBef>
                <a:spcPts val="600"/>
              </a:spcBef>
              <a:buNone/>
            </a:pPr>
            <a:r>
              <a:rPr lang="en-US" sz="1500" dirty="0"/>
              <a:t>[ ] Classification tool</a:t>
            </a:r>
            <a:endParaRPr lang="it-IT" sz="1500" dirty="0"/>
          </a:p>
          <a:p>
            <a:pPr marL="88900" indent="0">
              <a:spcBef>
                <a:spcPts val="600"/>
              </a:spcBef>
              <a:buNone/>
            </a:pPr>
            <a:r>
              <a:rPr lang="en-US" sz="1500" dirty="0"/>
              <a:t>[ ] Metadata / Ontologies</a:t>
            </a:r>
            <a:endParaRPr lang="it-IT" sz="1500" dirty="0"/>
          </a:p>
          <a:p>
            <a:pPr marL="88900" indent="0">
              <a:spcBef>
                <a:spcPts val="600"/>
              </a:spcBef>
              <a:buNone/>
            </a:pPr>
            <a:r>
              <a:rPr lang="en-US" sz="1500" dirty="0"/>
              <a:t>[ ] Software code for data processing</a:t>
            </a:r>
            <a:endParaRPr lang="it-IT" sz="1500" dirty="0"/>
          </a:p>
          <a:p>
            <a:pPr marL="88900" indent="0">
              <a:spcBef>
                <a:spcPts val="600"/>
              </a:spcBef>
              <a:buNone/>
            </a:pPr>
            <a:r>
              <a:rPr lang="en-US" sz="1500" dirty="0"/>
              <a:t>[ ] Workflows / Automated analysis pipelines</a:t>
            </a:r>
            <a:endParaRPr lang="it-IT" sz="1500" dirty="0"/>
          </a:p>
          <a:p>
            <a:pPr marL="88900" lvl="0" indent="0" algn="l" rtl="0">
              <a:lnSpc>
                <a:spcPct val="90000"/>
              </a:lnSpc>
              <a:spcBef>
                <a:spcPts val="600"/>
              </a:spcBef>
              <a:spcAft>
                <a:spcPts val="0"/>
              </a:spcAft>
              <a:buClr>
                <a:schemeClr val="dk1"/>
              </a:buClr>
              <a:buSzPts val="1800"/>
              <a:buNone/>
            </a:pPr>
            <a:r>
              <a:rPr lang="en-US" sz="1500" dirty="0">
                <a:highlight>
                  <a:srgbClr val="00FF00"/>
                </a:highlight>
              </a:rPr>
              <a:t>[</a:t>
            </a:r>
            <a:r>
              <a:rPr lang="en-US" sz="1500" b="1" dirty="0">
                <a:solidFill>
                  <a:srgbClr val="1155CC"/>
                </a:solidFill>
                <a:highlight>
                  <a:srgbClr val="00FF00"/>
                </a:highlight>
              </a:rPr>
              <a:t>X</a:t>
            </a:r>
            <a:r>
              <a:rPr lang="en-US" sz="1500" dirty="0">
                <a:highlight>
                  <a:srgbClr val="00FF00"/>
                </a:highlight>
              </a:rPr>
              <a:t>] Simulation models / Numerical models</a:t>
            </a:r>
          </a:p>
          <a:p>
            <a:pPr marL="88900" lvl="0" indent="0" algn="l" rtl="0">
              <a:lnSpc>
                <a:spcPct val="90000"/>
              </a:lnSpc>
              <a:spcBef>
                <a:spcPts val="600"/>
              </a:spcBef>
              <a:spcAft>
                <a:spcPts val="0"/>
              </a:spcAft>
              <a:buClr>
                <a:schemeClr val="dk1"/>
              </a:buClr>
              <a:buSzPts val="1800"/>
              <a:buNone/>
            </a:pPr>
            <a:r>
              <a:rPr lang="en-US" sz="1500" dirty="0">
                <a:highlight>
                  <a:srgbClr val="00FF00"/>
                </a:highlight>
              </a:rPr>
              <a:t>[</a:t>
            </a:r>
            <a:r>
              <a:rPr lang="en-US" sz="1500" b="1" dirty="0">
                <a:solidFill>
                  <a:srgbClr val="1155CC"/>
                </a:solidFill>
                <a:highlight>
                  <a:srgbClr val="00FF00"/>
                </a:highlight>
              </a:rPr>
              <a:t>X</a:t>
            </a:r>
            <a:r>
              <a:rPr lang="en-US" sz="1500" dirty="0">
                <a:highlight>
                  <a:srgbClr val="00FF00"/>
                </a:highlight>
              </a:rPr>
              <a:t>] API / Web service / Data portal</a:t>
            </a:r>
          </a:p>
          <a:p>
            <a:pPr marL="88900" lvl="0" indent="0" algn="l" rtl="0">
              <a:lnSpc>
                <a:spcPct val="90000"/>
              </a:lnSpc>
              <a:spcBef>
                <a:spcPts val="600"/>
              </a:spcBef>
              <a:spcAft>
                <a:spcPts val="0"/>
              </a:spcAft>
              <a:buClr>
                <a:schemeClr val="dk1"/>
              </a:buClr>
              <a:buSzPts val="1800"/>
              <a:buNone/>
            </a:pPr>
            <a:r>
              <a:rPr lang="en-US" sz="1500" dirty="0">
                <a:highlight>
                  <a:srgbClr val="00FF00"/>
                </a:highlight>
              </a:rPr>
              <a:t>[</a:t>
            </a:r>
            <a:r>
              <a:rPr lang="en-US" sz="1500" b="1" dirty="0">
                <a:solidFill>
                  <a:srgbClr val="1155CC"/>
                </a:solidFill>
                <a:highlight>
                  <a:srgbClr val="00FF00"/>
                </a:highlight>
              </a:rPr>
              <a:t>X</a:t>
            </a:r>
            <a:r>
              <a:rPr lang="en-US" sz="1500" dirty="0">
                <a:highlight>
                  <a:srgbClr val="00FF00"/>
                </a:highlight>
              </a:rPr>
              <a:t>] Website</a:t>
            </a:r>
          </a:p>
        </p:txBody>
      </p:sp>
      <p:sp>
        <p:nvSpPr>
          <p:cNvPr id="2" name="Rettangolo 1"/>
          <p:cNvSpPr/>
          <p:nvPr/>
        </p:nvSpPr>
        <p:spPr>
          <a:xfrm>
            <a:off x="4256587" y="1395991"/>
            <a:ext cx="3773495" cy="4339650"/>
          </a:xfrm>
          <a:prstGeom prst="rect">
            <a:avLst/>
          </a:prstGeom>
        </p:spPr>
        <p:txBody>
          <a:bodyPr wrap="square">
            <a:spAutoFit/>
          </a:bodyPr>
          <a:lstStyle/>
          <a:p>
            <a:pPr marL="88900">
              <a:lnSpc>
                <a:spcPct val="90000"/>
              </a:lnSpc>
              <a:spcBef>
                <a:spcPts val="600"/>
              </a:spcBef>
            </a:pPr>
            <a:r>
              <a:rPr lang="en-US" sz="1500" dirty="0"/>
              <a:t>[ ] Technological device</a:t>
            </a:r>
            <a:endParaRPr lang="it-IT" sz="1500" dirty="0"/>
          </a:p>
          <a:p>
            <a:pPr marL="88900">
              <a:lnSpc>
                <a:spcPct val="90000"/>
              </a:lnSpc>
              <a:spcBef>
                <a:spcPts val="600"/>
              </a:spcBef>
            </a:pPr>
            <a:r>
              <a:rPr lang="en-US" sz="1500" dirty="0"/>
              <a:t>[ ] Technological facility</a:t>
            </a:r>
            <a:endParaRPr lang="it-IT" sz="1500" dirty="0"/>
          </a:p>
          <a:p>
            <a:pPr marL="88900">
              <a:lnSpc>
                <a:spcPct val="90000"/>
              </a:lnSpc>
              <a:spcBef>
                <a:spcPts val="600"/>
              </a:spcBef>
            </a:pPr>
            <a:r>
              <a:rPr lang="it-IT" sz="1500" dirty="0"/>
              <a:t>[ ] System design</a:t>
            </a:r>
          </a:p>
          <a:p>
            <a:pPr marL="88900">
              <a:lnSpc>
                <a:spcPct val="90000"/>
              </a:lnSpc>
              <a:spcBef>
                <a:spcPts val="600"/>
              </a:spcBef>
            </a:pPr>
            <a:r>
              <a:rPr lang="it-IT" sz="1500" dirty="0"/>
              <a:t>[ ] </a:t>
            </a:r>
            <a:r>
              <a:rPr lang="it-IT" sz="1500" dirty="0" err="1"/>
              <a:t>Prototype</a:t>
            </a:r>
            <a:endParaRPr lang="it-IT" sz="1500" dirty="0"/>
          </a:p>
          <a:p>
            <a:pPr marL="88900">
              <a:lnSpc>
                <a:spcPct val="90000"/>
              </a:lnSpc>
              <a:spcBef>
                <a:spcPts val="600"/>
              </a:spcBef>
            </a:pPr>
            <a:r>
              <a:rPr lang="it-IT" sz="1500" dirty="0"/>
              <a:t>[ ] Services</a:t>
            </a:r>
          </a:p>
          <a:p>
            <a:pPr marL="88900">
              <a:lnSpc>
                <a:spcPct val="90000"/>
              </a:lnSpc>
              <a:spcBef>
                <a:spcPts val="600"/>
              </a:spcBef>
            </a:pPr>
            <a:r>
              <a:rPr lang="it-IT" sz="1500" dirty="0"/>
              <a:t>[ ] Digital twins / Virtual </a:t>
            </a:r>
            <a:r>
              <a:rPr lang="it-IT" sz="1500" dirty="0" err="1"/>
              <a:t>laboratories</a:t>
            </a:r>
            <a:endParaRPr lang="it-IT" sz="1500" dirty="0"/>
          </a:p>
          <a:p>
            <a:pPr marL="88900">
              <a:lnSpc>
                <a:spcPct val="90000"/>
              </a:lnSpc>
              <a:spcBef>
                <a:spcPts val="600"/>
              </a:spcBef>
            </a:pPr>
            <a:r>
              <a:rPr lang="it-IT" sz="1500" dirty="0"/>
              <a:t>[ ] </a:t>
            </a:r>
            <a:r>
              <a:rPr lang="it-IT" sz="1500" dirty="0" err="1"/>
              <a:t>Methods</a:t>
            </a:r>
            <a:r>
              <a:rPr lang="it-IT" sz="1500" dirty="0"/>
              <a:t> and </a:t>
            </a:r>
            <a:r>
              <a:rPr lang="it-IT" sz="1500" dirty="0" err="1"/>
              <a:t>Strategies</a:t>
            </a:r>
            <a:endParaRPr lang="it-IT" sz="1500" dirty="0"/>
          </a:p>
          <a:p>
            <a:pPr marL="88900">
              <a:lnSpc>
                <a:spcPct val="90000"/>
              </a:lnSpc>
              <a:spcBef>
                <a:spcPts val="600"/>
              </a:spcBef>
            </a:pPr>
            <a:r>
              <a:rPr lang="it-IT" sz="1500" dirty="0"/>
              <a:t>[ ] </a:t>
            </a:r>
            <a:r>
              <a:rPr lang="it-IT" sz="1500" dirty="0" err="1"/>
              <a:t>Guidelines</a:t>
            </a:r>
            <a:r>
              <a:rPr lang="it-IT" sz="1500" dirty="0"/>
              <a:t> / </a:t>
            </a:r>
            <a:r>
              <a:rPr lang="it-IT" sz="1500" dirty="0" err="1"/>
              <a:t>Acquisition</a:t>
            </a:r>
            <a:r>
              <a:rPr lang="it-IT" sz="1500" dirty="0"/>
              <a:t> and processing </a:t>
            </a:r>
            <a:r>
              <a:rPr lang="it-IT" sz="1500" dirty="0" err="1"/>
              <a:t>standards</a:t>
            </a:r>
            <a:r>
              <a:rPr lang="it-IT" sz="1500" dirty="0"/>
              <a:t> / </a:t>
            </a:r>
            <a:r>
              <a:rPr lang="it-IT" sz="1500" dirty="0" err="1"/>
              <a:t>Protocols</a:t>
            </a:r>
            <a:r>
              <a:rPr lang="it-IT" sz="1500" dirty="0"/>
              <a:t> / </a:t>
            </a:r>
            <a:r>
              <a:rPr lang="it-IT" sz="1500" dirty="0" err="1"/>
              <a:t>Procedures</a:t>
            </a:r>
            <a:endParaRPr lang="it-IT" sz="1500" dirty="0"/>
          </a:p>
          <a:p>
            <a:pPr marL="88900">
              <a:lnSpc>
                <a:spcPct val="90000"/>
              </a:lnSpc>
              <a:spcBef>
                <a:spcPts val="600"/>
              </a:spcBef>
            </a:pPr>
            <a:r>
              <a:rPr lang="it-IT" sz="1500" dirty="0"/>
              <a:t>[ ] Technical </a:t>
            </a:r>
            <a:r>
              <a:rPr lang="it-IT" sz="1500" dirty="0" err="1"/>
              <a:t>documentation</a:t>
            </a:r>
            <a:r>
              <a:rPr lang="it-IT" sz="1500" dirty="0"/>
              <a:t> (e.g., </a:t>
            </a:r>
            <a:r>
              <a:rPr lang="it-IT" sz="1500" dirty="0" err="1"/>
              <a:t>user</a:t>
            </a:r>
            <a:r>
              <a:rPr lang="it-IT" sz="1500" dirty="0"/>
              <a:t> </a:t>
            </a:r>
            <a:r>
              <a:rPr lang="it-IT" sz="1500" dirty="0" err="1"/>
              <a:t>manuals</a:t>
            </a:r>
            <a:r>
              <a:rPr lang="it-IT" sz="1500" dirty="0"/>
              <a:t>)</a:t>
            </a:r>
          </a:p>
          <a:p>
            <a:pPr marL="88900">
              <a:lnSpc>
                <a:spcPct val="90000"/>
              </a:lnSpc>
              <a:spcBef>
                <a:spcPts val="600"/>
              </a:spcBef>
            </a:pPr>
            <a:r>
              <a:rPr lang="it-IT" sz="1500" dirty="0"/>
              <a:t>[ ] </a:t>
            </a:r>
            <a:r>
              <a:rPr lang="it-IT" sz="1500" dirty="0" err="1"/>
              <a:t>Dissemination</a:t>
            </a:r>
            <a:r>
              <a:rPr lang="it-IT" sz="1500" dirty="0"/>
              <a:t> </a:t>
            </a:r>
            <a:r>
              <a:rPr lang="it-IT" sz="1500" dirty="0" err="1"/>
              <a:t>materials</a:t>
            </a:r>
            <a:endParaRPr lang="it-IT" sz="1500" dirty="0"/>
          </a:p>
          <a:p>
            <a:pPr marL="88900">
              <a:lnSpc>
                <a:spcPct val="90000"/>
              </a:lnSpc>
              <a:spcBef>
                <a:spcPts val="600"/>
              </a:spcBef>
            </a:pPr>
            <a:r>
              <a:rPr lang="it-IT" sz="1500" dirty="0"/>
              <a:t>[ ] Training </a:t>
            </a:r>
            <a:r>
              <a:rPr lang="it-IT" sz="1500" dirty="0" err="1"/>
              <a:t>course</a:t>
            </a:r>
            <a:r>
              <a:rPr lang="it-IT" sz="1500" dirty="0"/>
              <a:t> / Educational </a:t>
            </a:r>
            <a:r>
              <a:rPr lang="it-IT" sz="1500" dirty="0" err="1"/>
              <a:t>activity</a:t>
            </a:r>
            <a:r>
              <a:rPr lang="it-IT" sz="1500" dirty="0"/>
              <a:t> or </a:t>
            </a:r>
            <a:r>
              <a:rPr lang="it-IT" sz="1500" dirty="0" err="1"/>
              <a:t>tool</a:t>
            </a:r>
            <a:endParaRPr lang="it-IT" sz="1500" dirty="0"/>
          </a:p>
          <a:p>
            <a:pPr marL="88900">
              <a:lnSpc>
                <a:spcPct val="90000"/>
              </a:lnSpc>
              <a:spcBef>
                <a:spcPts val="600"/>
              </a:spcBef>
            </a:pPr>
            <a:r>
              <a:rPr lang="it-IT" sz="1500" dirty="0"/>
              <a:t>[ ] Project report</a:t>
            </a:r>
          </a:p>
          <a:p>
            <a:pPr marL="88900">
              <a:lnSpc>
                <a:spcPct val="90000"/>
              </a:lnSpc>
              <a:spcBef>
                <a:spcPts val="600"/>
              </a:spcBef>
            </a:pPr>
            <a:r>
              <a:rPr lang="it-IT" sz="1500" dirty="0"/>
              <a:t>[ ] </a:t>
            </a:r>
            <a:r>
              <a:rPr lang="it-IT" sz="1500" dirty="0" err="1"/>
              <a:t>Other</a:t>
            </a:r>
            <a:r>
              <a:rPr lang="it-IT" sz="1500" dirty="0"/>
              <a:t>: (</a:t>
            </a:r>
            <a:r>
              <a:rPr lang="it-IT" sz="1500" dirty="0" err="1"/>
              <a:t>please</a:t>
            </a:r>
            <a:r>
              <a:rPr lang="it-IT" sz="1500" dirty="0"/>
              <a:t> </a:t>
            </a:r>
            <a:r>
              <a:rPr lang="it-IT" sz="1500" dirty="0" err="1"/>
              <a:t>provide</a:t>
            </a:r>
            <a:r>
              <a:rPr lang="it-IT" sz="1500" dirty="0"/>
              <a:t> a brief </a:t>
            </a:r>
            <a:r>
              <a:rPr lang="it-IT" sz="1500" dirty="0" err="1"/>
              <a:t>description</a:t>
            </a:r>
            <a:r>
              <a:rPr lang="it-IT" sz="1500" dirty="0"/>
              <a:t>)</a:t>
            </a:r>
          </a:p>
        </p:txBody>
      </p:sp>
      <p:pic>
        <p:nvPicPr>
          <p:cNvPr id="8" name="Google Shape;107;p6">
            <a:extLst>
              <a:ext uri="{FF2B5EF4-FFF2-40B4-BE49-F238E27FC236}">
                <a16:creationId xmlns:a16="http://schemas.microsoft.com/office/drawing/2014/main" id="{729B933A-4314-3928-75FA-7E2726DEBA02}"/>
              </a:ext>
            </a:extLst>
          </p:cNvPr>
          <p:cNvPicPr preferRelativeResize="0"/>
          <p:nvPr/>
        </p:nvPicPr>
        <p:blipFill rotWithShape="1">
          <a:blip r:embed="rId2">
            <a:alphaModFix/>
          </a:blip>
          <a:srcRect/>
          <a:stretch/>
        </p:blipFill>
        <p:spPr>
          <a:xfrm>
            <a:off x="8980273" y="616900"/>
            <a:ext cx="3153874" cy="3291875"/>
          </a:xfrm>
          <a:prstGeom prst="rect">
            <a:avLst/>
          </a:prstGeom>
          <a:noFill/>
          <a:ln>
            <a:noFill/>
          </a:ln>
        </p:spPr>
      </p:pic>
      <p:sp>
        <p:nvSpPr>
          <p:cNvPr id="9" name="Google Shape;108;p6">
            <a:extLst>
              <a:ext uri="{FF2B5EF4-FFF2-40B4-BE49-F238E27FC236}">
                <a16:creationId xmlns:a16="http://schemas.microsoft.com/office/drawing/2014/main" id="{8EC061D7-6ACE-1079-5919-2FF30B685927}"/>
              </a:ext>
            </a:extLst>
          </p:cNvPr>
          <p:cNvSpPr/>
          <p:nvPr/>
        </p:nvSpPr>
        <p:spPr>
          <a:xfrm>
            <a:off x="9075963" y="879425"/>
            <a:ext cx="2962500" cy="272100"/>
          </a:xfrm>
          <a:prstGeom prst="roundRect">
            <a:avLst>
              <a:gd name="adj" fmla="val 16667"/>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 name="Google Shape;109;p6" title="NEAMTHM18.png">
            <a:extLst>
              <a:ext uri="{FF2B5EF4-FFF2-40B4-BE49-F238E27FC236}">
                <a16:creationId xmlns:a16="http://schemas.microsoft.com/office/drawing/2014/main" id="{8A12354A-971D-1710-027E-30973D18373A}"/>
              </a:ext>
            </a:extLst>
          </p:cNvPr>
          <p:cNvPicPr preferRelativeResize="0"/>
          <p:nvPr/>
        </p:nvPicPr>
        <p:blipFill>
          <a:blip r:embed="rId3">
            <a:alphaModFix/>
          </a:blip>
          <a:stretch>
            <a:fillRect/>
          </a:stretch>
        </p:blipFill>
        <p:spPr>
          <a:xfrm>
            <a:off x="7996875" y="3222725"/>
            <a:ext cx="4195123" cy="2454001"/>
          </a:xfrm>
          <a:prstGeom prst="rect">
            <a:avLst/>
          </a:prstGeom>
          <a:noFill/>
          <a:ln>
            <a:noFill/>
          </a:ln>
        </p:spPr>
      </p:pic>
      <p:sp>
        <p:nvSpPr>
          <p:cNvPr id="4" name="Titolo 1">
            <a:extLst>
              <a:ext uri="{FF2B5EF4-FFF2-40B4-BE49-F238E27FC236}">
                <a16:creationId xmlns:a16="http://schemas.microsoft.com/office/drawing/2014/main" id="{1AAF4C96-6C37-F170-85B9-0D55C6F5AEAB}"/>
              </a:ext>
            </a:extLst>
          </p:cNvPr>
          <p:cNvSpPr>
            <a:spLocks noGrp="1"/>
          </p:cNvSpPr>
          <p:nvPr>
            <p:ph type="title"/>
          </p:nvPr>
        </p:nvSpPr>
        <p:spPr>
          <a:xfrm>
            <a:off x="4377447" y="461929"/>
            <a:ext cx="3773494" cy="776726"/>
          </a:xfrm>
        </p:spPr>
        <p:txBody>
          <a:bodyPr>
            <a:normAutofit fontScale="90000"/>
          </a:bodyPr>
          <a:lstStyle/>
          <a:p>
            <a:pPr algn="ctr"/>
            <a:r>
              <a:rPr lang="en-GB" sz="3000" b="1" dirty="0">
                <a:solidFill>
                  <a:srgbClr val="C00000"/>
                </a:solidFill>
                <a:latin typeface="+mn-lt"/>
              </a:rPr>
              <a:t>Ethical Labelling Scheme</a:t>
            </a:r>
            <a:br>
              <a:rPr lang="en-GB" sz="3000" b="1" dirty="0">
                <a:solidFill>
                  <a:srgbClr val="C00000"/>
                </a:solidFill>
                <a:latin typeface="+mn-lt"/>
              </a:rPr>
            </a:br>
            <a:r>
              <a:rPr lang="en-GB" sz="2200" b="1" dirty="0">
                <a:solidFill>
                  <a:srgbClr val="C00000"/>
                </a:solidFill>
                <a:latin typeface="+mn-lt"/>
              </a:rPr>
              <a:t>example: </a:t>
            </a:r>
            <a:r>
              <a:rPr lang="en-US" sz="2200" b="1" dirty="0">
                <a:solidFill>
                  <a:srgbClr val="002060"/>
                </a:solidFill>
                <a:latin typeface="+mj-lt"/>
              </a:rPr>
              <a:t>NEAMTHM18</a:t>
            </a:r>
            <a:endParaRPr lang="en-GB" sz="2200" b="1" dirty="0">
              <a:solidFill>
                <a:srgbClr val="C00000"/>
              </a:solidFill>
              <a:latin typeface="+mn-lt"/>
            </a:endParaRPr>
          </a:p>
        </p:txBody>
      </p:sp>
    </p:spTree>
    <p:extLst>
      <p:ext uri="{BB962C8B-B14F-4D97-AF65-F5344CB8AC3E}">
        <p14:creationId xmlns:p14="http://schemas.microsoft.com/office/powerpoint/2010/main" val="26210333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3161</Words>
  <Application>Microsoft Macintosh PowerPoint</Application>
  <PresentationFormat>Widescreen</PresentationFormat>
  <Paragraphs>342</Paragraphs>
  <Slides>23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Calibri</vt:lpstr>
      <vt:lpstr>Calibri (corpo)</vt:lpstr>
      <vt:lpstr>Calibri Light</vt:lpstr>
      <vt:lpstr>Symbol</vt:lpstr>
      <vt:lpstr>Times New Roman</vt:lpstr>
      <vt:lpstr>Wingdings</vt:lpstr>
      <vt:lpstr>Tema di Office</vt:lpstr>
      <vt:lpstr>Presentazione standard di PowerPoint</vt:lpstr>
      <vt:lpstr>Overview 1/2</vt:lpstr>
      <vt:lpstr>Overview 2/2</vt:lpstr>
      <vt:lpstr>Ethical Label Summary</vt:lpstr>
      <vt:lpstr>Validation process</vt:lpstr>
      <vt:lpstr>Ethical Labelling Scheme</vt:lpstr>
      <vt:lpstr>Ethical Labelling Scheme example: NEAMTHM18</vt:lpstr>
      <vt:lpstr>Presentazione standard di PowerPoint</vt:lpstr>
      <vt:lpstr>Ethical Labelling Scheme example: NEAMTHM18</vt:lpstr>
      <vt:lpstr>Presentazione standard di PowerPoint</vt:lpstr>
      <vt:lpstr>Presentazione standard di PowerPoint</vt:lpstr>
      <vt:lpstr>Ethical Labelling Scheme</vt:lpstr>
      <vt:lpstr>Presentazione standard di PowerPoint</vt:lpstr>
      <vt:lpstr>Ethical Labelling Scheme</vt:lpstr>
      <vt:lpstr>Presentazione standard di PowerPoint</vt:lpstr>
      <vt:lpstr>Ethical Labelling Scheme</vt:lpstr>
      <vt:lpstr>Presentazione standard di PowerPoint</vt:lpstr>
      <vt:lpstr>Ethical Labelling Scheme</vt:lpstr>
      <vt:lpstr>Presentazione standard di PowerPoint</vt:lpstr>
      <vt:lpstr>Ethical Labelling Scheme</vt:lpstr>
      <vt:lpstr>Presentazione standard di PowerPoint</vt:lpstr>
      <vt:lpstr>Key message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Angioni</dc:creator>
  <cp:lastModifiedBy>Karl_EPOS ERIC </cp:lastModifiedBy>
  <cp:revision>58</cp:revision>
  <cp:lastPrinted>2026-03-11T17:40:58Z</cp:lastPrinted>
  <dcterms:created xsi:type="dcterms:W3CDTF">2026-02-14T10:36:05Z</dcterms:created>
  <dcterms:modified xsi:type="dcterms:W3CDTF">2026-03-17T08:25:02Z</dcterms:modified>
</cp:coreProperties>
</file>