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 id="2147483672"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5143500" type="screen16x9"/>
  <p:notesSz cx="6858000" cy="9144000"/>
  <p:embeddedFontLst>
    <p:embeddedFont>
      <p:font typeface="Century Gothic" panose="020B0502020202020204" pitchFamily="34" charset="0"/>
      <p:regular r:id="rId28"/>
      <p:bold r:id="rId29"/>
      <p:italic r:id="rId30"/>
      <p:boldItalic r:id="rId31"/>
    </p:embeddedFont>
    <p:embeddedFont>
      <p:font typeface="Helvetica Neue" panose="02000503000000020004"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aOX0IIdpzHaW9QsUVe7Zu4N3k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B82C0D-FEE8-496C-AA64-2C6E487ABC99}">
  <a:tblStyle styleId="{E0B82C0D-FEE8-496C-AA64-2C6E487ABC9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6"/>
  </p:normalViewPr>
  <p:slideViewPr>
    <p:cSldViewPr snapToGrid="0">
      <p:cViewPr varScale="1">
        <p:scale>
          <a:sx n="138" d="100"/>
          <a:sy n="138" d="100"/>
        </p:scale>
        <p:origin x="784" y="176"/>
      </p:cViewPr>
      <p:guideLst>
        <p:guide orient="horz" pos="1597"/>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40"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2" name="Google Shape;1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100"/>
              <a:buFont typeface="Arial"/>
              <a:buNone/>
            </a:pPr>
            <a:r>
              <a:rPr lang="en-US"/>
              <a:t>Epistemic uncertainty from GMMs</a:t>
            </a:r>
            <a:endParaRPr/>
          </a:p>
          <a:p>
            <a:pPr marL="0" lvl="0" indent="0" algn="l" rtl="0">
              <a:lnSpc>
                <a:spcPct val="100000"/>
              </a:lnSpc>
              <a:spcBef>
                <a:spcPts val="360"/>
              </a:spcBef>
              <a:spcAft>
                <a:spcPts val="0"/>
              </a:spcAft>
              <a:buClr>
                <a:schemeClr val="dk1"/>
              </a:buClr>
              <a:buSzPts val="1100"/>
              <a:buFont typeface="Arial"/>
              <a:buNone/>
            </a:pPr>
            <a:r>
              <a:rPr lang="en-US"/>
              <a:t>Aleatory - can go from 2000+ to 0 losses</a:t>
            </a:r>
            <a:endParaRPr/>
          </a:p>
          <a:p>
            <a:pPr marL="0" lvl="0" indent="0" algn="l" rtl="0">
              <a:lnSpc>
                <a:spcPct val="100000"/>
              </a:lnSpc>
              <a:spcBef>
                <a:spcPts val="360"/>
              </a:spcBef>
              <a:spcAft>
                <a:spcPts val="0"/>
              </a:spcAft>
              <a:buSzPts val="1400"/>
              <a:buNone/>
            </a:pPr>
            <a:endParaRPr/>
          </a:p>
        </p:txBody>
      </p:sp>
      <p:sp>
        <p:nvSpPr>
          <p:cNvPr id="268" name="Google Shape;26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100"/>
              <a:buFont typeface="Arial"/>
              <a:buNone/>
            </a:pPr>
            <a:r>
              <a:rPr lang="en-US"/>
              <a:t>Condition on gms (New Zealand) and get losses which are closer</a:t>
            </a:r>
            <a:endParaRPr/>
          </a:p>
          <a:p>
            <a:pPr marL="0" lvl="0" indent="0" algn="l" rtl="0">
              <a:lnSpc>
                <a:spcPct val="100000"/>
              </a:lnSpc>
              <a:spcBef>
                <a:spcPts val="360"/>
              </a:spcBef>
              <a:spcAft>
                <a:spcPts val="0"/>
              </a:spcAft>
              <a:buClr>
                <a:schemeClr val="dk1"/>
              </a:buClr>
              <a:buSzPts val="1100"/>
              <a:buFont typeface="Arial"/>
              <a:buNone/>
            </a:pPr>
            <a:r>
              <a:rPr lang="en-US"/>
              <a:t>Should condition but often don’t know recordings, macroseismic intensity </a:t>
            </a:r>
            <a:endParaRPr/>
          </a:p>
          <a:p>
            <a:pPr marL="0" lvl="0" indent="0" algn="l" rtl="0">
              <a:lnSpc>
                <a:spcPct val="100000"/>
              </a:lnSpc>
              <a:spcBef>
                <a:spcPts val="360"/>
              </a:spcBef>
              <a:spcAft>
                <a:spcPts val="0"/>
              </a:spcAft>
              <a:buClr>
                <a:schemeClr val="dk1"/>
              </a:buClr>
              <a:buSzPts val="1100"/>
              <a:buFont typeface="Arial"/>
              <a:buNone/>
            </a:pPr>
            <a:endParaRPr/>
          </a:p>
          <a:p>
            <a:pPr marL="0" lvl="0" indent="0" algn="l" rtl="0">
              <a:lnSpc>
                <a:spcPct val="100000"/>
              </a:lnSpc>
              <a:spcBef>
                <a:spcPts val="360"/>
              </a:spcBef>
              <a:spcAft>
                <a:spcPts val="0"/>
              </a:spcAft>
              <a:buClr>
                <a:schemeClr val="dk1"/>
              </a:buClr>
              <a:buSzPts val="1100"/>
              <a:buFont typeface="Arial"/>
              <a:buNone/>
            </a:pPr>
            <a:endParaRPr/>
          </a:p>
          <a:p>
            <a:pPr marL="0" lvl="0" indent="0" algn="l" rtl="0">
              <a:lnSpc>
                <a:spcPct val="100000"/>
              </a:lnSpc>
              <a:spcBef>
                <a:spcPts val="360"/>
              </a:spcBef>
              <a:spcAft>
                <a:spcPts val="0"/>
              </a:spcAft>
              <a:buSzPts val="1400"/>
              <a:buNone/>
            </a:pPr>
            <a:endParaRPr/>
          </a:p>
        </p:txBody>
      </p:sp>
      <p:sp>
        <p:nvSpPr>
          <p:cNvPr id="277" name="Google Shape;27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3" name="Google Shape;29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2" name="Google Shape;30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0" name="Google Shape;31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2" name="Google Shape;33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1" name="Google Shape;34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0" name="Google Shape;35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0" name="Google Shape;15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9" name="Google Shape;35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68" name="Google Shape;36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d0661404b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4" name="Google Shape;384;g3d0661404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7" name="Google Shape;15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Some issues - when use nodal planes or oq rupture or rupture parameters, often need to assume epicentre is in middle of rupture, need to assume aspect ratio (not always 2)</a:t>
            </a:r>
            <a:endParaRPr/>
          </a:p>
        </p:txBody>
      </p:sp>
      <p:sp>
        <p:nvSpPr>
          <p:cNvPr id="181" name="Google Shape;18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9" name="Google Shape;21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6" name="Google Shape;22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nd/4.0"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nd/4.0" TargetMode="External"/><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2"/>
        <p:cNvGrpSpPr/>
        <p:nvPr/>
      </p:nvGrpSpPr>
      <p:grpSpPr>
        <a:xfrm>
          <a:off x="0" y="0"/>
          <a:ext cx="0" cy="0"/>
          <a:chOff x="0" y="0"/>
          <a:chExt cx="0" cy="0"/>
        </a:xfrm>
      </p:grpSpPr>
      <p:sp>
        <p:nvSpPr>
          <p:cNvPr id="13" name="Google Shape;13;p2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2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SzPts val="3300"/>
              <a:buNone/>
              <a:defRPr/>
            </a:lvl1pPr>
            <a:lvl2pPr lvl="1" algn="l">
              <a:lnSpc>
                <a:spcPct val="85000"/>
              </a:lnSpc>
              <a:spcBef>
                <a:spcPts val="0"/>
              </a:spcBef>
              <a:spcAft>
                <a:spcPts val="0"/>
              </a:spcAft>
              <a:buSzPts val="1100"/>
              <a:buNone/>
              <a:defRPr/>
            </a:lvl2pPr>
            <a:lvl3pPr lvl="2" algn="l">
              <a:lnSpc>
                <a:spcPct val="85000"/>
              </a:lnSpc>
              <a:spcBef>
                <a:spcPts val="0"/>
              </a:spcBef>
              <a:spcAft>
                <a:spcPts val="0"/>
              </a:spcAft>
              <a:buSzPts val="1100"/>
              <a:buNone/>
              <a:defRPr/>
            </a:lvl3pPr>
            <a:lvl4pPr lvl="3" algn="l">
              <a:lnSpc>
                <a:spcPct val="85000"/>
              </a:lnSpc>
              <a:spcBef>
                <a:spcPts val="0"/>
              </a:spcBef>
              <a:spcAft>
                <a:spcPts val="0"/>
              </a:spcAft>
              <a:buSzPts val="1100"/>
              <a:buNone/>
              <a:defRPr/>
            </a:lvl4pPr>
            <a:lvl5pPr lvl="4" algn="l">
              <a:lnSpc>
                <a:spcPct val="85000"/>
              </a:lnSpc>
              <a:spcBef>
                <a:spcPts val="0"/>
              </a:spcBef>
              <a:spcAft>
                <a:spcPts val="0"/>
              </a:spcAft>
              <a:buSzPts val="1100"/>
              <a:buNone/>
              <a:defRPr/>
            </a:lvl5pPr>
            <a:lvl6pPr lvl="5" algn="l">
              <a:lnSpc>
                <a:spcPct val="85000"/>
              </a:lnSpc>
              <a:spcBef>
                <a:spcPts val="0"/>
              </a:spcBef>
              <a:spcAft>
                <a:spcPts val="0"/>
              </a:spcAft>
              <a:buSzPts val="1100"/>
              <a:buNone/>
              <a:defRPr/>
            </a:lvl6pPr>
            <a:lvl7pPr lvl="6" algn="l">
              <a:lnSpc>
                <a:spcPct val="85000"/>
              </a:lnSpc>
              <a:spcBef>
                <a:spcPts val="0"/>
              </a:spcBef>
              <a:spcAft>
                <a:spcPts val="0"/>
              </a:spcAft>
              <a:buSzPts val="1100"/>
              <a:buNone/>
              <a:defRPr/>
            </a:lvl7pPr>
            <a:lvl8pPr lvl="7" algn="l">
              <a:lnSpc>
                <a:spcPct val="85000"/>
              </a:lnSpc>
              <a:spcBef>
                <a:spcPts val="0"/>
              </a:spcBef>
              <a:spcAft>
                <a:spcPts val="0"/>
              </a:spcAft>
              <a:buSzPts val="1100"/>
              <a:buNone/>
              <a:defRPr/>
            </a:lvl8pPr>
            <a:lvl9pPr lvl="8" algn="l">
              <a:lnSpc>
                <a:spcPct val="85000"/>
              </a:lnSpc>
              <a:spcBef>
                <a:spcPts val="0"/>
              </a:spcBef>
              <a:spcAft>
                <a:spcPts val="0"/>
              </a:spcAft>
              <a:buSzPts val="1100"/>
              <a:buNone/>
              <a:defRPr/>
            </a:lvl9pPr>
          </a:lstStyle>
          <a:p>
            <a:endParaRPr/>
          </a:p>
        </p:txBody>
      </p:sp>
      <p:sp>
        <p:nvSpPr>
          <p:cNvPr id="41" name="Google Shape;41;p56"/>
          <p:cNvSpPr txBox="1">
            <a:spLocks noGrp="1"/>
          </p:cNvSpPr>
          <p:nvPr>
            <p:ph type="body" idx="1"/>
          </p:nvPr>
        </p:nvSpPr>
        <p:spPr>
          <a:xfrm>
            <a:off x="253673" y="613532"/>
            <a:ext cx="8625000" cy="4125000"/>
          </a:xfrm>
          <a:prstGeom prst="rect">
            <a:avLst/>
          </a:prstGeom>
          <a:noFill/>
          <a:ln>
            <a:noFill/>
          </a:ln>
        </p:spPr>
        <p:txBody>
          <a:bodyPr spcFirstLastPara="1" wrap="square" lIns="0" tIns="45700" rIns="0" bIns="45700" anchor="t" anchorCtr="0">
            <a:normAutofit/>
          </a:bodyPr>
          <a:lstStyle>
            <a:lvl1pPr marL="457200" lvl="0" indent="-342900" algn="l">
              <a:lnSpc>
                <a:spcPct val="100000"/>
              </a:lnSpc>
              <a:spcBef>
                <a:spcPts val="400"/>
              </a:spcBef>
              <a:spcAft>
                <a:spcPts val="0"/>
              </a:spcAft>
              <a:buSzPts val="1800"/>
              <a:buChar char="•"/>
              <a:defRPr/>
            </a:lvl1pPr>
            <a:lvl2pPr marL="914400" lvl="1" indent="-342900" algn="l">
              <a:lnSpc>
                <a:spcPct val="90000"/>
              </a:lnSpc>
              <a:spcBef>
                <a:spcPts val="4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verskrift og tekstboks">
  <p:cSld name="Overskrift og tekstboks">
    <p:spTree>
      <p:nvGrpSpPr>
        <p:cNvPr id="1" name="Shape 42"/>
        <p:cNvGrpSpPr/>
        <p:nvPr/>
      </p:nvGrpSpPr>
      <p:grpSpPr>
        <a:xfrm>
          <a:off x="0" y="0"/>
          <a:ext cx="0" cy="0"/>
          <a:chOff x="0" y="0"/>
          <a:chExt cx="0" cy="0"/>
        </a:xfrm>
      </p:grpSpPr>
      <p:sp>
        <p:nvSpPr>
          <p:cNvPr id="43" name="Google Shape;43;g3d0661404bd_0_92"/>
          <p:cNvSpPr txBox="1">
            <a:spLocks noGrp="1"/>
          </p:cNvSpPr>
          <p:nvPr>
            <p:ph type="ctrTitle"/>
          </p:nvPr>
        </p:nvSpPr>
        <p:spPr>
          <a:xfrm>
            <a:off x="561555" y="286674"/>
            <a:ext cx="7982700" cy="389700"/>
          </a:xfrm>
          <a:prstGeom prst="rect">
            <a:avLst/>
          </a:prstGeom>
          <a:noFill/>
          <a:ln>
            <a:noFill/>
          </a:ln>
        </p:spPr>
        <p:txBody>
          <a:bodyPr spcFirstLastPara="1" wrap="square" lIns="68575" tIns="27000" rIns="68575" bIns="34275" anchor="t" anchorCtr="0">
            <a:normAutofit/>
          </a:bodyPr>
          <a:lstStyle>
            <a:lvl1pPr lvl="0" algn="l">
              <a:lnSpc>
                <a:spcPct val="90000"/>
              </a:lnSpc>
              <a:spcBef>
                <a:spcPts val="0"/>
              </a:spcBef>
              <a:spcAft>
                <a:spcPts val="0"/>
              </a:spcAft>
              <a:buClr>
                <a:schemeClr val="dk1"/>
              </a:buClr>
              <a:buSzPts val="2600"/>
              <a:buFont typeface="Calibri"/>
              <a:buNone/>
              <a:defRPr sz="26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 name="Google Shape;44;g3d0661404bd_0_92"/>
          <p:cNvSpPr txBox="1">
            <a:spLocks noGrp="1"/>
          </p:cNvSpPr>
          <p:nvPr>
            <p:ph type="body" idx="1"/>
          </p:nvPr>
        </p:nvSpPr>
        <p:spPr>
          <a:xfrm>
            <a:off x="561555" y="880414"/>
            <a:ext cx="7992300" cy="3423900"/>
          </a:xfrm>
          <a:prstGeom prst="rect">
            <a:avLst/>
          </a:prstGeom>
          <a:noFill/>
          <a:ln>
            <a:noFill/>
          </a:ln>
        </p:spPr>
        <p:txBody>
          <a:bodyPr spcFirstLastPara="1" wrap="square" lIns="54000" tIns="54000" rIns="0" bIns="0" anchor="t" anchorCtr="0">
            <a:normAutofit/>
          </a:bodyPr>
          <a:lstStyle>
            <a:lvl1pPr marL="457200" lvl="0" indent="-361950" algn="l">
              <a:lnSpc>
                <a:spcPct val="90000"/>
              </a:lnSpc>
              <a:spcBef>
                <a:spcPts val="800"/>
              </a:spcBef>
              <a:spcAft>
                <a:spcPts val="0"/>
              </a:spcAft>
              <a:buClr>
                <a:schemeClr val="dk1"/>
              </a:buClr>
              <a:buSzPts val="2100"/>
              <a:buChar char="•"/>
              <a:defRPr/>
            </a:lvl1pPr>
            <a:lvl2pPr marL="914400" lvl="1" indent="-323850" algn="l">
              <a:lnSpc>
                <a:spcPct val="90000"/>
              </a:lnSpc>
              <a:spcBef>
                <a:spcPts val="400"/>
              </a:spcBef>
              <a:spcAft>
                <a:spcPts val="0"/>
              </a:spcAft>
              <a:buClr>
                <a:schemeClr val="dk1"/>
              </a:buClr>
              <a:buSzPts val="1500"/>
              <a:buFont typeface="Play"/>
              <a:buChar char="–"/>
              <a:defRPr/>
            </a:lvl2pPr>
            <a:lvl3pPr marL="1371600" lvl="2" indent="-311150" algn="l">
              <a:lnSpc>
                <a:spcPct val="90000"/>
              </a:lnSpc>
              <a:spcBef>
                <a:spcPts val="400"/>
              </a:spcBef>
              <a:spcAft>
                <a:spcPts val="0"/>
              </a:spcAft>
              <a:buClr>
                <a:schemeClr val="dk1"/>
              </a:buClr>
              <a:buSzPts val="1300"/>
              <a:buFont typeface="Play"/>
              <a:buChar char="–"/>
              <a:defRPr/>
            </a:lvl3pPr>
            <a:lvl4pPr marL="1828800" lvl="3" indent="-298450" algn="l">
              <a:lnSpc>
                <a:spcPct val="90000"/>
              </a:lnSpc>
              <a:spcBef>
                <a:spcPts val="400"/>
              </a:spcBef>
              <a:spcAft>
                <a:spcPts val="0"/>
              </a:spcAft>
              <a:buClr>
                <a:schemeClr val="dk1"/>
              </a:buClr>
              <a:buSzPts val="1100"/>
              <a:buFont typeface="Play"/>
              <a:buChar char="–"/>
              <a:defRPr/>
            </a:lvl4pPr>
            <a:lvl5pPr marL="2286000" lvl="4" indent="-298450" algn="l">
              <a:lnSpc>
                <a:spcPct val="90000"/>
              </a:lnSpc>
              <a:spcBef>
                <a:spcPts val="400"/>
              </a:spcBef>
              <a:spcAft>
                <a:spcPts val="0"/>
              </a:spcAft>
              <a:buClr>
                <a:schemeClr val="dk1"/>
              </a:buClr>
              <a:buSzPts val="1100"/>
              <a:buFont typeface="Play"/>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sp>
        <p:nvSpPr>
          <p:cNvPr id="52" name="Google Shape;52;p27"/>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3" name="Google Shape;53;p27"/>
          <p:cNvSpPr txBox="1">
            <a:spLocks noGrp="1"/>
          </p:cNvSpPr>
          <p:nvPr>
            <p:ph type="body" idx="1"/>
          </p:nvPr>
        </p:nvSpPr>
        <p:spPr>
          <a:xfrm>
            <a:off x="253673" y="613532"/>
            <a:ext cx="8624855" cy="412491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spTree>
      <p:nvGrpSpPr>
        <p:cNvPr id="1" name="Shape 55"/>
        <p:cNvGrpSpPr/>
        <p:nvPr/>
      </p:nvGrpSpPr>
      <p:grpSpPr>
        <a:xfrm>
          <a:off x="0" y="0"/>
          <a:ext cx="0" cy="0"/>
          <a:chOff x="0" y="0"/>
          <a:chExt cx="0" cy="0"/>
        </a:xfrm>
      </p:grpSpPr>
      <p:sp>
        <p:nvSpPr>
          <p:cNvPr id="56" name="Google Shape;56;p31"/>
          <p:cNvSpPr txBox="1">
            <a:spLocks noGrp="1"/>
          </p:cNvSpPr>
          <p:nvPr>
            <p:ph type="ctrTitle"/>
          </p:nvPr>
        </p:nvSpPr>
        <p:spPr>
          <a:xfrm>
            <a:off x="457200" y="1264372"/>
            <a:ext cx="8229600" cy="618473"/>
          </a:xfrm>
          <a:prstGeom prst="rect">
            <a:avLst/>
          </a:prstGeom>
          <a:noFill/>
          <a:ln>
            <a:noFill/>
          </a:ln>
        </p:spPr>
        <p:txBody>
          <a:bodyPr spcFirstLastPara="1" wrap="square" lIns="0" tIns="45700" rIns="91425" bIns="45700" anchor="b" anchorCtr="0">
            <a:noAutofit/>
          </a:bodyPr>
          <a:lstStyle>
            <a:lvl1pPr lvl="0" algn="ctr">
              <a:lnSpc>
                <a:spcPct val="85000"/>
              </a:lnSpc>
              <a:spcBef>
                <a:spcPts val="0"/>
              </a:spcBef>
              <a:spcAft>
                <a:spcPts val="0"/>
              </a:spcAft>
              <a:buSzPts val="1400"/>
              <a:buNone/>
              <a:defRPr sz="1800" b="1" cap="none">
                <a:solidFill>
                  <a:srgbClr val="3874A1"/>
                </a:solidFill>
                <a:latin typeface="Helvetica Neue"/>
                <a:ea typeface="Helvetica Neue"/>
                <a:cs typeface="Helvetica Neue"/>
                <a:sym typeface="Helvetica Neu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7" name="Google Shape;57;p31"/>
          <p:cNvSpPr txBox="1">
            <a:spLocks noGrp="1"/>
          </p:cNvSpPr>
          <p:nvPr>
            <p:ph type="subTitle" idx="1"/>
          </p:nvPr>
        </p:nvSpPr>
        <p:spPr>
          <a:xfrm>
            <a:off x="457200" y="1882845"/>
            <a:ext cx="8229600" cy="461897"/>
          </a:xfrm>
          <a:prstGeom prst="rect">
            <a:avLst/>
          </a:prstGeom>
          <a:noFill/>
          <a:ln>
            <a:noFill/>
          </a:ln>
        </p:spPr>
        <p:txBody>
          <a:bodyPr spcFirstLastPara="1" wrap="square" lIns="0" tIns="45700" rIns="0" bIns="45700" anchor="t" anchorCtr="0">
            <a:noAutofit/>
          </a:bodyPr>
          <a:lstStyle>
            <a:lvl1pPr lvl="0" algn="ctr">
              <a:lnSpc>
                <a:spcPct val="100000"/>
              </a:lnSpc>
              <a:spcBef>
                <a:spcPts val="320"/>
              </a:spcBef>
              <a:spcAft>
                <a:spcPts val="0"/>
              </a:spcAft>
              <a:buSzPts val="1600"/>
              <a:buNone/>
              <a:defRPr sz="1600" b="0" i="0" cap="none">
                <a:solidFill>
                  <a:srgbClr val="000000"/>
                </a:solidFill>
                <a:latin typeface="Century Gothic"/>
                <a:ea typeface="Century Gothic"/>
                <a:cs typeface="Century Gothic"/>
                <a:sym typeface="Century Gothic"/>
              </a:defRPr>
            </a:lvl1pPr>
            <a:lvl2pPr lvl="1" algn="ctr">
              <a:lnSpc>
                <a:spcPct val="100000"/>
              </a:lnSpc>
              <a:spcBef>
                <a:spcPts val="280"/>
              </a:spcBef>
              <a:spcAft>
                <a:spcPts val="0"/>
              </a:spcAft>
              <a:buSzPts val="1400"/>
              <a:buNone/>
              <a:defRPr>
                <a:solidFill>
                  <a:srgbClr val="979291"/>
                </a:solidFill>
              </a:defRPr>
            </a:lvl2pPr>
            <a:lvl3pPr lvl="2" algn="ctr">
              <a:lnSpc>
                <a:spcPct val="100000"/>
              </a:lnSpc>
              <a:spcBef>
                <a:spcPts val="280"/>
              </a:spcBef>
              <a:spcAft>
                <a:spcPts val="0"/>
              </a:spcAft>
              <a:buSzPts val="1428"/>
              <a:buNone/>
              <a:defRPr>
                <a:solidFill>
                  <a:srgbClr val="979291"/>
                </a:solidFill>
              </a:defRPr>
            </a:lvl3pPr>
            <a:lvl4pPr lvl="3" algn="ctr">
              <a:lnSpc>
                <a:spcPct val="100000"/>
              </a:lnSpc>
              <a:spcBef>
                <a:spcPts val="280"/>
              </a:spcBef>
              <a:spcAft>
                <a:spcPts val="0"/>
              </a:spcAft>
              <a:buSzPts val="1400"/>
              <a:buNone/>
              <a:defRPr>
                <a:solidFill>
                  <a:srgbClr val="979291"/>
                </a:solidFill>
              </a:defRPr>
            </a:lvl4pPr>
            <a:lvl5pPr lvl="4" algn="ctr">
              <a:lnSpc>
                <a:spcPct val="100000"/>
              </a:lnSpc>
              <a:spcBef>
                <a:spcPts val="280"/>
              </a:spcBef>
              <a:spcAft>
                <a:spcPts val="0"/>
              </a:spcAft>
              <a:buSzPts val="1400"/>
              <a:buNone/>
              <a:defRPr>
                <a:solidFill>
                  <a:srgbClr val="979291"/>
                </a:solidFill>
              </a:defRPr>
            </a:lvl5pPr>
            <a:lvl6pPr lvl="5" algn="ctr">
              <a:lnSpc>
                <a:spcPct val="100000"/>
              </a:lnSpc>
              <a:spcBef>
                <a:spcPts val="400"/>
              </a:spcBef>
              <a:spcAft>
                <a:spcPts val="0"/>
              </a:spcAft>
              <a:buClr>
                <a:srgbClr val="979291"/>
              </a:buClr>
              <a:buSzPts val="2000"/>
              <a:buNone/>
              <a:defRPr>
                <a:solidFill>
                  <a:srgbClr val="979291"/>
                </a:solidFill>
              </a:defRPr>
            </a:lvl6pPr>
            <a:lvl7pPr lvl="6" algn="ctr">
              <a:lnSpc>
                <a:spcPct val="100000"/>
              </a:lnSpc>
              <a:spcBef>
                <a:spcPts val="400"/>
              </a:spcBef>
              <a:spcAft>
                <a:spcPts val="0"/>
              </a:spcAft>
              <a:buClr>
                <a:srgbClr val="979291"/>
              </a:buClr>
              <a:buSzPts val="2000"/>
              <a:buNone/>
              <a:defRPr>
                <a:solidFill>
                  <a:srgbClr val="979291"/>
                </a:solidFill>
              </a:defRPr>
            </a:lvl7pPr>
            <a:lvl8pPr lvl="7" algn="ctr">
              <a:lnSpc>
                <a:spcPct val="100000"/>
              </a:lnSpc>
              <a:spcBef>
                <a:spcPts val="400"/>
              </a:spcBef>
              <a:spcAft>
                <a:spcPts val="0"/>
              </a:spcAft>
              <a:buClr>
                <a:srgbClr val="979291"/>
              </a:buClr>
              <a:buSzPts val="2000"/>
              <a:buNone/>
              <a:defRPr>
                <a:solidFill>
                  <a:srgbClr val="979291"/>
                </a:solidFill>
              </a:defRPr>
            </a:lvl8pPr>
            <a:lvl9pPr lvl="8" algn="ctr">
              <a:lnSpc>
                <a:spcPct val="100000"/>
              </a:lnSpc>
              <a:spcBef>
                <a:spcPts val="400"/>
              </a:spcBef>
              <a:spcAft>
                <a:spcPts val="0"/>
              </a:spcAft>
              <a:buClr>
                <a:srgbClr val="979291"/>
              </a:buClr>
              <a:buSzPts val="2000"/>
              <a:buNone/>
              <a:defRPr>
                <a:solidFill>
                  <a:srgbClr val="979291"/>
                </a:solidFill>
              </a:defRPr>
            </a:lvl9pPr>
          </a:lstStyle>
          <a:p>
            <a:endParaRPr/>
          </a:p>
        </p:txBody>
      </p:sp>
      <p:pic>
        <p:nvPicPr>
          <p:cNvPr id="58" name="Google Shape;58;p31">
            <a:hlinkClick r:id="rId2"/>
          </p:cNvPr>
          <p:cNvPicPr preferRelativeResize="0"/>
          <p:nvPr/>
        </p:nvPicPr>
        <p:blipFill rotWithShape="1">
          <a:blip r:embed="rId3">
            <a:alphaModFix/>
          </a:blip>
          <a:srcRect/>
          <a:stretch/>
        </p:blipFill>
        <p:spPr>
          <a:xfrm>
            <a:off x="7750175" y="304025"/>
            <a:ext cx="936625" cy="290512"/>
          </a:xfrm>
          <a:prstGeom prst="rect">
            <a:avLst/>
          </a:prstGeom>
          <a:noFill/>
          <a:ln>
            <a:noFill/>
          </a:ln>
        </p:spPr>
      </p:pic>
      <p:sp>
        <p:nvSpPr>
          <p:cNvPr id="59" name="Google Shape;59;p31"/>
          <p:cNvSpPr txBox="1">
            <a:spLocks noGrp="1"/>
          </p:cNvSpPr>
          <p:nvPr>
            <p:ph type="body" idx="2"/>
          </p:nvPr>
        </p:nvSpPr>
        <p:spPr>
          <a:xfrm>
            <a:off x="1603375" y="2844028"/>
            <a:ext cx="6059488" cy="205740"/>
          </a:xfrm>
          <a:prstGeom prst="rect">
            <a:avLst/>
          </a:prstGeom>
          <a:noFill/>
          <a:ln>
            <a:noFill/>
          </a:ln>
        </p:spPr>
        <p:txBody>
          <a:bodyPr spcFirstLastPara="1" wrap="square" lIns="0" tIns="45700" rIns="0" bIns="45700" anchor="ctr" anchorCtr="1">
            <a:noAutofit/>
          </a:bodyPr>
          <a:lstStyle>
            <a:lvl1pPr marL="457200" lvl="0" indent="-228600" algn="l">
              <a:lnSpc>
                <a:spcPct val="100000"/>
              </a:lnSpc>
              <a:spcBef>
                <a:spcPts val="320"/>
              </a:spcBef>
              <a:spcAft>
                <a:spcPts val="0"/>
              </a:spcAft>
              <a:buSzPts val="1600"/>
              <a:buNone/>
              <a:defRPr sz="1600" b="1" cap="none">
                <a:solidFill>
                  <a:srgbClr val="3874A1"/>
                </a:solidFill>
                <a:latin typeface="Helvetica Neue"/>
                <a:ea typeface="Helvetica Neue"/>
                <a:cs typeface="Helvetica Neue"/>
                <a:sym typeface="Helvetica Neu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31"/>
          <p:cNvSpPr txBox="1">
            <a:spLocks noGrp="1"/>
          </p:cNvSpPr>
          <p:nvPr>
            <p:ph type="body" idx="3"/>
          </p:nvPr>
        </p:nvSpPr>
        <p:spPr>
          <a:xfrm>
            <a:off x="1603375" y="3076220"/>
            <a:ext cx="6059488" cy="205740"/>
          </a:xfrm>
          <a:prstGeom prst="rect">
            <a:avLst/>
          </a:prstGeom>
          <a:noFill/>
          <a:ln>
            <a:noFill/>
          </a:ln>
        </p:spPr>
        <p:txBody>
          <a:bodyPr spcFirstLastPara="1" wrap="square" lIns="0" tIns="45700" rIns="0" bIns="45700" anchor="ctr" anchorCtr="0">
            <a:noAutofit/>
          </a:bodyPr>
          <a:lstStyle>
            <a:lvl1pPr marL="457200" lvl="0" indent="-228600" algn="ctr">
              <a:lnSpc>
                <a:spcPct val="100000"/>
              </a:lnSpc>
              <a:spcBef>
                <a:spcPts val="280"/>
              </a:spcBef>
              <a:spcAft>
                <a:spcPts val="0"/>
              </a:spcAft>
              <a:buSzPts val="1400"/>
              <a:buNone/>
              <a:defRPr sz="1400" b="0" i="0" cap="none">
                <a:solidFill>
                  <a:srgbClr val="000000"/>
                </a:solidFill>
                <a:latin typeface="Century Gothic"/>
                <a:ea typeface="Century Gothic"/>
                <a:cs typeface="Century Gothic"/>
                <a:sym typeface="Century Gothic"/>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1" name="Google Shape;61;p31"/>
          <p:cNvPicPr preferRelativeResize="0"/>
          <p:nvPr/>
        </p:nvPicPr>
        <p:blipFill rotWithShape="1">
          <a:blip r:embed="rId4">
            <a:alphaModFix/>
          </a:blip>
          <a:srcRect/>
          <a:stretch/>
        </p:blipFill>
        <p:spPr>
          <a:xfrm>
            <a:off x="3" y="4084923"/>
            <a:ext cx="9143997" cy="105857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2"/>
        <p:cNvGrpSpPr/>
        <p:nvPr/>
      </p:nvGrpSpPr>
      <p:grpSpPr>
        <a:xfrm>
          <a:off x="0" y="0"/>
          <a:ext cx="0" cy="0"/>
          <a:chOff x="0" y="0"/>
          <a:chExt cx="0" cy="0"/>
        </a:xfrm>
      </p:grpSpPr>
      <p:sp>
        <p:nvSpPr>
          <p:cNvPr id="63" name="Google Shape;63;p32"/>
          <p:cNvSpPr/>
          <p:nvPr/>
        </p:nvSpPr>
        <p:spPr>
          <a:xfrm>
            <a:off x="0" y="4786947"/>
            <a:ext cx="9162000" cy="360000"/>
          </a:xfrm>
          <a:prstGeom prst="rect">
            <a:avLst/>
          </a:prstGeom>
          <a:solidFill>
            <a:srgbClr val="387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4" name="Google Shape;64;p32"/>
          <p:cNvPicPr preferRelativeResize="0"/>
          <p:nvPr/>
        </p:nvPicPr>
        <p:blipFill rotWithShape="1">
          <a:blip r:embed="rId2">
            <a:alphaModFix/>
          </a:blip>
          <a:srcRect/>
          <a:stretch/>
        </p:blipFill>
        <p:spPr>
          <a:xfrm>
            <a:off x="6029585" y="2127912"/>
            <a:ext cx="1559119" cy="622963"/>
          </a:xfrm>
          <a:prstGeom prst="rect">
            <a:avLst/>
          </a:prstGeom>
          <a:noFill/>
          <a:ln>
            <a:noFill/>
          </a:ln>
        </p:spPr>
      </p:pic>
      <p:sp>
        <p:nvSpPr>
          <p:cNvPr id="65" name="Google Shape;65;p32"/>
          <p:cNvSpPr txBox="1">
            <a:spLocks noGrp="1"/>
          </p:cNvSpPr>
          <p:nvPr>
            <p:ph type="title"/>
          </p:nvPr>
        </p:nvSpPr>
        <p:spPr>
          <a:xfrm>
            <a:off x="1303820" y="1623417"/>
            <a:ext cx="4119390" cy="895490"/>
          </a:xfrm>
          <a:prstGeom prst="rect">
            <a:avLst/>
          </a:prstGeom>
          <a:noFill/>
          <a:ln>
            <a:noFill/>
          </a:ln>
        </p:spPr>
        <p:txBody>
          <a:bodyPr spcFirstLastPara="1" wrap="square" lIns="0" tIns="45700" rIns="91425" bIns="45700" anchor="b" anchorCtr="0">
            <a:noAutofit/>
          </a:bodyPr>
          <a:lstStyle>
            <a:lvl1pPr lvl="0" algn="r">
              <a:lnSpc>
                <a:spcPct val="85000"/>
              </a:lnSpc>
              <a:spcBef>
                <a:spcPts val="0"/>
              </a:spcBef>
              <a:spcAft>
                <a:spcPts val="0"/>
              </a:spcAft>
              <a:buSzPts val="1400"/>
              <a:buNone/>
              <a:defRPr sz="2000" b="1">
                <a:solidFill>
                  <a:srgbClr val="3874A1"/>
                </a:solidFill>
                <a:latin typeface="Helvetica Neue"/>
                <a:ea typeface="Helvetica Neue"/>
                <a:cs typeface="Helvetica Neue"/>
                <a:sym typeface="Helvetica Neu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6" name="Google Shape;66;p32"/>
          <p:cNvSpPr txBox="1">
            <a:spLocks noGrp="1"/>
          </p:cNvSpPr>
          <p:nvPr>
            <p:ph type="body" idx="1"/>
          </p:nvPr>
        </p:nvSpPr>
        <p:spPr>
          <a:xfrm>
            <a:off x="1303820" y="2532133"/>
            <a:ext cx="4119390" cy="622963"/>
          </a:xfrm>
          <a:prstGeom prst="rect">
            <a:avLst/>
          </a:prstGeom>
          <a:noFill/>
          <a:ln>
            <a:noFill/>
          </a:ln>
        </p:spPr>
        <p:txBody>
          <a:bodyPr spcFirstLastPara="1" wrap="square" lIns="0" tIns="45700" rIns="90000" bIns="45700" anchor="t" anchorCtr="0">
            <a:normAutofit/>
          </a:bodyPr>
          <a:lstStyle>
            <a:lvl1pPr marL="457200" lvl="0" indent="-228600" algn="r">
              <a:lnSpc>
                <a:spcPct val="100000"/>
              </a:lnSpc>
              <a:spcBef>
                <a:spcPts val="240"/>
              </a:spcBef>
              <a:spcAft>
                <a:spcPts val="0"/>
              </a:spcAft>
              <a:buSzPts val="1200"/>
              <a:buNone/>
              <a:defRPr sz="1200" b="0" i="0" cap="none">
                <a:solidFill>
                  <a:srgbClr val="3874A1"/>
                </a:solidFill>
                <a:latin typeface="Helvetica Neue"/>
                <a:ea typeface="Helvetica Neue"/>
                <a:cs typeface="Helvetica Neue"/>
                <a:sym typeface="Helvetica Neue"/>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2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
        <p:cNvGrpSpPr/>
        <p:nvPr/>
      </p:nvGrpSpPr>
      <p:grpSpPr>
        <a:xfrm>
          <a:off x="0" y="0"/>
          <a:ext cx="0" cy="0"/>
          <a:chOff x="0" y="0"/>
          <a:chExt cx="0" cy="0"/>
        </a:xfrm>
      </p:grpSpPr>
      <p:sp>
        <p:nvSpPr>
          <p:cNvPr id="68" name="Google Shape;68;p33"/>
          <p:cNvSpPr txBox="1">
            <a:spLocks noGrp="1"/>
          </p:cNvSpPr>
          <p:nvPr>
            <p:ph type="body" idx="1"/>
          </p:nvPr>
        </p:nvSpPr>
        <p:spPr>
          <a:xfrm>
            <a:off x="251026" y="612000"/>
            <a:ext cx="4252609" cy="410587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33"/>
          <p:cNvSpPr txBox="1">
            <a:spLocks noGrp="1"/>
          </p:cNvSpPr>
          <p:nvPr>
            <p:ph type="body" idx="2"/>
          </p:nvPr>
        </p:nvSpPr>
        <p:spPr>
          <a:xfrm>
            <a:off x="4625919" y="612000"/>
            <a:ext cx="4252610" cy="4105869"/>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33"/>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Horizontal">
  <p:cSld name="Two Content Horizontal">
    <p:spTree>
      <p:nvGrpSpPr>
        <p:cNvPr id="1" name="Shape 71"/>
        <p:cNvGrpSpPr/>
        <p:nvPr/>
      </p:nvGrpSpPr>
      <p:grpSpPr>
        <a:xfrm>
          <a:off x="0" y="0"/>
          <a:ext cx="0" cy="0"/>
          <a:chOff x="0" y="0"/>
          <a:chExt cx="0" cy="0"/>
        </a:xfrm>
      </p:grpSpPr>
      <p:sp>
        <p:nvSpPr>
          <p:cNvPr id="72" name="Google Shape;72;p34"/>
          <p:cNvSpPr txBox="1">
            <a:spLocks noGrp="1"/>
          </p:cNvSpPr>
          <p:nvPr>
            <p:ph type="body" idx="1"/>
          </p:nvPr>
        </p:nvSpPr>
        <p:spPr>
          <a:xfrm>
            <a:off x="252000" y="612000"/>
            <a:ext cx="8607159" cy="193462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 name="Google Shape;73;p34"/>
          <p:cNvSpPr txBox="1">
            <a:spLocks noGrp="1"/>
          </p:cNvSpPr>
          <p:nvPr>
            <p:ph type="body" idx="2"/>
          </p:nvPr>
        </p:nvSpPr>
        <p:spPr>
          <a:xfrm>
            <a:off x="252000" y="2700000"/>
            <a:ext cx="8607159" cy="203529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34"/>
          <p:cNvSpPr txBox="1">
            <a:spLocks noGrp="1"/>
          </p:cNvSpPr>
          <p:nvPr>
            <p:ph type="title"/>
          </p:nvPr>
        </p:nvSpPr>
        <p:spPr>
          <a:xfrm>
            <a:off x="253673" y="0"/>
            <a:ext cx="860548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75"/>
        <p:cNvGrpSpPr/>
        <p:nvPr/>
      </p:nvGrpSpPr>
      <p:grpSpPr>
        <a:xfrm>
          <a:off x="0" y="0"/>
          <a:ext cx="0" cy="0"/>
          <a:chOff x="0" y="0"/>
          <a:chExt cx="0" cy="0"/>
        </a:xfrm>
      </p:grpSpPr>
      <p:sp>
        <p:nvSpPr>
          <p:cNvPr id="76" name="Google Shape;76;p35"/>
          <p:cNvSpPr txBox="1">
            <a:spLocks noGrp="1"/>
          </p:cNvSpPr>
          <p:nvPr>
            <p:ph type="body" idx="1"/>
          </p:nvPr>
        </p:nvSpPr>
        <p:spPr>
          <a:xfrm>
            <a:off x="251999" y="612000"/>
            <a:ext cx="4251600" cy="411269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5"/>
          <p:cNvSpPr txBox="1">
            <a:spLocks noGrp="1"/>
          </p:cNvSpPr>
          <p:nvPr>
            <p:ph type="body" idx="2"/>
          </p:nvPr>
        </p:nvSpPr>
        <p:spPr>
          <a:xfrm>
            <a:off x="4626929" y="612000"/>
            <a:ext cx="4251600" cy="194730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228600" algn="l">
              <a:lnSpc>
                <a:spcPct val="100000"/>
              </a:lnSpc>
              <a:spcBef>
                <a:spcPts val="240"/>
              </a:spcBef>
              <a:spcAft>
                <a:spcPts val="0"/>
              </a:spcAft>
              <a:buSzPts val="1200"/>
              <a:buNone/>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35"/>
          <p:cNvSpPr txBox="1">
            <a:spLocks noGrp="1"/>
          </p:cNvSpPr>
          <p:nvPr>
            <p:ph type="body" idx="3"/>
          </p:nvPr>
        </p:nvSpPr>
        <p:spPr>
          <a:xfrm>
            <a:off x="4626929" y="2699806"/>
            <a:ext cx="4251600" cy="202489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35"/>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80"/>
        <p:cNvGrpSpPr/>
        <p:nvPr/>
      </p:nvGrpSpPr>
      <p:grpSpPr>
        <a:xfrm>
          <a:off x="0" y="0"/>
          <a:ext cx="0" cy="0"/>
          <a:chOff x="0" y="0"/>
          <a:chExt cx="0" cy="0"/>
        </a:xfrm>
      </p:grpSpPr>
      <p:sp>
        <p:nvSpPr>
          <p:cNvPr id="81" name="Google Shape;81;p36"/>
          <p:cNvSpPr txBox="1">
            <a:spLocks noGrp="1"/>
          </p:cNvSpPr>
          <p:nvPr>
            <p:ph type="body" idx="1"/>
          </p:nvPr>
        </p:nvSpPr>
        <p:spPr>
          <a:xfrm>
            <a:off x="252000" y="612000"/>
            <a:ext cx="4251600" cy="1946418"/>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36"/>
          <p:cNvSpPr txBox="1">
            <a:spLocks noGrp="1"/>
          </p:cNvSpPr>
          <p:nvPr>
            <p:ph type="body" idx="2"/>
          </p:nvPr>
        </p:nvSpPr>
        <p:spPr>
          <a:xfrm>
            <a:off x="252000" y="2700000"/>
            <a:ext cx="4230699" cy="203932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36"/>
          <p:cNvSpPr txBox="1">
            <a:spLocks noGrp="1"/>
          </p:cNvSpPr>
          <p:nvPr>
            <p:ph type="body" idx="3"/>
          </p:nvPr>
        </p:nvSpPr>
        <p:spPr>
          <a:xfrm>
            <a:off x="4625370" y="611999"/>
            <a:ext cx="4251600" cy="1946419"/>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36"/>
          <p:cNvSpPr txBox="1">
            <a:spLocks noGrp="1"/>
          </p:cNvSpPr>
          <p:nvPr>
            <p:ph type="body" idx="4"/>
          </p:nvPr>
        </p:nvSpPr>
        <p:spPr>
          <a:xfrm>
            <a:off x="4625370" y="2700000"/>
            <a:ext cx="4251600" cy="203932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36"/>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628650" y="64637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48"/>
          <p:cNvSpPr txBox="1">
            <a:spLocks noGrp="1"/>
          </p:cNvSpPr>
          <p:nvPr>
            <p:ph type="body" idx="1"/>
          </p:nvPr>
        </p:nvSpPr>
        <p:spPr>
          <a:xfrm>
            <a:off x="628650" y="1640549"/>
            <a:ext cx="7886700" cy="2736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86"/>
        <p:cNvGrpSpPr/>
        <p:nvPr/>
      </p:nvGrpSpPr>
      <p:grpSpPr>
        <a:xfrm>
          <a:off x="0" y="0"/>
          <a:ext cx="0" cy="0"/>
          <a:chOff x="0" y="0"/>
          <a:chExt cx="0" cy="0"/>
        </a:xfrm>
      </p:grpSpPr>
      <p:sp>
        <p:nvSpPr>
          <p:cNvPr id="87" name="Google Shape;87;p37"/>
          <p:cNvSpPr>
            <a:spLocks noGrp="1"/>
          </p:cNvSpPr>
          <p:nvPr>
            <p:ph type="pic" idx="2"/>
          </p:nvPr>
        </p:nvSpPr>
        <p:spPr>
          <a:xfrm>
            <a:off x="1" y="0"/>
            <a:ext cx="9144000" cy="4606169"/>
          </a:xfrm>
          <a:prstGeom prst="rect">
            <a:avLst/>
          </a:prstGeom>
          <a:noFill/>
          <a:ln>
            <a:noFill/>
          </a:ln>
        </p:spPr>
      </p:sp>
      <p:sp>
        <p:nvSpPr>
          <p:cNvPr id="88" name="Google Shape;88;p37"/>
          <p:cNvSpPr txBox="1">
            <a:spLocks noGrp="1"/>
          </p:cNvSpPr>
          <p:nvPr>
            <p:ph type="body" idx="1"/>
          </p:nvPr>
        </p:nvSpPr>
        <p:spPr>
          <a:xfrm>
            <a:off x="0" y="4606169"/>
            <a:ext cx="9143999" cy="255600"/>
          </a:xfrm>
          <a:prstGeom prst="rect">
            <a:avLst/>
          </a:prstGeom>
          <a:solidFill>
            <a:schemeClr val="lt1">
              <a:alpha val="65490"/>
            </a:schemeClr>
          </a:solidFill>
          <a:ln>
            <a:noFill/>
          </a:ln>
        </p:spPr>
        <p:txBody>
          <a:bodyPr spcFirstLastPara="1" wrap="square" lIns="0" tIns="45700" rIns="0" bIns="45700" anchor="t" anchorCtr="0">
            <a:spAutoFit/>
          </a:bodyPr>
          <a:lstStyle>
            <a:lvl1pPr marL="457200" lvl="0" indent="-228600" algn="ctr">
              <a:lnSpc>
                <a:spcPct val="100000"/>
              </a:lnSpc>
              <a:spcBef>
                <a:spcPts val="200"/>
              </a:spcBef>
              <a:spcAft>
                <a:spcPts val="0"/>
              </a:spcAft>
              <a:buSzPts val="1000"/>
              <a:buNone/>
              <a:defRPr sz="1000" b="1">
                <a:solidFill>
                  <a:srgbClr val="005070"/>
                </a:solidFill>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89"/>
        <p:cNvGrpSpPr/>
        <p:nvPr/>
      </p:nvGrpSpPr>
      <p:grpSpPr>
        <a:xfrm>
          <a:off x="0" y="0"/>
          <a:ext cx="0" cy="0"/>
          <a:chOff x="0" y="0"/>
          <a:chExt cx="0" cy="0"/>
        </a:xfrm>
      </p:grpSpPr>
      <p:sp>
        <p:nvSpPr>
          <p:cNvPr id="90" name="Google Shape;90;p3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85000"/>
              </a:lnSpc>
              <a:spcBef>
                <a:spcPts val="0"/>
              </a:spcBef>
              <a:spcAft>
                <a:spcPts val="0"/>
              </a:spcAft>
              <a:buSzPts val="1100"/>
              <a:buNone/>
              <a:defRPr sz="1100"/>
            </a:lvl2pPr>
            <a:lvl3pPr lvl="2" algn="l">
              <a:lnSpc>
                <a:spcPct val="85000"/>
              </a:lnSpc>
              <a:spcBef>
                <a:spcPts val="0"/>
              </a:spcBef>
              <a:spcAft>
                <a:spcPts val="0"/>
              </a:spcAft>
              <a:buSzPts val="1100"/>
              <a:buNone/>
              <a:defRPr sz="1100"/>
            </a:lvl3pPr>
            <a:lvl4pPr lvl="3" algn="l">
              <a:lnSpc>
                <a:spcPct val="85000"/>
              </a:lnSpc>
              <a:spcBef>
                <a:spcPts val="0"/>
              </a:spcBef>
              <a:spcAft>
                <a:spcPts val="0"/>
              </a:spcAft>
              <a:buSzPts val="1100"/>
              <a:buNone/>
              <a:defRPr sz="1100"/>
            </a:lvl4pPr>
            <a:lvl5pPr lvl="4" algn="l">
              <a:lnSpc>
                <a:spcPct val="85000"/>
              </a:lnSpc>
              <a:spcBef>
                <a:spcPts val="0"/>
              </a:spcBef>
              <a:spcAft>
                <a:spcPts val="0"/>
              </a:spcAft>
              <a:buSzPts val="1100"/>
              <a:buNone/>
              <a:defRPr sz="1100"/>
            </a:lvl5pPr>
            <a:lvl6pPr lvl="5" algn="l">
              <a:lnSpc>
                <a:spcPct val="85000"/>
              </a:lnSpc>
              <a:spcBef>
                <a:spcPts val="0"/>
              </a:spcBef>
              <a:spcAft>
                <a:spcPts val="0"/>
              </a:spcAft>
              <a:buSzPts val="1100"/>
              <a:buNone/>
              <a:defRPr sz="1100"/>
            </a:lvl6pPr>
            <a:lvl7pPr lvl="6" algn="l">
              <a:lnSpc>
                <a:spcPct val="85000"/>
              </a:lnSpc>
              <a:spcBef>
                <a:spcPts val="0"/>
              </a:spcBef>
              <a:spcAft>
                <a:spcPts val="0"/>
              </a:spcAft>
              <a:buSzPts val="1100"/>
              <a:buNone/>
              <a:defRPr sz="1100"/>
            </a:lvl7pPr>
            <a:lvl8pPr lvl="7" algn="l">
              <a:lnSpc>
                <a:spcPct val="85000"/>
              </a:lnSpc>
              <a:spcBef>
                <a:spcPts val="0"/>
              </a:spcBef>
              <a:spcAft>
                <a:spcPts val="0"/>
              </a:spcAft>
              <a:buSzPts val="1100"/>
              <a:buNone/>
              <a:defRPr sz="1100"/>
            </a:lvl8pPr>
            <a:lvl9pPr lvl="8" algn="l">
              <a:lnSpc>
                <a:spcPct val="85000"/>
              </a:lnSpc>
              <a:spcBef>
                <a:spcPts val="0"/>
              </a:spcBef>
              <a:spcAft>
                <a:spcPts val="0"/>
              </a:spcAft>
              <a:buSzPts val="1100"/>
              <a:buNone/>
              <a:defRPr sz="1100"/>
            </a:lvl9pPr>
          </a:lstStyle>
          <a:p>
            <a:endParaRPr/>
          </a:p>
        </p:txBody>
      </p:sp>
      <p:sp>
        <p:nvSpPr>
          <p:cNvPr id="91" name="Google Shape;91;p38"/>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92"/>
        <p:cNvGrpSpPr/>
        <p:nvPr/>
      </p:nvGrpSpPr>
      <p:grpSpPr>
        <a:xfrm>
          <a:off x="0" y="0"/>
          <a:ext cx="0" cy="0"/>
          <a:chOff x="0" y="0"/>
          <a:chExt cx="0" cy="0"/>
        </a:xfrm>
      </p:grpSpPr>
      <p:sp>
        <p:nvSpPr>
          <p:cNvPr id="93" name="Google Shape;93;p39"/>
          <p:cNvSpPr txBox="1">
            <a:spLocks noGrp="1"/>
          </p:cNvSpPr>
          <p:nvPr>
            <p:ph type="title"/>
          </p:nvPr>
        </p:nvSpPr>
        <p:spPr>
          <a:xfrm>
            <a:off x="628650" y="646377"/>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85000"/>
              </a:lnSpc>
              <a:spcBef>
                <a:spcPts val="0"/>
              </a:spcBef>
              <a:spcAft>
                <a:spcPts val="0"/>
              </a:spcAft>
              <a:buSzPts val="1100"/>
              <a:buNone/>
              <a:defRPr sz="1100"/>
            </a:lvl2pPr>
            <a:lvl3pPr lvl="2" algn="l">
              <a:lnSpc>
                <a:spcPct val="85000"/>
              </a:lnSpc>
              <a:spcBef>
                <a:spcPts val="0"/>
              </a:spcBef>
              <a:spcAft>
                <a:spcPts val="0"/>
              </a:spcAft>
              <a:buSzPts val="1100"/>
              <a:buNone/>
              <a:defRPr sz="1100"/>
            </a:lvl3pPr>
            <a:lvl4pPr lvl="3" algn="l">
              <a:lnSpc>
                <a:spcPct val="85000"/>
              </a:lnSpc>
              <a:spcBef>
                <a:spcPts val="0"/>
              </a:spcBef>
              <a:spcAft>
                <a:spcPts val="0"/>
              </a:spcAft>
              <a:buSzPts val="1100"/>
              <a:buNone/>
              <a:defRPr sz="1100"/>
            </a:lvl4pPr>
            <a:lvl5pPr lvl="4" algn="l">
              <a:lnSpc>
                <a:spcPct val="85000"/>
              </a:lnSpc>
              <a:spcBef>
                <a:spcPts val="0"/>
              </a:spcBef>
              <a:spcAft>
                <a:spcPts val="0"/>
              </a:spcAft>
              <a:buSzPts val="1100"/>
              <a:buNone/>
              <a:defRPr sz="1100"/>
            </a:lvl5pPr>
            <a:lvl6pPr lvl="5" algn="l">
              <a:lnSpc>
                <a:spcPct val="85000"/>
              </a:lnSpc>
              <a:spcBef>
                <a:spcPts val="0"/>
              </a:spcBef>
              <a:spcAft>
                <a:spcPts val="0"/>
              </a:spcAft>
              <a:buSzPts val="1100"/>
              <a:buNone/>
              <a:defRPr sz="1100"/>
            </a:lvl6pPr>
            <a:lvl7pPr lvl="6" algn="l">
              <a:lnSpc>
                <a:spcPct val="85000"/>
              </a:lnSpc>
              <a:spcBef>
                <a:spcPts val="0"/>
              </a:spcBef>
              <a:spcAft>
                <a:spcPts val="0"/>
              </a:spcAft>
              <a:buSzPts val="1100"/>
              <a:buNone/>
              <a:defRPr sz="1100"/>
            </a:lvl7pPr>
            <a:lvl8pPr lvl="7" algn="l">
              <a:lnSpc>
                <a:spcPct val="85000"/>
              </a:lnSpc>
              <a:spcBef>
                <a:spcPts val="0"/>
              </a:spcBef>
              <a:spcAft>
                <a:spcPts val="0"/>
              </a:spcAft>
              <a:buSzPts val="1100"/>
              <a:buNone/>
              <a:defRPr sz="1100"/>
            </a:lvl8pPr>
            <a:lvl9pPr lvl="8" algn="l">
              <a:lnSpc>
                <a:spcPct val="85000"/>
              </a:lnSpc>
              <a:spcBef>
                <a:spcPts val="0"/>
              </a:spcBef>
              <a:spcAft>
                <a:spcPts val="0"/>
              </a:spcAft>
              <a:buSzPts val="1100"/>
              <a:buNone/>
              <a:defRPr sz="1100"/>
            </a:lvl9pPr>
          </a:lstStyle>
          <a:p>
            <a:endParaRPr/>
          </a:p>
        </p:txBody>
      </p:sp>
      <p:sp>
        <p:nvSpPr>
          <p:cNvPr id="94" name="Google Shape;94;p39"/>
          <p:cNvSpPr txBox="1">
            <a:spLocks noGrp="1"/>
          </p:cNvSpPr>
          <p:nvPr>
            <p:ph type="body" idx="1"/>
          </p:nvPr>
        </p:nvSpPr>
        <p:spPr>
          <a:xfrm>
            <a:off x="628650" y="1640549"/>
            <a:ext cx="7886700" cy="273671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400"/>
              <a:buNone/>
              <a:defRPr sz="1100"/>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9"/>
        <p:cNvGrpSpPr/>
        <p:nvPr/>
      </p:nvGrpSpPr>
      <p:grpSpPr>
        <a:xfrm>
          <a:off x="0" y="0"/>
          <a:ext cx="0" cy="0"/>
          <a:chOff x="0" y="0"/>
          <a:chExt cx="0" cy="0"/>
        </a:xfrm>
      </p:grpSpPr>
      <p:sp>
        <p:nvSpPr>
          <p:cNvPr id="100" name="Google Shape;100;p29"/>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1" name="Google Shape;101;p29"/>
          <p:cNvSpPr txBox="1">
            <a:spLocks noGrp="1"/>
          </p:cNvSpPr>
          <p:nvPr>
            <p:ph type="body" idx="1"/>
          </p:nvPr>
        </p:nvSpPr>
        <p:spPr>
          <a:xfrm>
            <a:off x="253673" y="613532"/>
            <a:ext cx="8624855" cy="412491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spTree>
      <p:nvGrpSpPr>
        <p:cNvPr id="1" name="Shape 102"/>
        <p:cNvGrpSpPr/>
        <p:nvPr/>
      </p:nvGrpSpPr>
      <p:grpSpPr>
        <a:xfrm>
          <a:off x="0" y="0"/>
          <a:ext cx="0" cy="0"/>
          <a:chOff x="0" y="0"/>
          <a:chExt cx="0" cy="0"/>
        </a:xfrm>
      </p:grpSpPr>
      <p:sp>
        <p:nvSpPr>
          <p:cNvPr id="103" name="Google Shape;103;p40"/>
          <p:cNvSpPr txBox="1">
            <a:spLocks noGrp="1"/>
          </p:cNvSpPr>
          <p:nvPr>
            <p:ph type="ctrTitle"/>
          </p:nvPr>
        </p:nvSpPr>
        <p:spPr>
          <a:xfrm>
            <a:off x="457200" y="1264372"/>
            <a:ext cx="8229600" cy="618473"/>
          </a:xfrm>
          <a:prstGeom prst="rect">
            <a:avLst/>
          </a:prstGeom>
          <a:noFill/>
          <a:ln>
            <a:noFill/>
          </a:ln>
        </p:spPr>
        <p:txBody>
          <a:bodyPr spcFirstLastPara="1" wrap="square" lIns="0" tIns="45700" rIns="91425" bIns="45700" anchor="b" anchorCtr="0">
            <a:noAutofit/>
          </a:bodyPr>
          <a:lstStyle>
            <a:lvl1pPr lvl="0" algn="ctr">
              <a:lnSpc>
                <a:spcPct val="85000"/>
              </a:lnSpc>
              <a:spcBef>
                <a:spcPts val="0"/>
              </a:spcBef>
              <a:spcAft>
                <a:spcPts val="0"/>
              </a:spcAft>
              <a:buSzPts val="1400"/>
              <a:buNone/>
              <a:defRPr sz="1800" b="1" cap="none">
                <a:solidFill>
                  <a:srgbClr val="3874A1"/>
                </a:solidFill>
                <a:latin typeface="Helvetica Neue"/>
                <a:ea typeface="Helvetica Neue"/>
                <a:cs typeface="Helvetica Neue"/>
                <a:sym typeface="Helvetica Neu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4" name="Google Shape;104;p40"/>
          <p:cNvSpPr txBox="1">
            <a:spLocks noGrp="1"/>
          </p:cNvSpPr>
          <p:nvPr>
            <p:ph type="subTitle" idx="1"/>
          </p:nvPr>
        </p:nvSpPr>
        <p:spPr>
          <a:xfrm>
            <a:off x="457200" y="1882845"/>
            <a:ext cx="8229600" cy="461897"/>
          </a:xfrm>
          <a:prstGeom prst="rect">
            <a:avLst/>
          </a:prstGeom>
          <a:noFill/>
          <a:ln>
            <a:noFill/>
          </a:ln>
        </p:spPr>
        <p:txBody>
          <a:bodyPr spcFirstLastPara="1" wrap="square" lIns="0" tIns="45700" rIns="0" bIns="45700" anchor="t" anchorCtr="0">
            <a:noAutofit/>
          </a:bodyPr>
          <a:lstStyle>
            <a:lvl1pPr lvl="0" algn="ctr">
              <a:lnSpc>
                <a:spcPct val="100000"/>
              </a:lnSpc>
              <a:spcBef>
                <a:spcPts val="320"/>
              </a:spcBef>
              <a:spcAft>
                <a:spcPts val="0"/>
              </a:spcAft>
              <a:buSzPts val="1600"/>
              <a:buNone/>
              <a:defRPr sz="1600" b="0" i="0" cap="none">
                <a:solidFill>
                  <a:srgbClr val="000000"/>
                </a:solidFill>
                <a:latin typeface="Century Gothic"/>
                <a:ea typeface="Century Gothic"/>
                <a:cs typeface="Century Gothic"/>
                <a:sym typeface="Century Gothic"/>
              </a:defRPr>
            </a:lvl1pPr>
            <a:lvl2pPr lvl="1" algn="ctr">
              <a:lnSpc>
                <a:spcPct val="100000"/>
              </a:lnSpc>
              <a:spcBef>
                <a:spcPts val="280"/>
              </a:spcBef>
              <a:spcAft>
                <a:spcPts val="0"/>
              </a:spcAft>
              <a:buSzPts val="1400"/>
              <a:buNone/>
              <a:defRPr>
                <a:solidFill>
                  <a:srgbClr val="979291"/>
                </a:solidFill>
              </a:defRPr>
            </a:lvl2pPr>
            <a:lvl3pPr lvl="2" algn="ctr">
              <a:lnSpc>
                <a:spcPct val="100000"/>
              </a:lnSpc>
              <a:spcBef>
                <a:spcPts val="280"/>
              </a:spcBef>
              <a:spcAft>
                <a:spcPts val="0"/>
              </a:spcAft>
              <a:buSzPts val="1428"/>
              <a:buNone/>
              <a:defRPr>
                <a:solidFill>
                  <a:srgbClr val="979291"/>
                </a:solidFill>
              </a:defRPr>
            </a:lvl3pPr>
            <a:lvl4pPr lvl="3" algn="ctr">
              <a:lnSpc>
                <a:spcPct val="100000"/>
              </a:lnSpc>
              <a:spcBef>
                <a:spcPts val="280"/>
              </a:spcBef>
              <a:spcAft>
                <a:spcPts val="0"/>
              </a:spcAft>
              <a:buSzPts val="1400"/>
              <a:buNone/>
              <a:defRPr>
                <a:solidFill>
                  <a:srgbClr val="979291"/>
                </a:solidFill>
              </a:defRPr>
            </a:lvl4pPr>
            <a:lvl5pPr lvl="4" algn="ctr">
              <a:lnSpc>
                <a:spcPct val="100000"/>
              </a:lnSpc>
              <a:spcBef>
                <a:spcPts val="280"/>
              </a:spcBef>
              <a:spcAft>
                <a:spcPts val="0"/>
              </a:spcAft>
              <a:buSzPts val="1400"/>
              <a:buNone/>
              <a:defRPr>
                <a:solidFill>
                  <a:srgbClr val="979291"/>
                </a:solidFill>
              </a:defRPr>
            </a:lvl5pPr>
            <a:lvl6pPr lvl="5" algn="ctr">
              <a:lnSpc>
                <a:spcPct val="100000"/>
              </a:lnSpc>
              <a:spcBef>
                <a:spcPts val="400"/>
              </a:spcBef>
              <a:spcAft>
                <a:spcPts val="0"/>
              </a:spcAft>
              <a:buClr>
                <a:srgbClr val="979291"/>
              </a:buClr>
              <a:buSzPts val="2000"/>
              <a:buNone/>
              <a:defRPr>
                <a:solidFill>
                  <a:srgbClr val="979291"/>
                </a:solidFill>
              </a:defRPr>
            </a:lvl6pPr>
            <a:lvl7pPr lvl="6" algn="ctr">
              <a:lnSpc>
                <a:spcPct val="100000"/>
              </a:lnSpc>
              <a:spcBef>
                <a:spcPts val="400"/>
              </a:spcBef>
              <a:spcAft>
                <a:spcPts val="0"/>
              </a:spcAft>
              <a:buClr>
                <a:srgbClr val="979291"/>
              </a:buClr>
              <a:buSzPts val="2000"/>
              <a:buNone/>
              <a:defRPr>
                <a:solidFill>
                  <a:srgbClr val="979291"/>
                </a:solidFill>
              </a:defRPr>
            </a:lvl7pPr>
            <a:lvl8pPr lvl="7" algn="ctr">
              <a:lnSpc>
                <a:spcPct val="100000"/>
              </a:lnSpc>
              <a:spcBef>
                <a:spcPts val="400"/>
              </a:spcBef>
              <a:spcAft>
                <a:spcPts val="0"/>
              </a:spcAft>
              <a:buClr>
                <a:srgbClr val="979291"/>
              </a:buClr>
              <a:buSzPts val="2000"/>
              <a:buNone/>
              <a:defRPr>
                <a:solidFill>
                  <a:srgbClr val="979291"/>
                </a:solidFill>
              </a:defRPr>
            </a:lvl8pPr>
            <a:lvl9pPr lvl="8" algn="ctr">
              <a:lnSpc>
                <a:spcPct val="100000"/>
              </a:lnSpc>
              <a:spcBef>
                <a:spcPts val="400"/>
              </a:spcBef>
              <a:spcAft>
                <a:spcPts val="0"/>
              </a:spcAft>
              <a:buClr>
                <a:srgbClr val="979291"/>
              </a:buClr>
              <a:buSzPts val="2000"/>
              <a:buNone/>
              <a:defRPr>
                <a:solidFill>
                  <a:srgbClr val="979291"/>
                </a:solidFill>
              </a:defRPr>
            </a:lvl9pPr>
          </a:lstStyle>
          <a:p>
            <a:endParaRPr/>
          </a:p>
        </p:txBody>
      </p:sp>
      <p:pic>
        <p:nvPicPr>
          <p:cNvPr id="105" name="Google Shape;105;p40">
            <a:hlinkClick r:id="rId2"/>
          </p:cNvPr>
          <p:cNvPicPr preferRelativeResize="0"/>
          <p:nvPr/>
        </p:nvPicPr>
        <p:blipFill rotWithShape="1">
          <a:blip r:embed="rId3">
            <a:alphaModFix/>
          </a:blip>
          <a:srcRect/>
          <a:stretch/>
        </p:blipFill>
        <p:spPr>
          <a:xfrm>
            <a:off x="7750175" y="304025"/>
            <a:ext cx="936625" cy="290512"/>
          </a:xfrm>
          <a:prstGeom prst="rect">
            <a:avLst/>
          </a:prstGeom>
          <a:noFill/>
          <a:ln>
            <a:noFill/>
          </a:ln>
        </p:spPr>
      </p:pic>
      <p:sp>
        <p:nvSpPr>
          <p:cNvPr id="106" name="Google Shape;106;p40"/>
          <p:cNvSpPr txBox="1">
            <a:spLocks noGrp="1"/>
          </p:cNvSpPr>
          <p:nvPr>
            <p:ph type="body" idx="2"/>
          </p:nvPr>
        </p:nvSpPr>
        <p:spPr>
          <a:xfrm>
            <a:off x="1603375" y="2844028"/>
            <a:ext cx="6059488" cy="205740"/>
          </a:xfrm>
          <a:prstGeom prst="rect">
            <a:avLst/>
          </a:prstGeom>
          <a:noFill/>
          <a:ln>
            <a:noFill/>
          </a:ln>
        </p:spPr>
        <p:txBody>
          <a:bodyPr spcFirstLastPara="1" wrap="square" lIns="0" tIns="45700" rIns="0" bIns="45700" anchor="ctr" anchorCtr="1">
            <a:noAutofit/>
          </a:bodyPr>
          <a:lstStyle>
            <a:lvl1pPr marL="457200" lvl="0" indent="-228600" algn="l">
              <a:lnSpc>
                <a:spcPct val="100000"/>
              </a:lnSpc>
              <a:spcBef>
                <a:spcPts val="320"/>
              </a:spcBef>
              <a:spcAft>
                <a:spcPts val="0"/>
              </a:spcAft>
              <a:buSzPts val="1600"/>
              <a:buNone/>
              <a:defRPr sz="1600" b="1" cap="none">
                <a:solidFill>
                  <a:srgbClr val="3874A1"/>
                </a:solidFill>
                <a:latin typeface="Helvetica Neue"/>
                <a:ea typeface="Helvetica Neue"/>
                <a:cs typeface="Helvetica Neue"/>
                <a:sym typeface="Helvetica Neu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7" name="Google Shape;107;p40"/>
          <p:cNvSpPr txBox="1">
            <a:spLocks noGrp="1"/>
          </p:cNvSpPr>
          <p:nvPr>
            <p:ph type="body" idx="3"/>
          </p:nvPr>
        </p:nvSpPr>
        <p:spPr>
          <a:xfrm>
            <a:off x="1603375" y="3076220"/>
            <a:ext cx="6059488" cy="205740"/>
          </a:xfrm>
          <a:prstGeom prst="rect">
            <a:avLst/>
          </a:prstGeom>
          <a:noFill/>
          <a:ln>
            <a:noFill/>
          </a:ln>
        </p:spPr>
        <p:txBody>
          <a:bodyPr spcFirstLastPara="1" wrap="square" lIns="0" tIns="45700" rIns="0" bIns="45700" anchor="ctr" anchorCtr="0">
            <a:noAutofit/>
          </a:bodyPr>
          <a:lstStyle>
            <a:lvl1pPr marL="457200" lvl="0" indent="-228600" algn="ctr">
              <a:lnSpc>
                <a:spcPct val="100000"/>
              </a:lnSpc>
              <a:spcBef>
                <a:spcPts val="280"/>
              </a:spcBef>
              <a:spcAft>
                <a:spcPts val="0"/>
              </a:spcAft>
              <a:buSzPts val="1400"/>
              <a:buNone/>
              <a:defRPr sz="1400" b="0" i="0" cap="none">
                <a:solidFill>
                  <a:srgbClr val="000000"/>
                </a:solidFill>
                <a:latin typeface="Century Gothic"/>
                <a:ea typeface="Century Gothic"/>
                <a:cs typeface="Century Gothic"/>
                <a:sym typeface="Century Gothic"/>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8" name="Google Shape;108;p40"/>
          <p:cNvPicPr preferRelativeResize="0"/>
          <p:nvPr/>
        </p:nvPicPr>
        <p:blipFill rotWithShape="1">
          <a:blip r:embed="rId4">
            <a:alphaModFix/>
          </a:blip>
          <a:srcRect/>
          <a:stretch/>
        </p:blipFill>
        <p:spPr>
          <a:xfrm>
            <a:off x="3" y="4084923"/>
            <a:ext cx="9143997" cy="105857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10"/>
        <p:cNvGrpSpPr/>
        <p:nvPr/>
      </p:nvGrpSpPr>
      <p:grpSpPr>
        <a:xfrm>
          <a:off x="0" y="0"/>
          <a:ext cx="0" cy="0"/>
          <a:chOff x="0" y="0"/>
          <a:chExt cx="0" cy="0"/>
        </a:xfrm>
      </p:grpSpPr>
      <p:sp>
        <p:nvSpPr>
          <p:cNvPr id="111" name="Google Shape;111;p42"/>
          <p:cNvSpPr/>
          <p:nvPr/>
        </p:nvSpPr>
        <p:spPr>
          <a:xfrm>
            <a:off x="0" y="4786947"/>
            <a:ext cx="9162000" cy="360000"/>
          </a:xfrm>
          <a:prstGeom prst="rect">
            <a:avLst/>
          </a:prstGeom>
          <a:solidFill>
            <a:srgbClr val="387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2" name="Google Shape;112;p42"/>
          <p:cNvPicPr preferRelativeResize="0"/>
          <p:nvPr/>
        </p:nvPicPr>
        <p:blipFill rotWithShape="1">
          <a:blip r:embed="rId2">
            <a:alphaModFix/>
          </a:blip>
          <a:srcRect/>
          <a:stretch/>
        </p:blipFill>
        <p:spPr>
          <a:xfrm>
            <a:off x="6029585" y="2127912"/>
            <a:ext cx="1559119" cy="622963"/>
          </a:xfrm>
          <a:prstGeom prst="rect">
            <a:avLst/>
          </a:prstGeom>
          <a:noFill/>
          <a:ln>
            <a:noFill/>
          </a:ln>
        </p:spPr>
      </p:pic>
      <p:sp>
        <p:nvSpPr>
          <p:cNvPr id="113" name="Google Shape;113;p42"/>
          <p:cNvSpPr txBox="1">
            <a:spLocks noGrp="1"/>
          </p:cNvSpPr>
          <p:nvPr>
            <p:ph type="title"/>
          </p:nvPr>
        </p:nvSpPr>
        <p:spPr>
          <a:xfrm>
            <a:off x="1303820" y="1623417"/>
            <a:ext cx="4119390" cy="895490"/>
          </a:xfrm>
          <a:prstGeom prst="rect">
            <a:avLst/>
          </a:prstGeom>
          <a:noFill/>
          <a:ln>
            <a:noFill/>
          </a:ln>
        </p:spPr>
        <p:txBody>
          <a:bodyPr spcFirstLastPara="1" wrap="square" lIns="0" tIns="45700" rIns="91425" bIns="45700" anchor="b" anchorCtr="0">
            <a:noAutofit/>
          </a:bodyPr>
          <a:lstStyle>
            <a:lvl1pPr lvl="0" algn="r">
              <a:lnSpc>
                <a:spcPct val="85000"/>
              </a:lnSpc>
              <a:spcBef>
                <a:spcPts val="0"/>
              </a:spcBef>
              <a:spcAft>
                <a:spcPts val="0"/>
              </a:spcAft>
              <a:buSzPts val="1400"/>
              <a:buNone/>
              <a:defRPr sz="2000" b="1">
                <a:solidFill>
                  <a:srgbClr val="3874A1"/>
                </a:solidFill>
                <a:latin typeface="Helvetica Neue"/>
                <a:ea typeface="Helvetica Neue"/>
                <a:cs typeface="Helvetica Neue"/>
                <a:sym typeface="Helvetica Neu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4" name="Google Shape;114;p42"/>
          <p:cNvSpPr txBox="1">
            <a:spLocks noGrp="1"/>
          </p:cNvSpPr>
          <p:nvPr>
            <p:ph type="body" idx="1"/>
          </p:nvPr>
        </p:nvSpPr>
        <p:spPr>
          <a:xfrm>
            <a:off x="1303820" y="2532133"/>
            <a:ext cx="4119390" cy="622963"/>
          </a:xfrm>
          <a:prstGeom prst="rect">
            <a:avLst/>
          </a:prstGeom>
          <a:noFill/>
          <a:ln>
            <a:noFill/>
          </a:ln>
        </p:spPr>
        <p:txBody>
          <a:bodyPr spcFirstLastPara="1" wrap="square" lIns="0" tIns="45700" rIns="90000" bIns="45700" anchor="t" anchorCtr="0">
            <a:normAutofit/>
          </a:bodyPr>
          <a:lstStyle>
            <a:lvl1pPr marL="457200" lvl="0" indent="-228600" algn="r">
              <a:lnSpc>
                <a:spcPct val="100000"/>
              </a:lnSpc>
              <a:spcBef>
                <a:spcPts val="240"/>
              </a:spcBef>
              <a:spcAft>
                <a:spcPts val="0"/>
              </a:spcAft>
              <a:buSzPts val="1200"/>
              <a:buNone/>
              <a:defRPr sz="1200" b="0" i="0" cap="none">
                <a:solidFill>
                  <a:srgbClr val="3874A1"/>
                </a:solidFill>
                <a:latin typeface="Helvetica Neue"/>
                <a:ea typeface="Helvetica Neue"/>
                <a:cs typeface="Helvetica Neue"/>
                <a:sym typeface="Helvetica Neue"/>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2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5"/>
        <p:cNvGrpSpPr/>
        <p:nvPr/>
      </p:nvGrpSpPr>
      <p:grpSpPr>
        <a:xfrm>
          <a:off x="0" y="0"/>
          <a:ext cx="0" cy="0"/>
          <a:chOff x="0" y="0"/>
          <a:chExt cx="0" cy="0"/>
        </a:xfrm>
      </p:grpSpPr>
      <p:sp>
        <p:nvSpPr>
          <p:cNvPr id="116" name="Google Shape;116;p43"/>
          <p:cNvSpPr txBox="1">
            <a:spLocks noGrp="1"/>
          </p:cNvSpPr>
          <p:nvPr>
            <p:ph type="body" idx="1"/>
          </p:nvPr>
        </p:nvSpPr>
        <p:spPr>
          <a:xfrm>
            <a:off x="251026" y="612000"/>
            <a:ext cx="4252609" cy="410587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7" name="Google Shape;117;p43"/>
          <p:cNvSpPr txBox="1">
            <a:spLocks noGrp="1"/>
          </p:cNvSpPr>
          <p:nvPr>
            <p:ph type="body" idx="2"/>
          </p:nvPr>
        </p:nvSpPr>
        <p:spPr>
          <a:xfrm>
            <a:off x="4625919" y="612000"/>
            <a:ext cx="4252610" cy="4105869"/>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p43"/>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Horizontal">
  <p:cSld name="Two Content Horizontal">
    <p:spTree>
      <p:nvGrpSpPr>
        <p:cNvPr id="1" name="Shape 119"/>
        <p:cNvGrpSpPr/>
        <p:nvPr/>
      </p:nvGrpSpPr>
      <p:grpSpPr>
        <a:xfrm>
          <a:off x="0" y="0"/>
          <a:ext cx="0" cy="0"/>
          <a:chOff x="0" y="0"/>
          <a:chExt cx="0" cy="0"/>
        </a:xfrm>
      </p:grpSpPr>
      <p:sp>
        <p:nvSpPr>
          <p:cNvPr id="120" name="Google Shape;120;p44"/>
          <p:cNvSpPr txBox="1">
            <a:spLocks noGrp="1"/>
          </p:cNvSpPr>
          <p:nvPr>
            <p:ph type="body" idx="1"/>
          </p:nvPr>
        </p:nvSpPr>
        <p:spPr>
          <a:xfrm>
            <a:off x="252000" y="612000"/>
            <a:ext cx="8607159" cy="193462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1" name="Google Shape;121;p44"/>
          <p:cNvSpPr txBox="1">
            <a:spLocks noGrp="1"/>
          </p:cNvSpPr>
          <p:nvPr>
            <p:ph type="body" idx="2"/>
          </p:nvPr>
        </p:nvSpPr>
        <p:spPr>
          <a:xfrm>
            <a:off x="252000" y="2700000"/>
            <a:ext cx="8607159" cy="203529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2" name="Google Shape;122;p44"/>
          <p:cNvSpPr txBox="1">
            <a:spLocks noGrp="1"/>
          </p:cNvSpPr>
          <p:nvPr>
            <p:ph type="title"/>
          </p:nvPr>
        </p:nvSpPr>
        <p:spPr>
          <a:xfrm>
            <a:off x="253673" y="0"/>
            <a:ext cx="860548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23"/>
        <p:cNvGrpSpPr/>
        <p:nvPr/>
      </p:nvGrpSpPr>
      <p:grpSpPr>
        <a:xfrm>
          <a:off x="0" y="0"/>
          <a:ext cx="0" cy="0"/>
          <a:chOff x="0" y="0"/>
          <a:chExt cx="0" cy="0"/>
        </a:xfrm>
      </p:grpSpPr>
      <p:sp>
        <p:nvSpPr>
          <p:cNvPr id="124" name="Google Shape;124;p45"/>
          <p:cNvSpPr txBox="1">
            <a:spLocks noGrp="1"/>
          </p:cNvSpPr>
          <p:nvPr>
            <p:ph type="body" idx="1"/>
          </p:nvPr>
        </p:nvSpPr>
        <p:spPr>
          <a:xfrm>
            <a:off x="251999" y="612000"/>
            <a:ext cx="4251600" cy="411269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45"/>
          <p:cNvSpPr txBox="1">
            <a:spLocks noGrp="1"/>
          </p:cNvSpPr>
          <p:nvPr>
            <p:ph type="body" idx="2"/>
          </p:nvPr>
        </p:nvSpPr>
        <p:spPr>
          <a:xfrm>
            <a:off x="4626929" y="612000"/>
            <a:ext cx="4251600" cy="194730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228600" algn="l">
              <a:lnSpc>
                <a:spcPct val="100000"/>
              </a:lnSpc>
              <a:spcBef>
                <a:spcPts val="240"/>
              </a:spcBef>
              <a:spcAft>
                <a:spcPts val="0"/>
              </a:spcAft>
              <a:buSzPts val="1200"/>
              <a:buNone/>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45"/>
          <p:cNvSpPr txBox="1">
            <a:spLocks noGrp="1"/>
          </p:cNvSpPr>
          <p:nvPr>
            <p:ph type="body" idx="3"/>
          </p:nvPr>
        </p:nvSpPr>
        <p:spPr>
          <a:xfrm>
            <a:off x="4626929" y="2699806"/>
            <a:ext cx="4251600" cy="202489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p45"/>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8"/>
        <p:cNvGrpSpPr/>
        <p:nvPr/>
      </p:nvGrpSpPr>
      <p:grpSpPr>
        <a:xfrm>
          <a:off x="0" y="0"/>
          <a:ext cx="0" cy="0"/>
          <a:chOff x="0" y="0"/>
          <a:chExt cx="0" cy="0"/>
        </a:xfrm>
      </p:grpSpPr>
      <p:sp>
        <p:nvSpPr>
          <p:cNvPr id="19" name="Google Shape;19;p49"/>
          <p:cNvSpPr txBox="1">
            <a:spLocks noGrp="1"/>
          </p:cNvSpPr>
          <p:nvPr>
            <p:ph type="title"/>
          </p:nvPr>
        </p:nvSpPr>
        <p:spPr>
          <a:xfrm>
            <a:off x="623888" y="884370"/>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49"/>
          <p:cNvSpPr txBox="1">
            <a:spLocks noGrp="1"/>
          </p:cNvSpPr>
          <p:nvPr>
            <p:ph type="body" idx="1"/>
          </p:nvPr>
        </p:nvSpPr>
        <p:spPr>
          <a:xfrm>
            <a:off x="623888" y="3044164"/>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28"/>
        <p:cNvGrpSpPr/>
        <p:nvPr/>
      </p:nvGrpSpPr>
      <p:grpSpPr>
        <a:xfrm>
          <a:off x="0" y="0"/>
          <a:ext cx="0" cy="0"/>
          <a:chOff x="0" y="0"/>
          <a:chExt cx="0" cy="0"/>
        </a:xfrm>
      </p:grpSpPr>
      <p:sp>
        <p:nvSpPr>
          <p:cNvPr id="129" name="Google Shape;129;p46"/>
          <p:cNvSpPr txBox="1">
            <a:spLocks noGrp="1"/>
          </p:cNvSpPr>
          <p:nvPr>
            <p:ph type="body" idx="1"/>
          </p:nvPr>
        </p:nvSpPr>
        <p:spPr>
          <a:xfrm>
            <a:off x="252000" y="612000"/>
            <a:ext cx="4251600" cy="1946418"/>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0" name="Google Shape;130;p46"/>
          <p:cNvSpPr txBox="1">
            <a:spLocks noGrp="1"/>
          </p:cNvSpPr>
          <p:nvPr>
            <p:ph type="body" idx="2"/>
          </p:nvPr>
        </p:nvSpPr>
        <p:spPr>
          <a:xfrm>
            <a:off x="252000" y="2700000"/>
            <a:ext cx="4230699" cy="203932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1" name="Google Shape;131;p46"/>
          <p:cNvSpPr txBox="1">
            <a:spLocks noGrp="1"/>
          </p:cNvSpPr>
          <p:nvPr>
            <p:ph type="body" idx="3"/>
          </p:nvPr>
        </p:nvSpPr>
        <p:spPr>
          <a:xfrm>
            <a:off x="4625370" y="611999"/>
            <a:ext cx="4251600" cy="1946419"/>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2" name="Google Shape;132;p46"/>
          <p:cNvSpPr txBox="1">
            <a:spLocks noGrp="1"/>
          </p:cNvSpPr>
          <p:nvPr>
            <p:ph type="body" idx="4"/>
          </p:nvPr>
        </p:nvSpPr>
        <p:spPr>
          <a:xfrm>
            <a:off x="4625370" y="2700000"/>
            <a:ext cx="4251600" cy="203932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20"/>
              </a:spcBef>
              <a:spcAft>
                <a:spcPts val="0"/>
              </a:spcAft>
              <a:buSzPts val="1600"/>
              <a:buNone/>
              <a:defRPr sz="1600">
                <a:solidFill>
                  <a:srgbClr val="000000"/>
                </a:solidFill>
              </a:defRPr>
            </a:lvl1pPr>
            <a:lvl2pPr marL="914400" lvl="1" indent="-304800" algn="l">
              <a:lnSpc>
                <a:spcPct val="100000"/>
              </a:lnSpc>
              <a:spcBef>
                <a:spcPts val="240"/>
              </a:spcBef>
              <a:spcAft>
                <a:spcPts val="0"/>
              </a:spcAft>
              <a:buSzPts val="1200"/>
              <a:buChar char="▪"/>
              <a:defRPr sz="1200">
                <a:solidFill>
                  <a:srgbClr val="000000"/>
                </a:solidFill>
              </a:defRPr>
            </a:lvl2pPr>
            <a:lvl3pPr marL="1371600" lvl="2" indent="-306324" algn="l">
              <a:lnSpc>
                <a:spcPct val="100000"/>
              </a:lnSpc>
              <a:spcBef>
                <a:spcPts val="240"/>
              </a:spcBef>
              <a:spcAft>
                <a:spcPts val="0"/>
              </a:spcAft>
              <a:buSzPts val="1224"/>
              <a:buChar char="›"/>
              <a:defRPr sz="1200">
                <a:solidFill>
                  <a:srgbClr val="000000"/>
                </a:solidFill>
              </a:defRPr>
            </a:lvl3pPr>
            <a:lvl4pPr marL="1828800" lvl="3" indent="-304800" algn="l">
              <a:lnSpc>
                <a:spcPct val="100000"/>
              </a:lnSpc>
              <a:spcBef>
                <a:spcPts val="240"/>
              </a:spcBef>
              <a:spcAft>
                <a:spcPts val="0"/>
              </a:spcAft>
              <a:buSzPts val="1200"/>
              <a:buChar char="•"/>
              <a:defRPr sz="1200">
                <a:solidFill>
                  <a:srgbClr val="000000"/>
                </a:solidFill>
              </a:defRPr>
            </a:lvl4pPr>
            <a:lvl5pPr marL="2286000" lvl="4" indent="-304800" algn="l">
              <a:lnSpc>
                <a:spcPct val="100000"/>
              </a:lnSpc>
              <a:spcBef>
                <a:spcPts val="240"/>
              </a:spcBef>
              <a:spcAft>
                <a:spcPts val="0"/>
              </a:spcAft>
              <a:buSzPts val="1200"/>
              <a:buChar char="–"/>
              <a:defRPr sz="1200">
                <a:solidFill>
                  <a:srgbClr val="0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3" name="Google Shape;133;p46"/>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134"/>
        <p:cNvGrpSpPr/>
        <p:nvPr/>
      </p:nvGrpSpPr>
      <p:grpSpPr>
        <a:xfrm>
          <a:off x="0" y="0"/>
          <a:ext cx="0" cy="0"/>
          <a:chOff x="0" y="0"/>
          <a:chExt cx="0" cy="0"/>
        </a:xfrm>
      </p:grpSpPr>
      <p:sp>
        <p:nvSpPr>
          <p:cNvPr id="135" name="Google Shape;135;p47"/>
          <p:cNvSpPr>
            <a:spLocks noGrp="1"/>
          </p:cNvSpPr>
          <p:nvPr>
            <p:ph type="pic" idx="2"/>
          </p:nvPr>
        </p:nvSpPr>
        <p:spPr>
          <a:xfrm>
            <a:off x="1" y="0"/>
            <a:ext cx="9144000" cy="4606169"/>
          </a:xfrm>
          <a:prstGeom prst="rect">
            <a:avLst/>
          </a:prstGeom>
          <a:noFill/>
          <a:ln>
            <a:noFill/>
          </a:ln>
        </p:spPr>
      </p:sp>
      <p:sp>
        <p:nvSpPr>
          <p:cNvPr id="136" name="Google Shape;136;p47"/>
          <p:cNvSpPr txBox="1">
            <a:spLocks noGrp="1"/>
          </p:cNvSpPr>
          <p:nvPr>
            <p:ph type="body" idx="1"/>
          </p:nvPr>
        </p:nvSpPr>
        <p:spPr>
          <a:xfrm>
            <a:off x="0" y="4606169"/>
            <a:ext cx="9143999" cy="255600"/>
          </a:xfrm>
          <a:prstGeom prst="rect">
            <a:avLst/>
          </a:prstGeom>
          <a:solidFill>
            <a:schemeClr val="lt1">
              <a:alpha val="65882"/>
            </a:schemeClr>
          </a:solidFill>
          <a:ln>
            <a:noFill/>
          </a:ln>
        </p:spPr>
        <p:txBody>
          <a:bodyPr spcFirstLastPara="1" wrap="square" lIns="0" tIns="45700" rIns="0" bIns="45700" anchor="t" anchorCtr="0">
            <a:spAutoFit/>
          </a:bodyPr>
          <a:lstStyle>
            <a:lvl1pPr marL="457200" lvl="0" indent="-228600" algn="ctr">
              <a:lnSpc>
                <a:spcPct val="100000"/>
              </a:lnSpc>
              <a:spcBef>
                <a:spcPts val="200"/>
              </a:spcBef>
              <a:spcAft>
                <a:spcPts val="0"/>
              </a:spcAft>
              <a:buSzPts val="1000"/>
              <a:buNone/>
              <a:defRPr sz="1000" b="1">
                <a:solidFill>
                  <a:srgbClr val="005070"/>
                </a:solidFill>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apositiva titolo 1" type="title">
  <p:cSld name="TITLE">
    <p:spTree>
      <p:nvGrpSpPr>
        <p:cNvPr id="1" name="Shape 137"/>
        <p:cNvGrpSpPr/>
        <p:nvPr/>
      </p:nvGrpSpPr>
      <p:grpSpPr>
        <a:xfrm>
          <a:off x="0" y="0"/>
          <a:ext cx="0" cy="0"/>
          <a:chOff x="0" y="0"/>
          <a:chExt cx="0" cy="0"/>
        </a:xfrm>
      </p:grpSpPr>
      <p:sp>
        <p:nvSpPr>
          <p:cNvPr id="138" name="Google Shape;138;g3d0661404bd_0_4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g3d0661404bd_0_4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628650" y="694267"/>
            <a:ext cx="7886700" cy="795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50"/>
          <p:cNvSpPr txBox="1">
            <a:spLocks noGrp="1"/>
          </p:cNvSpPr>
          <p:nvPr>
            <p:ph type="body" idx="1"/>
          </p:nvPr>
        </p:nvSpPr>
        <p:spPr>
          <a:xfrm>
            <a:off x="628650" y="1580994"/>
            <a:ext cx="3875700" cy="2711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 name="Google Shape;24;p50"/>
          <p:cNvSpPr txBox="1">
            <a:spLocks noGrp="1"/>
          </p:cNvSpPr>
          <p:nvPr>
            <p:ph type="body" idx="2"/>
          </p:nvPr>
        </p:nvSpPr>
        <p:spPr>
          <a:xfrm>
            <a:off x="4629150" y="1580994"/>
            <a:ext cx="3875700" cy="2711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25"/>
        <p:cNvGrpSpPr/>
        <p:nvPr/>
      </p:nvGrpSpPr>
      <p:grpSpPr>
        <a:xfrm>
          <a:off x="0" y="0"/>
          <a:ext cx="0" cy="0"/>
          <a:chOff x="0" y="0"/>
          <a:chExt cx="0" cy="0"/>
        </a:xfrm>
      </p:grpSpPr>
      <p:sp>
        <p:nvSpPr>
          <p:cNvPr id="26" name="Google Shape;26;p51"/>
          <p:cNvSpPr txBox="1">
            <a:spLocks noGrp="1"/>
          </p:cNvSpPr>
          <p:nvPr>
            <p:ph type="title"/>
          </p:nvPr>
        </p:nvSpPr>
        <p:spPr>
          <a:xfrm>
            <a:off x="628650" y="694267"/>
            <a:ext cx="7886700" cy="795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28"/>
        <p:cNvGrpSpPr/>
        <p:nvPr/>
      </p:nvGrpSpPr>
      <p:grpSpPr>
        <a:xfrm>
          <a:off x="0" y="0"/>
          <a:ext cx="0" cy="0"/>
          <a:chOff x="0" y="0"/>
          <a:chExt cx="0" cy="0"/>
        </a:xfrm>
      </p:grpSpPr>
      <p:sp>
        <p:nvSpPr>
          <p:cNvPr id="29" name="Google Shape;29;p53"/>
          <p:cNvSpPr txBox="1">
            <a:spLocks noGrp="1"/>
          </p:cNvSpPr>
          <p:nvPr>
            <p:ph type="title"/>
          </p:nvPr>
        </p:nvSpPr>
        <p:spPr>
          <a:xfrm>
            <a:off x="629841" y="740568"/>
            <a:ext cx="2949000" cy="1079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5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1" name="Google Shape;31;p53"/>
          <p:cNvSpPr txBox="1">
            <a:spLocks noGrp="1"/>
          </p:cNvSpPr>
          <p:nvPr>
            <p:ph type="body" idx="2"/>
          </p:nvPr>
        </p:nvSpPr>
        <p:spPr>
          <a:xfrm>
            <a:off x="629841" y="1914524"/>
            <a:ext cx="2949000" cy="2487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32"/>
        <p:cNvGrpSpPr/>
        <p:nvPr/>
      </p:nvGrpSpPr>
      <p:grpSpPr>
        <a:xfrm>
          <a:off x="0" y="0"/>
          <a:ext cx="0" cy="0"/>
          <a:chOff x="0" y="0"/>
          <a:chExt cx="0" cy="0"/>
        </a:xfrm>
      </p:grpSpPr>
      <p:sp>
        <p:nvSpPr>
          <p:cNvPr id="33" name="Google Shape;33;p54"/>
          <p:cNvSpPr txBox="1">
            <a:spLocks noGrp="1"/>
          </p:cNvSpPr>
          <p:nvPr>
            <p:ph type="title"/>
          </p:nvPr>
        </p:nvSpPr>
        <p:spPr>
          <a:xfrm>
            <a:off x="629841" y="740569"/>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 name="Google Shape;34;p54"/>
          <p:cNvSpPr>
            <a:spLocks noGrp="1"/>
          </p:cNvSpPr>
          <p:nvPr>
            <p:ph type="pic" idx="2"/>
          </p:nvPr>
        </p:nvSpPr>
        <p:spPr>
          <a:xfrm>
            <a:off x="3887391" y="740569"/>
            <a:ext cx="4629300" cy="3655200"/>
          </a:xfrm>
          <a:prstGeom prst="rect">
            <a:avLst/>
          </a:prstGeom>
          <a:noFill/>
          <a:ln>
            <a:noFill/>
          </a:ln>
        </p:spPr>
      </p:sp>
      <p:sp>
        <p:nvSpPr>
          <p:cNvPr id="35" name="Google Shape;35;p54"/>
          <p:cNvSpPr txBox="1">
            <a:spLocks noGrp="1"/>
          </p:cNvSpPr>
          <p:nvPr>
            <p:ph type="body" idx="1"/>
          </p:nvPr>
        </p:nvSpPr>
        <p:spPr>
          <a:xfrm>
            <a:off x="629841" y="1981200"/>
            <a:ext cx="2949000" cy="2420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36"/>
        <p:cNvGrpSpPr/>
        <p:nvPr/>
      </p:nvGrpSpPr>
      <p:grpSpPr>
        <a:xfrm>
          <a:off x="0" y="0"/>
          <a:ext cx="0" cy="0"/>
          <a:chOff x="0" y="0"/>
          <a:chExt cx="0" cy="0"/>
        </a:xfrm>
      </p:grpSpPr>
      <p:sp>
        <p:nvSpPr>
          <p:cNvPr id="37" name="Google Shape;37;p55"/>
          <p:cNvSpPr txBox="1">
            <a:spLocks noGrp="1"/>
          </p:cNvSpPr>
          <p:nvPr>
            <p:ph type="title"/>
          </p:nvPr>
        </p:nvSpPr>
        <p:spPr>
          <a:xfrm>
            <a:off x="628650" y="69717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p55"/>
          <p:cNvSpPr txBox="1">
            <a:spLocks noGrp="1"/>
          </p:cNvSpPr>
          <p:nvPr>
            <p:ph type="body" idx="1"/>
          </p:nvPr>
        </p:nvSpPr>
        <p:spPr>
          <a:xfrm rot="5400000">
            <a:off x="3259650" y="-878401"/>
            <a:ext cx="26247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628650" y="697177"/>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628650" y="1752599"/>
            <a:ext cx="7886700" cy="26247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marR="0" lvl="0" algn="l" rtl="0">
              <a:lnSpc>
                <a:spcPct val="85000"/>
              </a:lnSpc>
              <a:spcBef>
                <a:spcPts val="0"/>
              </a:spcBef>
              <a:spcAft>
                <a:spcPts val="0"/>
              </a:spcAft>
              <a:buClr>
                <a:srgbClr val="000000"/>
              </a:buClr>
              <a:buSzPts val="1400"/>
              <a:buFont typeface="Arial"/>
              <a:buNone/>
              <a:defRPr sz="2000" b="1" i="0" u="none" strike="noStrike" cap="none">
                <a:solidFill>
                  <a:srgbClr val="3874A1"/>
                </a:solidFill>
                <a:latin typeface="Helvetica Neue"/>
                <a:ea typeface="Helvetica Neue"/>
                <a:cs typeface="Helvetica Neue"/>
                <a:sym typeface="Helvetica Neue"/>
              </a:defRPr>
            </a:lvl1pPr>
            <a:lvl2pPr marR="0" lvl="1"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2pPr>
            <a:lvl3pPr marR="0" lvl="2"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3pPr>
            <a:lvl4pPr marR="0" lvl="3"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4pPr>
            <a:lvl5pPr marR="0" lvl="4"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5pPr>
            <a:lvl6pPr marR="0" lvl="5"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6pPr>
            <a:lvl7pPr marR="0" lvl="6"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7pPr>
            <a:lvl8pPr marR="0" lvl="7"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8pPr>
            <a:lvl9pPr marR="0" lvl="8"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9pPr>
          </a:lstStyle>
          <a:p>
            <a:endParaRPr/>
          </a:p>
        </p:txBody>
      </p:sp>
      <p:sp>
        <p:nvSpPr>
          <p:cNvPr id="47" name="Google Shape;47;p26"/>
          <p:cNvSpPr txBox="1">
            <a:spLocks noGrp="1"/>
          </p:cNvSpPr>
          <p:nvPr>
            <p:ph type="body" idx="1"/>
          </p:nvPr>
        </p:nvSpPr>
        <p:spPr>
          <a:xfrm>
            <a:off x="253673" y="613532"/>
            <a:ext cx="8624855" cy="4124913"/>
          </a:xfrm>
          <a:prstGeom prst="rect">
            <a:avLst/>
          </a:prstGeom>
          <a:noFill/>
          <a:ln>
            <a:noFill/>
          </a:ln>
        </p:spPr>
        <p:txBody>
          <a:bodyPr spcFirstLastPara="1" wrap="square" lIns="0" tIns="45700" rIns="0" bIns="45700" anchor="t" anchorCtr="0">
            <a:normAutofit/>
          </a:bodyPr>
          <a:lstStyle>
            <a:lvl1pPr marL="457200" marR="0" lvl="0" indent="-228600" algn="l" rtl="0">
              <a:lnSpc>
                <a:spcPct val="100000"/>
              </a:lnSpc>
              <a:spcBef>
                <a:spcPts val="320"/>
              </a:spcBef>
              <a:spcAft>
                <a:spcPts val="0"/>
              </a:spcAft>
              <a:buClr>
                <a:srgbClr val="7F7F7F"/>
              </a:buClr>
              <a:buSzPts val="1600"/>
              <a:buFont typeface="Arial"/>
              <a:buNone/>
              <a:defRPr sz="1600" b="0" i="0" u="none" strike="noStrike" cap="none">
                <a:solidFill>
                  <a:srgbClr val="000000"/>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rgbClr val="7F7F7F"/>
              </a:buClr>
              <a:buSzPts val="1400"/>
              <a:buFont typeface="Noto Sans Symbols"/>
              <a:buChar char="▪"/>
              <a:defRPr sz="1400" b="0" i="0" u="none" strike="noStrike" cap="none">
                <a:solidFill>
                  <a:srgbClr val="000000"/>
                </a:solidFill>
                <a:latin typeface="Century Gothic"/>
                <a:ea typeface="Century Gothic"/>
                <a:cs typeface="Century Gothic"/>
                <a:sym typeface="Century Gothic"/>
              </a:defRPr>
            </a:lvl2pPr>
            <a:lvl3pPr marL="1371600" marR="0" lvl="2" indent="-319278" algn="l" rtl="0">
              <a:lnSpc>
                <a:spcPct val="100000"/>
              </a:lnSpc>
              <a:spcBef>
                <a:spcPts val="280"/>
              </a:spcBef>
              <a:spcAft>
                <a:spcPts val="0"/>
              </a:spcAft>
              <a:buClr>
                <a:srgbClr val="7F7F7F"/>
              </a:buClr>
              <a:buSzPts val="1428"/>
              <a:buFont typeface="Arial"/>
              <a:buChar char="›"/>
              <a:defRPr sz="1400" b="0" i="0" u="none" strike="noStrike" cap="none">
                <a:solidFill>
                  <a:srgbClr val="000000"/>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rgbClr val="7F7F7F"/>
              </a:buClr>
              <a:buSzPts val="1400"/>
              <a:buFont typeface="Arial"/>
              <a:buChar char="•"/>
              <a:defRPr sz="1400" b="0" i="0" u="none" strike="noStrike" cap="none">
                <a:solidFill>
                  <a:srgbClr val="000000"/>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rgbClr val="7F7F7F"/>
              </a:buClr>
              <a:buSzPts val="1400"/>
              <a:buFont typeface="Arial"/>
              <a:buChar char="–"/>
              <a:defRPr sz="1400" b="0" i="0" u="none" strike="noStrike" cap="none">
                <a:solidFill>
                  <a:srgbClr val="000000"/>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 name="Google Shape;48;p26"/>
          <p:cNvSpPr txBox="1"/>
          <p:nvPr/>
        </p:nvSpPr>
        <p:spPr>
          <a:xfrm>
            <a:off x="8707630" y="4738447"/>
            <a:ext cx="360000" cy="48894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898989"/>
                </a:solidFill>
                <a:latin typeface="Arial"/>
                <a:ea typeface="Arial"/>
                <a:cs typeface="Arial"/>
                <a:sym typeface="Arial"/>
              </a:rPr>
              <a:t>‹N›</a:t>
            </a:fld>
            <a:endParaRPr sz="900" b="0" i="0" u="none" strike="noStrike" cap="none">
              <a:solidFill>
                <a:srgbClr val="898989"/>
              </a:solidFill>
              <a:latin typeface="Arial"/>
              <a:ea typeface="Arial"/>
              <a:cs typeface="Arial"/>
              <a:sym typeface="Arial"/>
            </a:endParaRPr>
          </a:p>
        </p:txBody>
      </p:sp>
      <p:pic>
        <p:nvPicPr>
          <p:cNvPr id="49" name="Google Shape;49;p26"/>
          <p:cNvPicPr preferRelativeResize="0"/>
          <p:nvPr/>
        </p:nvPicPr>
        <p:blipFill rotWithShape="1">
          <a:blip r:embed="rId13">
            <a:alphaModFix/>
          </a:blip>
          <a:srcRect l="6075" t="41564" r="14825" b="50000"/>
          <a:stretch/>
        </p:blipFill>
        <p:spPr>
          <a:xfrm>
            <a:off x="-1" y="4822344"/>
            <a:ext cx="5354321" cy="321157"/>
          </a:xfrm>
          <a:prstGeom prst="rect">
            <a:avLst/>
          </a:prstGeom>
          <a:noFill/>
          <a:ln>
            <a:noFill/>
          </a:ln>
        </p:spPr>
      </p:pic>
      <p:pic>
        <p:nvPicPr>
          <p:cNvPr id="50" name="Google Shape;50;p26"/>
          <p:cNvPicPr preferRelativeResize="0"/>
          <p:nvPr/>
        </p:nvPicPr>
        <p:blipFill rotWithShape="1">
          <a:blip r:embed="rId14">
            <a:alphaModFix/>
          </a:blip>
          <a:srcRect t="1" b="9771"/>
          <a:stretch/>
        </p:blipFill>
        <p:spPr>
          <a:xfrm>
            <a:off x="8380341" y="4906129"/>
            <a:ext cx="360000" cy="1535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28"/>
          <p:cNvSpPr txBox="1">
            <a:spLocks noGrp="1"/>
          </p:cNvSpPr>
          <p:nvPr>
            <p:ph type="title"/>
          </p:nvPr>
        </p:nvSpPr>
        <p:spPr>
          <a:xfrm>
            <a:off x="253673" y="0"/>
            <a:ext cx="8624856" cy="488950"/>
          </a:xfrm>
          <a:prstGeom prst="rect">
            <a:avLst/>
          </a:prstGeom>
          <a:noFill/>
          <a:ln>
            <a:noFill/>
          </a:ln>
        </p:spPr>
        <p:txBody>
          <a:bodyPr spcFirstLastPara="1" wrap="square" lIns="0" tIns="45700" rIns="91425" bIns="45700" anchor="b" anchorCtr="0">
            <a:noAutofit/>
          </a:bodyPr>
          <a:lstStyle>
            <a:lvl1pPr marR="0" lvl="0" algn="l" rtl="0">
              <a:lnSpc>
                <a:spcPct val="85000"/>
              </a:lnSpc>
              <a:spcBef>
                <a:spcPts val="0"/>
              </a:spcBef>
              <a:spcAft>
                <a:spcPts val="0"/>
              </a:spcAft>
              <a:buClr>
                <a:srgbClr val="000000"/>
              </a:buClr>
              <a:buSzPts val="1400"/>
              <a:buFont typeface="Arial"/>
              <a:buNone/>
              <a:defRPr sz="2000" b="1" i="0" u="none" strike="noStrike" cap="none">
                <a:solidFill>
                  <a:srgbClr val="3874A1"/>
                </a:solidFill>
                <a:latin typeface="Helvetica Neue"/>
                <a:ea typeface="Helvetica Neue"/>
                <a:cs typeface="Helvetica Neue"/>
                <a:sym typeface="Helvetica Neue"/>
              </a:defRPr>
            </a:lvl1pPr>
            <a:lvl2pPr marR="0" lvl="1"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2pPr>
            <a:lvl3pPr marR="0" lvl="2"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3pPr>
            <a:lvl4pPr marR="0" lvl="3"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4pPr>
            <a:lvl5pPr marR="0" lvl="4"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5pPr>
            <a:lvl6pPr marR="0" lvl="5"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6pPr>
            <a:lvl7pPr marR="0" lvl="6"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7pPr>
            <a:lvl8pPr marR="0" lvl="7"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8pPr>
            <a:lvl9pPr marR="0" lvl="8" algn="l" rtl="0">
              <a:lnSpc>
                <a:spcPct val="85000"/>
              </a:lnSpc>
              <a:spcBef>
                <a:spcPts val="0"/>
              </a:spcBef>
              <a:spcAft>
                <a:spcPts val="0"/>
              </a:spcAft>
              <a:buClr>
                <a:srgbClr val="000000"/>
              </a:buClr>
              <a:buSzPts val="1400"/>
              <a:buFont typeface="Arial"/>
              <a:buNone/>
              <a:defRPr sz="2400" b="0" i="0" u="none" strike="noStrike" cap="none">
                <a:solidFill>
                  <a:schemeClr val="lt2"/>
                </a:solidFill>
                <a:latin typeface="Arial"/>
                <a:ea typeface="Arial"/>
                <a:cs typeface="Arial"/>
                <a:sym typeface="Arial"/>
              </a:defRPr>
            </a:lvl9pPr>
          </a:lstStyle>
          <a:p>
            <a:endParaRPr/>
          </a:p>
        </p:txBody>
      </p:sp>
      <p:sp>
        <p:nvSpPr>
          <p:cNvPr id="97" name="Google Shape;97;p28"/>
          <p:cNvSpPr txBox="1">
            <a:spLocks noGrp="1"/>
          </p:cNvSpPr>
          <p:nvPr>
            <p:ph type="body" idx="1"/>
          </p:nvPr>
        </p:nvSpPr>
        <p:spPr>
          <a:xfrm>
            <a:off x="253673" y="613532"/>
            <a:ext cx="8624855" cy="4124913"/>
          </a:xfrm>
          <a:prstGeom prst="rect">
            <a:avLst/>
          </a:prstGeom>
          <a:noFill/>
          <a:ln>
            <a:noFill/>
          </a:ln>
        </p:spPr>
        <p:txBody>
          <a:bodyPr spcFirstLastPara="1" wrap="square" lIns="0" tIns="45700" rIns="0" bIns="45700" anchor="t" anchorCtr="0">
            <a:normAutofit/>
          </a:bodyPr>
          <a:lstStyle>
            <a:lvl1pPr marL="457200" marR="0" lvl="0" indent="-228600" algn="l" rtl="0">
              <a:lnSpc>
                <a:spcPct val="100000"/>
              </a:lnSpc>
              <a:spcBef>
                <a:spcPts val="320"/>
              </a:spcBef>
              <a:spcAft>
                <a:spcPts val="0"/>
              </a:spcAft>
              <a:buClr>
                <a:srgbClr val="7F7F7F"/>
              </a:buClr>
              <a:buSzPts val="1600"/>
              <a:buFont typeface="Arial"/>
              <a:buNone/>
              <a:defRPr sz="1600" b="0" i="0" u="none" strike="noStrike" cap="none">
                <a:solidFill>
                  <a:srgbClr val="000000"/>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rgbClr val="7F7F7F"/>
              </a:buClr>
              <a:buSzPts val="1400"/>
              <a:buFont typeface="Noto Sans Symbols"/>
              <a:buChar char="▪"/>
              <a:defRPr sz="1400" b="0" i="0" u="none" strike="noStrike" cap="none">
                <a:solidFill>
                  <a:srgbClr val="000000"/>
                </a:solidFill>
                <a:latin typeface="Century Gothic"/>
                <a:ea typeface="Century Gothic"/>
                <a:cs typeface="Century Gothic"/>
                <a:sym typeface="Century Gothic"/>
              </a:defRPr>
            </a:lvl2pPr>
            <a:lvl3pPr marL="1371600" marR="0" lvl="2" indent="-319278" algn="l" rtl="0">
              <a:lnSpc>
                <a:spcPct val="100000"/>
              </a:lnSpc>
              <a:spcBef>
                <a:spcPts val="280"/>
              </a:spcBef>
              <a:spcAft>
                <a:spcPts val="0"/>
              </a:spcAft>
              <a:buClr>
                <a:srgbClr val="7F7F7F"/>
              </a:buClr>
              <a:buSzPts val="1428"/>
              <a:buFont typeface="Arial"/>
              <a:buChar char="›"/>
              <a:defRPr sz="1400" b="0" i="0" u="none" strike="noStrike" cap="none">
                <a:solidFill>
                  <a:srgbClr val="000000"/>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rgbClr val="7F7F7F"/>
              </a:buClr>
              <a:buSzPts val="1400"/>
              <a:buFont typeface="Arial"/>
              <a:buChar char="•"/>
              <a:defRPr sz="1400" b="0" i="0" u="none" strike="noStrike" cap="none">
                <a:solidFill>
                  <a:srgbClr val="000000"/>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rgbClr val="7F7F7F"/>
              </a:buClr>
              <a:buSzPts val="1400"/>
              <a:buFont typeface="Arial"/>
              <a:buChar char="–"/>
              <a:defRPr sz="1400" b="0" i="0" u="none" strike="noStrike" cap="none">
                <a:solidFill>
                  <a:srgbClr val="000000"/>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8" name="Google Shape;98;p28"/>
          <p:cNvPicPr preferRelativeResize="0"/>
          <p:nvPr/>
        </p:nvPicPr>
        <p:blipFill rotWithShape="1">
          <a:blip r:embed="rId12">
            <a:alphaModFix/>
          </a:blip>
          <a:srcRect l="6075" t="41564" r="14825" b="50000"/>
          <a:stretch/>
        </p:blipFill>
        <p:spPr>
          <a:xfrm>
            <a:off x="-1" y="4822344"/>
            <a:ext cx="5354321" cy="3211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s://doi.org/10.1016/j.soildyn.2026.11020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hyperlink" Target="https://github.com/gem/gei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hyperlink" Target="https://doi.org/10.1016/j.soildyn.2026.1102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1"/>
          <p:cNvSpPr txBox="1"/>
          <p:nvPr/>
        </p:nvSpPr>
        <p:spPr>
          <a:xfrm>
            <a:off x="1248200" y="2074650"/>
            <a:ext cx="7818600" cy="994200"/>
          </a:xfrm>
          <a:prstGeom prst="rect">
            <a:avLst/>
          </a:prstGeom>
          <a:noFill/>
          <a:ln>
            <a:noFill/>
          </a:ln>
        </p:spPr>
        <p:txBody>
          <a:bodyPr spcFirstLastPara="1" wrap="square" lIns="68575" tIns="34275" rIns="68575" bIns="34275" anchor="ctr" anchorCtr="0">
            <a:normAutofit fontScale="55000" lnSpcReduction="20000"/>
          </a:bodyPr>
          <a:lstStyle/>
          <a:p>
            <a:pPr marL="0" marR="0" lvl="0" indent="0" algn="ctr" rtl="0">
              <a:lnSpc>
                <a:spcPct val="120000"/>
              </a:lnSpc>
              <a:spcBef>
                <a:spcPts val="0"/>
              </a:spcBef>
              <a:spcAft>
                <a:spcPts val="0"/>
              </a:spcAft>
              <a:buClr>
                <a:schemeClr val="dk1"/>
              </a:buClr>
              <a:buSzPts val="440"/>
              <a:buFont typeface="Arial"/>
              <a:buNone/>
            </a:pPr>
            <a:r>
              <a:rPr lang="en-US" sz="4500" b="1" i="0" u="none" strike="noStrike" cap="none" dirty="0">
                <a:solidFill>
                  <a:srgbClr val="002060"/>
                </a:solidFill>
                <a:latin typeface="Calibri"/>
                <a:ea typeface="Calibri"/>
                <a:cs typeface="Calibri"/>
                <a:sym typeface="Calibri"/>
              </a:rPr>
              <a:t>Rapid Earthquake Impact Assessment: Understanding Uncertainty from Source and ShakeMap Variability</a:t>
            </a:r>
            <a:endParaRPr sz="4500" b="1" i="0" u="none" strike="noStrike" cap="none" dirty="0">
              <a:solidFill>
                <a:srgbClr val="00206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endParaRPr sz="4500" b="0" i="0" u="none" strike="noStrike" cap="none" dirty="0">
              <a:solidFill>
                <a:schemeClr val="dk1"/>
              </a:solidFill>
              <a:latin typeface="Calibri"/>
              <a:ea typeface="Calibri"/>
              <a:cs typeface="Calibri"/>
              <a:sym typeface="Calibri"/>
            </a:endParaRPr>
          </a:p>
        </p:txBody>
      </p:sp>
      <p:sp>
        <p:nvSpPr>
          <p:cNvPr id="145" name="Google Shape;145;p1"/>
          <p:cNvSpPr txBox="1">
            <a:spLocks noGrp="1"/>
          </p:cNvSpPr>
          <p:nvPr>
            <p:ph type="subTitle" idx="1"/>
          </p:nvPr>
        </p:nvSpPr>
        <p:spPr>
          <a:xfrm>
            <a:off x="837200" y="2914197"/>
            <a:ext cx="8229600" cy="4620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600"/>
              <a:buNone/>
            </a:pPr>
            <a:r>
              <a:rPr lang="en-US" dirty="0">
                <a:solidFill>
                  <a:srgbClr val="002060"/>
                </a:solidFill>
                <a:latin typeface=""/>
              </a:rPr>
              <a:t>EPOS ON WP3 Achievements during project first period</a:t>
            </a:r>
            <a:endParaRPr dirty="0">
              <a:solidFill>
                <a:srgbClr val="002060"/>
              </a:solidFill>
              <a:latin typeface=""/>
            </a:endParaRPr>
          </a:p>
        </p:txBody>
      </p:sp>
      <p:sp>
        <p:nvSpPr>
          <p:cNvPr id="146" name="Google Shape;146;p1"/>
          <p:cNvSpPr txBox="1">
            <a:spLocks noGrp="1"/>
          </p:cNvSpPr>
          <p:nvPr>
            <p:ph type="body" idx="4294967295"/>
          </p:nvPr>
        </p:nvSpPr>
        <p:spPr>
          <a:xfrm>
            <a:off x="2040329" y="3702597"/>
            <a:ext cx="6059400" cy="205800"/>
          </a:xfrm>
          <a:prstGeom prst="rect">
            <a:avLst/>
          </a:prstGeom>
          <a:noFill/>
          <a:ln>
            <a:noFill/>
          </a:ln>
        </p:spPr>
        <p:txBody>
          <a:bodyPr spcFirstLastPara="1" wrap="square" lIns="0" tIns="45700" rIns="0" bIns="45700" anchor="ctr" anchorCtr="1">
            <a:noAutofit/>
          </a:bodyPr>
          <a:lstStyle/>
          <a:p>
            <a:pPr marL="0" lvl="0" indent="0" algn="ctr" rtl="0">
              <a:lnSpc>
                <a:spcPct val="100000"/>
              </a:lnSpc>
              <a:spcBef>
                <a:spcPts val="0"/>
              </a:spcBef>
              <a:spcAft>
                <a:spcPts val="0"/>
              </a:spcAft>
              <a:buSzPts val="1600"/>
              <a:buNone/>
            </a:pPr>
            <a:r>
              <a:rPr lang="en-US" sz="1600" i="1" dirty="0">
                <a:solidFill>
                  <a:srgbClr val="002060"/>
                </a:solidFill>
                <a:latin typeface=""/>
              </a:rPr>
              <a:t>Helen Crowley, Vitor Silva &amp; Catarina Costa (GEM)</a:t>
            </a:r>
            <a:endParaRPr sz="1600" i="1" dirty="0">
              <a:solidFill>
                <a:srgbClr val="002060"/>
              </a:solidFill>
              <a:latin typeface=""/>
            </a:endParaRPr>
          </a:p>
          <a:p>
            <a:pPr marL="0" lvl="0" indent="0" algn="ctr" rtl="0">
              <a:lnSpc>
                <a:spcPct val="100000"/>
              </a:lnSpc>
              <a:spcBef>
                <a:spcPts val="0"/>
              </a:spcBef>
              <a:spcAft>
                <a:spcPts val="0"/>
              </a:spcAft>
              <a:buSzPts val="1600"/>
              <a:buNone/>
            </a:pPr>
            <a:r>
              <a:rPr lang="en-US" sz="1600" i="1" dirty="0">
                <a:solidFill>
                  <a:srgbClr val="002060"/>
                </a:solidFill>
                <a:latin typeface=""/>
              </a:rPr>
              <a:t>Licia Faenza &amp; Ilaria </a:t>
            </a:r>
            <a:r>
              <a:rPr lang="en-US" sz="1600" i="1" dirty="0" err="1">
                <a:solidFill>
                  <a:srgbClr val="002060"/>
                </a:solidFill>
                <a:latin typeface=""/>
              </a:rPr>
              <a:t>Oliveti</a:t>
            </a:r>
            <a:r>
              <a:rPr lang="en-US" sz="1600" i="1" dirty="0">
                <a:solidFill>
                  <a:srgbClr val="002060"/>
                </a:solidFill>
                <a:latin typeface=""/>
              </a:rPr>
              <a:t> (INGV) &amp; the Earthquake Hazard Group of the ARISTOTLE-ENHSP</a:t>
            </a:r>
            <a:endParaRPr sz="1600" i="1" dirty="0">
              <a:solidFill>
                <a:srgbClr val="002060"/>
              </a:solidFill>
              <a:latin typefa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p:nvPr/>
        </p:nvSpPr>
        <p:spPr>
          <a:xfrm>
            <a:off x="478850" y="565475"/>
            <a:ext cx="84717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 difference in comparison with the impact estimates using the benchmark rupture</a:t>
            </a:r>
            <a:endParaRPr sz="1600" b="0" i="0" u="none" strike="noStrike" cap="none">
              <a:solidFill>
                <a:srgbClr val="3874A1"/>
              </a:solidFill>
              <a:latin typeface="Helvetica Neue"/>
              <a:ea typeface="Helvetica Neue"/>
              <a:cs typeface="Helvetica Neue"/>
              <a:sym typeface="Helvetica Neue"/>
            </a:endParaRPr>
          </a:p>
        </p:txBody>
      </p:sp>
      <p:sp>
        <p:nvSpPr>
          <p:cNvPr id="262" name="Google Shape;262;p10"/>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Influence of rupture geometry on shaking and losses </a:t>
            </a:r>
            <a:endParaRPr/>
          </a:p>
        </p:txBody>
      </p:sp>
      <p:pic>
        <p:nvPicPr>
          <p:cNvPr id="263" name="Google Shape;263;p10" title="plot.png"/>
          <p:cNvPicPr preferRelativeResize="0"/>
          <p:nvPr/>
        </p:nvPicPr>
        <p:blipFill rotWithShape="1">
          <a:blip r:embed="rId3">
            <a:alphaModFix/>
          </a:blip>
          <a:srcRect/>
          <a:stretch/>
        </p:blipFill>
        <p:spPr>
          <a:xfrm>
            <a:off x="253675" y="873277"/>
            <a:ext cx="8741862" cy="3965425"/>
          </a:xfrm>
          <a:prstGeom prst="rect">
            <a:avLst/>
          </a:prstGeom>
          <a:noFill/>
          <a:ln>
            <a:noFill/>
          </a:ln>
        </p:spPr>
      </p:pic>
      <p:sp>
        <p:nvSpPr>
          <p:cNvPr id="264" name="Google Shape;264;p10"/>
          <p:cNvSpPr txBox="1"/>
          <p:nvPr/>
        </p:nvSpPr>
        <p:spPr>
          <a:xfrm>
            <a:off x="4427875" y="4824618"/>
            <a:ext cx="4678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Narlitepe et al.. (2026) SDEE, </a:t>
            </a:r>
            <a:r>
              <a:rPr lang="en-US" sz="1000" b="0" i="0" u="sng" strike="noStrike" cap="none">
                <a:solidFill>
                  <a:schemeClr val="hlink"/>
                </a:solidFill>
                <a:latin typeface="Century Gothic"/>
                <a:ea typeface="Century Gothic"/>
                <a:cs typeface="Century Gothic"/>
                <a:sym typeface="Century Gothic"/>
                <a:hlinkClick r:id="rId4"/>
              </a:rPr>
              <a:t>https://doi.org/10.1016/j.soildyn.2026.110207</a:t>
            </a:r>
            <a:endParaRPr sz="10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1"/>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Influence of aleatory variability in ground motion model</a:t>
            </a:r>
            <a:endParaRPr/>
          </a:p>
        </p:txBody>
      </p:sp>
      <p:sp>
        <p:nvSpPr>
          <p:cNvPr id="271" name="Google Shape;271;p11"/>
          <p:cNvSpPr txBox="1">
            <a:spLocks noGrp="1"/>
          </p:cNvSpPr>
          <p:nvPr>
            <p:ph type="body" idx="1"/>
          </p:nvPr>
        </p:nvSpPr>
        <p:spPr>
          <a:xfrm>
            <a:off x="253673" y="613532"/>
            <a:ext cx="8625000" cy="4125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a:t>Fatality estimations for the 2025 M6.3 Venezuela earthquake</a:t>
            </a:r>
            <a:endParaRPr/>
          </a:p>
        </p:txBody>
      </p:sp>
      <p:pic>
        <p:nvPicPr>
          <p:cNvPr id="272" name="Google Shape;272;p11"/>
          <p:cNvPicPr preferRelativeResize="0"/>
          <p:nvPr/>
        </p:nvPicPr>
        <p:blipFill rotWithShape="1">
          <a:blip r:embed="rId3">
            <a:alphaModFix/>
          </a:blip>
          <a:srcRect/>
          <a:stretch/>
        </p:blipFill>
        <p:spPr>
          <a:xfrm>
            <a:off x="1150225" y="969950"/>
            <a:ext cx="6843549" cy="3851525"/>
          </a:xfrm>
          <a:prstGeom prst="rect">
            <a:avLst/>
          </a:prstGeom>
          <a:noFill/>
          <a:ln>
            <a:noFill/>
          </a:ln>
        </p:spPr>
      </p:pic>
      <p:pic>
        <p:nvPicPr>
          <p:cNvPr id="273" name="Google Shape;273;p11"/>
          <p:cNvPicPr preferRelativeResize="0"/>
          <p:nvPr/>
        </p:nvPicPr>
        <p:blipFill rotWithShape="1">
          <a:blip r:embed="rId4">
            <a:alphaModFix/>
          </a:blip>
          <a:srcRect l="5734" t="14589" r="10190" b="13758"/>
          <a:stretch/>
        </p:blipFill>
        <p:spPr>
          <a:xfrm>
            <a:off x="6177225" y="2495700"/>
            <a:ext cx="2468874" cy="1402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p:cNvSpPr txBox="1">
            <a:spLocks noGrp="1"/>
          </p:cNvSpPr>
          <p:nvPr>
            <p:ph type="title"/>
          </p:nvPr>
        </p:nvSpPr>
        <p:spPr>
          <a:xfrm>
            <a:off x="253675" y="0"/>
            <a:ext cx="8781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Influence of conditioning on station data to reduce uncertainty and bias</a:t>
            </a:r>
            <a:endParaRPr/>
          </a:p>
        </p:txBody>
      </p:sp>
      <p:sp>
        <p:nvSpPr>
          <p:cNvPr id="280" name="Google Shape;280;p12"/>
          <p:cNvSpPr txBox="1">
            <a:spLocks noGrp="1"/>
          </p:cNvSpPr>
          <p:nvPr>
            <p:ph type="body" idx="1"/>
          </p:nvPr>
        </p:nvSpPr>
        <p:spPr>
          <a:xfrm>
            <a:off x="253675" y="535600"/>
            <a:ext cx="8484600" cy="1134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sz="1500"/>
              <a:t>2010 Darfield (New Zealand) earthquake</a:t>
            </a:r>
            <a:endParaRPr sz="1500"/>
          </a:p>
        </p:txBody>
      </p:sp>
      <p:pic>
        <p:nvPicPr>
          <p:cNvPr id="281" name="Google Shape;281;p12" title="shaking.png"/>
          <p:cNvPicPr preferRelativeResize="0"/>
          <p:nvPr/>
        </p:nvPicPr>
        <p:blipFill rotWithShape="1">
          <a:blip r:embed="rId3">
            <a:alphaModFix/>
          </a:blip>
          <a:srcRect/>
          <a:stretch/>
        </p:blipFill>
        <p:spPr>
          <a:xfrm>
            <a:off x="1596889" y="1241034"/>
            <a:ext cx="5081175" cy="2379325"/>
          </a:xfrm>
          <a:prstGeom prst="rect">
            <a:avLst/>
          </a:prstGeom>
          <a:noFill/>
          <a:ln>
            <a:noFill/>
          </a:ln>
        </p:spPr>
      </p:pic>
      <p:sp>
        <p:nvSpPr>
          <p:cNvPr id="282" name="Google Shape;282;p12"/>
          <p:cNvSpPr txBox="1"/>
          <p:nvPr/>
        </p:nvSpPr>
        <p:spPr>
          <a:xfrm>
            <a:off x="1586536" y="840566"/>
            <a:ext cx="2259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entury Gothic"/>
                <a:ea typeface="Century Gothic"/>
                <a:cs typeface="Century Gothic"/>
                <a:sym typeface="Century Gothic"/>
              </a:rPr>
              <a:t>No stations</a:t>
            </a:r>
            <a:endParaRPr sz="1500" b="0" i="0" u="none" strike="noStrike" cap="none">
              <a:solidFill>
                <a:srgbClr val="000000"/>
              </a:solidFill>
              <a:latin typeface="Century Gothic"/>
              <a:ea typeface="Century Gothic"/>
              <a:cs typeface="Century Gothic"/>
              <a:sym typeface="Century Gothic"/>
            </a:endParaRPr>
          </a:p>
        </p:txBody>
      </p:sp>
      <p:sp>
        <p:nvSpPr>
          <p:cNvPr id="283" name="Google Shape;283;p12"/>
          <p:cNvSpPr txBox="1"/>
          <p:nvPr/>
        </p:nvSpPr>
        <p:spPr>
          <a:xfrm>
            <a:off x="4241411" y="840566"/>
            <a:ext cx="22599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entury Gothic"/>
                <a:ea typeface="Century Gothic"/>
                <a:cs typeface="Century Gothic"/>
                <a:sym typeface="Century Gothic"/>
              </a:rPr>
              <a:t>With stations</a:t>
            </a:r>
            <a:endParaRPr sz="15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entury Gothic"/>
                <a:ea typeface="Century Gothic"/>
                <a:cs typeface="Century Gothic"/>
                <a:sym typeface="Century Gothic"/>
              </a:rPr>
              <a:t> </a:t>
            </a:r>
            <a:endParaRPr sz="1500" b="0" i="0" u="none" strike="noStrike" cap="none">
              <a:solidFill>
                <a:srgbClr val="000000"/>
              </a:solidFill>
              <a:latin typeface="Century Gothic"/>
              <a:ea typeface="Century Gothic"/>
              <a:cs typeface="Century Gothic"/>
              <a:sym typeface="Century Gothic"/>
            </a:endParaRPr>
          </a:p>
        </p:txBody>
      </p:sp>
      <p:sp>
        <p:nvSpPr>
          <p:cNvPr id="284" name="Google Shape;284;p12"/>
          <p:cNvSpPr txBox="1"/>
          <p:nvPr/>
        </p:nvSpPr>
        <p:spPr>
          <a:xfrm>
            <a:off x="6890860" y="1670739"/>
            <a:ext cx="13758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highlight>
                  <a:schemeClr val="lt1"/>
                </a:highlight>
                <a:latin typeface="Century Gothic"/>
                <a:ea typeface="Century Gothic"/>
                <a:cs typeface="Century Gothic"/>
                <a:sym typeface="Century Gothic"/>
              </a:rPr>
              <a:t>Seismic stations</a:t>
            </a:r>
            <a:endParaRPr sz="1200" b="0" i="0" u="none" strike="noStrike" cap="none">
              <a:solidFill>
                <a:srgbClr val="000000"/>
              </a:solidFill>
              <a:highlight>
                <a:schemeClr val="lt1"/>
              </a:highlight>
              <a:latin typeface="Century Gothic"/>
              <a:ea typeface="Century Gothic"/>
              <a:cs typeface="Century Gothic"/>
              <a:sym typeface="Century Gothic"/>
            </a:endParaRPr>
          </a:p>
        </p:txBody>
      </p:sp>
      <p:cxnSp>
        <p:nvCxnSpPr>
          <p:cNvPr id="285" name="Google Shape;285;p12"/>
          <p:cNvCxnSpPr/>
          <p:nvPr/>
        </p:nvCxnSpPr>
        <p:spPr>
          <a:xfrm rot="10800000">
            <a:off x="5787460" y="1627989"/>
            <a:ext cx="1103400" cy="240300"/>
          </a:xfrm>
          <a:prstGeom prst="straightConnector1">
            <a:avLst/>
          </a:prstGeom>
          <a:noFill/>
          <a:ln w="9525" cap="flat" cmpd="sng">
            <a:solidFill>
              <a:srgbClr val="000000"/>
            </a:solidFill>
            <a:prstDash val="solid"/>
            <a:round/>
            <a:headEnd type="none" w="sm" len="sm"/>
            <a:tailEnd type="triangle" w="med" len="med"/>
          </a:ln>
        </p:spPr>
      </p:cxnSp>
      <p:cxnSp>
        <p:nvCxnSpPr>
          <p:cNvPr id="286" name="Google Shape;286;p12"/>
          <p:cNvCxnSpPr/>
          <p:nvPr/>
        </p:nvCxnSpPr>
        <p:spPr>
          <a:xfrm rot="10800000">
            <a:off x="5634460" y="1842489"/>
            <a:ext cx="1256400" cy="25800"/>
          </a:xfrm>
          <a:prstGeom prst="straightConnector1">
            <a:avLst/>
          </a:prstGeom>
          <a:noFill/>
          <a:ln w="9525" cap="flat" cmpd="sng">
            <a:solidFill>
              <a:srgbClr val="000000"/>
            </a:solidFill>
            <a:prstDash val="solid"/>
            <a:round/>
            <a:headEnd type="none" w="sm" len="sm"/>
            <a:tailEnd type="triangle" w="med" len="med"/>
          </a:ln>
        </p:spPr>
      </p:cxnSp>
      <p:graphicFrame>
        <p:nvGraphicFramePr>
          <p:cNvPr id="287" name="Google Shape;287;p12"/>
          <p:cNvGraphicFramePr/>
          <p:nvPr/>
        </p:nvGraphicFramePr>
        <p:xfrm>
          <a:off x="1461254" y="3709808"/>
          <a:ext cx="3000000" cy="3000000"/>
        </p:xfrm>
        <a:graphic>
          <a:graphicData uri="http://schemas.openxmlformats.org/drawingml/2006/table">
            <a:tbl>
              <a:tblPr>
                <a:noFill/>
                <a:tableStyleId>{E0B82C0D-FEE8-496C-AA64-2C6E487ABC99}</a:tableStyleId>
              </a:tblPr>
              <a:tblGrid>
                <a:gridCol w="2676225">
                  <a:extLst>
                    <a:ext uri="{9D8B030D-6E8A-4147-A177-3AD203B41FA5}">
                      <a16:colId xmlns:a16="http://schemas.microsoft.com/office/drawing/2014/main" val="20000"/>
                    </a:ext>
                  </a:extLst>
                </a:gridCol>
                <a:gridCol w="2676225">
                  <a:extLst>
                    <a:ext uri="{9D8B030D-6E8A-4147-A177-3AD203B41FA5}">
                      <a16:colId xmlns:a16="http://schemas.microsoft.com/office/drawing/2014/main" val="20001"/>
                    </a:ext>
                  </a:extLst>
                </a:gridCol>
              </a:tblGrid>
              <a:tr h="3360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Mean loss: NZ$ 2.45 b</a:t>
                      </a:r>
                      <a:endParaRPr sz="1200" u="none" strike="noStrike" cap="none">
                        <a:latin typeface="Century Gothic"/>
                        <a:ea typeface="Century Gothic"/>
                        <a:cs typeface="Century Gothic"/>
                        <a:sym typeface="Century Gothic"/>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Mean loss: NZ$ 1.66 b</a:t>
                      </a:r>
                      <a:endParaRPr sz="1200" u="none" strike="noStrike" cap="none">
                        <a:latin typeface="Century Gothic"/>
                        <a:ea typeface="Century Gothic"/>
                        <a:cs typeface="Century Gothic"/>
                        <a:sym typeface="Century Gothic"/>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3360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Standard deviation: NZ$ 0.93 b</a:t>
                      </a:r>
                      <a:endParaRPr sz="1200" u="none" strike="noStrike" cap="none">
                        <a:latin typeface="Century Gothic"/>
                        <a:ea typeface="Century Gothic"/>
                        <a:cs typeface="Century Gothic"/>
                        <a:sym typeface="Century Gothic"/>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Standard deviation: NZ$ 0.47 b</a:t>
                      </a:r>
                      <a:endParaRPr sz="1200" u="none" strike="noStrike" cap="none">
                        <a:latin typeface="Century Gothic"/>
                        <a:ea typeface="Century Gothic"/>
                        <a:cs typeface="Century Gothic"/>
                        <a:sym typeface="Century Gothic"/>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336050">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Actual loss: NZ$ 1.57 b</a:t>
                      </a:r>
                      <a:endParaRPr sz="1200" u="none" strike="noStrike" cap="none">
                        <a:latin typeface="Century Gothic"/>
                        <a:ea typeface="Century Gothic"/>
                        <a:cs typeface="Century Gothic"/>
                        <a:sym typeface="Century Gothic"/>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hMerge="1">
                  <a:txBody>
                    <a:bodyPr/>
                    <a:lstStyle/>
                    <a:p>
                      <a:endParaRPr lang="it-IT"/>
                    </a:p>
                  </a:txBody>
                  <a:tcPr/>
                </a:tc>
                <a:extLst>
                  <a:ext uri="{0D108BD9-81ED-4DB2-BD59-A6C34878D82A}">
                    <a16:rowId xmlns:a16="http://schemas.microsoft.com/office/drawing/2014/main" val="10002"/>
                  </a:ext>
                </a:extLst>
              </a:tr>
            </a:tbl>
          </a:graphicData>
        </a:graphic>
      </p:graphicFrame>
      <p:sp>
        <p:nvSpPr>
          <p:cNvPr id="288" name="Google Shape;288;p12"/>
          <p:cNvSpPr/>
          <p:nvPr/>
        </p:nvSpPr>
        <p:spPr>
          <a:xfrm>
            <a:off x="5483875" y="3748433"/>
            <a:ext cx="804600" cy="289200"/>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289" name="Google Shape;289;p12"/>
          <p:cNvSpPr/>
          <p:nvPr/>
        </p:nvSpPr>
        <p:spPr>
          <a:xfrm>
            <a:off x="4156876" y="4470033"/>
            <a:ext cx="843600" cy="289200"/>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But what if we don’t have enough stations?</a:t>
            </a:r>
            <a:endParaRPr/>
          </a:p>
        </p:txBody>
      </p:sp>
      <p:sp>
        <p:nvSpPr>
          <p:cNvPr id="296" name="Google Shape;296;p13"/>
          <p:cNvSpPr txBox="1">
            <a:spLocks noGrp="1"/>
          </p:cNvSpPr>
          <p:nvPr>
            <p:ph type="body" idx="1"/>
          </p:nvPr>
        </p:nvSpPr>
        <p:spPr>
          <a:xfrm>
            <a:off x="253673" y="613532"/>
            <a:ext cx="8625000" cy="4125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a:t>We could use Did You Feel It data (which is what ShakeMap does), but there is significant uncertainty in the conversion equations which should be propagated </a:t>
            </a:r>
            <a:endParaRPr/>
          </a:p>
        </p:txBody>
      </p:sp>
      <p:pic>
        <p:nvPicPr>
          <p:cNvPr id="297" name="Google Shape;297;p13"/>
          <p:cNvPicPr preferRelativeResize="0"/>
          <p:nvPr/>
        </p:nvPicPr>
        <p:blipFill rotWithShape="1">
          <a:blip r:embed="rId3">
            <a:alphaModFix/>
          </a:blip>
          <a:srcRect/>
          <a:stretch/>
        </p:blipFill>
        <p:spPr>
          <a:xfrm>
            <a:off x="2369676" y="1459675"/>
            <a:ext cx="4261926" cy="3227676"/>
          </a:xfrm>
          <a:prstGeom prst="rect">
            <a:avLst/>
          </a:prstGeom>
          <a:noFill/>
          <a:ln>
            <a:noFill/>
          </a:ln>
        </p:spPr>
      </p:pic>
      <p:sp>
        <p:nvSpPr>
          <p:cNvPr id="298" name="Google Shape;298;p13"/>
          <p:cNvSpPr txBox="1"/>
          <p:nvPr/>
        </p:nvSpPr>
        <p:spPr>
          <a:xfrm>
            <a:off x="165750" y="2219250"/>
            <a:ext cx="1869300" cy="48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E.g. from Did You Feel It</a:t>
            </a:r>
            <a:endParaRPr sz="16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And what if the stations malfunction? </a:t>
            </a:r>
            <a:endParaRPr/>
          </a:p>
        </p:txBody>
      </p:sp>
      <p:sp>
        <p:nvSpPr>
          <p:cNvPr id="305" name="Google Shape;305;p14"/>
          <p:cNvSpPr txBox="1">
            <a:spLocks noGrp="1"/>
          </p:cNvSpPr>
          <p:nvPr>
            <p:ph type="body" idx="1"/>
          </p:nvPr>
        </p:nvSpPr>
        <p:spPr>
          <a:xfrm>
            <a:off x="253673" y="613532"/>
            <a:ext cx="8625000" cy="4125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a:t>In the 2025 M6.2 Istanbul event, we identified a very unusual station recording being used in the USGS ShakeMaps. This station was not used in local reports from KOERI.</a:t>
            </a:r>
            <a:endParaRPr/>
          </a:p>
        </p:txBody>
      </p:sp>
      <p:pic>
        <p:nvPicPr>
          <p:cNvPr id="306" name="Google Shape;306;p14"/>
          <p:cNvPicPr preferRelativeResize="0"/>
          <p:nvPr/>
        </p:nvPicPr>
        <p:blipFill rotWithShape="1">
          <a:blip r:embed="rId3">
            <a:alphaModFix/>
          </a:blip>
          <a:srcRect/>
          <a:stretch/>
        </p:blipFill>
        <p:spPr>
          <a:xfrm>
            <a:off x="1887350" y="1255900"/>
            <a:ext cx="5357650" cy="3425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5"/>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Examples of the evolution of impact assessments over time </a:t>
            </a:r>
            <a:endParaRPr/>
          </a:p>
        </p:txBody>
      </p:sp>
      <p:pic>
        <p:nvPicPr>
          <p:cNvPr id="313" name="Google Shape;313;p15" title="fatalities_evolution_1.png"/>
          <p:cNvPicPr preferRelativeResize="0"/>
          <p:nvPr/>
        </p:nvPicPr>
        <p:blipFill rotWithShape="1">
          <a:blip r:embed="rId3">
            <a:alphaModFix/>
          </a:blip>
          <a:srcRect/>
          <a:stretch/>
        </p:blipFill>
        <p:spPr>
          <a:xfrm>
            <a:off x="152400" y="641400"/>
            <a:ext cx="8839204" cy="3789463"/>
          </a:xfrm>
          <a:prstGeom prst="rect">
            <a:avLst/>
          </a:prstGeom>
          <a:noFill/>
          <a:ln>
            <a:noFill/>
          </a:ln>
        </p:spPr>
      </p:pic>
      <p:sp>
        <p:nvSpPr>
          <p:cNvPr id="314" name="Google Shape;314;p15"/>
          <p:cNvSpPr txBox="1"/>
          <p:nvPr/>
        </p:nvSpPr>
        <p:spPr>
          <a:xfrm>
            <a:off x="152400" y="4520658"/>
            <a:ext cx="6637500" cy="2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Note: first estimate is always based on USGS ShakeMap</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6"/>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Examples of the evolution of impact assessments over time </a:t>
            </a:r>
            <a:endParaRPr/>
          </a:p>
        </p:txBody>
      </p:sp>
      <p:pic>
        <p:nvPicPr>
          <p:cNvPr id="321" name="Google Shape;321;p16" title="fatalities_evolution_1.png"/>
          <p:cNvPicPr preferRelativeResize="0"/>
          <p:nvPr/>
        </p:nvPicPr>
        <p:blipFill rotWithShape="1">
          <a:blip r:embed="rId3">
            <a:alphaModFix/>
          </a:blip>
          <a:srcRect/>
          <a:stretch/>
        </p:blipFill>
        <p:spPr>
          <a:xfrm>
            <a:off x="152400" y="641400"/>
            <a:ext cx="8839204" cy="3789463"/>
          </a:xfrm>
          <a:prstGeom prst="rect">
            <a:avLst/>
          </a:prstGeom>
          <a:noFill/>
          <a:ln>
            <a:noFill/>
          </a:ln>
        </p:spPr>
      </p:pic>
      <p:sp>
        <p:nvSpPr>
          <p:cNvPr id="322" name="Google Shape;322;p16"/>
          <p:cNvSpPr txBox="1"/>
          <p:nvPr/>
        </p:nvSpPr>
        <p:spPr>
          <a:xfrm>
            <a:off x="1334950" y="3065198"/>
            <a:ext cx="1021200" cy="61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ShakeMap with point source</a:t>
            </a:r>
            <a:endParaRPr sz="1000" b="0" i="0" u="none" strike="noStrike" cap="none">
              <a:solidFill>
                <a:srgbClr val="000000"/>
              </a:solidFill>
              <a:latin typeface="Century Gothic"/>
              <a:ea typeface="Century Gothic"/>
              <a:cs typeface="Century Gothic"/>
              <a:sym typeface="Century Gothic"/>
            </a:endParaRPr>
          </a:p>
        </p:txBody>
      </p:sp>
      <p:sp>
        <p:nvSpPr>
          <p:cNvPr id="323" name="Google Shape;323;p16"/>
          <p:cNvSpPr txBox="1"/>
          <p:nvPr/>
        </p:nvSpPr>
        <p:spPr>
          <a:xfrm>
            <a:off x="1997525" y="2144750"/>
            <a:ext cx="1392600" cy="489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Rupture based on nodal plane</a:t>
            </a:r>
            <a:endParaRPr sz="1000" b="0" i="0" u="none" strike="noStrike" cap="none">
              <a:solidFill>
                <a:srgbClr val="000000"/>
              </a:solidFill>
              <a:latin typeface="Century Gothic"/>
              <a:ea typeface="Century Gothic"/>
              <a:cs typeface="Century Gothic"/>
              <a:sym typeface="Century Gothic"/>
            </a:endParaRPr>
          </a:p>
        </p:txBody>
      </p:sp>
      <p:sp>
        <p:nvSpPr>
          <p:cNvPr id="324" name="Google Shape;324;p16"/>
          <p:cNvSpPr txBox="1"/>
          <p:nvPr/>
        </p:nvSpPr>
        <p:spPr>
          <a:xfrm>
            <a:off x="3040275" y="1596650"/>
            <a:ext cx="2121000" cy="489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OpenQuake rupture based on hazard model</a:t>
            </a:r>
            <a:endParaRPr sz="1000" b="0" i="0" u="none" strike="noStrike" cap="none">
              <a:solidFill>
                <a:srgbClr val="000000"/>
              </a:solidFill>
              <a:latin typeface="Century Gothic"/>
              <a:ea typeface="Century Gothic"/>
              <a:cs typeface="Century Gothic"/>
              <a:sym typeface="Century Gothic"/>
            </a:endParaRPr>
          </a:p>
        </p:txBody>
      </p:sp>
      <p:sp>
        <p:nvSpPr>
          <p:cNvPr id="325" name="Google Shape;325;p16"/>
          <p:cNvSpPr txBox="1"/>
          <p:nvPr/>
        </p:nvSpPr>
        <p:spPr>
          <a:xfrm>
            <a:off x="5540350" y="1409300"/>
            <a:ext cx="1526400" cy="338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USGS finite rupture</a:t>
            </a:r>
            <a:endParaRPr sz="1000" b="0" i="0" u="none" strike="noStrike" cap="none">
              <a:solidFill>
                <a:srgbClr val="000000"/>
              </a:solidFill>
              <a:latin typeface="Century Gothic"/>
              <a:ea typeface="Century Gothic"/>
              <a:cs typeface="Century Gothic"/>
              <a:sym typeface="Century Gothic"/>
            </a:endParaRPr>
          </a:p>
        </p:txBody>
      </p:sp>
      <p:pic>
        <p:nvPicPr>
          <p:cNvPr id="326" name="Google Shape;326;p16"/>
          <p:cNvPicPr preferRelativeResize="0"/>
          <p:nvPr/>
        </p:nvPicPr>
        <p:blipFill rotWithShape="1">
          <a:blip r:embed="rId4">
            <a:alphaModFix/>
          </a:blip>
          <a:srcRect/>
          <a:stretch/>
        </p:blipFill>
        <p:spPr>
          <a:xfrm>
            <a:off x="2442149" y="2752749"/>
            <a:ext cx="1056321" cy="1241400"/>
          </a:xfrm>
          <a:prstGeom prst="rect">
            <a:avLst/>
          </a:prstGeom>
          <a:noFill/>
          <a:ln>
            <a:noFill/>
          </a:ln>
          <a:effectLst>
            <a:outerShdw blurRad="50800" dist="38100" dir="2700000" algn="tl" rotWithShape="0">
              <a:srgbClr val="000000">
                <a:alpha val="40000"/>
              </a:srgbClr>
            </a:outerShdw>
          </a:effectLst>
        </p:spPr>
      </p:pic>
      <p:pic>
        <p:nvPicPr>
          <p:cNvPr id="327" name="Google Shape;327;p16"/>
          <p:cNvPicPr preferRelativeResize="0"/>
          <p:nvPr/>
        </p:nvPicPr>
        <p:blipFill rotWithShape="1">
          <a:blip r:embed="rId5">
            <a:alphaModFix/>
          </a:blip>
          <a:srcRect/>
          <a:stretch/>
        </p:blipFill>
        <p:spPr>
          <a:xfrm>
            <a:off x="7142225" y="903388"/>
            <a:ext cx="1056324" cy="1241364"/>
          </a:xfrm>
          <a:prstGeom prst="rect">
            <a:avLst/>
          </a:prstGeom>
          <a:noFill/>
          <a:ln>
            <a:noFill/>
          </a:ln>
          <a:effectLst>
            <a:outerShdw blurRad="50800" dist="38100" dir="2700000" algn="tl" rotWithShape="0">
              <a:srgbClr val="000000">
                <a:alpha val="40000"/>
              </a:srgbClr>
            </a:outerShdw>
          </a:effectLst>
        </p:spPr>
      </p:pic>
      <p:sp>
        <p:nvSpPr>
          <p:cNvPr id="328" name="Google Shape;328;p16"/>
          <p:cNvSpPr txBox="1"/>
          <p:nvPr/>
        </p:nvSpPr>
        <p:spPr>
          <a:xfrm>
            <a:off x="152400" y="4520658"/>
            <a:ext cx="6637500" cy="2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Note: first estimate is always based on USGS ShakeMap</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Examples of the evolution of impact assessments over time </a:t>
            </a:r>
            <a:endParaRPr/>
          </a:p>
        </p:txBody>
      </p:sp>
      <p:pic>
        <p:nvPicPr>
          <p:cNvPr id="335" name="Google Shape;335;p17" title="fatalities_evolution_2.png"/>
          <p:cNvPicPr preferRelativeResize="0"/>
          <p:nvPr/>
        </p:nvPicPr>
        <p:blipFill rotWithShape="1">
          <a:blip r:embed="rId3">
            <a:alphaModFix/>
          </a:blip>
          <a:srcRect/>
          <a:stretch/>
        </p:blipFill>
        <p:spPr>
          <a:xfrm>
            <a:off x="152400" y="641400"/>
            <a:ext cx="8839204" cy="3789463"/>
          </a:xfrm>
          <a:prstGeom prst="rect">
            <a:avLst/>
          </a:prstGeom>
          <a:noFill/>
          <a:ln>
            <a:noFill/>
          </a:ln>
        </p:spPr>
      </p:pic>
      <p:sp>
        <p:nvSpPr>
          <p:cNvPr id="336" name="Google Shape;336;p17"/>
          <p:cNvSpPr txBox="1"/>
          <p:nvPr/>
        </p:nvSpPr>
        <p:spPr>
          <a:xfrm>
            <a:off x="3639575" y="2589575"/>
            <a:ext cx="2121000" cy="489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Changes to epicentre (which affected also spatial pattern)</a:t>
            </a:r>
            <a:endParaRPr sz="1000" b="0" i="0" u="none" strike="noStrike" cap="none">
              <a:solidFill>
                <a:srgbClr val="000000"/>
              </a:solidFill>
              <a:latin typeface="Century Gothic"/>
              <a:ea typeface="Century Gothic"/>
              <a:cs typeface="Century Gothic"/>
              <a:sym typeface="Century Gothic"/>
            </a:endParaRPr>
          </a:p>
        </p:txBody>
      </p:sp>
      <p:sp>
        <p:nvSpPr>
          <p:cNvPr id="337" name="Google Shape;337;p17"/>
          <p:cNvSpPr txBox="1"/>
          <p:nvPr/>
        </p:nvSpPr>
        <p:spPr>
          <a:xfrm>
            <a:off x="152400" y="4520658"/>
            <a:ext cx="6637500" cy="2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Note: first estimate is always based on USGS ShakeMap</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8"/>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Examples of the evolution of impact assessments over time </a:t>
            </a:r>
            <a:endParaRPr/>
          </a:p>
        </p:txBody>
      </p:sp>
      <p:pic>
        <p:nvPicPr>
          <p:cNvPr id="344" name="Google Shape;344;p18" title="fatalities_evolution_3.png"/>
          <p:cNvPicPr preferRelativeResize="0"/>
          <p:nvPr/>
        </p:nvPicPr>
        <p:blipFill rotWithShape="1">
          <a:blip r:embed="rId3">
            <a:alphaModFix/>
          </a:blip>
          <a:srcRect/>
          <a:stretch/>
        </p:blipFill>
        <p:spPr>
          <a:xfrm>
            <a:off x="152400" y="641400"/>
            <a:ext cx="8839204" cy="3789463"/>
          </a:xfrm>
          <a:prstGeom prst="rect">
            <a:avLst/>
          </a:prstGeom>
          <a:noFill/>
          <a:ln>
            <a:noFill/>
          </a:ln>
        </p:spPr>
      </p:pic>
      <p:sp>
        <p:nvSpPr>
          <p:cNvPr id="345" name="Google Shape;345;p18"/>
          <p:cNvSpPr txBox="1"/>
          <p:nvPr/>
        </p:nvSpPr>
        <p:spPr>
          <a:xfrm>
            <a:off x="5213950" y="3466200"/>
            <a:ext cx="2595300" cy="489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Better modelling of vulnerability and occupancy of commercial buildings</a:t>
            </a:r>
            <a:endParaRPr sz="1000" b="0" i="0" u="none" strike="noStrike" cap="none">
              <a:solidFill>
                <a:srgbClr val="000000"/>
              </a:solidFill>
              <a:latin typeface="Century Gothic"/>
              <a:ea typeface="Century Gothic"/>
              <a:cs typeface="Century Gothic"/>
              <a:sym typeface="Century Gothic"/>
            </a:endParaRPr>
          </a:p>
        </p:txBody>
      </p:sp>
      <p:sp>
        <p:nvSpPr>
          <p:cNvPr id="346" name="Google Shape;346;p18"/>
          <p:cNvSpPr txBox="1"/>
          <p:nvPr/>
        </p:nvSpPr>
        <p:spPr>
          <a:xfrm>
            <a:off x="152400" y="4520658"/>
            <a:ext cx="6637500" cy="2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Note: first estimate is always based on USGS ShakeMap</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9"/>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Examples of the evolution of impact assessments over time </a:t>
            </a:r>
            <a:endParaRPr/>
          </a:p>
        </p:txBody>
      </p:sp>
      <p:pic>
        <p:nvPicPr>
          <p:cNvPr id="353" name="Google Shape;353;p19" title="fatalities_evolution_4.png"/>
          <p:cNvPicPr preferRelativeResize="0"/>
          <p:nvPr/>
        </p:nvPicPr>
        <p:blipFill rotWithShape="1">
          <a:blip r:embed="rId3">
            <a:alphaModFix/>
          </a:blip>
          <a:srcRect/>
          <a:stretch/>
        </p:blipFill>
        <p:spPr>
          <a:xfrm>
            <a:off x="152400" y="641400"/>
            <a:ext cx="8839204" cy="3789463"/>
          </a:xfrm>
          <a:prstGeom prst="rect">
            <a:avLst/>
          </a:prstGeom>
          <a:noFill/>
          <a:ln>
            <a:noFill/>
          </a:ln>
        </p:spPr>
      </p:pic>
      <p:sp>
        <p:nvSpPr>
          <p:cNvPr id="354" name="Google Shape;354;p19"/>
          <p:cNvSpPr txBox="1"/>
          <p:nvPr/>
        </p:nvSpPr>
        <p:spPr>
          <a:xfrm>
            <a:off x="1313840" y="3430425"/>
            <a:ext cx="1995900" cy="489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Removal of a “problematic” ground motion model</a:t>
            </a:r>
            <a:endParaRPr sz="1000" b="0" i="0" u="none" strike="noStrike" cap="none">
              <a:solidFill>
                <a:srgbClr val="000000"/>
              </a:solidFill>
              <a:latin typeface="Century Gothic"/>
              <a:ea typeface="Century Gothic"/>
              <a:cs typeface="Century Gothic"/>
              <a:sym typeface="Century Gothic"/>
            </a:endParaRPr>
          </a:p>
        </p:txBody>
      </p:sp>
      <p:sp>
        <p:nvSpPr>
          <p:cNvPr id="355" name="Google Shape;355;p19"/>
          <p:cNvSpPr txBox="1"/>
          <p:nvPr/>
        </p:nvSpPr>
        <p:spPr>
          <a:xfrm>
            <a:off x="152400" y="4520658"/>
            <a:ext cx="6637500" cy="2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Note: first estimate is always based on USGS ShakeMap</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Rapid Earthquake Impact Assessment and connection to EPOS ON</a:t>
            </a:r>
            <a:endParaRPr/>
          </a:p>
        </p:txBody>
      </p:sp>
      <p:sp>
        <p:nvSpPr>
          <p:cNvPr id="153" name="Google Shape;153;p2"/>
          <p:cNvSpPr txBox="1">
            <a:spLocks noGrp="1"/>
          </p:cNvSpPr>
          <p:nvPr>
            <p:ph type="body" idx="1"/>
          </p:nvPr>
        </p:nvSpPr>
        <p:spPr>
          <a:xfrm>
            <a:off x="253673" y="613532"/>
            <a:ext cx="8625000" cy="4125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a:t>…the process of using </a:t>
            </a:r>
            <a:r>
              <a:rPr lang="en-US" b="1"/>
              <a:t>earthquake observations</a:t>
            </a:r>
            <a:r>
              <a:rPr lang="en-US"/>
              <a:t> together with </a:t>
            </a:r>
            <a:r>
              <a:rPr lang="en-US" b="1"/>
              <a:t>exposure </a:t>
            </a:r>
            <a:r>
              <a:rPr lang="en-US"/>
              <a:t>and </a:t>
            </a:r>
            <a:r>
              <a:rPr lang="en-US" b="1"/>
              <a:t>vulnerability models</a:t>
            </a:r>
            <a:r>
              <a:rPr lang="en-US"/>
              <a:t> immediately after an event to quickly estimate the likely </a:t>
            </a:r>
            <a:r>
              <a:rPr lang="en-US" b="1"/>
              <a:t>human, physical, and economic impacts</a:t>
            </a:r>
            <a:r>
              <a:rPr lang="en-US"/>
              <a:t>, in support of emergency response and situational awareness.</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This is relevant to </a:t>
            </a:r>
            <a:r>
              <a:rPr lang="en-US" b="1"/>
              <a:t>EPOS ON WP3</a:t>
            </a:r>
            <a:r>
              <a:rPr lang="en-US"/>
              <a:t> in:</a:t>
            </a:r>
            <a:endParaRPr/>
          </a:p>
          <a:p>
            <a:pPr marL="457200" lvl="0" indent="-342900" algn="l" rtl="0">
              <a:lnSpc>
                <a:spcPct val="100000"/>
              </a:lnSpc>
              <a:spcBef>
                <a:spcPts val="360"/>
              </a:spcBef>
              <a:spcAft>
                <a:spcPts val="0"/>
              </a:spcAft>
              <a:buSzPts val="1800"/>
              <a:buChar char="●"/>
            </a:pPr>
            <a:r>
              <a:rPr lang="en-US" b="1"/>
              <a:t>Subtask 3.1.4: </a:t>
            </a:r>
            <a:r>
              <a:rPr lang="en-US"/>
              <a:t>Data products and services for rapid post-event assessment </a:t>
            </a:r>
            <a:endParaRPr/>
          </a:p>
          <a:p>
            <a:pPr marL="457200" lvl="0" indent="-342900" algn="l" rtl="0">
              <a:lnSpc>
                <a:spcPct val="100000"/>
              </a:lnSpc>
              <a:spcBef>
                <a:spcPts val="0"/>
              </a:spcBef>
              <a:spcAft>
                <a:spcPts val="0"/>
              </a:spcAft>
              <a:buSzPts val="1800"/>
              <a:buChar char="●"/>
            </a:pPr>
            <a:r>
              <a:rPr lang="en-US" b="1"/>
              <a:t>Task 3.2: </a:t>
            </a:r>
            <a:r>
              <a:rPr lang="en-US"/>
              <a:t>Interaction with operational stakeholders in civil protection and disaster risk management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0"/>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Examples of the evolution of impact assessments over time </a:t>
            </a:r>
            <a:endParaRPr/>
          </a:p>
        </p:txBody>
      </p:sp>
      <p:pic>
        <p:nvPicPr>
          <p:cNvPr id="362" name="Google Shape;362;p20" title="fatalities_evolution_5.png"/>
          <p:cNvPicPr preferRelativeResize="0"/>
          <p:nvPr/>
        </p:nvPicPr>
        <p:blipFill rotWithShape="1">
          <a:blip r:embed="rId3">
            <a:alphaModFix/>
          </a:blip>
          <a:srcRect/>
          <a:stretch/>
        </p:blipFill>
        <p:spPr>
          <a:xfrm>
            <a:off x="152400" y="641400"/>
            <a:ext cx="8839204" cy="3789463"/>
          </a:xfrm>
          <a:prstGeom prst="rect">
            <a:avLst/>
          </a:prstGeom>
          <a:noFill/>
          <a:ln>
            <a:noFill/>
          </a:ln>
        </p:spPr>
      </p:pic>
      <p:sp>
        <p:nvSpPr>
          <p:cNvPr id="363" name="Google Shape;363;p20"/>
          <p:cNvSpPr txBox="1"/>
          <p:nvPr/>
        </p:nvSpPr>
        <p:spPr>
          <a:xfrm>
            <a:off x="831925" y="3654025"/>
            <a:ext cx="1775400" cy="489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Removal of ‘dubious’ recording station</a:t>
            </a:r>
            <a:endParaRPr sz="1000" b="0" i="0" u="none" strike="noStrike" cap="none">
              <a:solidFill>
                <a:srgbClr val="000000"/>
              </a:solidFill>
              <a:latin typeface="Century Gothic"/>
              <a:ea typeface="Century Gothic"/>
              <a:cs typeface="Century Gothic"/>
              <a:sym typeface="Century Gothic"/>
            </a:endParaRPr>
          </a:p>
        </p:txBody>
      </p:sp>
      <p:sp>
        <p:nvSpPr>
          <p:cNvPr id="364" name="Google Shape;364;p20"/>
          <p:cNvSpPr txBox="1"/>
          <p:nvPr/>
        </p:nvSpPr>
        <p:spPr>
          <a:xfrm>
            <a:off x="152400" y="4520658"/>
            <a:ext cx="6637500" cy="2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Note: first estimate is always based on USGS ShakeMap</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1"/>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Key Takeaways</a:t>
            </a:r>
            <a:endParaRPr/>
          </a:p>
        </p:txBody>
      </p:sp>
      <p:sp>
        <p:nvSpPr>
          <p:cNvPr id="371" name="Google Shape;371;p21"/>
          <p:cNvSpPr txBox="1">
            <a:spLocks noGrp="1"/>
          </p:cNvSpPr>
          <p:nvPr>
            <p:ph type="body" idx="1"/>
          </p:nvPr>
        </p:nvSpPr>
        <p:spPr>
          <a:xfrm>
            <a:off x="253675" y="613525"/>
            <a:ext cx="8625000" cy="4530000"/>
          </a:xfrm>
          <a:prstGeom prst="rect">
            <a:avLst/>
          </a:prstGeom>
          <a:noFill/>
          <a:ln>
            <a:noFill/>
          </a:ln>
        </p:spPr>
        <p:txBody>
          <a:bodyPr spcFirstLastPara="1" wrap="square" lIns="0" tIns="45700" rIns="0" bIns="45700" anchor="t" anchorCtr="0">
            <a:normAutofit/>
          </a:bodyPr>
          <a:lstStyle/>
          <a:p>
            <a:pPr marL="457200" lvl="0" indent="-342900" algn="l" rtl="0">
              <a:lnSpc>
                <a:spcPct val="100000"/>
              </a:lnSpc>
              <a:spcBef>
                <a:spcPts val="360"/>
              </a:spcBef>
              <a:spcAft>
                <a:spcPts val="0"/>
              </a:spcAft>
              <a:buSzPts val="1800"/>
              <a:buChar char="●"/>
            </a:pPr>
            <a:r>
              <a:rPr lang="en-US"/>
              <a:t>There are large uncertainties in the impact assessments which are particularly high in the first few hours when we rely on automated procedures that are based on ShakeMap</a:t>
            </a:r>
            <a:endParaRPr/>
          </a:p>
          <a:p>
            <a:pPr marL="457200" lvl="0" indent="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a:t>In many cases the analyses need to be checked by experts to select the most reasonable and reliable inputs, which is why we built the oq-impact platform with advanced user features (e.g. input rupture, select GMM..)</a:t>
            </a:r>
            <a:endParaRPr/>
          </a:p>
          <a:p>
            <a:pPr marL="457200" lvl="0" indent="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a:t>The more information we gather in the early stages, the better we can constrain the ground motions - can we use damage from satellite imagery or crowdsourced photos?</a:t>
            </a:r>
            <a:endParaRPr/>
          </a:p>
          <a:p>
            <a:pPr marL="457200" lvl="0" indent="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a:t>However, even with highly constrained ground motion fields, there are still uncertainties in the exposure and vulnerability models, and thus we continue to validate and update our models based on what we learn from running scenarios</a:t>
            </a:r>
            <a:endParaRPr/>
          </a:p>
          <a:p>
            <a:pPr marL="0" lvl="0" indent="0" algn="l" rtl="0">
              <a:lnSpc>
                <a:spcPct val="100000"/>
              </a:lnSpc>
              <a:spcBef>
                <a:spcPts val="360"/>
              </a:spcBef>
              <a:spcAft>
                <a:spcPts val="0"/>
              </a:spcAft>
              <a:buSzPts val="1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2" descr="A map of the world&#10;&#10;AI-generated content may be incorrect."/>
          <p:cNvPicPr preferRelativeResize="0"/>
          <p:nvPr/>
        </p:nvPicPr>
        <p:blipFill rotWithShape="1">
          <a:blip r:embed="rId3">
            <a:alphaModFix/>
          </a:blip>
          <a:srcRect b="6829"/>
          <a:stretch/>
        </p:blipFill>
        <p:spPr>
          <a:xfrm>
            <a:off x="650900" y="751944"/>
            <a:ext cx="7842172" cy="4109838"/>
          </a:xfrm>
          <a:prstGeom prst="rect">
            <a:avLst/>
          </a:prstGeom>
          <a:noFill/>
          <a:ln>
            <a:noFill/>
          </a:ln>
        </p:spPr>
      </p:pic>
      <p:sp>
        <p:nvSpPr>
          <p:cNvPr id="378" name="Google Shape;378;p22"/>
          <p:cNvSpPr/>
          <p:nvPr/>
        </p:nvSpPr>
        <p:spPr>
          <a:xfrm>
            <a:off x="175600" y="544600"/>
            <a:ext cx="8625000" cy="5847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rgbClr val="000000"/>
              </a:buClr>
              <a:buSzPts val="1600"/>
              <a:buFont typeface="Century Gothic"/>
              <a:buChar char="●"/>
            </a:pPr>
            <a:r>
              <a:rPr lang="en-US" sz="1600" b="0" i="0" u="none" strike="noStrike" cap="none">
                <a:solidFill>
                  <a:srgbClr val="000000"/>
                </a:solidFill>
                <a:latin typeface="Century Gothic"/>
                <a:ea typeface="Century Gothic"/>
                <a:cs typeface="Century Gothic"/>
                <a:sym typeface="Century Gothic"/>
              </a:rPr>
              <a:t>Continue to grow GEM’s Global Earthquake Impact Database, with these recent events that we run in OQ-impact platform but also with more historical events  </a:t>
            </a:r>
            <a:endParaRPr sz="1400" b="0" i="0" u="none" strike="noStrike" cap="none">
              <a:solidFill>
                <a:srgbClr val="000000"/>
              </a:solidFill>
              <a:latin typeface="Arial"/>
              <a:ea typeface="Arial"/>
              <a:cs typeface="Arial"/>
              <a:sym typeface="Arial"/>
            </a:endParaRPr>
          </a:p>
        </p:txBody>
      </p:sp>
      <p:sp>
        <p:nvSpPr>
          <p:cNvPr id="379" name="Google Shape;379;p22"/>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Where do we go from here?</a:t>
            </a:r>
            <a:endParaRPr/>
          </a:p>
        </p:txBody>
      </p:sp>
      <p:sp>
        <p:nvSpPr>
          <p:cNvPr id="380" name="Google Shape;380;p22"/>
          <p:cNvSpPr txBox="1"/>
          <p:nvPr/>
        </p:nvSpPr>
        <p:spPr>
          <a:xfrm>
            <a:off x="5922050" y="105450"/>
            <a:ext cx="3000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sng" strike="noStrike" cap="none">
                <a:solidFill>
                  <a:schemeClr val="hlink"/>
                </a:solidFill>
                <a:latin typeface="Helvetica Neue"/>
                <a:ea typeface="Helvetica Neue"/>
                <a:cs typeface="Helvetica Neue"/>
                <a:sym typeface="Helvetica Neue"/>
                <a:hlinkClick r:id="rId4"/>
              </a:rPr>
              <a:t>https://github.com/gem/geid</a:t>
            </a:r>
            <a:endParaRPr sz="1500" b="1" i="0" u="none" strike="noStrike" cap="none">
              <a:solidFill>
                <a:srgbClr val="3874A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3874A1"/>
              </a:solidFill>
              <a:latin typeface="Helvetica Neue"/>
              <a:ea typeface="Helvetica Neue"/>
              <a:cs typeface="Helvetica Neue"/>
              <a:sym typeface="Helvetica Neue"/>
            </a:endParaRPr>
          </a:p>
        </p:txBody>
      </p:sp>
      <p:pic>
        <p:nvPicPr>
          <p:cNvPr id="381" name="Google Shape;381;p22" title="Screenshot 2026-03-06 at 11.30.29.png"/>
          <p:cNvPicPr preferRelativeResize="0"/>
          <p:nvPr/>
        </p:nvPicPr>
        <p:blipFill rotWithShape="1">
          <a:blip r:embed="rId5">
            <a:alphaModFix/>
          </a:blip>
          <a:srcRect b="59965"/>
          <a:stretch/>
        </p:blipFill>
        <p:spPr>
          <a:xfrm>
            <a:off x="2148488" y="1696500"/>
            <a:ext cx="4847025" cy="2566750"/>
          </a:xfrm>
          <a:prstGeom prst="rect">
            <a:avLst/>
          </a:prstGeom>
          <a:noFill/>
          <a:ln>
            <a:noFill/>
          </a:ln>
          <a:effectLst>
            <a:outerShdw blurRad="57150" dist="19050" dir="5400000" algn="bl" rotWithShape="0">
              <a:srgbClr val="000000">
                <a:alpha val="50196"/>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g3d0661404bd_0_0"/>
          <p:cNvSpPr txBox="1"/>
          <p:nvPr/>
        </p:nvSpPr>
        <p:spPr>
          <a:xfrm>
            <a:off x="1257300" y="2650339"/>
            <a:ext cx="7818600" cy="994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Thank you!</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Who are these impact assessments for?</a:t>
            </a:r>
            <a:endParaRPr/>
          </a:p>
        </p:txBody>
      </p:sp>
      <p:sp>
        <p:nvSpPr>
          <p:cNvPr id="160" name="Google Shape;160;p3"/>
          <p:cNvSpPr txBox="1">
            <a:spLocks noGrp="1"/>
          </p:cNvSpPr>
          <p:nvPr>
            <p:ph type="body" idx="1"/>
          </p:nvPr>
        </p:nvSpPr>
        <p:spPr>
          <a:xfrm>
            <a:off x="253675" y="613525"/>
            <a:ext cx="4701900" cy="4530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a:t>INGV leads the </a:t>
            </a:r>
            <a:r>
              <a:rPr lang="en-US" b="1"/>
              <a:t>ARISTOTLE Consortium</a:t>
            </a:r>
            <a:r>
              <a:rPr lang="en-US"/>
              <a:t>, a European multi-hazard scientific partnership that provides the </a:t>
            </a:r>
            <a:r>
              <a:rPr lang="en-US" b="1"/>
              <a:t>European Union’s Emergency Response Coordination Centre</a:t>
            </a:r>
            <a:r>
              <a:rPr lang="en-US"/>
              <a:t> (ERCC) with 24/7 expert monitoring, rapid analysis, and situation assessment to support decision-making during natural disasters.</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INGV is also part of the operational team for earthquake hazards.</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GEM provides rapid impact assessments for earthquakes anywhere in the world (not operational).</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pic>
        <p:nvPicPr>
          <p:cNvPr id="161" name="Google Shape;161;p3"/>
          <p:cNvPicPr preferRelativeResize="0"/>
          <p:nvPr/>
        </p:nvPicPr>
        <p:blipFill rotWithShape="1">
          <a:blip r:embed="rId3">
            <a:alphaModFix/>
          </a:blip>
          <a:srcRect/>
          <a:stretch/>
        </p:blipFill>
        <p:spPr>
          <a:xfrm>
            <a:off x="8023725" y="488993"/>
            <a:ext cx="1001050" cy="970325"/>
          </a:xfrm>
          <a:prstGeom prst="rect">
            <a:avLst/>
          </a:prstGeom>
          <a:noFill/>
          <a:ln>
            <a:noFill/>
          </a:ln>
        </p:spPr>
      </p:pic>
      <p:pic>
        <p:nvPicPr>
          <p:cNvPr id="162" name="Google Shape;162;p3" title="Screenshot 2026-03-06 at 12.54.58.png"/>
          <p:cNvPicPr preferRelativeResize="0"/>
          <p:nvPr/>
        </p:nvPicPr>
        <p:blipFill rotWithShape="1">
          <a:blip r:embed="rId4">
            <a:alphaModFix/>
          </a:blip>
          <a:srcRect/>
          <a:stretch/>
        </p:blipFill>
        <p:spPr>
          <a:xfrm>
            <a:off x="4981700" y="489012"/>
            <a:ext cx="3015900" cy="4348524"/>
          </a:xfrm>
          <a:prstGeom prst="rect">
            <a:avLst/>
          </a:prstGeom>
          <a:noFill/>
          <a:ln>
            <a:noFill/>
          </a:ln>
          <a:effectLst>
            <a:outerShdw blurRad="57150" dist="19050" dir="5400000" algn="bl" rotWithShape="0">
              <a:srgbClr val="000000">
                <a:alpha val="50196"/>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How does GEM assess impacts after an earthquake?</a:t>
            </a:r>
            <a:endParaRPr/>
          </a:p>
        </p:txBody>
      </p:sp>
      <p:pic>
        <p:nvPicPr>
          <p:cNvPr id="169" name="Google Shape;169;p4" title="Screenshot 2026-03-03 at 17.57.18.png"/>
          <p:cNvPicPr preferRelativeResize="0"/>
          <p:nvPr/>
        </p:nvPicPr>
        <p:blipFill rotWithShape="1">
          <a:blip r:embed="rId3">
            <a:alphaModFix/>
          </a:blip>
          <a:srcRect/>
          <a:stretch/>
        </p:blipFill>
        <p:spPr>
          <a:xfrm>
            <a:off x="152400" y="611438"/>
            <a:ext cx="8839197" cy="42509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How does GEM assess impacts after an earthquake?</a:t>
            </a:r>
            <a:endParaRPr/>
          </a:p>
        </p:txBody>
      </p:sp>
      <p:pic>
        <p:nvPicPr>
          <p:cNvPr id="176" name="Google Shape;176;p5" title="Screenshot 2026-03-03 at 17.57.18.png"/>
          <p:cNvPicPr preferRelativeResize="0"/>
          <p:nvPr/>
        </p:nvPicPr>
        <p:blipFill rotWithShape="1">
          <a:blip r:embed="rId3">
            <a:alphaModFix/>
          </a:blip>
          <a:srcRect/>
          <a:stretch/>
        </p:blipFill>
        <p:spPr>
          <a:xfrm>
            <a:off x="152400" y="611438"/>
            <a:ext cx="8839197" cy="4250911"/>
          </a:xfrm>
          <a:prstGeom prst="rect">
            <a:avLst/>
          </a:prstGeom>
          <a:noFill/>
          <a:ln>
            <a:noFill/>
          </a:ln>
        </p:spPr>
      </p:pic>
      <p:pic>
        <p:nvPicPr>
          <p:cNvPr id="177" name="Google Shape;177;p5" title="Screenshot 2026-03-09 at 15.44.39.png"/>
          <p:cNvPicPr preferRelativeResize="0"/>
          <p:nvPr/>
        </p:nvPicPr>
        <p:blipFill>
          <a:blip r:embed="rId4">
            <a:alphaModFix/>
          </a:blip>
          <a:stretch>
            <a:fillRect/>
          </a:stretch>
        </p:blipFill>
        <p:spPr>
          <a:xfrm>
            <a:off x="6423675" y="928725"/>
            <a:ext cx="2639551" cy="37016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p:nvPr/>
        </p:nvSpPr>
        <p:spPr>
          <a:xfrm>
            <a:off x="755584" y="513072"/>
            <a:ext cx="76329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Currently we can follow six approaches to model the seismic rupture</a:t>
            </a:r>
            <a:endParaRPr sz="1400" b="0" i="0" u="none" strike="noStrike" cap="none">
              <a:solidFill>
                <a:srgbClr val="000000"/>
              </a:solidFill>
              <a:latin typeface="Arial"/>
              <a:ea typeface="Arial"/>
              <a:cs typeface="Arial"/>
              <a:sym typeface="Arial"/>
            </a:endParaRPr>
          </a:p>
        </p:txBody>
      </p:sp>
      <p:grpSp>
        <p:nvGrpSpPr>
          <p:cNvPr id="184" name="Google Shape;184;p6"/>
          <p:cNvGrpSpPr/>
          <p:nvPr/>
        </p:nvGrpSpPr>
        <p:grpSpPr>
          <a:xfrm>
            <a:off x="636361" y="875052"/>
            <a:ext cx="2160001" cy="1945980"/>
            <a:chOff x="636361" y="875052"/>
            <a:chExt cx="2160001" cy="1945980"/>
          </a:xfrm>
        </p:grpSpPr>
        <p:sp>
          <p:nvSpPr>
            <p:cNvPr id="185" name="Google Shape;185;p6"/>
            <p:cNvSpPr/>
            <p:nvPr/>
          </p:nvSpPr>
          <p:spPr>
            <a:xfrm>
              <a:off x="1035878" y="875052"/>
              <a:ext cx="1361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070"/>
                  </a:solidFill>
                  <a:latin typeface="Arial"/>
                  <a:ea typeface="Arial"/>
                  <a:cs typeface="Arial"/>
                  <a:sym typeface="Arial"/>
                </a:rPr>
                <a:t>ShakeMap</a:t>
              </a:r>
              <a:endParaRPr sz="1400" b="0" i="0" u="none" strike="noStrike" cap="none">
                <a:solidFill>
                  <a:srgbClr val="000000"/>
                </a:solidFill>
                <a:latin typeface="Arial"/>
                <a:ea typeface="Arial"/>
                <a:cs typeface="Arial"/>
                <a:sym typeface="Arial"/>
              </a:endParaRPr>
            </a:p>
          </p:txBody>
        </p:sp>
        <p:pic>
          <p:nvPicPr>
            <p:cNvPr id="186" name="Google Shape;186;p6" descr="Intensity Map"/>
            <p:cNvPicPr preferRelativeResize="0"/>
            <p:nvPr/>
          </p:nvPicPr>
          <p:blipFill rotWithShape="1">
            <a:blip r:embed="rId3">
              <a:alphaModFix/>
            </a:blip>
            <a:srcRect l="28571" t="33487" r="34415" b="34471"/>
            <a:stretch/>
          </p:blipFill>
          <p:spPr>
            <a:xfrm>
              <a:off x="636361" y="1237032"/>
              <a:ext cx="2160001" cy="1584000"/>
            </a:xfrm>
            <a:prstGeom prst="rect">
              <a:avLst/>
            </a:prstGeom>
            <a:noFill/>
            <a:ln>
              <a:noFill/>
            </a:ln>
            <a:effectLst>
              <a:outerShdw blurRad="50800" dist="38100" dir="2700000" algn="tl" rotWithShape="0">
                <a:srgbClr val="000000">
                  <a:alpha val="40000"/>
                </a:srgbClr>
              </a:outerShdw>
            </a:effectLst>
          </p:spPr>
        </p:pic>
      </p:grpSp>
      <p:grpSp>
        <p:nvGrpSpPr>
          <p:cNvPr id="187" name="Google Shape;187;p6"/>
          <p:cNvGrpSpPr/>
          <p:nvPr/>
        </p:nvGrpSpPr>
        <p:grpSpPr>
          <a:xfrm>
            <a:off x="3491999" y="898478"/>
            <a:ext cx="2160001" cy="1922553"/>
            <a:chOff x="3491999" y="898478"/>
            <a:chExt cx="2160001" cy="1922553"/>
          </a:xfrm>
        </p:grpSpPr>
        <p:sp>
          <p:nvSpPr>
            <p:cNvPr id="188" name="Google Shape;188;p6"/>
            <p:cNvSpPr/>
            <p:nvPr/>
          </p:nvSpPr>
          <p:spPr>
            <a:xfrm>
              <a:off x="3491999" y="898478"/>
              <a:ext cx="2160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070"/>
                  </a:solidFill>
                  <a:latin typeface="Arial"/>
                  <a:ea typeface="Arial"/>
                  <a:cs typeface="Arial"/>
                  <a:sym typeface="Arial"/>
                </a:rPr>
                <a:t>Point rupture</a:t>
              </a:r>
              <a:endParaRPr sz="1400" b="0" i="0" u="none" strike="noStrike" cap="none">
                <a:solidFill>
                  <a:srgbClr val="000000"/>
                </a:solidFill>
                <a:latin typeface="Arial"/>
                <a:ea typeface="Arial"/>
                <a:cs typeface="Arial"/>
                <a:sym typeface="Arial"/>
              </a:endParaRPr>
            </a:p>
          </p:txBody>
        </p:sp>
        <p:pic>
          <p:nvPicPr>
            <p:cNvPr id="189" name="Google Shape;189;p6" descr="Rupture"/>
            <p:cNvPicPr preferRelativeResize="0"/>
            <p:nvPr/>
          </p:nvPicPr>
          <p:blipFill rotWithShape="1">
            <a:blip r:embed="rId4">
              <a:alphaModFix/>
            </a:blip>
            <a:srcRect l="11254" t="21887" r="4635" b="16109"/>
            <a:stretch/>
          </p:blipFill>
          <p:spPr>
            <a:xfrm>
              <a:off x="3491999" y="1237031"/>
              <a:ext cx="2160001" cy="1584000"/>
            </a:xfrm>
            <a:prstGeom prst="rect">
              <a:avLst/>
            </a:prstGeom>
            <a:noFill/>
            <a:ln>
              <a:noFill/>
            </a:ln>
            <a:effectLst>
              <a:outerShdw blurRad="50800" dist="38100" dir="2700000" algn="tl" rotWithShape="0">
                <a:srgbClr val="000000">
                  <a:alpha val="40000"/>
                </a:srgbClr>
              </a:outerShdw>
            </a:effectLst>
          </p:spPr>
        </p:pic>
        <p:sp>
          <p:nvSpPr>
            <p:cNvPr id="190" name="Google Shape;190;p6"/>
            <p:cNvSpPr/>
            <p:nvPr/>
          </p:nvSpPr>
          <p:spPr>
            <a:xfrm>
              <a:off x="4391999" y="1867031"/>
              <a:ext cx="324000" cy="324000"/>
            </a:xfrm>
            <a:prstGeom prst="star5">
              <a:avLst>
                <a:gd name="adj" fmla="val 21201"/>
                <a:gd name="hf" fmla="val 105146"/>
                <a:gd name="vf" fmla="val 110557"/>
              </a:avLst>
            </a:prstGeom>
            <a:solidFill>
              <a:srgbClr val="005070"/>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grpSp>
      <p:grpSp>
        <p:nvGrpSpPr>
          <p:cNvPr id="191" name="Google Shape;191;p6"/>
          <p:cNvGrpSpPr/>
          <p:nvPr/>
        </p:nvGrpSpPr>
        <p:grpSpPr>
          <a:xfrm>
            <a:off x="636361" y="2903884"/>
            <a:ext cx="2160001" cy="1922553"/>
            <a:chOff x="636361" y="2903884"/>
            <a:chExt cx="2160001" cy="1922553"/>
          </a:xfrm>
        </p:grpSpPr>
        <p:sp>
          <p:nvSpPr>
            <p:cNvPr id="192" name="Google Shape;192;p6"/>
            <p:cNvSpPr/>
            <p:nvPr/>
          </p:nvSpPr>
          <p:spPr>
            <a:xfrm>
              <a:off x="636361" y="2903884"/>
              <a:ext cx="2160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070"/>
                  </a:solidFill>
                  <a:latin typeface="Arial"/>
                  <a:ea typeface="Arial"/>
                  <a:cs typeface="Arial"/>
                  <a:sym typeface="Arial"/>
                </a:rPr>
                <a:t>Finite rupture rupture</a:t>
              </a:r>
              <a:endParaRPr sz="1400" b="0" i="0" u="none" strike="noStrike" cap="none">
                <a:solidFill>
                  <a:srgbClr val="000000"/>
                </a:solidFill>
                <a:latin typeface="Arial"/>
                <a:ea typeface="Arial"/>
                <a:cs typeface="Arial"/>
                <a:sym typeface="Arial"/>
              </a:endParaRPr>
            </a:p>
          </p:txBody>
        </p:sp>
        <p:pic>
          <p:nvPicPr>
            <p:cNvPr id="193" name="Google Shape;193;p6" descr="Rupture"/>
            <p:cNvPicPr preferRelativeResize="0"/>
            <p:nvPr/>
          </p:nvPicPr>
          <p:blipFill rotWithShape="1">
            <a:blip r:embed="rId4">
              <a:alphaModFix/>
            </a:blip>
            <a:srcRect l="11254" t="21887" r="4635" b="16109"/>
            <a:stretch/>
          </p:blipFill>
          <p:spPr>
            <a:xfrm>
              <a:off x="636361" y="3242437"/>
              <a:ext cx="2160001" cy="1584000"/>
            </a:xfrm>
            <a:prstGeom prst="rect">
              <a:avLst/>
            </a:prstGeom>
            <a:noFill/>
            <a:ln>
              <a:noFill/>
            </a:ln>
            <a:effectLst>
              <a:outerShdw blurRad="50800" dist="38100" dir="2700000" algn="tl" rotWithShape="0">
                <a:srgbClr val="000000">
                  <a:alpha val="40000"/>
                </a:srgbClr>
              </a:outerShdw>
            </a:effectLst>
          </p:spPr>
        </p:pic>
        <p:sp>
          <p:nvSpPr>
            <p:cNvPr id="194" name="Google Shape;194;p6"/>
            <p:cNvSpPr/>
            <p:nvPr/>
          </p:nvSpPr>
          <p:spPr>
            <a:xfrm rot="-2700000">
              <a:off x="983651" y="4198273"/>
              <a:ext cx="674156" cy="131522"/>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195" name="Google Shape;195;p6"/>
            <p:cNvSpPr/>
            <p:nvPr/>
          </p:nvSpPr>
          <p:spPr>
            <a:xfrm rot="-1799994">
              <a:off x="1492646" y="3751558"/>
              <a:ext cx="877803" cy="131317"/>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grpSp>
      <p:grpSp>
        <p:nvGrpSpPr>
          <p:cNvPr id="196" name="Google Shape;196;p6"/>
          <p:cNvGrpSpPr/>
          <p:nvPr/>
        </p:nvGrpSpPr>
        <p:grpSpPr>
          <a:xfrm>
            <a:off x="3491999" y="2903884"/>
            <a:ext cx="2160001" cy="1922553"/>
            <a:chOff x="3491999" y="2903884"/>
            <a:chExt cx="2160001" cy="1922553"/>
          </a:xfrm>
        </p:grpSpPr>
        <p:sp>
          <p:nvSpPr>
            <p:cNvPr id="197" name="Google Shape;197;p6"/>
            <p:cNvSpPr/>
            <p:nvPr/>
          </p:nvSpPr>
          <p:spPr>
            <a:xfrm>
              <a:off x="3491999" y="2903884"/>
              <a:ext cx="2160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070"/>
                  </a:solidFill>
                  <a:latin typeface="Arial"/>
                  <a:ea typeface="Arial"/>
                  <a:cs typeface="Arial"/>
                  <a:sym typeface="Arial"/>
                </a:rPr>
                <a:t>Rupture from PSHA</a:t>
              </a:r>
              <a:endParaRPr sz="1400" b="0" i="0" u="none" strike="noStrike" cap="none">
                <a:solidFill>
                  <a:srgbClr val="000000"/>
                </a:solidFill>
                <a:latin typeface="Arial"/>
                <a:ea typeface="Arial"/>
                <a:cs typeface="Arial"/>
                <a:sym typeface="Arial"/>
              </a:endParaRPr>
            </a:p>
          </p:txBody>
        </p:sp>
        <p:pic>
          <p:nvPicPr>
            <p:cNvPr id="198" name="Google Shape;198;p6" descr="Rupture"/>
            <p:cNvPicPr preferRelativeResize="0"/>
            <p:nvPr/>
          </p:nvPicPr>
          <p:blipFill rotWithShape="1">
            <a:blip r:embed="rId4">
              <a:alphaModFix/>
            </a:blip>
            <a:srcRect l="11254" t="21887" r="4635" b="16109"/>
            <a:stretch/>
          </p:blipFill>
          <p:spPr>
            <a:xfrm>
              <a:off x="3491999" y="3242437"/>
              <a:ext cx="2160001" cy="1584000"/>
            </a:xfrm>
            <a:prstGeom prst="rect">
              <a:avLst/>
            </a:prstGeom>
            <a:noFill/>
            <a:ln>
              <a:noFill/>
            </a:ln>
            <a:effectLst>
              <a:outerShdw blurRad="50800" dist="38100" dir="2700000" algn="tl" rotWithShape="0">
                <a:srgbClr val="000000">
                  <a:alpha val="40000"/>
                </a:srgbClr>
              </a:outerShdw>
            </a:effectLst>
          </p:spPr>
        </p:pic>
        <p:sp>
          <p:nvSpPr>
            <p:cNvPr id="199" name="Google Shape;199;p6"/>
            <p:cNvSpPr/>
            <p:nvPr/>
          </p:nvSpPr>
          <p:spPr>
            <a:xfrm rot="-2700000">
              <a:off x="3626370" y="4254256"/>
              <a:ext cx="674156" cy="131522"/>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200" name="Google Shape;200;p6"/>
            <p:cNvSpPr/>
            <p:nvPr/>
          </p:nvSpPr>
          <p:spPr>
            <a:xfrm rot="-1799219">
              <a:off x="4151016" y="3862235"/>
              <a:ext cx="642853" cy="139243"/>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201" name="Google Shape;201;p6"/>
            <p:cNvSpPr/>
            <p:nvPr/>
          </p:nvSpPr>
          <p:spPr>
            <a:xfrm rot="-688035">
              <a:off x="4723384" y="3641036"/>
              <a:ext cx="642832" cy="139262"/>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grpSp>
      <p:grpSp>
        <p:nvGrpSpPr>
          <p:cNvPr id="202" name="Google Shape;202;p6"/>
          <p:cNvGrpSpPr/>
          <p:nvPr/>
        </p:nvGrpSpPr>
        <p:grpSpPr>
          <a:xfrm>
            <a:off x="6459144" y="899975"/>
            <a:ext cx="2160001" cy="1921056"/>
            <a:chOff x="6459144" y="899975"/>
            <a:chExt cx="2160001" cy="1921056"/>
          </a:xfrm>
        </p:grpSpPr>
        <p:grpSp>
          <p:nvGrpSpPr>
            <p:cNvPr id="203" name="Google Shape;203;p6"/>
            <p:cNvGrpSpPr/>
            <p:nvPr/>
          </p:nvGrpSpPr>
          <p:grpSpPr>
            <a:xfrm>
              <a:off x="6459144" y="899975"/>
              <a:ext cx="2160001" cy="1921056"/>
              <a:chOff x="6459144" y="899975"/>
              <a:chExt cx="2160001" cy="1921056"/>
            </a:xfrm>
          </p:grpSpPr>
          <p:sp>
            <p:nvSpPr>
              <p:cNvPr id="204" name="Google Shape;204;p6"/>
              <p:cNvSpPr/>
              <p:nvPr/>
            </p:nvSpPr>
            <p:spPr>
              <a:xfrm>
                <a:off x="6858648" y="899975"/>
                <a:ext cx="1603500" cy="35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070"/>
                    </a:solidFill>
                    <a:latin typeface="Arial"/>
                    <a:ea typeface="Arial"/>
                    <a:cs typeface="Arial"/>
                    <a:sym typeface="Arial"/>
                  </a:rPr>
                  <a:t>Nodal planes planes planes</a:t>
                </a:r>
                <a:endParaRPr sz="1400" b="0" i="0" u="none" strike="noStrike" cap="none">
                  <a:solidFill>
                    <a:srgbClr val="000000"/>
                  </a:solidFill>
                  <a:latin typeface="Arial"/>
                  <a:ea typeface="Arial"/>
                  <a:cs typeface="Arial"/>
                  <a:sym typeface="Arial"/>
                </a:endParaRPr>
              </a:p>
            </p:txBody>
          </p:sp>
          <p:pic>
            <p:nvPicPr>
              <p:cNvPr id="205" name="Google Shape;205;p6" descr="Rupture"/>
              <p:cNvPicPr preferRelativeResize="0"/>
              <p:nvPr/>
            </p:nvPicPr>
            <p:blipFill rotWithShape="1">
              <a:blip r:embed="rId4">
                <a:alphaModFix/>
              </a:blip>
              <a:srcRect l="11254" t="21887" r="4635" b="16109"/>
              <a:stretch/>
            </p:blipFill>
            <p:spPr>
              <a:xfrm>
                <a:off x="6459144" y="1237031"/>
                <a:ext cx="2160001" cy="1584000"/>
              </a:xfrm>
              <a:prstGeom prst="rect">
                <a:avLst/>
              </a:prstGeom>
              <a:noFill/>
              <a:ln>
                <a:noFill/>
              </a:ln>
              <a:effectLst>
                <a:outerShdw blurRad="50800" dist="38100" dir="2700000" algn="tl" rotWithShape="0">
                  <a:srgbClr val="000000">
                    <a:alpha val="40000"/>
                  </a:srgbClr>
                </a:outerShdw>
              </a:effectLst>
            </p:spPr>
          </p:pic>
          <p:sp>
            <p:nvSpPr>
              <p:cNvPr id="206" name="Google Shape;206;p6"/>
              <p:cNvSpPr/>
              <p:nvPr/>
            </p:nvSpPr>
            <p:spPr>
              <a:xfrm rot="-2700000">
                <a:off x="7065940" y="1877565"/>
                <a:ext cx="1015264" cy="216799"/>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pic>
            <p:nvPicPr>
              <p:cNvPr id="207" name="Google Shape;207;p6"/>
              <p:cNvPicPr preferRelativeResize="0"/>
              <p:nvPr/>
            </p:nvPicPr>
            <p:blipFill rotWithShape="1">
              <a:blip r:embed="rId5">
                <a:alphaModFix/>
              </a:blip>
              <a:srcRect/>
              <a:stretch/>
            </p:blipFill>
            <p:spPr>
              <a:xfrm>
                <a:off x="7858539" y="2267494"/>
                <a:ext cx="722175" cy="488575"/>
              </a:xfrm>
              <a:prstGeom prst="rect">
                <a:avLst/>
              </a:prstGeom>
              <a:noFill/>
              <a:ln>
                <a:noFill/>
              </a:ln>
            </p:spPr>
          </p:pic>
        </p:grpSp>
        <p:sp>
          <p:nvSpPr>
            <p:cNvPr id="208" name="Google Shape;208;p6"/>
            <p:cNvSpPr txBox="1"/>
            <p:nvPr/>
          </p:nvSpPr>
          <p:spPr>
            <a:xfrm>
              <a:off x="6459144" y="1254599"/>
              <a:ext cx="76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Nodal 1</a:t>
              </a:r>
              <a:endParaRPr sz="1400" b="0" i="0" u="none" strike="noStrike" cap="none">
                <a:solidFill>
                  <a:srgbClr val="000000"/>
                </a:solidFill>
                <a:latin typeface="Arial"/>
                <a:ea typeface="Arial"/>
                <a:cs typeface="Arial"/>
                <a:sym typeface="Arial"/>
              </a:endParaRPr>
            </a:p>
          </p:txBody>
        </p:sp>
      </p:grpSp>
      <p:grpSp>
        <p:nvGrpSpPr>
          <p:cNvPr id="209" name="Google Shape;209;p6"/>
          <p:cNvGrpSpPr/>
          <p:nvPr/>
        </p:nvGrpSpPr>
        <p:grpSpPr>
          <a:xfrm>
            <a:off x="6459143" y="2903884"/>
            <a:ext cx="2160002" cy="1922553"/>
            <a:chOff x="6459143" y="2903884"/>
            <a:chExt cx="2160002" cy="1922553"/>
          </a:xfrm>
        </p:grpSpPr>
        <p:grpSp>
          <p:nvGrpSpPr>
            <p:cNvPr id="210" name="Google Shape;210;p6"/>
            <p:cNvGrpSpPr/>
            <p:nvPr/>
          </p:nvGrpSpPr>
          <p:grpSpPr>
            <a:xfrm>
              <a:off x="6459144" y="2903884"/>
              <a:ext cx="2160001" cy="1922553"/>
              <a:chOff x="6459144" y="2903884"/>
              <a:chExt cx="2160001" cy="1922553"/>
            </a:xfrm>
          </p:grpSpPr>
          <p:sp>
            <p:nvSpPr>
              <p:cNvPr id="211" name="Google Shape;211;p6"/>
              <p:cNvSpPr/>
              <p:nvPr/>
            </p:nvSpPr>
            <p:spPr>
              <a:xfrm>
                <a:off x="6459144" y="2903884"/>
                <a:ext cx="2160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070"/>
                    </a:solidFill>
                    <a:latin typeface="Arial"/>
                    <a:ea typeface="Arial"/>
                    <a:cs typeface="Arial"/>
                    <a:sym typeface="Arial"/>
                  </a:rPr>
                  <a:t>Rupture parameters</a:t>
                </a:r>
                <a:endParaRPr sz="1400" b="0" i="0" u="none" strike="noStrike" cap="none">
                  <a:solidFill>
                    <a:srgbClr val="000000"/>
                  </a:solidFill>
                  <a:latin typeface="Arial"/>
                  <a:ea typeface="Arial"/>
                  <a:cs typeface="Arial"/>
                  <a:sym typeface="Arial"/>
                </a:endParaRPr>
              </a:p>
            </p:txBody>
          </p:sp>
          <p:pic>
            <p:nvPicPr>
              <p:cNvPr id="212" name="Google Shape;212;p6" descr="Rupture"/>
              <p:cNvPicPr preferRelativeResize="0"/>
              <p:nvPr/>
            </p:nvPicPr>
            <p:blipFill rotWithShape="1">
              <a:blip r:embed="rId4">
                <a:alphaModFix/>
              </a:blip>
              <a:srcRect l="11254" t="21887" r="4635" b="16109"/>
              <a:stretch/>
            </p:blipFill>
            <p:spPr>
              <a:xfrm>
                <a:off x="6459144" y="3242437"/>
                <a:ext cx="2160001" cy="1584000"/>
              </a:xfrm>
              <a:prstGeom prst="rect">
                <a:avLst/>
              </a:prstGeom>
              <a:noFill/>
              <a:ln>
                <a:noFill/>
              </a:ln>
              <a:effectLst>
                <a:outerShdw blurRad="50800" dist="38100" dir="2700000" algn="tl" rotWithShape="0">
                  <a:srgbClr val="000000">
                    <a:alpha val="40000"/>
                  </a:srgbClr>
                </a:outerShdw>
              </a:effectLst>
            </p:spPr>
          </p:pic>
          <p:sp>
            <p:nvSpPr>
              <p:cNvPr id="213" name="Google Shape;213;p6"/>
              <p:cNvSpPr/>
              <p:nvPr/>
            </p:nvSpPr>
            <p:spPr>
              <a:xfrm rot="-2700000">
                <a:off x="6860092" y="3965945"/>
                <a:ext cx="1427224" cy="153584"/>
              </a:xfrm>
              <a:prstGeom prst="rect">
                <a:avLst/>
              </a:prstGeom>
              <a:gradFill>
                <a:gsLst>
                  <a:gs pos="0">
                    <a:srgbClr val="005070"/>
                  </a:gs>
                  <a:gs pos="100000">
                    <a:srgbClr val="00A7EF"/>
                  </a:gs>
                </a:gsLst>
                <a:lin ang="5400012" scaled="0"/>
              </a:gra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grpSp>
        <p:sp>
          <p:nvSpPr>
            <p:cNvPr id="214" name="Google Shape;214;p6"/>
            <p:cNvSpPr txBox="1"/>
            <p:nvPr/>
          </p:nvSpPr>
          <p:spPr>
            <a:xfrm>
              <a:off x="6459143" y="3242436"/>
              <a:ext cx="630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Mag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Depth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Strike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Rake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Dip</a:t>
              </a:r>
              <a:endParaRPr sz="1400" b="0" i="0" u="none" strike="noStrike" cap="none">
                <a:solidFill>
                  <a:srgbClr val="000000"/>
                </a:solidFill>
                <a:latin typeface="Arial"/>
                <a:ea typeface="Arial"/>
                <a:cs typeface="Arial"/>
                <a:sym typeface="Arial"/>
              </a:endParaRPr>
            </a:p>
          </p:txBody>
        </p:sp>
      </p:grpSp>
      <p:sp>
        <p:nvSpPr>
          <p:cNvPr id="215" name="Google Shape;215;p6"/>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How does GEM assess impacts after an earthquake?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5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fade">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fade">
                                      <p:cBhvr>
                                        <p:cTn id="27" dur="500"/>
                                        <p:tgtEl>
                                          <p:spTgt spid="1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fade">
                                      <p:cBhvr>
                                        <p:cTn id="32"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7"/>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What are the key sources of uncertainty in assessing the shaking?</a:t>
            </a:r>
            <a:endParaRPr/>
          </a:p>
        </p:txBody>
      </p:sp>
      <p:sp>
        <p:nvSpPr>
          <p:cNvPr id="222" name="Google Shape;222;p7"/>
          <p:cNvSpPr txBox="1">
            <a:spLocks noGrp="1"/>
          </p:cNvSpPr>
          <p:nvPr>
            <p:ph type="body" idx="1"/>
          </p:nvPr>
        </p:nvSpPr>
        <p:spPr>
          <a:xfrm>
            <a:off x="253675" y="613525"/>
            <a:ext cx="8625000" cy="4530000"/>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100000"/>
              </a:lnSpc>
              <a:spcBef>
                <a:spcPts val="360"/>
              </a:spcBef>
              <a:spcAft>
                <a:spcPts val="0"/>
              </a:spcAft>
              <a:buSzPct val="102418"/>
              <a:buNone/>
            </a:pPr>
            <a:endParaRPr sz="1900"/>
          </a:p>
          <a:p>
            <a:pPr marL="457200" lvl="0" indent="-351983" algn="l" rtl="0">
              <a:lnSpc>
                <a:spcPct val="100000"/>
              </a:lnSpc>
              <a:spcBef>
                <a:spcPts val="360"/>
              </a:spcBef>
              <a:spcAft>
                <a:spcPts val="0"/>
              </a:spcAft>
              <a:buSzPct val="110526"/>
              <a:buChar char="●"/>
            </a:pPr>
            <a:r>
              <a:rPr lang="en-US" sz="1900"/>
              <a:t>Magnitude </a:t>
            </a:r>
            <a:endParaRPr sz="1900"/>
          </a:p>
          <a:p>
            <a:pPr marL="457200" lvl="0" indent="0" algn="l" rtl="0">
              <a:lnSpc>
                <a:spcPct val="100000"/>
              </a:lnSpc>
              <a:spcBef>
                <a:spcPts val="360"/>
              </a:spcBef>
              <a:spcAft>
                <a:spcPts val="0"/>
              </a:spcAft>
              <a:buSzPct val="102418"/>
              <a:buNone/>
            </a:pPr>
            <a:endParaRPr sz="1900"/>
          </a:p>
          <a:p>
            <a:pPr marL="457200" lvl="0" indent="-351983" algn="l" rtl="0">
              <a:lnSpc>
                <a:spcPct val="100000"/>
              </a:lnSpc>
              <a:spcBef>
                <a:spcPts val="360"/>
              </a:spcBef>
              <a:spcAft>
                <a:spcPts val="0"/>
              </a:spcAft>
              <a:buSzPct val="110526"/>
              <a:buChar char="●"/>
            </a:pPr>
            <a:r>
              <a:rPr lang="en-US" sz="1900"/>
              <a:t>Location</a:t>
            </a:r>
            <a:endParaRPr sz="1900"/>
          </a:p>
          <a:p>
            <a:pPr marL="0" lvl="0" indent="0" algn="l" rtl="0">
              <a:lnSpc>
                <a:spcPct val="100000"/>
              </a:lnSpc>
              <a:spcBef>
                <a:spcPts val="360"/>
              </a:spcBef>
              <a:spcAft>
                <a:spcPts val="0"/>
              </a:spcAft>
              <a:buSzPct val="102418"/>
              <a:buNone/>
            </a:pPr>
            <a:endParaRPr sz="1900"/>
          </a:p>
          <a:p>
            <a:pPr marL="457200" lvl="0" indent="-351983" algn="l" rtl="0">
              <a:lnSpc>
                <a:spcPct val="100000"/>
              </a:lnSpc>
              <a:spcBef>
                <a:spcPts val="360"/>
              </a:spcBef>
              <a:spcAft>
                <a:spcPts val="0"/>
              </a:spcAft>
              <a:buSzPct val="110526"/>
              <a:buChar char="●"/>
            </a:pPr>
            <a:r>
              <a:rPr lang="en-US" sz="1900"/>
              <a:t>Fault rupture geometry</a:t>
            </a:r>
            <a:endParaRPr sz="1900"/>
          </a:p>
          <a:p>
            <a:pPr marL="0" lvl="0" indent="0" algn="l" rtl="0">
              <a:lnSpc>
                <a:spcPct val="100000"/>
              </a:lnSpc>
              <a:spcBef>
                <a:spcPts val="360"/>
              </a:spcBef>
              <a:spcAft>
                <a:spcPts val="0"/>
              </a:spcAft>
              <a:buSzPct val="102418"/>
              <a:buNone/>
            </a:pPr>
            <a:endParaRPr sz="1900"/>
          </a:p>
          <a:p>
            <a:pPr marL="457200" lvl="0" indent="-351983" algn="l" rtl="0">
              <a:lnSpc>
                <a:spcPct val="100000"/>
              </a:lnSpc>
              <a:spcBef>
                <a:spcPts val="360"/>
              </a:spcBef>
              <a:spcAft>
                <a:spcPts val="0"/>
              </a:spcAft>
              <a:buSzPct val="110526"/>
              <a:buChar char="●"/>
            </a:pPr>
            <a:r>
              <a:rPr lang="en-US" sz="1900"/>
              <a:t>Epistemic uncertainty &amp; aleatory variability in ground motion models</a:t>
            </a:r>
            <a:endParaRPr sz="1900"/>
          </a:p>
          <a:p>
            <a:pPr marL="457200" lvl="0" indent="0" algn="l" rtl="0">
              <a:lnSpc>
                <a:spcPct val="100000"/>
              </a:lnSpc>
              <a:spcBef>
                <a:spcPts val="360"/>
              </a:spcBef>
              <a:spcAft>
                <a:spcPts val="0"/>
              </a:spcAft>
              <a:buSzPct val="102418"/>
              <a:buNone/>
            </a:pPr>
            <a:endParaRPr sz="1900"/>
          </a:p>
          <a:p>
            <a:pPr marL="457200" lvl="0" indent="-351983" algn="l" rtl="0">
              <a:lnSpc>
                <a:spcPct val="100000"/>
              </a:lnSpc>
              <a:spcBef>
                <a:spcPts val="360"/>
              </a:spcBef>
              <a:spcAft>
                <a:spcPts val="0"/>
              </a:spcAft>
              <a:buSzPct val="110526"/>
              <a:buChar char="●"/>
            </a:pPr>
            <a:r>
              <a:rPr lang="en-US" sz="1900"/>
              <a:t>Macroseismic intensity conversion to ground motion</a:t>
            </a:r>
            <a:endParaRPr sz="1900"/>
          </a:p>
          <a:p>
            <a:pPr marL="0" lvl="0" indent="0" algn="l" rtl="0">
              <a:lnSpc>
                <a:spcPct val="100000"/>
              </a:lnSpc>
              <a:spcBef>
                <a:spcPts val="360"/>
              </a:spcBef>
              <a:spcAft>
                <a:spcPts val="0"/>
              </a:spcAft>
              <a:buSzPct val="102418"/>
              <a:buNone/>
            </a:pPr>
            <a:endParaRPr sz="1900"/>
          </a:p>
          <a:p>
            <a:pPr marL="457200" lvl="0" indent="-351983" algn="l" rtl="0">
              <a:lnSpc>
                <a:spcPct val="100000"/>
              </a:lnSpc>
              <a:spcBef>
                <a:spcPts val="360"/>
              </a:spcBef>
              <a:spcAft>
                <a:spcPts val="0"/>
              </a:spcAft>
              <a:buSzPct val="110526"/>
              <a:buChar char="●"/>
            </a:pPr>
            <a:r>
              <a:rPr lang="en-US" sz="1900"/>
              <a:t>Unreliable strong motion recordings</a:t>
            </a:r>
            <a:endParaRPr sz="1900"/>
          </a:p>
          <a:p>
            <a:pPr marL="0" lvl="0" indent="0" algn="l" rtl="0">
              <a:lnSpc>
                <a:spcPct val="100000"/>
              </a:lnSpc>
              <a:spcBef>
                <a:spcPts val="360"/>
              </a:spcBef>
              <a:spcAft>
                <a:spcPts val="0"/>
              </a:spcAft>
              <a:buSzPct val="102418"/>
              <a:buNone/>
            </a:pPr>
            <a:endParaRPr sz="1900"/>
          </a:p>
          <a:p>
            <a:pPr marL="0" lvl="0" indent="0" algn="l" rtl="0">
              <a:lnSpc>
                <a:spcPct val="100000"/>
              </a:lnSpc>
              <a:spcBef>
                <a:spcPts val="360"/>
              </a:spcBef>
              <a:spcAft>
                <a:spcPts val="0"/>
              </a:spcAft>
              <a:buSzPct val="102418"/>
              <a:buNone/>
            </a:pPr>
            <a:endParaRPr sz="1900"/>
          </a:p>
          <a:p>
            <a:pPr marL="0" lvl="0" indent="0" algn="l" rtl="0">
              <a:lnSpc>
                <a:spcPct val="100000"/>
              </a:lnSpc>
              <a:spcBef>
                <a:spcPts val="360"/>
              </a:spcBef>
              <a:spcAft>
                <a:spcPts val="0"/>
              </a:spcAft>
              <a:buSzPct val="102418"/>
              <a:buNone/>
            </a:pPr>
            <a:endParaRPr sz="1900"/>
          </a:p>
          <a:p>
            <a:pPr marL="0" lvl="0" indent="0" algn="l" rtl="0">
              <a:lnSpc>
                <a:spcPct val="100000"/>
              </a:lnSpc>
              <a:spcBef>
                <a:spcPts val="360"/>
              </a:spcBef>
              <a:spcAft>
                <a:spcPts val="0"/>
              </a:spcAft>
              <a:buSzPct val="102418"/>
              <a:buNone/>
            </a:pP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8" title="image.png"/>
          <p:cNvPicPr preferRelativeResize="0"/>
          <p:nvPr/>
        </p:nvPicPr>
        <p:blipFill rotWithShape="1">
          <a:blip r:embed="rId3">
            <a:alphaModFix/>
          </a:blip>
          <a:srcRect l="28474" t="17106" r="36243" b="40551"/>
          <a:stretch/>
        </p:blipFill>
        <p:spPr>
          <a:xfrm>
            <a:off x="266904" y="2471704"/>
            <a:ext cx="2269952" cy="2015102"/>
          </a:xfrm>
          <a:prstGeom prst="rect">
            <a:avLst/>
          </a:prstGeom>
          <a:noFill/>
          <a:ln>
            <a:noFill/>
          </a:ln>
        </p:spPr>
      </p:pic>
      <p:sp>
        <p:nvSpPr>
          <p:cNvPr id="229" name="Google Shape;229;p8"/>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solidFill>
                  <a:schemeClr val="accent1"/>
                </a:solidFill>
              </a:rPr>
              <a:t>Influence of location uncertainty</a:t>
            </a:r>
            <a:endParaRPr/>
          </a:p>
        </p:txBody>
      </p:sp>
      <p:sp>
        <p:nvSpPr>
          <p:cNvPr id="230" name="Google Shape;230;p8"/>
          <p:cNvSpPr txBox="1">
            <a:spLocks noGrp="1"/>
          </p:cNvSpPr>
          <p:nvPr>
            <p:ph type="body" idx="1"/>
          </p:nvPr>
        </p:nvSpPr>
        <p:spPr>
          <a:xfrm>
            <a:off x="253673" y="613532"/>
            <a:ext cx="8625000" cy="41250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360"/>
              </a:spcBef>
              <a:spcAft>
                <a:spcPts val="0"/>
              </a:spcAft>
              <a:buSzPts val="1800"/>
              <a:buNone/>
            </a:pPr>
            <a:r>
              <a:rPr lang="en-US"/>
              <a:t>M6.0 Jalalabad (which became Asadābād) earthquake </a:t>
            </a:r>
            <a:endParaRPr/>
          </a:p>
          <a:p>
            <a:pPr marL="0" lvl="0" indent="0" algn="l" rtl="0">
              <a:lnSpc>
                <a:spcPct val="100000"/>
              </a:lnSpc>
              <a:spcBef>
                <a:spcPts val="360"/>
              </a:spcBef>
              <a:spcAft>
                <a:spcPts val="0"/>
              </a:spcAft>
              <a:buSzPts val="1800"/>
              <a:buNone/>
            </a:pPr>
            <a:r>
              <a:rPr lang="en-US"/>
              <a:t>1st September 2025</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pic>
        <p:nvPicPr>
          <p:cNvPr id="231" name="Google Shape;231;p8"/>
          <p:cNvPicPr preferRelativeResize="0"/>
          <p:nvPr/>
        </p:nvPicPr>
        <p:blipFill rotWithShape="1">
          <a:blip r:embed="rId4">
            <a:alphaModFix/>
          </a:blip>
          <a:srcRect/>
          <a:stretch/>
        </p:blipFill>
        <p:spPr>
          <a:xfrm>
            <a:off x="3011345" y="982450"/>
            <a:ext cx="3121300" cy="3756075"/>
          </a:xfrm>
          <a:prstGeom prst="rect">
            <a:avLst/>
          </a:prstGeom>
          <a:noFill/>
          <a:ln>
            <a:noFill/>
          </a:ln>
        </p:spPr>
      </p:pic>
      <p:cxnSp>
        <p:nvCxnSpPr>
          <p:cNvPr id="232" name="Google Shape;232;p8"/>
          <p:cNvCxnSpPr/>
          <p:nvPr/>
        </p:nvCxnSpPr>
        <p:spPr>
          <a:xfrm rot="10800000" flipH="1">
            <a:off x="2558325" y="3515675"/>
            <a:ext cx="1690800" cy="357600"/>
          </a:xfrm>
          <a:prstGeom prst="straightConnector1">
            <a:avLst/>
          </a:prstGeom>
          <a:noFill/>
          <a:ln w="28575" cap="flat" cmpd="sng">
            <a:solidFill>
              <a:schemeClr val="accent5"/>
            </a:solidFill>
            <a:prstDash val="solid"/>
            <a:round/>
            <a:headEnd type="none" w="sm" len="sm"/>
            <a:tailEnd type="triangle" w="med" len="med"/>
          </a:ln>
        </p:spPr>
      </p:cxnSp>
      <p:pic>
        <p:nvPicPr>
          <p:cNvPr id="233" name="Google Shape;233;p8" title="image (1).png"/>
          <p:cNvPicPr preferRelativeResize="0"/>
          <p:nvPr/>
        </p:nvPicPr>
        <p:blipFill rotWithShape="1">
          <a:blip r:embed="rId5">
            <a:alphaModFix amt="80000"/>
          </a:blip>
          <a:srcRect l="17642" t="15541" r="42462" b="35246"/>
          <a:stretch/>
        </p:blipFill>
        <p:spPr>
          <a:xfrm>
            <a:off x="6321526" y="489004"/>
            <a:ext cx="2269952" cy="2325701"/>
          </a:xfrm>
          <a:prstGeom prst="rect">
            <a:avLst/>
          </a:prstGeom>
          <a:noFill/>
          <a:ln>
            <a:noFill/>
          </a:ln>
        </p:spPr>
      </p:pic>
      <p:cxnSp>
        <p:nvCxnSpPr>
          <p:cNvPr id="234" name="Google Shape;234;p8"/>
          <p:cNvCxnSpPr/>
          <p:nvPr/>
        </p:nvCxnSpPr>
        <p:spPr>
          <a:xfrm flipH="1">
            <a:off x="4687425" y="2490025"/>
            <a:ext cx="1638600" cy="291900"/>
          </a:xfrm>
          <a:prstGeom prst="straightConnector1">
            <a:avLst/>
          </a:prstGeom>
          <a:noFill/>
          <a:ln w="28575" cap="flat" cmpd="sng">
            <a:solidFill>
              <a:schemeClr val="accent5"/>
            </a:solidFill>
            <a:prstDash val="solid"/>
            <a:round/>
            <a:headEnd type="none" w="sm" len="sm"/>
            <a:tailEnd type="triangle" w="med" len="med"/>
          </a:ln>
        </p:spPr>
      </p:cxnSp>
      <p:sp>
        <p:nvSpPr>
          <p:cNvPr id="235" name="Google Shape;235;p8"/>
          <p:cNvSpPr txBox="1"/>
          <p:nvPr/>
        </p:nvSpPr>
        <p:spPr>
          <a:xfrm>
            <a:off x="178904" y="1727688"/>
            <a:ext cx="2503800" cy="74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Damage pattern from initial epicentre reported by USGS and used in first ShakeMap</a:t>
            </a:r>
            <a:endParaRPr sz="1200" b="0" i="0" u="none" strike="noStrike" cap="none">
              <a:solidFill>
                <a:srgbClr val="000000"/>
              </a:solidFill>
              <a:latin typeface="Century Gothic"/>
              <a:ea typeface="Century Gothic"/>
              <a:cs typeface="Century Gothic"/>
              <a:sym typeface="Century Gothic"/>
            </a:endParaRPr>
          </a:p>
        </p:txBody>
      </p:sp>
      <p:sp>
        <p:nvSpPr>
          <p:cNvPr id="236" name="Google Shape;236;p8"/>
          <p:cNvSpPr txBox="1"/>
          <p:nvPr/>
        </p:nvSpPr>
        <p:spPr>
          <a:xfrm>
            <a:off x="6321525" y="2814688"/>
            <a:ext cx="2503800" cy="74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Damage pattern based on updated epicentre reported by GFZ and other agencies</a:t>
            </a: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9"/>
          <p:cNvGrpSpPr/>
          <p:nvPr/>
        </p:nvGrpSpPr>
        <p:grpSpPr>
          <a:xfrm>
            <a:off x="782323" y="2684575"/>
            <a:ext cx="2996100" cy="2029651"/>
            <a:chOff x="782323" y="2831910"/>
            <a:chExt cx="2996100" cy="2029651"/>
          </a:xfrm>
        </p:grpSpPr>
        <p:pic>
          <p:nvPicPr>
            <p:cNvPr id="243" name="Google Shape;243;p9"/>
            <p:cNvPicPr preferRelativeResize="0"/>
            <p:nvPr/>
          </p:nvPicPr>
          <p:blipFill rotWithShape="1">
            <a:blip r:embed="rId3">
              <a:alphaModFix/>
            </a:blip>
            <a:srcRect t="39353" r="56135" b="24016"/>
            <a:stretch/>
          </p:blipFill>
          <p:spPr>
            <a:xfrm>
              <a:off x="816356" y="3076949"/>
              <a:ext cx="2484629" cy="1784612"/>
            </a:xfrm>
            <a:prstGeom prst="rect">
              <a:avLst/>
            </a:prstGeom>
            <a:noFill/>
            <a:ln>
              <a:noFill/>
            </a:ln>
          </p:spPr>
        </p:pic>
        <p:sp>
          <p:nvSpPr>
            <p:cNvPr id="244" name="Google Shape;244;p9"/>
            <p:cNvSpPr txBox="1"/>
            <p:nvPr/>
          </p:nvSpPr>
          <p:spPr>
            <a:xfrm>
              <a:off x="782323" y="2831910"/>
              <a:ext cx="2996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Rupture from PSHA model (GEESE)</a:t>
              </a:r>
              <a:endParaRPr sz="1400" b="0" i="0" u="none" strike="noStrike" cap="none">
                <a:solidFill>
                  <a:srgbClr val="000000"/>
                </a:solidFill>
                <a:latin typeface="Arial"/>
                <a:ea typeface="Arial"/>
                <a:cs typeface="Arial"/>
                <a:sym typeface="Arial"/>
              </a:endParaRPr>
            </a:p>
          </p:txBody>
        </p:sp>
      </p:grpSp>
      <p:grpSp>
        <p:nvGrpSpPr>
          <p:cNvPr id="245" name="Google Shape;245;p9"/>
          <p:cNvGrpSpPr/>
          <p:nvPr/>
        </p:nvGrpSpPr>
        <p:grpSpPr>
          <a:xfrm>
            <a:off x="816356" y="625695"/>
            <a:ext cx="7684135" cy="2015891"/>
            <a:chOff x="816356" y="773030"/>
            <a:chExt cx="7684135" cy="2015891"/>
          </a:xfrm>
        </p:grpSpPr>
        <p:pic>
          <p:nvPicPr>
            <p:cNvPr id="246" name="Google Shape;246;p9"/>
            <p:cNvPicPr preferRelativeResize="0"/>
            <p:nvPr/>
          </p:nvPicPr>
          <p:blipFill rotWithShape="1">
            <a:blip r:embed="rId3">
              <a:alphaModFix/>
            </a:blip>
            <a:srcRect t="2791" b="60577"/>
            <a:stretch/>
          </p:blipFill>
          <p:spPr>
            <a:xfrm>
              <a:off x="816356" y="1004309"/>
              <a:ext cx="5664202" cy="1784612"/>
            </a:xfrm>
            <a:prstGeom prst="rect">
              <a:avLst/>
            </a:prstGeom>
            <a:noFill/>
            <a:ln>
              <a:noFill/>
            </a:ln>
          </p:spPr>
        </p:pic>
        <p:sp>
          <p:nvSpPr>
            <p:cNvPr id="247" name="Google Shape;247;p9"/>
            <p:cNvSpPr txBox="1"/>
            <p:nvPr/>
          </p:nvSpPr>
          <p:spPr>
            <a:xfrm>
              <a:off x="1688271" y="773030"/>
              <a:ext cx="1092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Point source</a:t>
              </a:r>
              <a:endParaRPr sz="1400" b="0" i="0" u="none" strike="noStrike" cap="none">
                <a:solidFill>
                  <a:srgbClr val="000000"/>
                </a:solidFill>
                <a:latin typeface="Arial"/>
                <a:ea typeface="Arial"/>
                <a:cs typeface="Arial"/>
                <a:sym typeface="Arial"/>
              </a:endParaRPr>
            </a:p>
          </p:txBody>
        </p:sp>
        <p:sp>
          <p:nvSpPr>
            <p:cNvPr id="248" name="Google Shape;248;p9"/>
            <p:cNvSpPr txBox="1"/>
            <p:nvPr/>
          </p:nvSpPr>
          <p:spPr>
            <a:xfrm>
              <a:off x="3998655" y="779303"/>
              <a:ext cx="1226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Planar rupture</a:t>
              </a:r>
              <a:endParaRPr sz="1400" b="0" i="0" u="none" strike="noStrike" cap="none">
                <a:solidFill>
                  <a:srgbClr val="000000"/>
                </a:solidFill>
                <a:latin typeface="Arial"/>
                <a:ea typeface="Arial"/>
                <a:cs typeface="Arial"/>
                <a:sym typeface="Arial"/>
              </a:endParaRPr>
            </a:p>
          </p:txBody>
        </p:sp>
        <p:sp>
          <p:nvSpPr>
            <p:cNvPr id="249" name="Google Shape;249;p9"/>
            <p:cNvSpPr txBox="1"/>
            <p:nvPr/>
          </p:nvSpPr>
          <p:spPr>
            <a:xfrm>
              <a:off x="6443691" y="961460"/>
              <a:ext cx="2056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5070"/>
                  </a:solidFill>
                  <a:latin typeface="Century Gothic"/>
                  <a:ea typeface="Century Gothic"/>
                  <a:cs typeface="Century Gothic"/>
                  <a:sym typeface="Century Gothic"/>
                </a:rPr>
                <a:t>2023 M7.8 Türkiye earthquake</a:t>
              </a:r>
              <a:endParaRPr sz="1400" b="1" i="0" u="none" strike="noStrike" cap="none">
                <a:solidFill>
                  <a:schemeClr val="dk1"/>
                </a:solidFill>
                <a:latin typeface="Century Gothic"/>
                <a:ea typeface="Century Gothic"/>
                <a:cs typeface="Century Gothic"/>
                <a:sym typeface="Century Gothic"/>
              </a:endParaRPr>
            </a:p>
          </p:txBody>
        </p:sp>
      </p:grpSp>
      <p:sp>
        <p:nvSpPr>
          <p:cNvPr id="250" name="Google Shape;250;p9"/>
          <p:cNvSpPr txBox="1"/>
          <p:nvPr/>
        </p:nvSpPr>
        <p:spPr>
          <a:xfrm>
            <a:off x="3800800" y="2708996"/>
            <a:ext cx="1920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5070"/>
                </a:solidFill>
                <a:latin typeface="Century Gothic"/>
                <a:ea typeface="Century Gothic"/>
                <a:cs typeface="Century Gothic"/>
                <a:sym typeface="Century Gothic"/>
              </a:rPr>
              <a:t>Benchmark rupture</a:t>
            </a:r>
            <a:endParaRPr sz="1400" b="0" i="0" u="none" strike="noStrike" cap="none">
              <a:solidFill>
                <a:srgbClr val="000000"/>
              </a:solidFill>
              <a:latin typeface="Arial"/>
              <a:ea typeface="Arial"/>
              <a:cs typeface="Arial"/>
              <a:sym typeface="Arial"/>
            </a:endParaRPr>
          </a:p>
        </p:txBody>
      </p:sp>
      <p:pic>
        <p:nvPicPr>
          <p:cNvPr id="251" name="Google Shape;251;p9"/>
          <p:cNvPicPr preferRelativeResize="0"/>
          <p:nvPr/>
        </p:nvPicPr>
        <p:blipFill rotWithShape="1">
          <a:blip r:embed="rId3">
            <a:alphaModFix/>
          </a:blip>
          <a:srcRect l="6289" t="77709" r="62548" b="7276"/>
          <a:stretch/>
        </p:blipFill>
        <p:spPr>
          <a:xfrm>
            <a:off x="5923720" y="3264731"/>
            <a:ext cx="1509081" cy="625381"/>
          </a:xfrm>
          <a:prstGeom prst="rect">
            <a:avLst/>
          </a:prstGeom>
          <a:noFill/>
          <a:ln>
            <a:noFill/>
          </a:ln>
        </p:spPr>
      </p:pic>
      <p:pic>
        <p:nvPicPr>
          <p:cNvPr id="252" name="Google Shape;252;p9"/>
          <p:cNvPicPr preferRelativeResize="0"/>
          <p:nvPr/>
        </p:nvPicPr>
        <p:blipFill rotWithShape="1">
          <a:blip r:embed="rId3">
            <a:alphaModFix/>
          </a:blip>
          <a:srcRect l="41670" t="77629" r="9416" b="5359"/>
          <a:stretch/>
        </p:blipFill>
        <p:spPr>
          <a:xfrm>
            <a:off x="5923720" y="3947873"/>
            <a:ext cx="2368617" cy="708591"/>
          </a:xfrm>
          <a:prstGeom prst="rect">
            <a:avLst/>
          </a:prstGeom>
          <a:noFill/>
          <a:ln>
            <a:noFill/>
          </a:ln>
        </p:spPr>
      </p:pic>
      <p:pic>
        <p:nvPicPr>
          <p:cNvPr id="253" name="Google Shape;253;p9"/>
          <p:cNvPicPr preferRelativeResize="0"/>
          <p:nvPr/>
        </p:nvPicPr>
        <p:blipFill rotWithShape="1">
          <a:blip r:embed="rId3">
            <a:alphaModFix/>
          </a:blip>
          <a:srcRect l="43865" t="39353" r="11580" b="24016"/>
          <a:stretch/>
        </p:blipFill>
        <p:spPr>
          <a:xfrm>
            <a:off x="3300984" y="2929614"/>
            <a:ext cx="2523746" cy="1784612"/>
          </a:xfrm>
          <a:prstGeom prst="rect">
            <a:avLst/>
          </a:prstGeom>
          <a:noFill/>
          <a:ln>
            <a:noFill/>
          </a:ln>
        </p:spPr>
      </p:pic>
      <p:sp>
        <p:nvSpPr>
          <p:cNvPr id="254" name="Google Shape;254;p9"/>
          <p:cNvSpPr txBox="1">
            <a:spLocks noGrp="1"/>
          </p:cNvSpPr>
          <p:nvPr>
            <p:ph type="title"/>
          </p:nvPr>
        </p:nvSpPr>
        <p:spPr>
          <a:xfrm>
            <a:off x="253673" y="0"/>
            <a:ext cx="8625000" cy="489000"/>
          </a:xfrm>
          <a:prstGeom prst="rect">
            <a:avLst/>
          </a:prstGeom>
          <a:noFill/>
          <a:ln>
            <a:noFill/>
          </a:ln>
        </p:spPr>
        <p:txBody>
          <a:bodyPr spcFirstLastPara="1" wrap="square" lIns="0" tIns="45700" rIns="91425" bIns="45700" anchor="b" anchorCtr="0">
            <a:noAutofit/>
          </a:bodyPr>
          <a:lstStyle/>
          <a:p>
            <a:pPr marL="0" lvl="0" indent="0" algn="l" rtl="0">
              <a:lnSpc>
                <a:spcPct val="85000"/>
              </a:lnSpc>
              <a:spcBef>
                <a:spcPts val="0"/>
              </a:spcBef>
              <a:spcAft>
                <a:spcPts val="0"/>
              </a:spcAft>
              <a:buSzPts val="1400"/>
              <a:buNone/>
            </a:pPr>
            <a:r>
              <a:rPr lang="en-US"/>
              <a:t>Influence of rupture geometry on shaking and losses</a:t>
            </a:r>
            <a:endParaRPr/>
          </a:p>
        </p:txBody>
      </p:sp>
      <p:sp>
        <p:nvSpPr>
          <p:cNvPr id="255" name="Google Shape;255;p9"/>
          <p:cNvSpPr txBox="1"/>
          <p:nvPr/>
        </p:nvSpPr>
        <p:spPr>
          <a:xfrm>
            <a:off x="4427875" y="4824618"/>
            <a:ext cx="4678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entury Gothic"/>
                <a:ea typeface="Century Gothic"/>
                <a:cs typeface="Century Gothic"/>
                <a:sym typeface="Century Gothic"/>
              </a:rPr>
              <a:t>Narlitepe et al.. (2026) SDEE, </a:t>
            </a:r>
            <a:r>
              <a:rPr lang="en-US" sz="1000" b="0" i="0" u="sng" strike="noStrike" cap="none">
                <a:solidFill>
                  <a:schemeClr val="hlink"/>
                </a:solidFill>
                <a:latin typeface="Century Gothic"/>
                <a:ea typeface="Century Gothic"/>
                <a:cs typeface="Century Gothic"/>
                <a:sym typeface="Century Gothic"/>
                <a:hlinkClick r:id="rId4"/>
              </a:rPr>
              <a:t>https://doi.org/10.1016/j.soildyn.2026.110207</a:t>
            </a:r>
            <a:endParaRPr sz="1000" b="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M_horizontal_bottombar">
  <a:themeElements>
    <a:clrScheme name="GEM Colors">
      <a:dk1>
        <a:srgbClr val="554741"/>
      </a:dk1>
      <a:lt1>
        <a:srgbClr val="FFFFFF"/>
      </a:lt1>
      <a:dk2>
        <a:srgbClr val="8C1515"/>
      </a:dk2>
      <a:lt2>
        <a:srgbClr val="DAD7CB"/>
      </a:lt2>
      <a:accent1>
        <a:srgbClr val="3874A1"/>
      </a:accent1>
      <a:accent2>
        <a:srgbClr val="BF6433"/>
      </a:accent2>
      <a:accent3>
        <a:srgbClr val="D2C295"/>
      </a:accent3>
      <a:accent4>
        <a:srgbClr val="FFC000"/>
      </a:accent4>
      <a:accent5>
        <a:srgbClr val="3A3230"/>
      </a:accent5>
      <a:accent6>
        <a:srgbClr val="3C7F27"/>
      </a:accent6>
      <a:hlink>
        <a:srgbClr val="3C8E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M_horizontal_bottombar">
  <a:themeElements>
    <a:clrScheme name="GEM Colors">
      <a:dk1>
        <a:srgbClr val="554741"/>
      </a:dk1>
      <a:lt1>
        <a:srgbClr val="FFFFFF"/>
      </a:lt1>
      <a:dk2>
        <a:srgbClr val="8C1515"/>
      </a:dk2>
      <a:lt2>
        <a:srgbClr val="DAD7CB"/>
      </a:lt2>
      <a:accent1>
        <a:srgbClr val="3874A1"/>
      </a:accent1>
      <a:accent2>
        <a:srgbClr val="BF6433"/>
      </a:accent2>
      <a:accent3>
        <a:srgbClr val="D2C295"/>
      </a:accent3>
      <a:accent4>
        <a:srgbClr val="FFC000"/>
      </a:accent4>
      <a:accent5>
        <a:srgbClr val="3A3230"/>
      </a:accent5>
      <a:accent6>
        <a:srgbClr val="3C7F27"/>
      </a:accent6>
      <a:hlink>
        <a:srgbClr val="3C8E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1036</Words>
  <Application>Microsoft Macintosh PowerPoint</Application>
  <PresentationFormat>Presentazione su schermo (16:9)</PresentationFormat>
  <Paragraphs>140</Paragraphs>
  <Slides>23</Slides>
  <Notes>23</Notes>
  <HiddenSlides>0</HiddenSlides>
  <MMClips>0</MMClips>
  <ScaleCrop>false</ScaleCrop>
  <HeadingPairs>
    <vt:vector size="6" baseType="variant">
      <vt:variant>
        <vt:lpstr>Caratteri utilizzati</vt:lpstr>
      </vt:variant>
      <vt:variant>
        <vt:i4>5</vt:i4>
      </vt:variant>
      <vt:variant>
        <vt:lpstr>Tema</vt:lpstr>
      </vt:variant>
      <vt:variant>
        <vt:i4>3</vt:i4>
      </vt:variant>
      <vt:variant>
        <vt:lpstr>Titoli diapositive</vt:lpstr>
      </vt:variant>
      <vt:variant>
        <vt:i4>23</vt:i4>
      </vt:variant>
    </vt:vector>
  </HeadingPairs>
  <TitlesOfParts>
    <vt:vector size="31" baseType="lpstr">
      <vt:lpstr>Arial</vt:lpstr>
      <vt:lpstr>Calibri</vt:lpstr>
      <vt:lpstr>Century Gothic</vt:lpstr>
      <vt:lpstr>Play</vt:lpstr>
      <vt:lpstr>Helvetica Neue</vt:lpstr>
      <vt:lpstr>Tema di Office</vt:lpstr>
      <vt:lpstr>GEM_horizontal_bottombar</vt:lpstr>
      <vt:lpstr>GEM_horizontal_bottombar</vt:lpstr>
      <vt:lpstr>Presentazione standard di PowerPoint</vt:lpstr>
      <vt:lpstr>Rapid Earthquake Impact Assessment and connection to EPOS ON</vt:lpstr>
      <vt:lpstr>Who are these impact assessments for?</vt:lpstr>
      <vt:lpstr>How does GEM assess impacts after an earthquake?</vt:lpstr>
      <vt:lpstr>How does GEM assess impacts after an earthquake?</vt:lpstr>
      <vt:lpstr>How does GEM assess impacts after an earthquake?</vt:lpstr>
      <vt:lpstr>What are the key sources of uncertainty in assessing the shaking?</vt:lpstr>
      <vt:lpstr>Influence of location uncertainty</vt:lpstr>
      <vt:lpstr>Influence of rupture geometry on shaking and losses</vt:lpstr>
      <vt:lpstr>Influence of rupture geometry on shaking and losses </vt:lpstr>
      <vt:lpstr>Influence of aleatory variability in ground motion model</vt:lpstr>
      <vt:lpstr>Influence of conditioning on station data to reduce uncertainty and bias</vt:lpstr>
      <vt:lpstr>But what if we don’t have enough stations?</vt:lpstr>
      <vt:lpstr>And what if the stations malfunction? </vt:lpstr>
      <vt:lpstr>Examples of the evolution of impact assessments over time </vt:lpstr>
      <vt:lpstr>Examples of the evolution of impact assessments over time </vt:lpstr>
      <vt:lpstr>Examples of the evolution of impact assessments over time </vt:lpstr>
      <vt:lpstr>Examples of the evolution of impact assessments over time </vt:lpstr>
      <vt:lpstr>Examples of the evolution of impact assessments over time </vt:lpstr>
      <vt:lpstr>Examples of the evolution of impact assessments over time </vt:lpstr>
      <vt:lpstr>Key Takeaways</vt:lpstr>
      <vt:lpstr>Where do we go from here?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Karl_EPOS ERIC </cp:lastModifiedBy>
  <cp:revision>1</cp:revision>
  <dcterms:modified xsi:type="dcterms:W3CDTF">2026-03-17T08:22:14Z</dcterms:modified>
</cp:coreProperties>
</file>