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gNc2EdRapPEHCBdvcDgTJHaOlz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9"/>
  </p:normalViewPr>
  <p:slideViewPr>
    <p:cSldViewPr snapToGrid="0">
      <p:cViewPr varScale="1">
        <p:scale>
          <a:sx n="103" d="100"/>
          <a:sy n="103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cd328d4916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3cd328d4916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cd328d491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3cd328d491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cd328d4916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g3cd328d4916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cd328d4916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3cd328d4916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cd328d4916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3cd328d4916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" name="Google Shape;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1" name="Google Shape;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cd8443e3f6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3cd8443e3f6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" name="Google Shape;1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cd328d491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3cd328d491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body" idx="1"/>
          </p:nvPr>
        </p:nvSpPr>
        <p:spPr>
          <a:xfrm>
            <a:off x="838200" y="2187399"/>
            <a:ext cx="10515600" cy="364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2"/>
          <p:cNvSpPr txBox="1">
            <a:spLocks noGrp="1"/>
          </p:cNvSpPr>
          <p:nvPr>
            <p:ph type="title"/>
          </p:nvPr>
        </p:nvSpPr>
        <p:spPr>
          <a:xfrm>
            <a:off x="831850" y="117916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body" idx="1"/>
          </p:nvPr>
        </p:nvSpPr>
        <p:spPr>
          <a:xfrm>
            <a:off x="831850" y="405888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2107992"/>
            <a:ext cx="5167489" cy="361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body" idx="2"/>
          </p:nvPr>
        </p:nvSpPr>
        <p:spPr>
          <a:xfrm>
            <a:off x="6172200" y="2107992"/>
            <a:ext cx="5167489" cy="361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Solo titol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6"/>
          <p:cNvSpPr txBox="1">
            <a:spLocks noGrp="1"/>
          </p:cNvSpPr>
          <p:nvPr>
            <p:ph type="title"/>
          </p:nvPr>
        </p:nvSpPr>
        <p:spPr>
          <a:xfrm>
            <a:off x="839788" y="987424"/>
            <a:ext cx="3932237" cy="143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body" idx="2"/>
          </p:nvPr>
        </p:nvSpPr>
        <p:spPr>
          <a:xfrm>
            <a:off x="839788" y="2552698"/>
            <a:ext cx="3932237" cy="331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17"/>
          <p:cNvSpPr txBox="1">
            <a:spLocks noGrp="1"/>
          </p:cNvSpPr>
          <p:nvPr>
            <p:ph type="body" idx="1"/>
          </p:nvPr>
        </p:nvSpPr>
        <p:spPr>
          <a:xfrm>
            <a:off x="839788" y="2641600"/>
            <a:ext cx="3932237" cy="322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1"/>
          </p:nvPr>
        </p:nvSpPr>
        <p:spPr>
          <a:xfrm rot="5400000">
            <a:off x="4346222" y="-1171222"/>
            <a:ext cx="349955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838200" y="2336799"/>
            <a:ext cx="10515600" cy="349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"/>
          <p:cNvSpPr txBox="1"/>
          <p:nvPr/>
        </p:nvSpPr>
        <p:spPr>
          <a:xfrm>
            <a:off x="1676400" y="3746335"/>
            <a:ext cx="10424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sz="6000" b="1" i="0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Next-Generation Earthquake Early Warning: From Public Alerts to Multi-Hazard Integration</a:t>
            </a:r>
            <a:endParaRPr sz="1400" b="1" i="0" u="none" strike="noStrike" cap="none" dirty="0">
              <a:solidFill>
                <a:srgbClr val="002060"/>
              </a:solidFill>
              <a:latin typeface=""/>
              <a:sym typeface="Arial"/>
            </a:endParaRPr>
          </a:p>
        </p:txBody>
      </p:sp>
      <p:sp>
        <p:nvSpPr>
          <p:cNvPr id="40" name="Google Shape;40;p1"/>
          <p:cNvSpPr txBox="1"/>
          <p:nvPr/>
        </p:nvSpPr>
        <p:spPr>
          <a:xfrm>
            <a:off x="2865525" y="5001050"/>
            <a:ext cx="74349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Alexandru </a:t>
            </a:r>
            <a:r>
              <a:rPr lang="en-GB" sz="28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Marmureanu</a:t>
            </a:r>
            <a:r>
              <a:rPr lang="en-GB" sz="28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 - Antonio Scala</a:t>
            </a:r>
            <a:endParaRPr sz="2800" b="0" i="1" u="none" strike="noStrike" cap="none" dirty="0">
              <a:solidFill>
                <a:srgbClr val="002060"/>
              </a:solidFill>
              <a:latin typeface="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John Clinton - Vasilis </a:t>
            </a:r>
            <a:r>
              <a:rPr lang="en-GB" sz="22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Kapetanidis</a:t>
            </a:r>
            <a:r>
              <a:rPr lang="en-GB" sz="22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 - George </a:t>
            </a:r>
            <a:r>
              <a:rPr lang="en-GB" sz="22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Kaviris</a:t>
            </a:r>
            <a:r>
              <a:rPr lang="en-GB" sz="22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 et al.</a:t>
            </a:r>
            <a:endParaRPr sz="2200" b="0" i="1" u="none" strike="noStrike" cap="none" dirty="0">
              <a:solidFill>
                <a:srgbClr val="002060"/>
              </a:solidFill>
              <a:latin typeface="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1" u="none" strike="noStrike" cap="none" dirty="0">
              <a:solidFill>
                <a:srgbClr val="002060"/>
              </a:solidFill>
              <a:latin typeface="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1" title="Federico_II_University_Logo.svg.png"/>
          <p:cNvPicPr preferRelativeResize="0"/>
          <p:nvPr/>
        </p:nvPicPr>
        <p:blipFill rotWithShape="1">
          <a:blip r:embed="rId4">
            <a:alphaModFix/>
          </a:blip>
          <a:srcRect r="68349"/>
          <a:stretch/>
        </p:blipFill>
        <p:spPr>
          <a:xfrm>
            <a:off x="2192825" y="2396928"/>
            <a:ext cx="1066150" cy="109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" title="National_and_Kapodistrian_University_of_Athens_new_logo.svg.png"/>
          <p:cNvPicPr preferRelativeResize="0"/>
          <p:nvPr/>
        </p:nvPicPr>
        <p:blipFill rotWithShape="1">
          <a:blip r:embed="rId5">
            <a:alphaModFix/>
          </a:blip>
          <a:srcRect r="75820"/>
          <a:stretch/>
        </p:blipFill>
        <p:spPr>
          <a:xfrm>
            <a:off x="5138550" y="2323563"/>
            <a:ext cx="956371" cy="132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" title="ETH_Zürich_Logo_black.svg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8763" y="2774327"/>
            <a:ext cx="2524225" cy="4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"/>
          <p:cNvPicPr preferRelativeResize="0"/>
          <p:nvPr/>
        </p:nvPicPr>
        <p:blipFill rotWithShape="1">
          <a:blip r:embed="rId7">
            <a:alphaModFix/>
          </a:blip>
          <a:srcRect t="10696" r="85809" b="19118"/>
          <a:stretch/>
        </p:blipFill>
        <p:spPr>
          <a:xfrm>
            <a:off x="9446850" y="2450538"/>
            <a:ext cx="956375" cy="107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" title="logo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03775" y="2307349"/>
            <a:ext cx="956375" cy="135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cd328d4916_1_3"/>
          <p:cNvSpPr txBox="1">
            <a:spLocks noGrp="1"/>
          </p:cNvSpPr>
          <p:nvPr>
            <p:ph type="title"/>
          </p:nvPr>
        </p:nvSpPr>
        <p:spPr>
          <a:xfrm>
            <a:off x="838200" y="86183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Source and shaking estimation</a:t>
            </a:r>
            <a:endParaRPr/>
          </a:p>
        </p:txBody>
      </p:sp>
      <p:pic>
        <p:nvPicPr>
          <p:cNvPr id="131" name="Google Shape;131;g3cd328d4916_1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725" y="3731002"/>
            <a:ext cx="3638425" cy="207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cd328d4916_1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0273" y="3769089"/>
            <a:ext cx="3638425" cy="208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cd328d4916_1_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32974" y="3731000"/>
            <a:ext cx="3638425" cy="184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3cd328d4916_1_3"/>
          <p:cNvSpPr txBox="1"/>
          <p:nvPr/>
        </p:nvSpPr>
        <p:spPr>
          <a:xfrm>
            <a:off x="2223600" y="2151775"/>
            <a:ext cx="55851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GB" sz="2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Faster and robust </a:t>
            </a:r>
            <a:endParaRPr sz="2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GB" sz="2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seismic source estimates</a:t>
            </a:r>
            <a:endParaRPr sz="2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3cd328d4916_1_3"/>
          <p:cNvSpPr txBox="1"/>
          <p:nvPr/>
        </p:nvSpPr>
        <p:spPr>
          <a:xfrm>
            <a:off x="8758800" y="2089800"/>
            <a:ext cx="3000000" cy="15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GB" sz="2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Robust </a:t>
            </a:r>
            <a:endParaRPr sz="2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GB" sz="2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shaking predictions</a:t>
            </a:r>
            <a:endParaRPr sz="2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g3cd328d4916_1_3"/>
          <p:cNvPicPr preferRelativeResize="0"/>
          <p:nvPr/>
        </p:nvPicPr>
        <p:blipFill rotWithShape="1">
          <a:blip r:embed="rId6">
            <a:alphaModFix/>
          </a:blip>
          <a:srcRect r="67488" b="38560"/>
          <a:stretch/>
        </p:blipFill>
        <p:spPr>
          <a:xfrm>
            <a:off x="163725" y="1946566"/>
            <a:ext cx="1970225" cy="15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cd328d4916_0_8"/>
          <p:cNvSpPr txBox="1">
            <a:spLocks noGrp="1"/>
          </p:cNvSpPr>
          <p:nvPr>
            <p:ph type="title"/>
          </p:nvPr>
        </p:nvSpPr>
        <p:spPr>
          <a:xfrm>
            <a:off x="838200" y="45927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Probabilistic Tsunami Forecasting </a:t>
            </a:r>
            <a:endParaRPr/>
          </a:p>
        </p:txBody>
      </p:sp>
      <p:pic>
        <p:nvPicPr>
          <p:cNvPr id="142" name="Google Shape;142;g3cd328d4916_0_8" title="Screenshot 2026-03-09 at 15.34.1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750" y="1458900"/>
            <a:ext cx="8688625" cy="45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3cd328d4916_0_8" title="Screenshot 2026-03-09 at 15.35.29.png"/>
          <p:cNvPicPr preferRelativeResize="0"/>
          <p:nvPr/>
        </p:nvPicPr>
        <p:blipFill rotWithShape="1">
          <a:blip r:embed="rId4">
            <a:alphaModFix/>
          </a:blip>
          <a:srcRect l="53073" t="23588" r="17198" b="27555"/>
          <a:stretch/>
        </p:blipFill>
        <p:spPr>
          <a:xfrm>
            <a:off x="9092912" y="2462955"/>
            <a:ext cx="2932977" cy="2501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3cd328d4916_0_8" title="Screenshot 2026-03-09 at 15.37.2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92900" y="4429575"/>
            <a:ext cx="1572700" cy="72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cd328d4916_0_8"/>
          <p:cNvSpPr txBox="1"/>
          <p:nvPr/>
        </p:nvSpPr>
        <p:spPr>
          <a:xfrm>
            <a:off x="8814375" y="1167475"/>
            <a:ext cx="33909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Decision makers</a:t>
            </a:r>
            <a:r>
              <a:rPr lang="en-GB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decide the </a:t>
            </a: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 of conservativeness</a:t>
            </a:r>
            <a:r>
              <a:rPr lang="en-GB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based on the </a:t>
            </a:r>
            <a:r>
              <a:rPr lang="en-GB"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forecast uncertainty</a:t>
            </a:r>
            <a:endParaRPr sz="1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3cd328d4916_0_8"/>
          <p:cNvSpPr/>
          <p:nvPr/>
        </p:nvSpPr>
        <p:spPr>
          <a:xfrm>
            <a:off x="4628575" y="1935175"/>
            <a:ext cx="1765500" cy="294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CC0000">
                <a:alpha val="43921"/>
              </a:srgbClr>
            </a:outerShdw>
            <a:reflection stA="0"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" name="Google Shape;147;g3cd328d4916_0_8"/>
          <p:cNvCxnSpPr>
            <a:stCxn id="146" idx="3"/>
            <a:endCxn id="145" idx="1"/>
          </p:cNvCxnSpPr>
          <p:nvPr/>
        </p:nvCxnSpPr>
        <p:spPr>
          <a:xfrm rot="10800000" flipH="1">
            <a:off x="6394075" y="1698625"/>
            <a:ext cx="2420400" cy="383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8" name="Google Shape;148;g3cd328d4916_0_8"/>
          <p:cNvSpPr/>
          <p:nvPr/>
        </p:nvSpPr>
        <p:spPr>
          <a:xfrm>
            <a:off x="1295375" y="3174000"/>
            <a:ext cx="1081200" cy="294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CC0000">
                <a:alpha val="43921"/>
              </a:srgbClr>
            </a:outerShdw>
            <a:reflection stA="0"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3cd328d4916_0_8"/>
          <p:cNvSpPr txBox="1"/>
          <p:nvPr/>
        </p:nvSpPr>
        <p:spPr>
          <a:xfrm>
            <a:off x="8863950" y="5157025"/>
            <a:ext cx="3390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Warning </a:t>
            </a:r>
            <a:r>
              <a:rPr lang="en-GB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predicted</a:t>
            </a:r>
            <a:r>
              <a:rPr lang="en-GB"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inundation level</a:t>
            </a:r>
            <a:endParaRPr sz="1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cd328d4916_1_20"/>
          <p:cNvSpPr txBox="1">
            <a:spLocks noGrp="1"/>
          </p:cNvSpPr>
          <p:nvPr>
            <p:ph type="title"/>
          </p:nvPr>
        </p:nvSpPr>
        <p:spPr>
          <a:xfrm>
            <a:off x="838200" y="86183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Tsunami inundation forecast &amp; lead time</a:t>
            </a:r>
            <a:endParaRPr/>
          </a:p>
        </p:txBody>
      </p:sp>
      <p:pic>
        <p:nvPicPr>
          <p:cNvPr id="155" name="Google Shape;155;g3cd328d4916_1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200" y="2759487"/>
            <a:ext cx="7313162" cy="313421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3cd328d4916_1_20"/>
          <p:cNvSpPr txBox="1"/>
          <p:nvPr/>
        </p:nvSpPr>
        <p:spPr>
          <a:xfrm>
            <a:off x="0" y="2019450"/>
            <a:ext cx="8278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GB" sz="2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Faster and consistent tsunami alerts</a:t>
            </a:r>
            <a:endParaRPr sz="2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g3cd328d4916_1_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2363" y="2019438"/>
            <a:ext cx="3318869" cy="251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cd328d4916_1_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9200" y="2686049"/>
            <a:ext cx="2361159" cy="190089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3cd328d4916_1_20"/>
          <p:cNvSpPr txBox="1"/>
          <p:nvPr/>
        </p:nvSpPr>
        <p:spPr>
          <a:xfrm>
            <a:off x="7851600" y="4735200"/>
            <a:ext cx="43404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GB" sz="2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Longer lead time for populated areas</a:t>
            </a:r>
            <a:endParaRPr sz="2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cd328d4916_1_29"/>
          <p:cNvSpPr txBox="1">
            <a:spLocks noGrp="1"/>
          </p:cNvSpPr>
          <p:nvPr>
            <p:ph type="title"/>
          </p:nvPr>
        </p:nvSpPr>
        <p:spPr>
          <a:xfrm>
            <a:off x="1324825" y="58701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Sensitivity analysis &amp; robustness</a:t>
            </a:r>
            <a:endParaRPr/>
          </a:p>
        </p:txBody>
      </p:sp>
      <p:pic>
        <p:nvPicPr>
          <p:cNvPr id="165" name="Google Shape;165;g3cd328d4916_1_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763" y="2549788"/>
            <a:ext cx="5858324" cy="3548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cd328d4916_1_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3677" y="2523750"/>
            <a:ext cx="5858328" cy="360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3cd328d4916_1_29"/>
          <p:cNvSpPr txBox="1"/>
          <p:nvPr/>
        </p:nvSpPr>
        <p:spPr>
          <a:xfrm>
            <a:off x="14639738" y="4424513"/>
            <a:ext cx="24234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Robustness across…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3cd328d4916_1_29"/>
          <p:cNvSpPr txBox="1"/>
          <p:nvPr/>
        </p:nvSpPr>
        <p:spPr>
          <a:xfrm>
            <a:off x="1713166" y="1938750"/>
            <a:ext cx="3067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GB" sz="2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Source variability</a:t>
            </a:r>
            <a:endParaRPr sz="2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3cd328d4916_1_29"/>
          <p:cNvSpPr txBox="1"/>
          <p:nvPr/>
        </p:nvSpPr>
        <p:spPr>
          <a:xfrm>
            <a:off x="7357837" y="1938750"/>
            <a:ext cx="381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GB" sz="2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Network degradation</a:t>
            </a:r>
            <a:endParaRPr sz="26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g3cd328d4916_1_29"/>
          <p:cNvPicPr preferRelativeResize="0"/>
          <p:nvPr/>
        </p:nvPicPr>
        <p:blipFill rotWithShape="1">
          <a:blip r:embed="rId5">
            <a:alphaModFix/>
          </a:blip>
          <a:srcRect r="52512" b="49174"/>
          <a:stretch/>
        </p:blipFill>
        <p:spPr>
          <a:xfrm>
            <a:off x="168400" y="166175"/>
            <a:ext cx="2196801" cy="19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3cd328d4916_1_29"/>
          <p:cNvSpPr/>
          <p:nvPr/>
        </p:nvSpPr>
        <p:spPr>
          <a:xfrm rot="-1599">
            <a:off x="415688" y="2664807"/>
            <a:ext cx="645000" cy="585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Mw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3cd328d4916_1_29"/>
          <p:cNvSpPr/>
          <p:nvPr/>
        </p:nvSpPr>
        <p:spPr>
          <a:xfrm rot="-1599">
            <a:off x="2365188" y="3077532"/>
            <a:ext cx="645000" cy="585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3cd328d4916_1_29"/>
          <p:cNvSpPr/>
          <p:nvPr/>
        </p:nvSpPr>
        <p:spPr>
          <a:xfrm rot="-1320">
            <a:off x="4378850" y="3077514"/>
            <a:ext cx="781500" cy="585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Depth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3cd328d4916_1_29"/>
          <p:cNvSpPr/>
          <p:nvPr/>
        </p:nvSpPr>
        <p:spPr>
          <a:xfrm rot="-1599">
            <a:off x="6588638" y="3450957"/>
            <a:ext cx="645000" cy="585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Mw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3cd328d4916_1_29"/>
          <p:cNvSpPr/>
          <p:nvPr/>
        </p:nvSpPr>
        <p:spPr>
          <a:xfrm rot="-1599">
            <a:off x="9330313" y="3297832"/>
            <a:ext cx="645000" cy="585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3cd328d4916_1_29"/>
          <p:cNvSpPr/>
          <p:nvPr/>
        </p:nvSpPr>
        <p:spPr>
          <a:xfrm rot="-1320">
            <a:off x="10483925" y="3297814"/>
            <a:ext cx="781500" cy="585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Depth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3cd328d4916_1_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38103">
            <a:off x="8925021" y="3003943"/>
            <a:ext cx="3166793" cy="137388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3cd328d4916_1_41"/>
          <p:cNvSpPr txBox="1">
            <a:spLocks noGrp="1"/>
          </p:cNvSpPr>
          <p:nvPr>
            <p:ph type="title"/>
          </p:nvPr>
        </p:nvSpPr>
        <p:spPr>
          <a:xfrm>
            <a:off x="838200" y="86183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Conclusions </a:t>
            </a:r>
            <a:endParaRPr/>
          </a:p>
        </p:txBody>
      </p:sp>
      <p:sp>
        <p:nvSpPr>
          <p:cNvPr id="183" name="Google Shape;183;g3cd328d4916_1_41"/>
          <p:cNvSpPr txBox="1">
            <a:spLocks noGrp="1"/>
          </p:cNvSpPr>
          <p:nvPr>
            <p:ph type="body" idx="1"/>
          </p:nvPr>
        </p:nvSpPr>
        <p:spPr>
          <a:xfrm>
            <a:off x="577500" y="1947025"/>
            <a:ext cx="8909400" cy="4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- </a:t>
            </a:r>
            <a:r>
              <a:rPr lang="en-GB" b="1"/>
              <a:t>Greece</a:t>
            </a:r>
            <a:r>
              <a:rPr lang="en-GB"/>
              <a:t>: </a:t>
            </a:r>
            <a:endParaRPr/>
          </a:p>
          <a:p>
            <a:pPr marL="4572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Preliminary offline tests with QuakeUp in the CRL NFO show a promising improvements </a:t>
            </a:r>
            <a:endParaRPr/>
          </a:p>
          <a:p>
            <a:pPr marL="4572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Further testing is required to optimize its parameters.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-</a:t>
            </a:r>
            <a:r>
              <a:rPr lang="en-GB" b="1"/>
              <a:t> Romania, Italy and Switzerland: </a:t>
            </a:r>
            <a:endParaRPr b="1"/>
          </a:p>
          <a:p>
            <a:pPr marL="0" lvl="0" indent="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Operational systems are already in place. </a:t>
            </a:r>
            <a:endParaRPr/>
          </a:p>
          <a:p>
            <a:pPr marL="0" lvl="0" indent="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Testing and improving the systems using different methodologies.</a:t>
            </a:r>
            <a:endParaRPr/>
          </a:p>
          <a:p>
            <a:pPr marL="0" lvl="0" indent="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Ready for decision module development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r>
              <a:rPr lang="en-GB"/>
              <a:t>- </a:t>
            </a:r>
            <a:r>
              <a:rPr lang="en-GB" b="1"/>
              <a:t>EEW + TEW (CAT):</a:t>
            </a:r>
            <a:r>
              <a:rPr lang="en-GB"/>
              <a:t> </a:t>
            </a:r>
            <a:endParaRPr/>
          </a:p>
          <a:p>
            <a:pPr marL="0" lvl="0" indent="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r>
              <a:rPr lang="en-GB"/>
              <a:t>EEW systems might efficiently enhance Tsunami Early Warning operational approach.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1836"/>
              <a:buNone/>
            </a:pPr>
            <a:endParaRPr/>
          </a:p>
        </p:txBody>
      </p:sp>
      <p:sp>
        <p:nvSpPr>
          <p:cNvPr id="184" name="Google Shape;184;g3cd328d4916_1_41"/>
          <p:cNvSpPr txBox="1"/>
          <p:nvPr/>
        </p:nvSpPr>
        <p:spPr>
          <a:xfrm rot="-1231088">
            <a:off x="9257774" y="4028781"/>
            <a:ext cx="3024789" cy="112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1" i="1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DEMO to be presented to EUCPM initiatives for DRM</a:t>
            </a:r>
            <a:endParaRPr sz="2300" b="1" i="1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"/>
          <p:cNvSpPr txBox="1"/>
          <p:nvPr/>
        </p:nvSpPr>
        <p:spPr>
          <a:xfrm>
            <a:off x="1676400" y="3533785"/>
            <a:ext cx="104245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GB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8" title="Federico_II_University_Logo.svg.png"/>
          <p:cNvPicPr preferRelativeResize="0"/>
          <p:nvPr/>
        </p:nvPicPr>
        <p:blipFill rotWithShape="1">
          <a:blip r:embed="rId4">
            <a:alphaModFix/>
          </a:blip>
          <a:srcRect r="68349"/>
          <a:stretch/>
        </p:blipFill>
        <p:spPr>
          <a:xfrm>
            <a:off x="2192825" y="2396928"/>
            <a:ext cx="1066150" cy="109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 title="National_and_Kapodistrian_University_of_Athens_new_logo.svg.png"/>
          <p:cNvPicPr preferRelativeResize="0"/>
          <p:nvPr/>
        </p:nvPicPr>
        <p:blipFill rotWithShape="1">
          <a:blip r:embed="rId5">
            <a:alphaModFix/>
          </a:blip>
          <a:srcRect r="75820"/>
          <a:stretch/>
        </p:blipFill>
        <p:spPr>
          <a:xfrm>
            <a:off x="5138550" y="2323563"/>
            <a:ext cx="956371" cy="132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 title="ETH_Zürich_Logo_black.svg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8763" y="2774327"/>
            <a:ext cx="2524225" cy="4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 rotWithShape="1">
          <a:blip r:embed="rId7">
            <a:alphaModFix/>
          </a:blip>
          <a:srcRect t="10696" r="85809" b="19118"/>
          <a:stretch/>
        </p:blipFill>
        <p:spPr>
          <a:xfrm>
            <a:off x="9446850" y="2450538"/>
            <a:ext cx="956375" cy="107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8" title="logo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03775" y="2307349"/>
            <a:ext cx="956375" cy="13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37653" y="4258900"/>
            <a:ext cx="1363297" cy="13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41600" y="4359940"/>
            <a:ext cx="1363299" cy="1544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"/>
          <p:cNvSpPr txBox="1">
            <a:spLocks noGrp="1"/>
          </p:cNvSpPr>
          <p:nvPr>
            <p:ph type="title"/>
          </p:nvPr>
        </p:nvSpPr>
        <p:spPr>
          <a:xfrm>
            <a:off x="427300" y="861825"/>
            <a:ext cx="10926600" cy="9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300"/>
              <a:t>EEWS (Earthquake Early Warning Systems) Status in Europe</a:t>
            </a:r>
            <a:endParaRPr sz="3300"/>
          </a:p>
        </p:txBody>
      </p:sp>
      <p:sp>
        <p:nvSpPr>
          <p:cNvPr id="51" name="Google Shape;51;p2"/>
          <p:cNvSpPr txBox="1">
            <a:spLocks noGrp="1"/>
          </p:cNvSpPr>
          <p:nvPr>
            <p:ph type="body" idx="1"/>
          </p:nvPr>
        </p:nvSpPr>
        <p:spPr>
          <a:xfrm>
            <a:off x="5837475" y="2187400"/>
            <a:ext cx="6177900" cy="36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GB" sz="2500" b="1"/>
              <a:t>EEWS operational or under implementation:</a:t>
            </a:r>
            <a:endParaRPr sz="25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en-GB" sz="2600"/>
              <a:t>Switzerland 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en-GB" sz="2600"/>
              <a:t>Italy 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en-GB" sz="2600"/>
              <a:t>Romania 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en-GB" sz="2600"/>
              <a:t>Greece</a:t>
            </a:r>
            <a:endParaRPr sz="26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500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Two </a:t>
            </a:r>
            <a:r>
              <a:rPr lang="en-GB" sz="2500" b="1"/>
              <a:t>algorithms available:</a:t>
            </a:r>
            <a:endParaRPr sz="25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600" b="1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en-GB" sz="2600"/>
              <a:t>VS (ESE)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en-GB" sz="2600"/>
              <a:t>PRESTo / QuakeUp</a:t>
            </a:r>
            <a:endParaRPr sz="2600"/>
          </a:p>
        </p:txBody>
      </p:sp>
      <p:pic>
        <p:nvPicPr>
          <p:cNvPr id="52" name="Google Shape;5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226" y="2187388"/>
            <a:ext cx="4847524" cy="339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ESE - a modular early warning package</a:t>
            </a:r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body" idx="1"/>
          </p:nvPr>
        </p:nvSpPr>
        <p:spPr>
          <a:xfrm>
            <a:off x="838200" y="2187399"/>
            <a:ext cx="10515600" cy="364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ESE and notifications architecture SeisComP extensions modules: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● Real time envelope feed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● VS and FinDer algorithms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● Decision module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● Alert dissemination</a:t>
            </a:r>
            <a:endParaRPr/>
          </a:p>
        </p:txBody>
      </p:sp>
      <p:pic>
        <p:nvPicPr>
          <p:cNvPr id="59" name="Google Shape;5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1025" y="3917350"/>
            <a:ext cx="3448050" cy="163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838200" y="849029"/>
            <a:ext cx="10515600" cy="8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ESE real-time implementation</a:t>
            </a:r>
            <a:endParaRPr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734950" y="1841625"/>
            <a:ext cx="9793500" cy="3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/>
              <a:t>Romania					         Greece	         					Switzerland </a:t>
            </a:r>
            <a:endParaRPr sz="200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/>
              <a:t>(mobile app)				    (mobile app)</a:t>
            </a:r>
            <a:endParaRPr sz="200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66" name="Google Shape;6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150" y="2597925"/>
            <a:ext cx="1410244" cy="313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3625" y="2485850"/>
            <a:ext cx="1410250" cy="3064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4" title="Screenshot_20260306_103435_NOA Earthquake Alert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19175" y="2597925"/>
            <a:ext cx="1410250" cy="3132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838200" y="861833"/>
            <a:ext cx="105156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7316"/>
              <a:buFont typeface="Calibri"/>
              <a:buNone/>
            </a:pPr>
            <a:r>
              <a:rPr lang="en-GB" sz="4100"/>
              <a:t>PRESTo and QuakeUp</a:t>
            </a:r>
            <a:endParaRPr sz="4100"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1"/>
          </p:nvPr>
        </p:nvSpPr>
        <p:spPr>
          <a:xfrm>
            <a:off x="770400" y="1401963"/>
            <a:ext cx="10920600" cy="16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508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263"/>
              <a:buNone/>
            </a:pPr>
            <a:r>
              <a:rPr lang="en-GB" sz="2190"/>
              <a:t>PRESTo/QuakeUP software platforms for EEWS that integrates: </a:t>
            </a:r>
            <a:endParaRPr sz="2190"/>
          </a:p>
          <a:p>
            <a:pPr marL="228600" lvl="0" indent="-508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3254"/>
              <a:buNone/>
            </a:pPr>
            <a:endParaRPr sz="1690"/>
          </a:p>
          <a:p>
            <a:pPr marL="457200" lvl="0" indent="-29689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57761"/>
              <a:buChar char="-"/>
            </a:pPr>
            <a:r>
              <a:rPr lang="en-GB" sz="2190"/>
              <a:t>recent algorithms for real-time</a:t>
            </a:r>
            <a:endParaRPr sz="2190"/>
          </a:p>
          <a:p>
            <a:pPr marL="457200" lvl="0" indent="-29689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57761"/>
              <a:buChar char="-"/>
            </a:pPr>
            <a:r>
              <a:rPr lang="en-GB" sz="2190"/>
              <a:t>rapid earthquake location </a:t>
            </a:r>
            <a:endParaRPr sz="2190"/>
          </a:p>
          <a:p>
            <a:pPr marL="457200" lvl="0" indent="-29689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57761"/>
              <a:buChar char="-"/>
            </a:pPr>
            <a:r>
              <a:rPr lang="en-GB" sz="2190"/>
              <a:t>magnitude estimation and damage assessment</a:t>
            </a:r>
            <a:endParaRPr sz="2190"/>
          </a:p>
          <a:p>
            <a:pPr marL="45720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214120"/>
              <a:buNone/>
            </a:pPr>
            <a:endParaRPr sz="989"/>
          </a:p>
          <a:p>
            <a:pPr marL="45720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96696"/>
              <a:buNone/>
            </a:pPr>
            <a:r>
              <a:rPr lang="en-GB" sz="2190" b="1"/>
              <a:t>In ROMANIA the target is mainly Vrancea area</a:t>
            </a:r>
            <a:r>
              <a:rPr lang="en-GB" sz="2190"/>
              <a:t>:</a:t>
            </a:r>
            <a:endParaRPr sz="2190"/>
          </a:p>
        </p:txBody>
      </p:sp>
      <p:pic>
        <p:nvPicPr>
          <p:cNvPr id="75" name="Google Shape;7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2775" y="3180925"/>
            <a:ext cx="4612429" cy="259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050" y="3180913"/>
            <a:ext cx="3459324" cy="25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93737" y="610697"/>
            <a:ext cx="1614950" cy="120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8150" y="1930250"/>
            <a:ext cx="1126075" cy="11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5" title="logo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23012" y="3256699"/>
            <a:ext cx="956375" cy="135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cd8443e3f6_2_5"/>
          <p:cNvSpPr txBox="1">
            <a:spLocks noGrp="1"/>
          </p:cNvSpPr>
          <p:nvPr>
            <p:ph type="title"/>
          </p:nvPr>
        </p:nvSpPr>
        <p:spPr>
          <a:xfrm>
            <a:off x="838200" y="861833"/>
            <a:ext cx="105156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7316"/>
              <a:buFont typeface="Calibri"/>
              <a:buNone/>
            </a:pPr>
            <a:r>
              <a:rPr lang="en-GB" sz="4100"/>
              <a:t>PRESTo and QuakeUp</a:t>
            </a:r>
            <a:endParaRPr sz="4100"/>
          </a:p>
        </p:txBody>
      </p:sp>
      <p:sp>
        <p:nvSpPr>
          <p:cNvPr id="85" name="Google Shape;85;g3cd8443e3f6_2_5"/>
          <p:cNvSpPr txBox="1">
            <a:spLocks noGrp="1"/>
          </p:cNvSpPr>
          <p:nvPr>
            <p:ph type="body" idx="1"/>
          </p:nvPr>
        </p:nvSpPr>
        <p:spPr>
          <a:xfrm>
            <a:off x="152400" y="1417500"/>
            <a:ext cx="11555100" cy="11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0892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265"/>
              <a:buChar char="-"/>
            </a:pPr>
            <a:r>
              <a:rPr lang="en-GB" sz="2200"/>
              <a:t>In Greece, PRESTo is applied in real-time for the area of Central Greece, mainly focusing in the Gulf of Corinth, and particularly the Corinth Rift Laboratory (CRL) Near Fault Observatory (NFO).</a:t>
            </a:r>
            <a:endParaRPr sz="2200"/>
          </a:p>
          <a:p>
            <a:pPr marL="457200" lvl="0" indent="-30892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265"/>
              <a:buChar char="-"/>
            </a:pPr>
            <a:r>
              <a:rPr lang="en-GB" sz="2200"/>
              <a:t>QuakeUp is currently being tested offline with archived data from the CRL NFO.</a:t>
            </a:r>
            <a:endParaRPr sz="2190"/>
          </a:p>
        </p:txBody>
      </p:sp>
      <p:pic>
        <p:nvPicPr>
          <p:cNvPr id="86" name="Google Shape;86;g3cd8443e3f6_2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8162" y="2722872"/>
            <a:ext cx="1614950" cy="120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3cd8443e3f6_2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33113" y="4036800"/>
            <a:ext cx="1225025" cy="15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3cd8443e3f6_2_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2586800"/>
            <a:ext cx="10133362" cy="3143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"/>
          <p:cNvSpPr txBox="1"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PRESTo/ QuakeUP real-time implementation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94" name="Google Shape;94;p6"/>
          <p:cNvSpPr txBox="1">
            <a:spLocks noGrp="1"/>
          </p:cNvSpPr>
          <p:nvPr>
            <p:ph type="body" idx="1"/>
          </p:nvPr>
        </p:nvSpPr>
        <p:spPr>
          <a:xfrm>
            <a:off x="4847525" y="1636550"/>
            <a:ext cx="2973300" cy="40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		</a:t>
            </a:r>
            <a:r>
              <a:rPr lang="en-GB" b="1">
                <a:solidFill>
                  <a:srgbClr val="365F91"/>
                </a:solidFill>
              </a:rPr>
              <a:t>Greece</a:t>
            </a:r>
            <a:r>
              <a:rPr lang="en-GB"/>
              <a:t>			</a:t>
            </a:r>
            <a:endParaRPr/>
          </a:p>
          <a:p>
            <a:pPr marL="269999" marR="0" lvl="0" indent="-269999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/>
              <a:t>In 2025, 152 PRESTo alerts for confirmed M≥2.0 events in the CRL NFO area were issued internally at NKUA.</a:t>
            </a:r>
            <a:endParaRPr sz="200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body" idx="1"/>
          </p:nvPr>
        </p:nvSpPr>
        <p:spPr>
          <a:xfrm>
            <a:off x="532125" y="1726350"/>
            <a:ext cx="3795900" cy="19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>
                <a:solidFill>
                  <a:srgbClr val="365F91"/>
                </a:solidFill>
              </a:rPr>
              <a:t>Romania</a:t>
            </a:r>
            <a:r>
              <a:rPr lang="en-GB"/>
              <a:t>		</a:t>
            </a:r>
            <a:endParaRPr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/>
              <a:t>Since 2013 operational</a:t>
            </a: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/>
              <a:t>85 alerts to authorities (M&gt;4)</a:t>
            </a: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/>
              <a:t>Alerts available for free to general public via Telegram channels</a:t>
            </a:r>
            <a:endParaRPr sz="2000"/>
          </a:p>
        </p:txBody>
      </p:sp>
      <p:pic>
        <p:nvPicPr>
          <p:cNvPr id="96" name="Google Shape;96;p6"/>
          <p:cNvPicPr preferRelativeResize="0"/>
          <p:nvPr/>
        </p:nvPicPr>
        <p:blipFill rotWithShape="1">
          <a:blip r:embed="rId3">
            <a:alphaModFix/>
          </a:blip>
          <a:srcRect t="35128"/>
          <a:stretch/>
        </p:blipFill>
        <p:spPr>
          <a:xfrm>
            <a:off x="432000" y="3649050"/>
            <a:ext cx="3848100" cy="21873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6"/>
          <p:cNvSpPr txBox="1">
            <a:spLocks noGrp="1"/>
          </p:cNvSpPr>
          <p:nvPr>
            <p:ph type="body" idx="1"/>
          </p:nvPr>
        </p:nvSpPr>
        <p:spPr>
          <a:xfrm>
            <a:off x="8272450" y="1636550"/>
            <a:ext cx="3398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			   </a:t>
            </a:r>
            <a:r>
              <a:rPr lang="en-GB" b="1">
                <a:solidFill>
                  <a:srgbClr val="365F91"/>
                </a:solidFill>
              </a:rPr>
              <a:t>Italy</a:t>
            </a:r>
            <a:r>
              <a:rPr lang="en-GB"/>
              <a:t>				</a:t>
            </a:r>
            <a:endParaRPr/>
          </a:p>
          <a:p>
            <a:pPr marL="269999" lvl="0" indent="-269999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/>
              <a:t>960 alerts from PRESTO since 2016, publicly accessible through CREW</a:t>
            </a:r>
            <a:endParaRPr/>
          </a:p>
        </p:txBody>
      </p:sp>
      <p:pic>
        <p:nvPicPr>
          <p:cNvPr id="98" name="Google Shape;9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3350" y="3864079"/>
            <a:ext cx="3398400" cy="115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5001" y="2983975"/>
            <a:ext cx="2973301" cy="1749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body" idx="1"/>
          </p:nvPr>
        </p:nvSpPr>
        <p:spPr>
          <a:xfrm>
            <a:off x="8340350" y="4471025"/>
            <a:ext cx="33984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					</a:t>
            </a:r>
            <a:endParaRPr/>
          </a:p>
          <a:p>
            <a:pPr marL="269999" lvl="0" indent="-269999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/>
              <a:t>QuakeUp in implementation</a:t>
            </a:r>
            <a:endParaRPr sz="2000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000"/>
              <a:t>Since May 2025, 20 real-time alerts internally issued for testing</a:t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Earthquake &amp; Tsunami coupled EW </a:t>
            </a:r>
            <a:endParaRPr/>
          </a:p>
        </p:txBody>
      </p:sp>
      <p:sp>
        <p:nvSpPr>
          <p:cNvPr id="106" name="Google Shape;106;p7"/>
          <p:cNvSpPr txBox="1"/>
          <p:nvPr/>
        </p:nvSpPr>
        <p:spPr>
          <a:xfrm>
            <a:off x="274950" y="4080650"/>
            <a:ext cx="5097300" cy="19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Dense network with azimuthal gap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Reduced tsunami lead time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5638" y="2892412"/>
            <a:ext cx="6143625" cy="223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7"/>
          <p:cNvSpPr txBox="1"/>
          <p:nvPr/>
        </p:nvSpPr>
        <p:spPr>
          <a:xfrm>
            <a:off x="5460175" y="1962925"/>
            <a:ext cx="31395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Real case</a:t>
            </a:r>
            <a:endParaRPr sz="22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</a:ext>
              </a:extLst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Samos earthquake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7"/>
          <p:cNvSpPr txBox="1"/>
          <p:nvPr/>
        </p:nvSpPr>
        <p:spPr>
          <a:xfrm>
            <a:off x="8647575" y="1962925"/>
            <a:ext cx="31395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Simulated case</a:t>
            </a:r>
            <a:endParaRPr sz="22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Messina earthquake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7"/>
          <p:cNvSpPr txBox="1"/>
          <p:nvPr/>
        </p:nvSpPr>
        <p:spPr>
          <a:xfrm>
            <a:off x="383874" y="3711438"/>
            <a:ext cx="5097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coastal offshore events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7"/>
          <p:cNvSpPr txBox="1"/>
          <p:nvPr/>
        </p:nvSpPr>
        <p:spPr>
          <a:xfrm>
            <a:off x="5655938" y="5216150"/>
            <a:ext cx="28518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Between Greece and Turkey</a:t>
            </a:r>
            <a:endParaRPr sz="1800" b="1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October 2020</a:t>
            </a: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7"/>
          <p:cNvSpPr txBox="1"/>
          <p:nvPr/>
        </p:nvSpPr>
        <p:spPr>
          <a:xfrm>
            <a:off x="8791425" y="5216150"/>
            <a:ext cx="28518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Southern Italy</a:t>
            </a:r>
            <a:endParaRPr sz="1800" b="1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Proxy of 1908 event scenario</a:t>
            </a: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318" y="2094543"/>
            <a:ext cx="978255" cy="14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7"/>
          <p:cNvSpPr txBox="1"/>
          <p:nvPr/>
        </p:nvSpPr>
        <p:spPr>
          <a:xfrm>
            <a:off x="1859963" y="2124450"/>
            <a:ext cx="3552300" cy="14097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</a:t>
            </a:r>
            <a:r>
              <a:rPr lang="en-GB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EEW</a:t>
            </a:r>
            <a:r>
              <a:rPr lang="en-GB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support </a:t>
            </a:r>
            <a:r>
              <a:rPr lang="en-GB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multi-hazard</a:t>
            </a:r>
            <a:r>
              <a:rPr lang="en-GB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disaster risk management?→</a:t>
            </a:r>
            <a:r>
              <a:rPr lang="en-GB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TEW</a:t>
            </a:r>
            <a:endParaRPr sz="2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cd328d4916_0_1"/>
          <p:cNvSpPr txBox="1">
            <a:spLocks noGrp="1"/>
          </p:cNvSpPr>
          <p:nvPr>
            <p:ph type="title"/>
          </p:nvPr>
        </p:nvSpPr>
        <p:spPr>
          <a:xfrm>
            <a:off x="894775" y="71471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900"/>
              <a:t>QuakeUp → Probabilistic Tsunami Forecasting (PTF)</a:t>
            </a:r>
            <a:endParaRPr sz="3900"/>
          </a:p>
        </p:txBody>
      </p:sp>
      <p:pic>
        <p:nvPicPr>
          <p:cNvPr id="120" name="Google Shape;120;g3cd328d4916_0_1"/>
          <p:cNvPicPr preferRelativeResize="0"/>
          <p:nvPr/>
        </p:nvPicPr>
        <p:blipFill rotWithShape="1">
          <a:blip r:embed="rId3">
            <a:alphaModFix/>
          </a:blip>
          <a:srcRect r="52410"/>
          <a:stretch/>
        </p:blipFill>
        <p:spPr>
          <a:xfrm>
            <a:off x="6344425" y="1883550"/>
            <a:ext cx="5657074" cy="392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3cd328d4916_0_1"/>
          <p:cNvPicPr preferRelativeResize="0"/>
          <p:nvPr/>
        </p:nvPicPr>
        <p:blipFill rotWithShape="1">
          <a:blip r:embed="rId3">
            <a:alphaModFix/>
          </a:blip>
          <a:srcRect l="47260" t="10458"/>
          <a:stretch/>
        </p:blipFill>
        <p:spPr>
          <a:xfrm>
            <a:off x="372800" y="2546275"/>
            <a:ext cx="5477201" cy="307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3cd328d4916_0_1"/>
          <p:cNvSpPr txBox="1"/>
          <p:nvPr/>
        </p:nvSpPr>
        <p:spPr>
          <a:xfrm>
            <a:off x="4179975" y="4307475"/>
            <a:ext cx="17853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parameters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Potential Damage zone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g3cd328d4916_0_1"/>
          <p:cNvCxnSpPr/>
          <p:nvPr/>
        </p:nvCxnSpPr>
        <p:spPr>
          <a:xfrm rot="10800000" flipH="1">
            <a:off x="5743025" y="3868150"/>
            <a:ext cx="2503500" cy="6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4" name="Google Shape;124;g3cd328d4916_0_1"/>
          <p:cNvCxnSpPr/>
          <p:nvPr/>
        </p:nvCxnSpPr>
        <p:spPr>
          <a:xfrm rot="10800000" flipH="1">
            <a:off x="5799050" y="4562850"/>
            <a:ext cx="2233200" cy="311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5" name="Google Shape;125;g3cd328d4916_0_1"/>
          <p:cNvSpPr txBox="1"/>
          <p:nvPr/>
        </p:nvSpPr>
        <p:spPr>
          <a:xfrm>
            <a:off x="645724" y="2062475"/>
            <a:ext cx="509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QuakeUp block diagram</a:t>
            </a:r>
            <a:endParaRPr sz="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</Words>
  <Application>Microsoft Macintosh PowerPoint</Application>
  <PresentationFormat>Widescreen</PresentationFormat>
  <Paragraphs>104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8" baseType="lpstr">
      <vt:lpstr>Arial</vt:lpstr>
      <vt:lpstr>Calibri</vt:lpstr>
      <vt:lpstr>Tema di Office</vt:lpstr>
      <vt:lpstr>Presentazione standard di PowerPoint</vt:lpstr>
      <vt:lpstr>EEWS (Earthquake Early Warning Systems) Status in Europe</vt:lpstr>
      <vt:lpstr>ESE - a modular early warning package</vt:lpstr>
      <vt:lpstr>ESE real-time implementation</vt:lpstr>
      <vt:lpstr>PRESTo and QuakeUp</vt:lpstr>
      <vt:lpstr>PRESTo and QuakeUp</vt:lpstr>
      <vt:lpstr>PRESTo/ QuakeUP real-time implementation </vt:lpstr>
      <vt:lpstr>Earthquake &amp; Tsunami coupled EW </vt:lpstr>
      <vt:lpstr>QuakeUp → Probabilistic Tsunami Forecasting (PTF)</vt:lpstr>
      <vt:lpstr>Source and shaking estimation</vt:lpstr>
      <vt:lpstr>Probabilistic Tsunami Forecasting </vt:lpstr>
      <vt:lpstr>Tsunami inundation forecast &amp; lead time</vt:lpstr>
      <vt:lpstr>Sensitivity analysis &amp; robustness</vt:lpstr>
      <vt:lpstr>Conclusions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Barbara Angioni</dc:creator>
  <cp:lastModifiedBy>Karl_EPOS ERIC </cp:lastModifiedBy>
  <cp:revision>3</cp:revision>
  <dcterms:created xsi:type="dcterms:W3CDTF">2026-02-14T10:36:05Z</dcterms:created>
  <dcterms:modified xsi:type="dcterms:W3CDTF">2026-03-17T08:27:53Z</dcterms:modified>
</cp:coreProperties>
</file>