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embeddedFontLst>
    <p:embeddedFont>
      <p:font typeface="Century Gothic" panose="020B0502020202020204" pitchFamily="34" charset="0"/>
      <p:regular r:id="rId29"/>
      <p:bold r:id="rId30"/>
      <p:italic r:id="rId31"/>
      <p:boldItalic r:id="rId32"/>
    </p:embeddedFont>
    <p:embeddedFont>
      <p:font typeface="Montserrat" pitchFamily="2" charset="77"/>
      <p:regular r:id="rId33"/>
      <p:bold r:id="rId34"/>
      <p:italic r:id="rId35"/>
      <p:boldItalic r:id="rId36"/>
    </p:embeddedFont>
    <p:embeddedFont>
      <p:font typeface="Open Sans" panose="020B060603050402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4" roundtripDataSignature="AMtx7mjwGY0E1+qnbgsmQlOmuIz70Iirw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B633FDB-F078-47D2-8752-6779AE1D0074}">
  <a:tblStyle styleId="{AB633FDB-F078-47D2-8752-6779AE1D007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16"/>
  </p:normalViewPr>
  <p:slideViewPr>
    <p:cSldViewPr snapToGrid="0">
      <p:cViewPr varScale="1">
        <p:scale>
          <a:sx n="103" d="100"/>
          <a:sy n="103" d="100"/>
        </p:scale>
        <p:origin x="80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0" Type="http://schemas.openxmlformats.org/officeDocument/2006/relationships/slide" Target="slides/slide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 name="Google Shape;3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9" name="Google Shape;239;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d05d46ff1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g3d05d46ff14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 name="Google Shape;42;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 name="Google Shape;283;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3" name="Google Shape;293;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1" name="Google Shape;301;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9" name="Google Shape;309;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6" name="Google Shape;316;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3" name="Google Shape;323;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8" name="Google Shape;328;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 name="Google Shape;77;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8"/>
        <p:cNvGrpSpPr/>
        <p:nvPr/>
      </p:nvGrpSpPr>
      <p:grpSpPr>
        <a:xfrm>
          <a:off x="0" y="0"/>
          <a:ext cx="0" cy="0"/>
          <a:chOff x="0" y="0"/>
          <a:chExt cx="0" cy="0"/>
        </a:xfrm>
      </p:grpSpPr>
      <p:sp>
        <p:nvSpPr>
          <p:cNvPr id="9" name="Google Shape;9;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 name="Google Shape;10;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11"/>
        <p:cNvGrpSpPr/>
        <p:nvPr/>
      </p:nvGrpSpPr>
      <p:grpSpPr>
        <a:xfrm>
          <a:off x="0" y="0"/>
          <a:ext cx="0" cy="0"/>
          <a:chOff x="0" y="0"/>
          <a:chExt cx="0" cy="0"/>
        </a:xfrm>
      </p:grpSpPr>
      <p:sp>
        <p:nvSpPr>
          <p:cNvPr id="12" name="Google Shape;12;p28"/>
          <p:cNvSpPr txBox="1">
            <a:spLocks noGrp="1"/>
          </p:cNvSpPr>
          <p:nvPr>
            <p:ph type="title"/>
          </p:nvPr>
        </p:nvSpPr>
        <p:spPr>
          <a:xfrm>
            <a:off x="838200" y="86183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8"/>
          <p:cNvSpPr txBox="1">
            <a:spLocks noGrp="1"/>
          </p:cNvSpPr>
          <p:nvPr>
            <p:ph type="body" idx="1"/>
          </p:nvPr>
        </p:nvSpPr>
        <p:spPr>
          <a:xfrm>
            <a:off x="838200" y="2187399"/>
            <a:ext cx="10515600" cy="364895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14"/>
        <p:cNvGrpSpPr/>
        <p:nvPr/>
      </p:nvGrpSpPr>
      <p:grpSpPr>
        <a:xfrm>
          <a:off x="0" y="0"/>
          <a:ext cx="0" cy="0"/>
          <a:chOff x="0" y="0"/>
          <a:chExt cx="0" cy="0"/>
        </a:xfrm>
      </p:grpSpPr>
      <p:sp>
        <p:nvSpPr>
          <p:cNvPr id="15" name="Google Shape;15;p29"/>
          <p:cNvSpPr txBox="1">
            <a:spLocks noGrp="1"/>
          </p:cNvSpPr>
          <p:nvPr>
            <p:ph type="title"/>
          </p:nvPr>
        </p:nvSpPr>
        <p:spPr>
          <a:xfrm>
            <a:off x="831850" y="117916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9"/>
          <p:cNvSpPr txBox="1">
            <a:spLocks noGrp="1"/>
          </p:cNvSpPr>
          <p:nvPr>
            <p:ph type="body" idx="1"/>
          </p:nvPr>
        </p:nvSpPr>
        <p:spPr>
          <a:xfrm>
            <a:off x="831850" y="405888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17"/>
        <p:cNvGrpSpPr/>
        <p:nvPr/>
      </p:nvGrpSpPr>
      <p:grpSpPr>
        <a:xfrm>
          <a:off x="0" y="0"/>
          <a:ext cx="0" cy="0"/>
          <a:chOff x="0" y="0"/>
          <a:chExt cx="0" cy="0"/>
        </a:xfrm>
      </p:grpSpPr>
      <p:sp>
        <p:nvSpPr>
          <p:cNvPr id="18" name="Google Shape;18;p30"/>
          <p:cNvSpPr txBox="1">
            <a:spLocks noGrp="1"/>
          </p:cNvSpPr>
          <p:nvPr>
            <p:ph type="title"/>
          </p:nvPr>
        </p:nvSpPr>
        <p:spPr>
          <a:xfrm>
            <a:off x="838200" y="925689"/>
            <a:ext cx="10515600" cy="106115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0"/>
          <p:cNvSpPr txBox="1">
            <a:spLocks noGrp="1"/>
          </p:cNvSpPr>
          <p:nvPr>
            <p:ph type="body" idx="1"/>
          </p:nvPr>
        </p:nvSpPr>
        <p:spPr>
          <a:xfrm>
            <a:off x="838200" y="2107992"/>
            <a:ext cx="5167489" cy="361533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0"/>
          <p:cNvSpPr txBox="1">
            <a:spLocks noGrp="1"/>
          </p:cNvSpPr>
          <p:nvPr>
            <p:ph type="body" idx="2"/>
          </p:nvPr>
        </p:nvSpPr>
        <p:spPr>
          <a:xfrm>
            <a:off x="6172200" y="2107992"/>
            <a:ext cx="5167489" cy="361533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titolo">
  <p:cSld name="Solo titolo">
    <p:spTree>
      <p:nvGrpSpPr>
        <p:cNvPr id="1" name="Shape 21"/>
        <p:cNvGrpSpPr/>
        <p:nvPr/>
      </p:nvGrpSpPr>
      <p:grpSpPr>
        <a:xfrm>
          <a:off x="0" y="0"/>
          <a:ext cx="0" cy="0"/>
          <a:chOff x="0" y="0"/>
          <a:chExt cx="0" cy="0"/>
        </a:xfrm>
      </p:grpSpPr>
      <p:sp>
        <p:nvSpPr>
          <p:cNvPr id="22" name="Google Shape;22;p31"/>
          <p:cNvSpPr txBox="1">
            <a:spLocks noGrp="1"/>
          </p:cNvSpPr>
          <p:nvPr>
            <p:ph type="title"/>
          </p:nvPr>
        </p:nvSpPr>
        <p:spPr>
          <a:xfrm>
            <a:off x="838200" y="925689"/>
            <a:ext cx="10515600" cy="106115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2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24"/>
        <p:cNvGrpSpPr/>
        <p:nvPr/>
      </p:nvGrpSpPr>
      <p:grpSpPr>
        <a:xfrm>
          <a:off x="0" y="0"/>
          <a:ext cx="0" cy="0"/>
          <a:chOff x="0" y="0"/>
          <a:chExt cx="0" cy="0"/>
        </a:xfrm>
      </p:grpSpPr>
      <p:sp>
        <p:nvSpPr>
          <p:cNvPr id="25" name="Google Shape;25;p33"/>
          <p:cNvSpPr txBox="1">
            <a:spLocks noGrp="1"/>
          </p:cNvSpPr>
          <p:nvPr>
            <p:ph type="title"/>
          </p:nvPr>
        </p:nvSpPr>
        <p:spPr>
          <a:xfrm>
            <a:off x="839788" y="987424"/>
            <a:ext cx="3932237" cy="14396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7" name="Google Shape;27;p33"/>
          <p:cNvSpPr txBox="1">
            <a:spLocks noGrp="1"/>
          </p:cNvSpPr>
          <p:nvPr>
            <p:ph type="body" idx="2"/>
          </p:nvPr>
        </p:nvSpPr>
        <p:spPr>
          <a:xfrm>
            <a:off x="839788" y="2552698"/>
            <a:ext cx="3932237" cy="331628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28"/>
        <p:cNvGrpSpPr/>
        <p:nvPr/>
      </p:nvGrpSpPr>
      <p:grpSpPr>
        <a:xfrm>
          <a:off x="0" y="0"/>
          <a:ext cx="0" cy="0"/>
          <a:chOff x="0" y="0"/>
          <a:chExt cx="0" cy="0"/>
        </a:xfrm>
      </p:grpSpPr>
      <p:sp>
        <p:nvSpPr>
          <p:cNvPr id="29" name="Google Shape;29;p34"/>
          <p:cNvSpPr txBox="1">
            <a:spLocks noGrp="1"/>
          </p:cNvSpPr>
          <p:nvPr>
            <p:ph type="title"/>
          </p:nvPr>
        </p:nvSpPr>
        <p:spPr>
          <a:xfrm>
            <a:off x="839788" y="987425"/>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34"/>
          <p:cNvSpPr>
            <a:spLocks noGrp="1"/>
          </p:cNvSpPr>
          <p:nvPr>
            <p:ph type="pic" idx="2"/>
          </p:nvPr>
        </p:nvSpPr>
        <p:spPr>
          <a:xfrm>
            <a:off x="5183188" y="987425"/>
            <a:ext cx="6172200" cy="4873625"/>
          </a:xfrm>
          <a:prstGeom prst="rect">
            <a:avLst/>
          </a:prstGeom>
          <a:noFill/>
          <a:ln>
            <a:noFill/>
          </a:ln>
        </p:spPr>
      </p:sp>
      <p:sp>
        <p:nvSpPr>
          <p:cNvPr id="31" name="Google Shape;31;p34"/>
          <p:cNvSpPr txBox="1">
            <a:spLocks noGrp="1"/>
          </p:cNvSpPr>
          <p:nvPr>
            <p:ph type="body" idx="1"/>
          </p:nvPr>
        </p:nvSpPr>
        <p:spPr>
          <a:xfrm>
            <a:off x="839788" y="2641600"/>
            <a:ext cx="3932237" cy="32273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32"/>
        <p:cNvGrpSpPr/>
        <p:nvPr/>
      </p:nvGrpSpPr>
      <p:grpSpPr>
        <a:xfrm>
          <a:off x="0" y="0"/>
          <a:ext cx="0" cy="0"/>
          <a:chOff x="0" y="0"/>
          <a:chExt cx="0" cy="0"/>
        </a:xfrm>
      </p:grpSpPr>
      <p:sp>
        <p:nvSpPr>
          <p:cNvPr id="33" name="Google Shape;33;p35"/>
          <p:cNvSpPr txBox="1">
            <a:spLocks noGrp="1"/>
          </p:cNvSpPr>
          <p:nvPr>
            <p:ph type="title"/>
          </p:nvPr>
        </p:nvSpPr>
        <p:spPr>
          <a:xfrm>
            <a:off x="838200" y="92957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35"/>
          <p:cNvSpPr txBox="1">
            <a:spLocks noGrp="1"/>
          </p:cNvSpPr>
          <p:nvPr>
            <p:ph type="body" idx="1"/>
          </p:nvPr>
        </p:nvSpPr>
        <p:spPr>
          <a:xfrm rot="5400000">
            <a:off x="4346222" y="-1171222"/>
            <a:ext cx="3499557"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5"/>
        <p:cNvGrpSpPr/>
        <p:nvPr/>
      </p:nvGrpSpPr>
      <p:grpSpPr>
        <a:xfrm>
          <a:off x="0" y="0"/>
          <a:ext cx="0" cy="0"/>
          <a:chOff x="0" y="0"/>
          <a:chExt cx="0" cy="0"/>
        </a:xfrm>
      </p:grpSpPr>
      <p:sp>
        <p:nvSpPr>
          <p:cNvPr id="6" name="Google Shape;6;p26"/>
          <p:cNvSpPr txBox="1">
            <a:spLocks noGrp="1"/>
          </p:cNvSpPr>
          <p:nvPr>
            <p:ph type="title"/>
          </p:nvPr>
        </p:nvSpPr>
        <p:spPr>
          <a:xfrm>
            <a:off x="838200" y="929570"/>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6"/>
          <p:cNvSpPr txBox="1">
            <a:spLocks noGrp="1"/>
          </p:cNvSpPr>
          <p:nvPr>
            <p:ph type="body" idx="1"/>
          </p:nvPr>
        </p:nvSpPr>
        <p:spPr>
          <a:xfrm>
            <a:off x="838200" y="2336799"/>
            <a:ext cx="10515600" cy="349955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github.com/gem/global_embodied_carbon_mode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hyperlink" Target="https://builtenvdata.eu/"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
        <p:cNvGrpSpPr/>
        <p:nvPr/>
      </p:nvGrpSpPr>
      <p:grpSpPr>
        <a:xfrm>
          <a:off x="0" y="0"/>
          <a:ext cx="0" cy="0"/>
          <a:chOff x="0" y="0"/>
          <a:chExt cx="0" cy="0"/>
        </a:xfrm>
      </p:grpSpPr>
      <p:sp>
        <p:nvSpPr>
          <p:cNvPr id="39" name="Google Shape;39;p1"/>
          <p:cNvSpPr txBox="1"/>
          <p:nvPr/>
        </p:nvSpPr>
        <p:spPr>
          <a:xfrm>
            <a:off x="1676400" y="3533785"/>
            <a:ext cx="10424556"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4400"/>
              <a:buFont typeface="Calibri"/>
              <a:buNone/>
            </a:pPr>
            <a:r>
              <a:rPr lang="en-GB" sz="4400" b="1" i="0" u="none" strike="noStrike" cap="none" dirty="0">
                <a:solidFill>
                  <a:srgbClr val="002060"/>
                </a:solidFill>
                <a:latin typeface=""/>
                <a:ea typeface="Calibri"/>
                <a:cs typeface="Calibri"/>
                <a:sym typeface="Calibri"/>
              </a:rPr>
              <a:t>EPOS ON WP3</a:t>
            </a:r>
            <a:endParaRPr dirty="0">
              <a:solidFill>
                <a:srgbClr val="002060"/>
              </a:solidFill>
              <a:latin typeface=""/>
            </a:endParaRPr>
          </a:p>
          <a:p>
            <a:pPr marL="0" marR="0" lvl="0" indent="0" algn="ctr" rtl="0">
              <a:lnSpc>
                <a:spcPct val="90000"/>
              </a:lnSpc>
              <a:spcBef>
                <a:spcPts val="0"/>
              </a:spcBef>
              <a:spcAft>
                <a:spcPts val="0"/>
              </a:spcAft>
              <a:buClr>
                <a:srgbClr val="000000"/>
              </a:buClr>
              <a:buSzPts val="4400"/>
              <a:buFont typeface="Calibri"/>
              <a:buNone/>
            </a:pPr>
            <a:r>
              <a:rPr lang="en-GB" sz="4400" b="1" i="0" u="none" strike="noStrike" cap="none" dirty="0">
                <a:solidFill>
                  <a:srgbClr val="002060"/>
                </a:solidFill>
                <a:latin typeface=""/>
                <a:ea typeface="Calibri"/>
                <a:cs typeface="Calibri"/>
                <a:sym typeface="Calibri"/>
              </a:rPr>
              <a:t>Achievements during project first period</a:t>
            </a:r>
            <a:endParaRPr dirty="0">
              <a:solidFill>
                <a:srgbClr val="002060"/>
              </a:solidFill>
              <a:latin typeface=""/>
            </a:endParaRPr>
          </a:p>
          <a:p>
            <a:pPr marL="0" marR="0" lvl="0" indent="0" algn="ctr" rtl="0">
              <a:lnSpc>
                <a:spcPct val="90000"/>
              </a:lnSpc>
              <a:spcBef>
                <a:spcPts val="0"/>
              </a:spcBef>
              <a:spcAft>
                <a:spcPts val="0"/>
              </a:spcAft>
              <a:buClr>
                <a:srgbClr val="000000"/>
              </a:buClr>
              <a:buSzPts val="3200"/>
              <a:buFont typeface="Calibri"/>
              <a:buNone/>
            </a:pPr>
            <a:endParaRPr lang="en-GB" sz="3200" b="0" i="1" u="none" strike="noStrike" cap="none" dirty="0">
              <a:solidFill>
                <a:srgbClr val="002060"/>
              </a:solidFill>
              <a:latin typeface=""/>
              <a:ea typeface="Calibri"/>
              <a:cs typeface="Calibri"/>
              <a:sym typeface="Calibri"/>
            </a:endParaRPr>
          </a:p>
          <a:p>
            <a:pPr marL="0" marR="0" lvl="0" indent="0" algn="ctr" rtl="0">
              <a:lnSpc>
                <a:spcPct val="90000"/>
              </a:lnSpc>
              <a:spcBef>
                <a:spcPts val="0"/>
              </a:spcBef>
              <a:spcAft>
                <a:spcPts val="0"/>
              </a:spcAft>
              <a:buClr>
                <a:srgbClr val="000000"/>
              </a:buClr>
              <a:buSzPts val="3200"/>
              <a:buFont typeface="Calibri"/>
              <a:buNone/>
            </a:pPr>
            <a:r>
              <a:rPr lang="en-GB" sz="3200" b="0" i="1" u="none" strike="noStrike" cap="none" dirty="0">
                <a:solidFill>
                  <a:srgbClr val="002060"/>
                </a:solidFill>
                <a:latin typeface=""/>
                <a:ea typeface="Calibri"/>
                <a:cs typeface="Calibri"/>
                <a:sym typeface="Calibri"/>
              </a:rPr>
              <a:t>F. Romano, A. Scala</a:t>
            </a:r>
            <a:endParaRPr sz="3200" b="0" i="1" u="none" strike="noStrike" cap="none" dirty="0">
              <a:solidFill>
                <a:srgbClr val="002060"/>
              </a:solidFill>
              <a:latin typeface=""/>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0"/>
          <p:cNvSpPr/>
          <p:nvPr/>
        </p:nvSpPr>
        <p:spPr>
          <a:xfrm>
            <a:off x="5076497" y="-169456"/>
            <a:ext cx="3591131" cy="65168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4000" b="1" i="0" u="none" strike="noStrike" cap="none">
                <a:solidFill>
                  <a:srgbClr val="000000"/>
                </a:solidFill>
                <a:latin typeface="Calibri"/>
                <a:ea typeface="Calibri"/>
                <a:cs typeface="Calibri"/>
                <a:sym typeface="Calibri"/>
              </a:rPr>
              <a:t>Subtask 3.1.4</a:t>
            </a:r>
            <a:endParaRPr sz="4000" b="0" i="0" u="none" strike="noStrike" cap="none">
              <a:solidFill>
                <a:srgbClr val="000000"/>
              </a:solidFill>
              <a:latin typeface="Arial"/>
              <a:ea typeface="Arial"/>
              <a:cs typeface="Arial"/>
              <a:sym typeface="Arial"/>
            </a:endParaRPr>
          </a:p>
        </p:txBody>
      </p:sp>
      <p:sp>
        <p:nvSpPr>
          <p:cNvPr id="203" name="Google Shape;203;p10"/>
          <p:cNvSpPr txBox="1"/>
          <p:nvPr/>
        </p:nvSpPr>
        <p:spPr>
          <a:xfrm>
            <a:off x="231812" y="842327"/>
            <a:ext cx="11862000" cy="52318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400" b="1">
                <a:solidFill>
                  <a:schemeClr val="dk1"/>
                </a:solidFill>
                <a:latin typeface="Calibri"/>
                <a:ea typeface="Calibri"/>
                <a:cs typeface="Calibri"/>
                <a:sym typeface="Calibri"/>
              </a:rPr>
              <a:t>Data products and services for rapid post-event assessment </a:t>
            </a:r>
            <a:r>
              <a:rPr lang="en-GB" sz="1400">
                <a:solidFill>
                  <a:schemeClr val="dk1"/>
                </a:solidFill>
                <a:latin typeface="Calibri"/>
                <a:ea typeface="Calibri"/>
                <a:cs typeface="Calibri"/>
                <a:sym typeface="Calibri"/>
              </a:rPr>
              <a:t>(</a:t>
            </a:r>
            <a:r>
              <a:rPr lang="en-GB" sz="1400">
                <a:solidFill>
                  <a:srgbClr val="0070C0"/>
                </a:solidFill>
                <a:latin typeface="Calibri"/>
                <a:ea typeface="Calibri"/>
                <a:cs typeface="Calibri"/>
                <a:sym typeface="Calibri"/>
              </a:rPr>
              <a:t>EUCENTRE, GEM, ETH Zürich, INGV , NGI, GFZ</a:t>
            </a:r>
            <a:r>
              <a:rPr lang="en-GB" sz="1400">
                <a:solidFill>
                  <a:schemeClr val="dk1"/>
                </a:solidFill>
                <a:latin typeface="Calibri"/>
                <a:ea typeface="Calibri"/>
                <a:cs typeface="Calibri"/>
                <a:sym typeface="Calibri"/>
              </a:rPr>
              <a:t>) </a:t>
            </a:r>
            <a:r>
              <a:rPr lang="en-GB" sz="1400" b="0" i="0" u="none" strike="noStrike" cap="none">
                <a:solidFill>
                  <a:srgbClr val="000000"/>
                </a:solidFill>
                <a:latin typeface="Calibri"/>
                <a:ea typeface="Calibri"/>
                <a:cs typeface="Calibri"/>
                <a:sym typeface="Calibri"/>
              </a:rPr>
              <a:t>- </a:t>
            </a:r>
            <a:r>
              <a:rPr lang="en-GB" sz="1400">
                <a:solidFill>
                  <a:schemeClr val="dk1"/>
                </a:solidFill>
                <a:latin typeface="Calibri"/>
                <a:ea typeface="Calibri"/>
                <a:cs typeface="Calibri"/>
                <a:sym typeface="Calibri"/>
              </a:rPr>
              <a:t>Improvement of existing tools and services for a rapid post-event assessment of the impact of the earthquake and associated secondary hazards</a:t>
            </a:r>
            <a:endParaRPr/>
          </a:p>
        </p:txBody>
      </p:sp>
      <p:sp>
        <p:nvSpPr>
          <p:cNvPr id="204" name="Google Shape;204;p10"/>
          <p:cNvSpPr txBox="1"/>
          <p:nvPr/>
        </p:nvSpPr>
        <p:spPr>
          <a:xfrm>
            <a:off x="1387456" y="1499990"/>
            <a:ext cx="2232644" cy="1809171"/>
          </a:xfrm>
          <a:prstGeom prst="rect">
            <a:avLst/>
          </a:prstGeom>
          <a:noFill/>
          <a:ln>
            <a:noFill/>
          </a:ln>
        </p:spPr>
        <p:txBody>
          <a:bodyPr spcFirstLastPara="1" wrap="square" lIns="91425" tIns="45700" rIns="91425" bIns="45700" anchor="t" anchorCtr="0">
            <a:normAutofit/>
          </a:bodyPr>
          <a:lstStyle/>
          <a:p>
            <a:pPr marL="0" marR="0" lvl="0" indent="0" algn="r" rtl="0">
              <a:spcBef>
                <a:spcPts val="0"/>
              </a:spcBef>
              <a:spcAft>
                <a:spcPts val="0"/>
              </a:spcAft>
              <a:buNone/>
            </a:pPr>
            <a:r>
              <a:rPr lang="en-GB" sz="1400" b="0" i="0">
                <a:solidFill>
                  <a:srgbClr val="000000"/>
                </a:solidFill>
                <a:latin typeface="Century Gothic"/>
                <a:ea typeface="Century Gothic"/>
                <a:cs typeface="Century Gothic"/>
                <a:sym typeface="Century Gothic"/>
              </a:rPr>
              <a:t>Example of a          post-event impact assessment after the </a:t>
            </a:r>
            <a:r>
              <a:rPr lang="en-GB" sz="1400" b="1" i="0">
                <a:solidFill>
                  <a:srgbClr val="000000"/>
                </a:solidFill>
                <a:latin typeface="Century Gothic"/>
                <a:ea typeface="Century Gothic"/>
                <a:cs typeface="Century Gothic"/>
                <a:sym typeface="Century Gothic"/>
              </a:rPr>
              <a:t>2023 M7.8 Türkiye-Syria earthquake</a:t>
            </a:r>
            <a:endParaRPr/>
          </a:p>
        </p:txBody>
      </p:sp>
      <p:sp>
        <p:nvSpPr>
          <p:cNvPr id="205" name="Google Shape;205;p10"/>
          <p:cNvSpPr txBox="1"/>
          <p:nvPr/>
        </p:nvSpPr>
        <p:spPr>
          <a:xfrm>
            <a:off x="1464521" y="4513817"/>
            <a:ext cx="2155579" cy="1308622"/>
          </a:xfrm>
          <a:prstGeom prst="rect">
            <a:avLst/>
          </a:prstGeom>
          <a:noFill/>
          <a:ln>
            <a:noFill/>
          </a:ln>
        </p:spPr>
        <p:txBody>
          <a:bodyPr spcFirstLastPara="1" wrap="square" lIns="0" tIns="45700" rIns="0" bIns="45700" anchor="t" anchorCtr="0">
            <a:noAutofit/>
          </a:bodyPr>
          <a:lstStyle/>
          <a:p>
            <a:pPr marL="228600" marR="0" lvl="0" indent="0" algn="r" rtl="0">
              <a:lnSpc>
                <a:spcPct val="100000"/>
              </a:lnSpc>
              <a:spcBef>
                <a:spcPts val="360"/>
              </a:spcBef>
              <a:spcAft>
                <a:spcPts val="0"/>
              </a:spcAft>
              <a:buClr>
                <a:srgbClr val="000000"/>
              </a:buClr>
              <a:buSzPts val="1400"/>
              <a:buFont typeface="Arial"/>
              <a:buNone/>
            </a:pPr>
            <a:r>
              <a:rPr lang="en-GB" sz="1100" b="0" i="0" u="none" strike="noStrike" cap="none">
                <a:solidFill>
                  <a:schemeClr val="dk1"/>
                </a:solidFill>
                <a:latin typeface="Century Gothic"/>
                <a:ea typeface="Century Gothic"/>
                <a:cs typeface="Century Gothic"/>
                <a:sym typeface="Century Gothic"/>
              </a:rPr>
              <a:t>In the immediate aftermath of the Türkiye-Syria events (Feb 2023), GEM produced estimates of the impact by generating </a:t>
            </a:r>
            <a:r>
              <a:rPr lang="en-GB" sz="1100" b="1" i="0" u="none" strike="noStrike" cap="none">
                <a:solidFill>
                  <a:schemeClr val="dk1"/>
                </a:solidFill>
                <a:latin typeface="Century Gothic"/>
                <a:ea typeface="Century Gothic"/>
                <a:cs typeface="Century Gothic"/>
                <a:sym typeface="Century Gothic"/>
              </a:rPr>
              <a:t>humanitarian metrics</a:t>
            </a:r>
            <a:r>
              <a:rPr lang="en-GB" sz="1100" b="0" i="0" u="none" strike="noStrike" cap="none">
                <a:solidFill>
                  <a:schemeClr val="dk1"/>
                </a:solidFill>
                <a:latin typeface="Century Gothic"/>
                <a:ea typeface="Century Gothic"/>
                <a:cs typeface="Century Gothic"/>
                <a:sym typeface="Century Gothic"/>
              </a:rPr>
              <a:t>, useful to aid </a:t>
            </a:r>
            <a:r>
              <a:rPr lang="en-GB" sz="1100" b="1" i="0" u="none" strike="noStrike" cap="none">
                <a:solidFill>
                  <a:schemeClr val="dk1"/>
                </a:solidFill>
                <a:latin typeface="Century Gothic"/>
                <a:ea typeface="Century Gothic"/>
                <a:cs typeface="Century Gothic"/>
                <a:sym typeface="Century Gothic"/>
              </a:rPr>
              <a:t>resource prioritization</a:t>
            </a:r>
            <a:endParaRPr/>
          </a:p>
        </p:txBody>
      </p:sp>
      <p:pic>
        <p:nvPicPr>
          <p:cNvPr id="206" name="Google Shape;206;p10" descr="A picture containing text, map, atlas, diagram&#10;&#10;Description automatically generated"/>
          <p:cNvPicPr preferRelativeResize="0"/>
          <p:nvPr/>
        </p:nvPicPr>
        <p:blipFill rotWithShape="1">
          <a:blip r:embed="rId3">
            <a:alphaModFix/>
          </a:blip>
          <a:srcRect/>
          <a:stretch/>
        </p:blipFill>
        <p:spPr>
          <a:xfrm>
            <a:off x="3763657" y="1508453"/>
            <a:ext cx="6064939" cy="4313986"/>
          </a:xfrm>
          <a:prstGeom prst="rect">
            <a:avLst/>
          </a:prstGeom>
          <a:noFill/>
          <a:ln w="9525" cap="flat" cmpd="sng">
            <a:solidFill>
              <a:srgbClr val="554640"/>
            </a:solidFill>
            <a:prstDash val="solid"/>
            <a:round/>
            <a:headEnd type="none" w="sm" len="sm"/>
            <a:tailEnd type="none" w="sm" len="sm"/>
          </a:ln>
          <a:effectLst>
            <a:outerShdw blurRad="127000" dist="114300" dir="2700000" algn="tl" rotWithShape="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1"/>
          <p:cNvSpPr/>
          <p:nvPr/>
        </p:nvSpPr>
        <p:spPr>
          <a:xfrm>
            <a:off x="5076497" y="-169456"/>
            <a:ext cx="3591131" cy="65168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4000" b="1" i="0" u="none" strike="noStrike" cap="none">
                <a:solidFill>
                  <a:srgbClr val="000000"/>
                </a:solidFill>
                <a:latin typeface="Calibri"/>
                <a:ea typeface="Calibri"/>
                <a:cs typeface="Calibri"/>
                <a:sym typeface="Calibri"/>
              </a:rPr>
              <a:t>Subtask 3.1.4</a:t>
            </a:r>
            <a:endParaRPr sz="4000" b="0" i="0" u="none" strike="noStrike" cap="none">
              <a:solidFill>
                <a:srgbClr val="000000"/>
              </a:solidFill>
              <a:latin typeface="Arial"/>
              <a:ea typeface="Arial"/>
              <a:cs typeface="Arial"/>
              <a:sym typeface="Arial"/>
            </a:endParaRPr>
          </a:p>
        </p:txBody>
      </p:sp>
      <p:sp>
        <p:nvSpPr>
          <p:cNvPr id="212" name="Google Shape;212;p11"/>
          <p:cNvSpPr txBox="1"/>
          <p:nvPr/>
        </p:nvSpPr>
        <p:spPr>
          <a:xfrm>
            <a:off x="231812" y="842327"/>
            <a:ext cx="11862000" cy="52318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400" b="1">
                <a:solidFill>
                  <a:schemeClr val="dk1"/>
                </a:solidFill>
                <a:latin typeface="Calibri"/>
                <a:ea typeface="Calibri"/>
                <a:cs typeface="Calibri"/>
                <a:sym typeface="Calibri"/>
              </a:rPr>
              <a:t>Data products and services for rapid post-event assessment </a:t>
            </a:r>
            <a:r>
              <a:rPr lang="en-GB" sz="1400">
                <a:solidFill>
                  <a:schemeClr val="dk1"/>
                </a:solidFill>
                <a:latin typeface="Calibri"/>
                <a:ea typeface="Calibri"/>
                <a:cs typeface="Calibri"/>
                <a:sym typeface="Calibri"/>
              </a:rPr>
              <a:t>(</a:t>
            </a:r>
            <a:r>
              <a:rPr lang="en-GB" sz="1400">
                <a:solidFill>
                  <a:srgbClr val="0070C0"/>
                </a:solidFill>
                <a:latin typeface="Calibri"/>
                <a:ea typeface="Calibri"/>
                <a:cs typeface="Calibri"/>
                <a:sym typeface="Calibri"/>
              </a:rPr>
              <a:t>EUCENTRE, GEM, ETH Zürich, INGV , NGI, GFZ</a:t>
            </a:r>
            <a:r>
              <a:rPr lang="en-GB" sz="1400">
                <a:solidFill>
                  <a:schemeClr val="dk1"/>
                </a:solidFill>
                <a:latin typeface="Calibri"/>
                <a:ea typeface="Calibri"/>
                <a:cs typeface="Calibri"/>
                <a:sym typeface="Calibri"/>
              </a:rPr>
              <a:t>) </a:t>
            </a:r>
            <a:r>
              <a:rPr lang="en-GB" sz="1400" b="0" i="0" u="none" strike="noStrike" cap="none">
                <a:solidFill>
                  <a:srgbClr val="000000"/>
                </a:solidFill>
                <a:latin typeface="Calibri"/>
                <a:ea typeface="Calibri"/>
                <a:cs typeface="Calibri"/>
                <a:sym typeface="Calibri"/>
              </a:rPr>
              <a:t>- </a:t>
            </a:r>
            <a:r>
              <a:rPr lang="en-GB" sz="1400">
                <a:solidFill>
                  <a:schemeClr val="dk1"/>
                </a:solidFill>
                <a:latin typeface="Calibri"/>
                <a:ea typeface="Calibri"/>
                <a:cs typeface="Calibri"/>
                <a:sym typeface="Calibri"/>
              </a:rPr>
              <a:t>Improvement of existing tools and services for a rapid post-event assessment of the impact of the earthquake and associated secondary hazards</a:t>
            </a:r>
            <a:endParaRPr/>
          </a:p>
        </p:txBody>
      </p:sp>
      <p:pic>
        <p:nvPicPr>
          <p:cNvPr id="213" name="Google Shape;213;p11"/>
          <p:cNvPicPr preferRelativeResize="0"/>
          <p:nvPr/>
        </p:nvPicPr>
        <p:blipFill rotWithShape="1">
          <a:blip r:embed="rId3">
            <a:alphaModFix amt="14000"/>
          </a:blip>
          <a:srcRect/>
          <a:stretch/>
        </p:blipFill>
        <p:spPr>
          <a:xfrm>
            <a:off x="1859893" y="1651657"/>
            <a:ext cx="7772400" cy="4114129"/>
          </a:xfrm>
          <a:prstGeom prst="rect">
            <a:avLst/>
          </a:prstGeom>
          <a:noFill/>
          <a:ln>
            <a:noFill/>
          </a:ln>
        </p:spPr>
      </p:pic>
      <p:graphicFrame>
        <p:nvGraphicFramePr>
          <p:cNvPr id="214" name="Google Shape;214;p11"/>
          <p:cNvGraphicFramePr/>
          <p:nvPr/>
        </p:nvGraphicFramePr>
        <p:xfrm>
          <a:off x="838200" y="2473435"/>
          <a:ext cx="3000000" cy="3000000"/>
        </p:xfrm>
        <a:graphic>
          <a:graphicData uri="http://schemas.openxmlformats.org/drawingml/2006/table">
            <a:tbl>
              <a:tblPr>
                <a:noFill/>
                <a:tableStyleId>{AB633FDB-F078-47D2-8752-6779AE1D0074}</a:tableStyleId>
              </a:tblPr>
              <a:tblGrid>
                <a:gridCol w="1060525">
                  <a:extLst>
                    <a:ext uri="{9D8B030D-6E8A-4147-A177-3AD203B41FA5}">
                      <a16:colId xmlns:a16="http://schemas.microsoft.com/office/drawing/2014/main" val="20000"/>
                    </a:ext>
                  </a:extLst>
                </a:gridCol>
                <a:gridCol w="6188125">
                  <a:extLst>
                    <a:ext uri="{9D8B030D-6E8A-4147-A177-3AD203B41FA5}">
                      <a16:colId xmlns:a16="http://schemas.microsoft.com/office/drawing/2014/main" val="20001"/>
                    </a:ext>
                  </a:extLst>
                </a:gridCol>
                <a:gridCol w="2994925">
                  <a:extLst>
                    <a:ext uri="{9D8B030D-6E8A-4147-A177-3AD203B41FA5}">
                      <a16:colId xmlns:a16="http://schemas.microsoft.com/office/drawing/2014/main" val="20002"/>
                    </a:ext>
                  </a:extLst>
                </a:gridCol>
              </a:tblGrid>
              <a:tr h="1035825">
                <a:tc>
                  <a:txBody>
                    <a:bodyPr/>
                    <a:lstStyle/>
                    <a:p>
                      <a:pPr marL="0" marR="0" lvl="0" indent="0" algn="ctr" rtl="0">
                        <a:spcBef>
                          <a:spcPts val="0"/>
                        </a:spcBef>
                        <a:spcAft>
                          <a:spcPts val="0"/>
                        </a:spcAft>
                        <a:buClr>
                          <a:srgbClr val="124179"/>
                        </a:buClr>
                        <a:buSzPts val="1800"/>
                        <a:buFont typeface="Open Sans"/>
                        <a:buNone/>
                      </a:pPr>
                      <a:r>
                        <a:rPr lang="en-GB" sz="1800" b="1" i="0" u="none" strike="noStrike" cap="none">
                          <a:solidFill>
                            <a:srgbClr val="124179"/>
                          </a:solidFill>
                          <a:latin typeface="Open Sans"/>
                          <a:ea typeface="Open Sans"/>
                          <a:cs typeface="Open Sans"/>
                          <a:sym typeface="Open Sans"/>
                        </a:rPr>
                        <a:t>12.15-12.30</a:t>
                      </a:r>
                      <a:endParaRPr sz="2800" b="1" i="0" u="none" strike="noStrike" cap="none">
                        <a:latin typeface="Arial"/>
                        <a:ea typeface="Arial"/>
                        <a:cs typeface="Arial"/>
                        <a:sym typeface="Arial"/>
                      </a:endParaRPr>
                    </a:p>
                  </a:txBody>
                  <a:tcPr marL="139975" marR="139975" marT="70000" marB="70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Clr>
                          <a:srgbClr val="000000"/>
                        </a:buClr>
                        <a:buSzPts val="1800"/>
                        <a:buFont typeface="Open Sans"/>
                        <a:buNone/>
                      </a:pPr>
                      <a:r>
                        <a:rPr lang="en-GB" sz="1800" b="1" i="0" u="none" strike="noStrike" cap="none">
                          <a:solidFill>
                            <a:srgbClr val="000000"/>
                          </a:solidFill>
                          <a:latin typeface="Open Sans"/>
                          <a:ea typeface="Open Sans"/>
                          <a:cs typeface="Open Sans"/>
                          <a:sym typeface="Open Sans"/>
                        </a:rPr>
                        <a:t>An Integrated Tsunami Impact Assessment Workflow within ARISTOTLE: A Collaborative Use Case for Emergency Management</a:t>
                      </a:r>
                      <a:endParaRPr sz="2800" b="1" i="0" u="none" strike="noStrike" cap="none">
                        <a:latin typeface="Arial"/>
                        <a:ea typeface="Arial"/>
                        <a:cs typeface="Arial"/>
                        <a:sym typeface="Arial"/>
                      </a:endParaRPr>
                    </a:p>
                  </a:txBody>
                  <a:tcPr marL="139975" marR="139975" marT="70000" marB="70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Clr>
                          <a:srgbClr val="000000"/>
                        </a:buClr>
                        <a:buSzPts val="1800"/>
                        <a:buFont typeface="Open Sans"/>
                        <a:buNone/>
                      </a:pPr>
                      <a:r>
                        <a:rPr lang="en-GB" sz="1800" b="1" i="1" u="none" strike="noStrike" cap="none">
                          <a:solidFill>
                            <a:srgbClr val="000000"/>
                          </a:solidFill>
                          <a:latin typeface="Open Sans"/>
                          <a:ea typeface="Open Sans"/>
                          <a:cs typeface="Open Sans"/>
                          <a:sym typeface="Open Sans"/>
                        </a:rPr>
                        <a:t>Finn Løvholt</a:t>
                      </a:r>
                      <a:endParaRPr sz="2800" b="1" i="0" u="none" strike="noStrike" cap="none">
                        <a:latin typeface="Arial"/>
                        <a:ea typeface="Arial"/>
                        <a:cs typeface="Arial"/>
                        <a:sym typeface="Arial"/>
                      </a:endParaRPr>
                    </a:p>
                  </a:txBody>
                  <a:tcPr marL="139975" marR="139975" marT="70000" marB="70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755875">
                <a:tc>
                  <a:txBody>
                    <a:bodyPr/>
                    <a:lstStyle/>
                    <a:p>
                      <a:pPr marL="0" marR="0" lvl="0" indent="0" algn="ctr" rtl="0">
                        <a:spcBef>
                          <a:spcPts val="0"/>
                        </a:spcBef>
                        <a:spcAft>
                          <a:spcPts val="0"/>
                        </a:spcAft>
                        <a:buClr>
                          <a:srgbClr val="124179"/>
                        </a:buClr>
                        <a:buSzPts val="1800"/>
                        <a:buFont typeface="Open Sans"/>
                        <a:buNone/>
                      </a:pPr>
                      <a:r>
                        <a:rPr lang="en-GB" sz="1800" b="1" i="0" u="none" strike="noStrike" cap="none">
                          <a:solidFill>
                            <a:srgbClr val="124179"/>
                          </a:solidFill>
                          <a:latin typeface="Open Sans"/>
                          <a:ea typeface="Open Sans"/>
                          <a:cs typeface="Open Sans"/>
                          <a:sym typeface="Open Sans"/>
                        </a:rPr>
                        <a:t>12.30-12.45</a:t>
                      </a:r>
                      <a:endParaRPr sz="2800" b="1" i="0" u="none" strike="noStrike" cap="none">
                        <a:latin typeface="Arial"/>
                        <a:ea typeface="Arial"/>
                        <a:cs typeface="Arial"/>
                        <a:sym typeface="Arial"/>
                      </a:endParaRPr>
                    </a:p>
                  </a:txBody>
                  <a:tcPr marL="139975" marR="139975" marT="70000" marB="70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Clr>
                          <a:srgbClr val="000000"/>
                        </a:buClr>
                        <a:buSzPts val="1800"/>
                        <a:buFont typeface="Open Sans"/>
                        <a:buNone/>
                      </a:pPr>
                      <a:r>
                        <a:rPr lang="en-GB" sz="1800" b="1" i="0" u="none" strike="noStrike" cap="none">
                          <a:solidFill>
                            <a:srgbClr val="000000"/>
                          </a:solidFill>
                          <a:latin typeface="Open Sans"/>
                          <a:ea typeface="Open Sans"/>
                          <a:cs typeface="Open Sans"/>
                          <a:sym typeface="Open Sans"/>
                        </a:rPr>
                        <a:t>Rapid Earthquake Impact Assessment: Understanding Uncertainty from Source and ShakeMap Variability</a:t>
                      </a:r>
                      <a:endParaRPr sz="2800" b="1" i="0" u="none" strike="noStrike" cap="none">
                        <a:latin typeface="Arial"/>
                        <a:ea typeface="Arial"/>
                        <a:cs typeface="Arial"/>
                        <a:sym typeface="Arial"/>
                      </a:endParaRPr>
                    </a:p>
                  </a:txBody>
                  <a:tcPr marL="139975" marR="139975" marT="70000" marB="70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Clr>
                          <a:srgbClr val="000000"/>
                        </a:buClr>
                        <a:buSzPts val="1800"/>
                        <a:buFont typeface="Open Sans"/>
                        <a:buNone/>
                      </a:pPr>
                      <a:r>
                        <a:rPr lang="en-GB" sz="1800" b="1" i="1" u="none" strike="noStrike" cap="none">
                          <a:solidFill>
                            <a:srgbClr val="000000"/>
                          </a:solidFill>
                          <a:latin typeface="Open Sans"/>
                          <a:ea typeface="Open Sans"/>
                          <a:cs typeface="Open Sans"/>
                          <a:sym typeface="Open Sans"/>
                        </a:rPr>
                        <a:t>Helen Crowley</a:t>
                      </a:r>
                      <a:endParaRPr sz="2800" b="1" i="0" u="none" strike="noStrike" cap="none">
                        <a:latin typeface="Arial"/>
                        <a:ea typeface="Arial"/>
                        <a:cs typeface="Arial"/>
                        <a:sym typeface="Arial"/>
                      </a:endParaRPr>
                    </a:p>
                  </a:txBody>
                  <a:tcPr marL="139975" marR="139975" marT="70000" marB="70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755875">
                <a:tc>
                  <a:txBody>
                    <a:bodyPr/>
                    <a:lstStyle/>
                    <a:p>
                      <a:pPr marL="0" marR="0" lvl="0" indent="0" algn="ctr" rtl="0">
                        <a:spcBef>
                          <a:spcPts val="0"/>
                        </a:spcBef>
                        <a:spcAft>
                          <a:spcPts val="0"/>
                        </a:spcAft>
                        <a:buClr>
                          <a:srgbClr val="124179"/>
                        </a:buClr>
                        <a:buSzPts val="1800"/>
                        <a:buFont typeface="Open Sans"/>
                        <a:buNone/>
                      </a:pPr>
                      <a:r>
                        <a:rPr lang="en-GB" sz="1800" b="1" i="0" u="none" strike="noStrike" cap="none">
                          <a:solidFill>
                            <a:srgbClr val="124179"/>
                          </a:solidFill>
                          <a:latin typeface="Open Sans"/>
                          <a:ea typeface="Open Sans"/>
                          <a:cs typeface="Open Sans"/>
                          <a:sym typeface="Open Sans"/>
                        </a:rPr>
                        <a:t>12.45-13.00</a:t>
                      </a:r>
                      <a:endParaRPr sz="2800" b="1" i="0" u="none" strike="noStrike" cap="none">
                        <a:latin typeface="Arial"/>
                        <a:ea typeface="Arial"/>
                        <a:cs typeface="Arial"/>
                        <a:sym typeface="Arial"/>
                      </a:endParaRPr>
                    </a:p>
                  </a:txBody>
                  <a:tcPr marL="139975" marR="139975" marT="70000" marB="70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Clr>
                          <a:srgbClr val="000000"/>
                        </a:buClr>
                        <a:buSzPts val="1800"/>
                        <a:buFont typeface="Open Sans"/>
                        <a:buNone/>
                      </a:pPr>
                      <a:r>
                        <a:rPr lang="en-GB" sz="1800" b="1" i="0" u="none" strike="noStrike" cap="none">
                          <a:solidFill>
                            <a:srgbClr val="000000"/>
                          </a:solidFill>
                          <a:latin typeface="Open Sans"/>
                          <a:ea typeface="Open Sans"/>
                          <a:cs typeface="Open Sans"/>
                          <a:sym typeface="Open Sans"/>
                        </a:rPr>
                        <a:t>Operational ShakeMap Services: Applications and Societal Impact</a:t>
                      </a:r>
                      <a:endParaRPr sz="2800" b="1" i="0" u="none" strike="noStrike" cap="none">
                        <a:latin typeface="Arial"/>
                        <a:ea typeface="Arial"/>
                        <a:cs typeface="Arial"/>
                        <a:sym typeface="Arial"/>
                      </a:endParaRPr>
                    </a:p>
                  </a:txBody>
                  <a:tcPr marL="139975" marR="139975" marT="70000" marB="70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Clr>
                          <a:srgbClr val="000000"/>
                        </a:buClr>
                        <a:buSzPts val="1800"/>
                        <a:buFont typeface="Open Sans"/>
                        <a:buNone/>
                      </a:pPr>
                      <a:r>
                        <a:rPr lang="en-GB" sz="1800" b="1" i="1" u="none" strike="noStrike" cap="none">
                          <a:solidFill>
                            <a:srgbClr val="000000"/>
                          </a:solidFill>
                          <a:latin typeface="Open Sans"/>
                          <a:ea typeface="Open Sans"/>
                          <a:cs typeface="Open Sans"/>
                          <a:sym typeface="Open Sans"/>
                        </a:rPr>
                        <a:t>Ilaria Oliveti</a:t>
                      </a:r>
                      <a:endParaRPr sz="2800" b="1" i="0" u="none" strike="noStrike" cap="none">
                        <a:latin typeface="Arial"/>
                        <a:ea typeface="Arial"/>
                        <a:cs typeface="Arial"/>
                        <a:sym typeface="Arial"/>
                      </a:endParaRPr>
                    </a:p>
                  </a:txBody>
                  <a:tcPr marL="139975" marR="139975" marT="70000" marB="70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2"/>
          <p:cNvSpPr/>
          <p:nvPr/>
        </p:nvSpPr>
        <p:spPr>
          <a:xfrm>
            <a:off x="5076497" y="-169456"/>
            <a:ext cx="3591131" cy="65168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4000" b="1" i="0" u="none" strike="noStrike" cap="none">
                <a:solidFill>
                  <a:srgbClr val="000000"/>
                </a:solidFill>
                <a:latin typeface="Calibri"/>
                <a:ea typeface="Calibri"/>
                <a:cs typeface="Calibri"/>
                <a:sym typeface="Calibri"/>
              </a:rPr>
              <a:t>Subtask 3.1.5</a:t>
            </a:r>
            <a:endParaRPr sz="4000" b="0" i="0" u="none" strike="noStrike" cap="none">
              <a:solidFill>
                <a:srgbClr val="000000"/>
              </a:solidFill>
              <a:latin typeface="Arial"/>
              <a:ea typeface="Arial"/>
              <a:cs typeface="Arial"/>
              <a:sym typeface="Arial"/>
            </a:endParaRPr>
          </a:p>
        </p:txBody>
      </p:sp>
      <p:sp>
        <p:nvSpPr>
          <p:cNvPr id="220" name="Google Shape;220;p12"/>
          <p:cNvSpPr txBox="1"/>
          <p:nvPr/>
        </p:nvSpPr>
        <p:spPr>
          <a:xfrm>
            <a:off x="231812" y="842327"/>
            <a:ext cx="11862000" cy="52318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400" b="1">
                <a:solidFill>
                  <a:schemeClr val="dk1"/>
                </a:solidFill>
                <a:latin typeface="Calibri"/>
                <a:ea typeface="Calibri"/>
                <a:cs typeface="Calibri"/>
                <a:sym typeface="Calibri"/>
              </a:rPr>
              <a:t>Data products and services for seismic risk </a:t>
            </a:r>
            <a:r>
              <a:rPr lang="en-GB" sz="1400">
                <a:solidFill>
                  <a:schemeClr val="dk1"/>
                </a:solidFill>
                <a:latin typeface="Calibri"/>
                <a:ea typeface="Calibri"/>
                <a:cs typeface="Calibri"/>
                <a:sym typeface="Calibri"/>
              </a:rPr>
              <a:t>(</a:t>
            </a:r>
            <a:r>
              <a:rPr lang="en-GB" sz="1400">
                <a:solidFill>
                  <a:srgbClr val="0070C0"/>
                </a:solidFill>
                <a:latin typeface="Calibri"/>
                <a:ea typeface="Calibri"/>
                <a:cs typeface="Calibri"/>
                <a:sym typeface="Calibri"/>
              </a:rPr>
              <a:t>EUCENTRE, GEM</a:t>
            </a:r>
            <a:r>
              <a:rPr lang="en-GB" sz="1400">
                <a:solidFill>
                  <a:schemeClr val="dk1"/>
                </a:solidFill>
                <a:latin typeface="Calibri"/>
                <a:ea typeface="Calibri"/>
                <a:cs typeface="Calibri"/>
                <a:sym typeface="Calibri"/>
              </a:rPr>
              <a:t>) </a:t>
            </a:r>
            <a:r>
              <a:rPr lang="en-GB" sz="1400" b="0" i="0" u="none" strike="noStrike" cap="none">
                <a:solidFill>
                  <a:srgbClr val="000000"/>
                </a:solidFill>
                <a:latin typeface="Calibri"/>
                <a:ea typeface="Calibri"/>
                <a:cs typeface="Calibri"/>
                <a:sym typeface="Calibri"/>
              </a:rPr>
              <a:t>– </a:t>
            </a:r>
            <a:r>
              <a:rPr lang="en-GB" sz="1400">
                <a:solidFill>
                  <a:schemeClr val="dk1"/>
                </a:solidFill>
                <a:latin typeface="Calibri"/>
                <a:ea typeface="Calibri"/>
                <a:cs typeface="Calibri"/>
                <a:sym typeface="Calibri"/>
              </a:rPr>
              <a:t>Expansion of the European seismic risk services to include the environmental impact of earthquakes, measured as eCO₂ emissions from damage and reconstruction.</a:t>
            </a:r>
            <a:endParaRPr/>
          </a:p>
        </p:txBody>
      </p:sp>
      <p:sp>
        <p:nvSpPr>
          <p:cNvPr id="221" name="Google Shape;221;p12"/>
          <p:cNvSpPr txBox="1"/>
          <p:nvPr/>
        </p:nvSpPr>
        <p:spPr>
          <a:xfrm>
            <a:off x="1249938" y="1365507"/>
            <a:ext cx="9825748" cy="2157840"/>
          </a:xfrm>
          <a:prstGeom prst="rect">
            <a:avLst/>
          </a:prstGeom>
          <a:noFill/>
          <a:ln>
            <a:noFill/>
          </a:ln>
        </p:spPr>
        <p:txBody>
          <a:bodyPr spcFirstLastPara="1" wrap="square" lIns="0" tIns="45700" rIns="0" bIns="45700" anchor="t" anchorCtr="0">
            <a:noAutofit/>
          </a:bodyPr>
          <a:lstStyle/>
          <a:p>
            <a:pPr marL="179388" marR="0" lvl="0" indent="-179388" algn="l" rtl="0">
              <a:lnSpc>
                <a:spcPct val="110000"/>
              </a:lnSpc>
              <a:spcBef>
                <a:spcPts val="0"/>
              </a:spcBef>
              <a:spcAft>
                <a:spcPts val="0"/>
              </a:spcAft>
              <a:buClr>
                <a:srgbClr val="7F7F7F"/>
              </a:buClr>
              <a:buSzPts val="1700"/>
              <a:buFont typeface="Arial"/>
              <a:buChar char="•"/>
            </a:pPr>
            <a:r>
              <a:rPr lang="en-GB" sz="1700" b="0" i="0" u="none" strike="noStrike" cap="none">
                <a:solidFill>
                  <a:srgbClr val="000000"/>
                </a:solidFill>
                <a:latin typeface="Century Gothic"/>
                <a:ea typeface="Century Gothic"/>
                <a:cs typeface="Century Gothic"/>
                <a:sym typeface="Century Gothic"/>
              </a:rPr>
              <a:t>Quantification of the </a:t>
            </a:r>
            <a:r>
              <a:rPr lang="en-GB" sz="1700" b="1" i="0" u="none" strike="noStrike" cap="none">
                <a:solidFill>
                  <a:srgbClr val="000000"/>
                </a:solidFill>
                <a:latin typeface="Century Gothic"/>
                <a:ea typeface="Century Gothic"/>
                <a:cs typeface="Century Gothic"/>
                <a:sym typeface="Century Gothic"/>
              </a:rPr>
              <a:t>environmental impact of earthquake damage and consequent repair/reconstruction in Europe</a:t>
            </a:r>
            <a:r>
              <a:rPr lang="en-GB" sz="1700" b="0" i="0" u="none" strike="noStrike" cap="none">
                <a:solidFill>
                  <a:srgbClr val="000000"/>
                </a:solidFill>
                <a:latin typeface="Century Gothic"/>
                <a:ea typeface="Century Gothic"/>
                <a:cs typeface="Century Gothic"/>
                <a:sym typeface="Century Gothic"/>
              </a:rPr>
              <a:t> based on state-of-art exposure, vulnerability and hazard models</a:t>
            </a:r>
            <a:endParaRPr/>
          </a:p>
          <a:p>
            <a:pPr marL="179388" marR="0" lvl="0" indent="-179388" algn="l" rtl="0">
              <a:lnSpc>
                <a:spcPct val="110000"/>
              </a:lnSpc>
              <a:spcBef>
                <a:spcPts val="1240"/>
              </a:spcBef>
              <a:spcAft>
                <a:spcPts val="0"/>
              </a:spcAft>
              <a:buClr>
                <a:srgbClr val="7F7F7F"/>
              </a:buClr>
              <a:buSzPts val="1700"/>
              <a:buFont typeface="Arial"/>
              <a:buChar char="•"/>
            </a:pPr>
            <a:r>
              <a:rPr lang="en-GB" sz="1700" b="0" i="0" u="none" strike="noStrike" cap="none">
                <a:solidFill>
                  <a:srgbClr val="000000"/>
                </a:solidFill>
                <a:latin typeface="Century Gothic"/>
                <a:ea typeface="Century Gothic"/>
                <a:cs typeface="Century Gothic"/>
                <a:sym typeface="Century Gothic"/>
              </a:rPr>
              <a:t>Data publicly available on a dedicated </a:t>
            </a:r>
            <a:r>
              <a:rPr lang="en-GB" sz="1700" b="1" i="0" u="none" strike="noStrike" cap="none">
                <a:solidFill>
                  <a:srgbClr val="000000"/>
                </a:solidFill>
                <a:latin typeface="Century Gothic"/>
                <a:ea typeface="Century Gothic"/>
                <a:cs typeface="Century Gothic"/>
                <a:sym typeface="Century Gothic"/>
              </a:rPr>
              <a:t>GitHub repository</a:t>
            </a:r>
            <a:r>
              <a:rPr lang="en-GB" sz="1700" b="0" i="0" u="none" strike="noStrike" cap="none">
                <a:solidFill>
                  <a:srgbClr val="000000"/>
                </a:solidFill>
                <a:latin typeface="Century Gothic"/>
                <a:ea typeface="Century Gothic"/>
                <a:cs typeface="Century Gothic"/>
                <a:sym typeface="Century Gothic"/>
              </a:rPr>
              <a:t>: </a:t>
            </a:r>
            <a:r>
              <a:rPr lang="en-GB" sz="1700" b="0" i="0" u="sng" strike="noStrike" cap="none">
                <a:solidFill>
                  <a:srgbClr val="000000"/>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https://github.com/gem/global_embodied_carbon_model</a:t>
            </a:r>
            <a:endParaRPr sz="1700" b="0" i="0" u="none" strike="noStrike" cap="none">
              <a:solidFill>
                <a:srgbClr val="000000"/>
              </a:solidFill>
              <a:latin typeface="Century Gothic"/>
              <a:ea typeface="Century Gothic"/>
              <a:cs typeface="Century Gothic"/>
              <a:sym typeface="Century Gothic"/>
            </a:endParaRPr>
          </a:p>
          <a:p>
            <a:pPr marL="179388" marR="0" lvl="0" indent="-179388" algn="l" rtl="0">
              <a:lnSpc>
                <a:spcPct val="110000"/>
              </a:lnSpc>
              <a:spcBef>
                <a:spcPts val="1240"/>
              </a:spcBef>
              <a:spcAft>
                <a:spcPts val="0"/>
              </a:spcAft>
              <a:buClr>
                <a:srgbClr val="7F7F7F"/>
              </a:buClr>
              <a:buSzPts val="1700"/>
              <a:buFont typeface="Arial"/>
              <a:buChar char="•"/>
            </a:pPr>
            <a:r>
              <a:rPr lang="en-GB" sz="1700" b="0" i="0" u="none" strike="noStrike" cap="none">
                <a:solidFill>
                  <a:srgbClr val="000000"/>
                </a:solidFill>
                <a:latin typeface="Century Gothic"/>
                <a:ea typeface="Century Gothic"/>
                <a:cs typeface="Century Gothic"/>
                <a:sym typeface="Century Gothic"/>
              </a:rPr>
              <a:t>Web platform accessible via the </a:t>
            </a:r>
            <a:r>
              <a:rPr lang="en-GB" sz="1700" b="1" i="0" u="none" strike="noStrike" cap="none">
                <a:solidFill>
                  <a:srgbClr val="000000"/>
                </a:solidFill>
                <a:latin typeface="Century Gothic"/>
                <a:ea typeface="Century Gothic"/>
                <a:cs typeface="Century Gothic"/>
                <a:sym typeface="Century Gothic"/>
              </a:rPr>
              <a:t>EPOS Built Environmental Data (BED)</a:t>
            </a:r>
            <a:r>
              <a:rPr lang="en-GB" sz="1700" b="0" i="0" u="none" strike="noStrike" cap="none">
                <a:solidFill>
                  <a:srgbClr val="000000"/>
                </a:solidFill>
                <a:latin typeface="Century Gothic"/>
                <a:ea typeface="Century Gothic"/>
                <a:cs typeface="Century Gothic"/>
                <a:sym typeface="Century Gothic"/>
              </a:rPr>
              <a:t> service: </a:t>
            </a:r>
            <a:r>
              <a:rPr lang="en-GB" sz="1700" b="0" i="0" u="sng" strike="noStrike" cap="none">
                <a:solidFill>
                  <a:srgbClr val="000000"/>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https://builtenvdata.eu</a:t>
            </a:r>
            <a:endParaRPr sz="1700" b="0" i="0" u="none" strike="noStrike" cap="none">
              <a:solidFill>
                <a:srgbClr val="000000"/>
              </a:solidFill>
              <a:latin typeface="Century Gothic"/>
              <a:ea typeface="Century Gothic"/>
              <a:cs typeface="Century Gothic"/>
              <a:sym typeface="Century Gothic"/>
            </a:endParaRPr>
          </a:p>
          <a:p>
            <a:pPr marL="179388" marR="0" lvl="0" indent="-179388" algn="l" rtl="0">
              <a:lnSpc>
                <a:spcPct val="110000"/>
              </a:lnSpc>
              <a:spcBef>
                <a:spcPts val="1240"/>
              </a:spcBef>
              <a:spcAft>
                <a:spcPts val="0"/>
              </a:spcAft>
              <a:buClr>
                <a:srgbClr val="7F7F7F"/>
              </a:buClr>
              <a:buSzPts val="1700"/>
              <a:buFont typeface="Arial"/>
              <a:buChar char="•"/>
            </a:pPr>
            <a:r>
              <a:rPr lang="en-GB" sz="1700" b="0" i="0" u="none" strike="noStrike" cap="none">
                <a:solidFill>
                  <a:srgbClr val="000000"/>
                </a:solidFill>
                <a:latin typeface="Century Gothic"/>
                <a:ea typeface="Century Gothic"/>
                <a:cs typeface="Century Gothic"/>
                <a:sym typeface="Century Gothic"/>
              </a:rPr>
              <a:t>Preliminary development of </a:t>
            </a:r>
            <a:r>
              <a:rPr lang="en-GB" sz="1700" b="1" i="0" u="none" strike="noStrike" cap="none">
                <a:solidFill>
                  <a:srgbClr val="000000"/>
                </a:solidFill>
                <a:latin typeface="Century Gothic"/>
                <a:ea typeface="Century Gothic"/>
                <a:cs typeface="Century Gothic"/>
                <a:sym typeface="Century Gothic"/>
              </a:rPr>
              <a:t>embodied-carbon vulnerability curves </a:t>
            </a:r>
            <a:r>
              <a:rPr lang="en-GB" sz="1700" b="0" i="0" u="none" strike="noStrike" cap="none">
                <a:solidFill>
                  <a:srgbClr val="000000"/>
                </a:solidFill>
                <a:latin typeface="Century Gothic"/>
                <a:ea typeface="Century Gothic"/>
                <a:cs typeface="Century Gothic"/>
                <a:sym typeface="Century Gothic"/>
              </a:rPr>
              <a:t>for diverse building types</a:t>
            </a:r>
            <a:endParaRPr/>
          </a:p>
        </p:txBody>
      </p:sp>
      <p:pic>
        <p:nvPicPr>
          <p:cNvPr id="222" name="Google Shape;222;p12"/>
          <p:cNvPicPr preferRelativeResize="0"/>
          <p:nvPr/>
        </p:nvPicPr>
        <p:blipFill rotWithShape="1">
          <a:blip r:embed="rId5">
            <a:alphaModFix/>
          </a:blip>
          <a:srcRect b="67456"/>
          <a:stretch/>
        </p:blipFill>
        <p:spPr>
          <a:xfrm>
            <a:off x="2317750" y="4415452"/>
            <a:ext cx="7556500" cy="1227528"/>
          </a:xfrm>
          <a:prstGeom prst="rect">
            <a:avLst/>
          </a:prstGeom>
          <a:solidFill>
            <a:srgbClr val="35AC91"/>
          </a:solidFill>
          <a:ln>
            <a:noFill/>
          </a:ln>
        </p:spPr>
      </p:pic>
      <p:sp>
        <p:nvSpPr>
          <p:cNvPr id="223" name="Google Shape;223;p12"/>
          <p:cNvSpPr txBox="1"/>
          <p:nvPr/>
        </p:nvSpPr>
        <p:spPr>
          <a:xfrm>
            <a:off x="1774825" y="5809563"/>
            <a:ext cx="8642350" cy="206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750">
                <a:solidFill>
                  <a:srgbClr val="000000"/>
                </a:solidFill>
                <a:latin typeface="Century Gothic"/>
                <a:ea typeface="Century Gothic"/>
                <a:cs typeface="Century Gothic"/>
                <a:sym typeface="Century Gothic"/>
              </a:rPr>
              <a:t>Caruso, M., Silva, V., Aljawhari, K. et al. Unveiling the environmental impact of earthquakes in Europe. Nat Commun 17, 1366 (2026). https://doi.org/10.1038/s41467-025-68120-6.</a:t>
            </a:r>
            <a:endParaRPr sz="750" baseline="-25000">
              <a:solidFill>
                <a:srgbClr val="000000"/>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3"/>
          <p:cNvSpPr/>
          <p:nvPr/>
        </p:nvSpPr>
        <p:spPr>
          <a:xfrm>
            <a:off x="5076497" y="-169456"/>
            <a:ext cx="3591131" cy="65168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4000" b="1" i="0" u="none" strike="noStrike" cap="none">
                <a:solidFill>
                  <a:srgbClr val="000000"/>
                </a:solidFill>
                <a:latin typeface="Calibri"/>
                <a:ea typeface="Calibri"/>
                <a:cs typeface="Calibri"/>
                <a:sym typeface="Calibri"/>
              </a:rPr>
              <a:t>Subtask 3.1.5</a:t>
            </a:r>
            <a:endParaRPr sz="4000" b="0" i="0" u="none" strike="noStrike" cap="none">
              <a:solidFill>
                <a:srgbClr val="000000"/>
              </a:solidFill>
              <a:latin typeface="Arial"/>
              <a:ea typeface="Arial"/>
              <a:cs typeface="Arial"/>
              <a:sym typeface="Arial"/>
            </a:endParaRPr>
          </a:p>
        </p:txBody>
      </p:sp>
      <p:sp>
        <p:nvSpPr>
          <p:cNvPr id="229" name="Google Shape;229;p13"/>
          <p:cNvSpPr txBox="1"/>
          <p:nvPr/>
        </p:nvSpPr>
        <p:spPr>
          <a:xfrm>
            <a:off x="231812" y="842327"/>
            <a:ext cx="11862000" cy="52318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400" b="1">
                <a:solidFill>
                  <a:schemeClr val="dk1"/>
                </a:solidFill>
                <a:latin typeface="Calibri"/>
                <a:ea typeface="Calibri"/>
                <a:cs typeface="Calibri"/>
                <a:sym typeface="Calibri"/>
              </a:rPr>
              <a:t>Data products and services for seismic risk </a:t>
            </a:r>
            <a:r>
              <a:rPr lang="en-GB" sz="1400">
                <a:solidFill>
                  <a:schemeClr val="dk1"/>
                </a:solidFill>
                <a:latin typeface="Calibri"/>
                <a:ea typeface="Calibri"/>
                <a:cs typeface="Calibri"/>
                <a:sym typeface="Calibri"/>
              </a:rPr>
              <a:t>(</a:t>
            </a:r>
            <a:r>
              <a:rPr lang="en-GB" sz="1400">
                <a:solidFill>
                  <a:srgbClr val="0070C0"/>
                </a:solidFill>
                <a:latin typeface="Calibri"/>
                <a:ea typeface="Calibri"/>
                <a:cs typeface="Calibri"/>
                <a:sym typeface="Calibri"/>
              </a:rPr>
              <a:t>EUCENTRE, GEM</a:t>
            </a:r>
            <a:r>
              <a:rPr lang="en-GB" sz="1400">
                <a:solidFill>
                  <a:schemeClr val="dk1"/>
                </a:solidFill>
                <a:latin typeface="Calibri"/>
                <a:ea typeface="Calibri"/>
                <a:cs typeface="Calibri"/>
                <a:sym typeface="Calibri"/>
              </a:rPr>
              <a:t>) </a:t>
            </a:r>
            <a:r>
              <a:rPr lang="en-GB" sz="1400" b="0" i="0" u="none" strike="noStrike" cap="none">
                <a:solidFill>
                  <a:srgbClr val="000000"/>
                </a:solidFill>
                <a:latin typeface="Calibri"/>
                <a:ea typeface="Calibri"/>
                <a:cs typeface="Calibri"/>
                <a:sym typeface="Calibri"/>
              </a:rPr>
              <a:t>– </a:t>
            </a:r>
            <a:r>
              <a:rPr lang="en-GB" sz="1400">
                <a:solidFill>
                  <a:schemeClr val="dk1"/>
                </a:solidFill>
                <a:latin typeface="Calibri"/>
                <a:ea typeface="Calibri"/>
                <a:cs typeface="Calibri"/>
                <a:sym typeface="Calibri"/>
              </a:rPr>
              <a:t>Expansion of the European seismic risk services to include the environmental impact of earthquakes, measured as eCO₂ emissions from damage and reconstruction.</a:t>
            </a:r>
            <a:endParaRPr/>
          </a:p>
        </p:txBody>
      </p:sp>
      <p:sp>
        <p:nvSpPr>
          <p:cNvPr id="230" name="Google Shape;230;p13"/>
          <p:cNvSpPr txBox="1"/>
          <p:nvPr/>
        </p:nvSpPr>
        <p:spPr>
          <a:xfrm>
            <a:off x="2145535" y="1531466"/>
            <a:ext cx="8639502" cy="4209865"/>
          </a:xfrm>
          <a:prstGeom prst="rect">
            <a:avLst/>
          </a:prstGeom>
          <a:noFill/>
          <a:ln>
            <a:noFill/>
          </a:ln>
        </p:spPr>
        <p:txBody>
          <a:bodyPr spcFirstLastPara="1" wrap="square" lIns="0" tIns="45700" rIns="0" bIns="45700" anchor="t" anchorCtr="0">
            <a:noAutofit/>
          </a:bodyPr>
          <a:lstStyle/>
          <a:p>
            <a:pPr marL="0" marR="0" lvl="0" indent="0" algn="l" rtl="0">
              <a:lnSpc>
                <a:spcPct val="110000"/>
              </a:lnSpc>
              <a:spcBef>
                <a:spcPts val="0"/>
              </a:spcBef>
              <a:spcAft>
                <a:spcPts val="0"/>
              </a:spcAft>
              <a:buClr>
                <a:srgbClr val="7F7F7F"/>
              </a:buClr>
              <a:buSzPts val="1380"/>
              <a:buFont typeface="Arial"/>
              <a:buNone/>
            </a:pPr>
            <a:r>
              <a:rPr lang="en-GB" sz="1380" b="1" i="0" cap="none">
                <a:solidFill>
                  <a:srgbClr val="000000"/>
                </a:solidFill>
                <a:latin typeface="Century Gothic"/>
                <a:ea typeface="Century Gothic"/>
                <a:cs typeface="Century Gothic"/>
                <a:sym typeface="Century Gothic"/>
              </a:rPr>
              <a:t>Embodied-carbon seismic risk map for Europe</a:t>
            </a:r>
            <a:endParaRPr/>
          </a:p>
          <a:p>
            <a:pPr marL="0" marR="0" lvl="0" indent="0" algn="l" rtl="0">
              <a:lnSpc>
                <a:spcPct val="100000"/>
              </a:lnSpc>
              <a:spcBef>
                <a:spcPts val="1220"/>
              </a:spcBef>
              <a:spcAft>
                <a:spcPts val="0"/>
              </a:spcAft>
              <a:buClr>
                <a:srgbClr val="7F7F7F"/>
              </a:buClr>
              <a:buSzPts val="1600"/>
              <a:buFont typeface="Arial"/>
              <a:buNone/>
            </a:pPr>
            <a:endParaRPr sz="1600" b="0" i="0" cap="none">
              <a:solidFill>
                <a:srgbClr val="000000"/>
              </a:solidFill>
              <a:latin typeface="Century Gothic"/>
              <a:ea typeface="Century Gothic"/>
              <a:cs typeface="Century Gothic"/>
              <a:sym typeface="Century Gothic"/>
            </a:endParaRPr>
          </a:p>
        </p:txBody>
      </p:sp>
      <p:sp>
        <p:nvSpPr>
          <p:cNvPr id="231" name="Google Shape;231;p13"/>
          <p:cNvSpPr txBox="1"/>
          <p:nvPr/>
        </p:nvSpPr>
        <p:spPr>
          <a:xfrm>
            <a:off x="2142688" y="5535223"/>
            <a:ext cx="8642350" cy="206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750">
                <a:solidFill>
                  <a:srgbClr val="000000"/>
                </a:solidFill>
                <a:latin typeface="Century Gothic"/>
                <a:ea typeface="Century Gothic"/>
                <a:cs typeface="Century Gothic"/>
                <a:sym typeface="Century Gothic"/>
              </a:rPr>
              <a:t>Caruso, M., Silva, V., Aljawhari, K. et al. Unveiling the environmental impact of earthquakes in Europe. Nat Commun 17, 1366 (2026). https://doi.org/10.1038/s41467-025-68120-6.</a:t>
            </a:r>
            <a:endParaRPr sz="750" baseline="-25000">
              <a:solidFill>
                <a:srgbClr val="000000"/>
              </a:solidFill>
              <a:latin typeface="Century Gothic"/>
              <a:ea typeface="Century Gothic"/>
              <a:cs typeface="Century Gothic"/>
              <a:sym typeface="Century Gothic"/>
            </a:endParaRPr>
          </a:p>
        </p:txBody>
      </p:sp>
      <p:pic>
        <p:nvPicPr>
          <p:cNvPr id="232" name="Google Shape;232;p13" descr="A map of europe with red and blue areas&#10;&#10;Description automatically generated"/>
          <p:cNvPicPr preferRelativeResize="0"/>
          <p:nvPr/>
        </p:nvPicPr>
        <p:blipFill rotWithShape="1">
          <a:blip r:embed="rId3">
            <a:alphaModFix/>
          </a:blip>
          <a:srcRect/>
          <a:stretch/>
        </p:blipFill>
        <p:spPr>
          <a:xfrm>
            <a:off x="4948181" y="1903349"/>
            <a:ext cx="5089758" cy="3599265"/>
          </a:xfrm>
          <a:prstGeom prst="rect">
            <a:avLst/>
          </a:prstGeom>
          <a:noFill/>
          <a:ln>
            <a:noFill/>
          </a:ln>
        </p:spPr>
      </p:pic>
      <p:sp>
        <p:nvSpPr>
          <p:cNvPr id="233" name="Google Shape;233;p13"/>
          <p:cNvSpPr txBox="1"/>
          <p:nvPr/>
        </p:nvSpPr>
        <p:spPr>
          <a:xfrm>
            <a:off x="9115115" y="1702003"/>
            <a:ext cx="129637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a:solidFill>
                  <a:srgbClr val="C00000"/>
                </a:solidFill>
                <a:latin typeface="Century Gothic"/>
                <a:ea typeface="Century Gothic"/>
                <a:cs typeface="Century Gothic"/>
                <a:sym typeface="Century Gothic"/>
              </a:rPr>
              <a:t>6.6 million ton CO</a:t>
            </a:r>
            <a:r>
              <a:rPr lang="en-GB" sz="1600" b="1" baseline="-25000">
                <a:solidFill>
                  <a:srgbClr val="C00000"/>
                </a:solidFill>
                <a:latin typeface="Century Gothic"/>
                <a:ea typeface="Century Gothic"/>
                <a:cs typeface="Century Gothic"/>
                <a:sym typeface="Century Gothic"/>
              </a:rPr>
              <a:t>2</a:t>
            </a:r>
            <a:r>
              <a:rPr lang="en-GB" sz="1600" b="1">
                <a:solidFill>
                  <a:srgbClr val="C00000"/>
                </a:solidFill>
                <a:latin typeface="Century Gothic"/>
                <a:ea typeface="Century Gothic"/>
                <a:cs typeface="Century Gothic"/>
                <a:sym typeface="Century Gothic"/>
              </a:rPr>
              <a:t>e</a:t>
            </a:r>
            <a:endParaRPr/>
          </a:p>
        </p:txBody>
      </p:sp>
      <p:sp>
        <p:nvSpPr>
          <p:cNvPr id="234" name="Google Shape;234;p13"/>
          <p:cNvSpPr txBox="1"/>
          <p:nvPr/>
        </p:nvSpPr>
        <p:spPr>
          <a:xfrm>
            <a:off x="2399462" y="4186278"/>
            <a:ext cx="2174466" cy="8002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a:solidFill>
                  <a:srgbClr val="000000"/>
                </a:solidFill>
                <a:latin typeface="Century Gothic"/>
                <a:ea typeface="Century Gothic"/>
                <a:cs typeface="Century Gothic"/>
                <a:sym typeface="Century Gothic"/>
              </a:rPr>
              <a:t>Average Annual Loss Ratio (AALR) </a:t>
            </a:r>
            <a:endParaRPr/>
          </a:p>
          <a:p>
            <a:pPr marL="0" marR="0" lvl="0" indent="0" algn="ctr" rtl="0">
              <a:spcBef>
                <a:spcPts val="0"/>
              </a:spcBef>
              <a:spcAft>
                <a:spcPts val="0"/>
              </a:spcAft>
              <a:buNone/>
            </a:pPr>
            <a:r>
              <a:rPr lang="en-GB" sz="1400">
                <a:solidFill>
                  <a:schemeClr val="accent1"/>
                </a:solidFill>
                <a:latin typeface="Century Gothic"/>
                <a:ea typeface="Century Gothic"/>
                <a:cs typeface="Century Gothic"/>
                <a:sym typeface="Century Gothic"/>
              </a:rPr>
              <a:t>[-/yr]</a:t>
            </a:r>
            <a:endParaRPr/>
          </a:p>
        </p:txBody>
      </p:sp>
      <p:sp>
        <p:nvSpPr>
          <p:cNvPr id="235" name="Google Shape;235;p13"/>
          <p:cNvSpPr/>
          <p:nvPr/>
        </p:nvSpPr>
        <p:spPr>
          <a:xfrm>
            <a:off x="3238445" y="3445378"/>
            <a:ext cx="496500" cy="461700"/>
          </a:xfrm>
          <a:prstGeom prst="mathMultiply">
            <a:avLst>
              <a:gd name="adj1" fmla="val 23520"/>
            </a:avLst>
          </a:prstGeom>
          <a:solidFill>
            <a:srgbClr val="3874A1">
              <a:alpha val="50196"/>
            </a:srgbClr>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554741"/>
              </a:solidFill>
              <a:latin typeface="Arial"/>
              <a:ea typeface="Arial"/>
              <a:cs typeface="Arial"/>
              <a:sym typeface="Arial"/>
            </a:endParaRPr>
          </a:p>
        </p:txBody>
      </p:sp>
      <p:sp>
        <p:nvSpPr>
          <p:cNvPr id="236" name="Google Shape;236;p13"/>
          <p:cNvSpPr txBox="1"/>
          <p:nvPr/>
        </p:nvSpPr>
        <p:spPr>
          <a:xfrm>
            <a:off x="2291229" y="2365959"/>
            <a:ext cx="2511258" cy="8002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a:solidFill>
                  <a:srgbClr val="000000"/>
                </a:solidFill>
                <a:latin typeface="Century Gothic"/>
                <a:ea typeface="Century Gothic"/>
                <a:cs typeface="Century Gothic"/>
                <a:sym typeface="Century Gothic"/>
              </a:rPr>
              <a:t>Replacement Embodied Carbon</a:t>
            </a:r>
            <a:endParaRPr/>
          </a:p>
          <a:p>
            <a:pPr marL="0" marR="0" lvl="0" indent="0" algn="ctr" rtl="0">
              <a:spcBef>
                <a:spcPts val="0"/>
              </a:spcBef>
              <a:spcAft>
                <a:spcPts val="0"/>
              </a:spcAft>
              <a:buNone/>
            </a:pPr>
            <a:r>
              <a:rPr lang="en-GB" sz="1400">
                <a:solidFill>
                  <a:schemeClr val="accent1"/>
                </a:solidFill>
                <a:latin typeface="Century Gothic"/>
                <a:ea typeface="Century Gothic"/>
                <a:cs typeface="Century Gothic"/>
                <a:sym typeface="Century Gothic"/>
              </a:rPr>
              <a:t>[kg CO</a:t>
            </a:r>
            <a:r>
              <a:rPr lang="en-GB" sz="1400" baseline="-25000">
                <a:solidFill>
                  <a:schemeClr val="accent1"/>
                </a:solidFill>
                <a:latin typeface="Century Gothic"/>
                <a:ea typeface="Century Gothic"/>
                <a:cs typeface="Century Gothic"/>
                <a:sym typeface="Century Gothic"/>
              </a:rPr>
              <a:t>2</a:t>
            </a:r>
            <a:r>
              <a:rPr lang="en-GB" sz="1400">
                <a:solidFill>
                  <a:schemeClr val="accent1"/>
                </a:solidFill>
                <a:latin typeface="Century Gothic"/>
                <a:ea typeface="Century Gothic"/>
                <a:cs typeface="Century Gothic"/>
                <a:sym typeface="Century Gothic"/>
              </a:rPr>
              <a:t>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4"/>
          <p:cNvSpPr/>
          <p:nvPr/>
        </p:nvSpPr>
        <p:spPr>
          <a:xfrm>
            <a:off x="5076497" y="-169456"/>
            <a:ext cx="3591131" cy="65168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4000" b="1" i="0" u="none" strike="noStrike" cap="none">
                <a:solidFill>
                  <a:srgbClr val="000000"/>
                </a:solidFill>
                <a:latin typeface="Calibri"/>
                <a:ea typeface="Calibri"/>
                <a:cs typeface="Calibri"/>
                <a:sym typeface="Calibri"/>
              </a:rPr>
              <a:t>Subtask 3.1.6</a:t>
            </a:r>
            <a:endParaRPr sz="4000" b="0" i="0" u="none" strike="noStrike" cap="none">
              <a:solidFill>
                <a:srgbClr val="000000"/>
              </a:solidFill>
              <a:latin typeface="Arial"/>
              <a:ea typeface="Arial"/>
              <a:cs typeface="Arial"/>
              <a:sym typeface="Arial"/>
            </a:endParaRPr>
          </a:p>
        </p:txBody>
      </p:sp>
      <p:sp>
        <p:nvSpPr>
          <p:cNvPr id="242" name="Google Shape;242;p14"/>
          <p:cNvSpPr txBox="1"/>
          <p:nvPr/>
        </p:nvSpPr>
        <p:spPr>
          <a:xfrm>
            <a:off x="231812" y="842327"/>
            <a:ext cx="11862000" cy="52318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400" b="1">
                <a:solidFill>
                  <a:srgbClr val="000000"/>
                </a:solidFill>
                <a:latin typeface="Calibri"/>
                <a:ea typeface="Calibri"/>
                <a:cs typeface="Calibri"/>
                <a:sym typeface="Calibri"/>
              </a:rPr>
              <a:t>Support services and data products for rapid earthquake infographic </a:t>
            </a:r>
            <a:r>
              <a:rPr lang="en-GB" sz="1400">
                <a:solidFill>
                  <a:srgbClr val="000000"/>
                </a:solidFill>
                <a:latin typeface="Calibri"/>
                <a:ea typeface="Calibri"/>
                <a:cs typeface="Calibri"/>
                <a:sym typeface="Calibri"/>
              </a:rPr>
              <a:t>(</a:t>
            </a:r>
            <a:r>
              <a:rPr lang="en-GB" sz="1400">
                <a:solidFill>
                  <a:srgbClr val="0070C0"/>
                </a:solidFill>
                <a:latin typeface="Calibri"/>
                <a:ea typeface="Calibri"/>
                <a:cs typeface="Calibri"/>
                <a:sym typeface="Calibri"/>
              </a:rPr>
              <a:t>ETH Zürich</a:t>
            </a:r>
            <a:r>
              <a:rPr lang="en-GB" sz="1400">
                <a:solidFill>
                  <a:srgbClr val="000000"/>
                </a:solidFill>
                <a:latin typeface="Calibri"/>
                <a:ea typeface="Calibri"/>
                <a:cs typeface="Calibri"/>
                <a:sym typeface="Calibri"/>
              </a:rPr>
              <a:t>) - Development of a rapid infographic for media in the context of a destructive earthquake occurrence; that tool will be useful tool for conveying information to the public in an easily digestible and visually compelling format</a:t>
            </a:r>
            <a:endParaRPr sz="1400">
              <a:solidFill>
                <a:schemeClr val="dk1"/>
              </a:solidFill>
              <a:latin typeface="Calibri"/>
              <a:ea typeface="Calibri"/>
              <a:cs typeface="Calibri"/>
              <a:sym typeface="Calibri"/>
            </a:endParaRPr>
          </a:p>
        </p:txBody>
      </p:sp>
      <p:pic>
        <p:nvPicPr>
          <p:cNvPr id="243" name="Google Shape;243;p14"/>
          <p:cNvPicPr preferRelativeResize="0"/>
          <p:nvPr/>
        </p:nvPicPr>
        <p:blipFill rotWithShape="1">
          <a:blip r:embed="rId3">
            <a:alphaModFix/>
          </a:blip>
          <a:srcRect/>
          <a:stretch/>
        </p:blipFill>
        <p:spPr>
          <a:xfrm>
            <a:off x="557047" y="1365507"/>
            <a:ext cx="10348681" cy="407885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5"/>
          <p:cNvSpPr/>
          <p:nvPr/>
        </p:nvSpPr>
        <p:spPr>
          <a:xfrm>
            <a:off x="4424856" y="-185658"/>
            <a:ext cx="4677103" cy="65168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4000" b="1" i="0" u="none" strike="noStrike" cap="none">
                <a:solidFill>
                  <a:srgbClr val="000000"/>
                </a:solidFill>
                <a:latin typeface="Calibri"/>
                <a:ea typeface="Calibri"/>
                <a:cs typeface="Calibri"/>
                <a:sym typeface="Calibri"/>
              </a:rPr>
              <a:t>Subtasks 3.1.6-3.1.7</a:t>
            </a:r>
            <a:endParaRPr sz="4000" b="0" i="0" u="none" strike="noStrike" cap="none">
              <a:solidFill>
                <a:srgbClr val="000000"/>
              </a:solidFill>
              <a:latin typeface="Arial"/>
              <a:ea typeface="Arial"/>
              <a:cs typeface="Arial"/>
              <a:sym typeface="Arial"/>
            </a:endParaRPr>
          </a:p>
        </p:txBody>
      </p:sp>
      <p:sp>
        <p:nvSpPr>
          <p:cNvPr id="249" name="Google Shape;249;p15"/>
          <p:cNvSpPr txBox="1"/>
          <p:nvPr/>
        </p:nvSpPr>
        <p:spPr>
          <a:xfrm>
            <a:off x="231812" y="842327"/>
            <a:ext cx="11862000" cy="95406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400" b="1">
                <a:solidFill>
                  <a:srgbClr val="000000"/>
                </a:solidFill>
                <a:latin typeface="Calibri"/>
                <a:ea typeface="Calibri"/>
                <a:cs typeface="Calibri"/>
                <a:sym typeface="Calibri"/>
              </a:rPr>
              <a:t>Support services and data products for rapid earthquake infographic </a:t>
            </a:r>
            <a:r>
              <a:rPr lang="en-GB" sz="1400">
                <a:solidFill>
                  <a:srgbClr val="000000"/>
                </a:solidFill>
                <a:latin typeface="Calibri"/>
                <a:ea typeface="Calibri"/>
                <a:cs typeface="Calibri"/>
                <a:sym typeface="Calibri"/>
              </a:rPr>
              <a:t>(</a:t>
            </a:r>
            <a:r>
              <a:rPr lang="en-GB" sz="1400">
                <a:solidFill>
                  <a:srgbClr val="0070C0"/>
                </a:solidFill>
                <a:latin typeface="Calibri"/>
                <a:ea typeface="Calibri"/>
                <a:cs typeface="Calibri"/>
                <a:sym typeface="Calibri"/>
              </a:rPr>
              <a:t>ETH Zürich</a:t>
            </a:r>
            <a:r>
              <a:rPr lang="en-GB" sz="1400">
                <a:solidFill>
                  <a:srgbClr val="000000"/>
                </a:solidFill>
                <a:latin typeface="Calibri"/>
                <a:ea typeface="Calibri"/>
                <a:cs typeface="Calibri"/>
                <a:sym typeface="Calibri"/>
              </a:rPr>
              <a:t>) - Development of a rapid infographic for media in the context of a destructive earthquake occurrence; that tool will be useful tool for conveying information to the public in an easily digestible and visually compelling format</a:t>
            </a:r>
            <a:endParaRPr/>
          </a:p>
          <a:p>
            <a:pPr marL="0" marR="0" lvl="0" indent="0" algn="just" rtl="0">
              <a:spcBef>
                <a:spcPts val="0"/>
              </a:spcBef>
              <a:spcAft>
                <a:spcPts val="0"/>
              </a:spcAft>
              <a:buNone/>
            </a:pPr>
            <a:endParaRPr sz="1400" b="1">
              <a:solidFill>
                <a:srgbClr val="000000"/>
              </a:solidFill>
              <a:latin typeface="Calibri"/>
              <a:ea typeface="Calibri"/>
              <a:cs typeface="Calibri"/>
              <a:sym typeface="Calibri"/>
            </a:endParaRPr>
          </a:p>
          <a:p>
            <a:pPr marL="0" marR="0" lvl="0" indent="0" algn="just" rtl="0">
              <a:spcBef>
                <a:spcPts val="0"/>
              </a:spcBef>
              <a:spcAft>
                <a:spcPts val="0"/>
              </a:spcAft>
              <a:buNone/>
            </a:pPr>
            <a:r>
              <a:rPr lang="en-GB" sz="1400" b="1">
                <a:solidFill>
                  <a:srgbClr val="000000"/>
                </a:solidFill>
                <a:latin typeface="Calibri"/>
                <a:ea typeface="Calibri"/>
                <a:cs typeface="Calibri"/>
                <a:sym typeface="Calibri"/>
              </a:rPr>
              <a:t>Support services and data products for earthquake forecasting </a:t>
            </a:r>
            <a:r>
              <a:rPr lang="en-GB" sz="1400">
                <a:solidFill>
                  <a:srgbClr val="000000"/>
                </a:solidFill>
                <a:latin typeface="Calibri"/>
                <a:ea typeface="Calibri"/>
                <a:cs typeface="Calibri"/>
                <a:sym typeface="Calibri"/>
              </a:rPr>
              <a:t>(</a:t>
            </a:r>
            <a:r>
              <a:rPr lang="en-GB" sz="1400">
                <a:solidFill>
                  <a:srgbClr val="0070C0"/>
                </a:solidFill>
                <a:latin typeface="Calibri"/>
                <a:ea typeface="Calibri"/>
                <a:cs typeface="Calibri"/>
                <a:sym typeface="Calibri"/>
              </a:rPr>
              <a:t>ETH Zürich</a:t>
            </a:r>
            <a:r>
              <a:rPr lang="en-GB" sz="1400">
                <a:solidFill>
                  <a:srgbClr val="000000"/>
                </a:solidFill>
                <a:latin typeface="Calibri"/>
                <a:ea typeface="Calibri"/>
                <a:cs typeface="Calibri"/>
                <a:sym typeface="Calibri"/>
              </a:rPr>
              <a:t>) - Development of an online platform for earthquake forecasting standard models.</a:t>
            </a:r>
            <a:endParaRPr sz="1400">
              <a:solidFill>
                <a:schemeClr val="dk1"/>
              </a:solidFill>
              <a:latin typeface="Calibri"/>
              <a:ea typeface="Calibri"/>
              <a:cs typeface="Calibri"/>
              <a:sym typeface="Calibri"/>
            </a:endParaRPr>
          </a:p>
        </p:txBody>
      </p:sp>
      <p:sp>
        <p:nvSpPr>
          <p:cNvPr id="250" name="Google Shape;250;p15"/>
          <p:cNvSpPr txBox="1"/>
          <p:nvPr/>
        </p:nvSpPr>
        <p:spPr>
          <a:xfrm>
            <a:off x="389253" y="1946508"/>
            <a:ext cx="6110364" cy="376060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OEF</a:t>
            </a:r>
            <a:endParaRPr/>
          </a:p>
          <a:p>
            <a:pPr marL="685800" marR="0" lvl="1" indent="-228600" algn="l" rtl="0">
              <a:lnSpc>
                <a:spcPct val="90000"/>
              </a:lnSpc>
              <a:spcBef>
                <a:spcPts val="500"/>
              </a:spcBef>
              <a:spcAft>
                <a:spcPts val="0"/>
              </a:spcAft>
              <a:buClr>
                <a:schemeClr val="dk1"/>
              </a:buClr>
              <a:buSzPts val="1600"/>
              <a:buFont typeface="Arial"/>
              <a:buChar char="•"/>
            </a:pPr>
            <a:r>
              <a:rPr lang="en-GB" sz="1600" b="0" i="0" u="none" strike="noStrike" cap="none">
                <a:solidFill>
                  <a:schemeClr val="dk1"/>
                </a:solidFill>
                <a:latin typeface="Calibri"/>
                <a:ea typeface="Calibri"/>
                <a:cs typeface="Calibri"/>
                <a:sym typeface="Calibri"/>
              </a:rPr>
              <a:t>Definition of boundary conditions for our forecasts: 7 days, magnitudes 2.5 and 5</a:t>
            </a:r>
            <a:endParaRPr/>
          </a:p>
          <a:p>
            <a:pPr marL="685800" marR="0" lvl="1" indent="-228600" algn="l" rtl="0">
              <a:lnSpc>
                <a:spcPct val="90000"/>
              </a:lnSpc>
              <a:spcBef>
                <a:spcPts val="500"/>
              </a:spcBef>
              <a:spcAft>
                <a:spcPts val="0"/>
              </a:spcAft>
              <a:buClr>
                <a:schemeClr val="dk1"/>
              </a:buClr>
              <a:buSzPts val="1600"/>
              <a:buFont typeface="Arial"/>
              <a:buChar char="•"/>
            </a:pPr>
            <a:r>
              <a:rPr lang="en-GB" sz="1600" b="0" i="0" u="none" strike="noStrike" cap="none">
                <a:solidFill>
                  <a:schemeClr val="dk1"/>
                </a:solidFill>
                <a:latin typeface="Calibri"/>
                <a:ea typeface="Calibri"/>
                <a:cs typeface="Calibri"/>
                <a:sym typeface="Calibri"/>
              </a:rPr>
              <a:t>Start to develop prototypes to visualise the probability changes</a:t>
            </a:r>
            <a:endParaRPr/>
          </a:p>
          <a:p>
            <a:pPr marL="685800" marR="0" lvl="1" indent="-228600" algn="l" rtl="0">
              <a:lnSpc>
                <a:spcPct val="90000"/>
              </a:lnSpc>
              <a:spcBef>
                <a:spcPts val="500"/>
              </a:spcBef>
              <a:spcAft>
                <a:spcPts val="0"/>
              </a:spcAft>
              <a:buClr>
                <a:schemeClr val="dk1"/>
              </a:buClr>
              <a:buSzPts val="1600"/>
              <a:buFont typeface="Arial"/>
              <a:buChar char="•"/>
            </a:pPr>
            <a:r>
              <a:rPr lang="en-GB" sz="1600" b="0" i="0" u="none" strike="noStrike" cap="none">
                <a:solidFill>
                  <a:schemeClr val="dk1"/>
                </a:solidFill>
                <a:latin typeface="Calibri"/>
                <a:ea typeface="Calibri"/>
                <a:cs typeface="Calibri"/>
                <a:sym typeface="Calibri"/>
              </a:rPr>
              <a:t>Continue in developing aftershock information</a:t>
            </a:r>
            <a:endParaRPr/>
          </a:p>
          <a:p>
            <a:pPr marL="228600" marR="0" lvl="0" indent="-228600" algn="l" rtl="0">
              <a:lnSpc>
                <a:spcPct val="90000"/>
              </a:lnSpc>
              <a:spcBef>
                <a:spcPts val="100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Rapid impact assessments</a:t>
            </a:r>
            <a:endParaRPr/>
          </a:p>
          <a:p>
            <a:pPr marL="685800" marR="0" lvl="1" indent="-228600" algn="l" rtl="0">
              <a:lnSpc>
                <a:spcPct val="90000"/>
              </a:lnSpc>
              <a:spcBef>
                <a:spcPts val="500"/>
              </a:spcBef>
              <a:spcAft>
                <a:spcPts val="0"/>
              </a:spcAft>
              <a:buClr>
                <a:schemeClr val="dk1"/>
              </a:buClr>
              <a:buSzPts val="1600"/>
              <a:buFont typeface="Arial"/>
              <a:buChar char="•"/>
            </a:pPr>
            <a:r>
              <a:rPr lang="en-GB" sz="1600" b="0" i="0" u="none" strike="noStrike" cap="none">
                <a:solidFill>
                  <a:schemeClr val="dk1"/>
                </a:solidFill>
                <a:latin typeface="Calibri"/>
                <a:ea typeface="Calibri"/>
                <a:cs typeface="Calibri"/>
                <a:sym typeface="Calibri"/>
              </a:rPr>
              <a:t>Main focus on technical development to cover all of Europe.</a:t>
            </a:r>
            <a:endParaRPr/>
          </a:p>
          <a:p>
            <a:pPr marL="685800" marR="0" lvl="1" indent="-127000" algn="l" rtl="0">
              <a:lnSpc>
                <a:spcPct val="90000"/>
              </a:lnSpc>
              <a:spcBef>
                <a:spcPts val="50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Blueprint a for European Rapid Earthquake Assessment (Erea) </a:t>
            </a:r>
            <a:endParaRPr/>
          </a:p>
          <a:p>
            <a:pPr marL="685800" marR="0" lvl="1" indent="-228600" algn="l" rtl="0">
              <a:lnSpc>
                <a:spcPct val="90000"/>
              </a:lnSpc>
              <a:spcBef>
                <a:spcPts val="500"/>
              </a:spcBef>
              <a:spcAft>
                <a:spcPts val="0"/>
              </a:spcAft>
              <a:buClr>
                <a:schemeClr val="dk1"/>
              </a:buClr>
              <a:buSzPts val="1600"/>
              <a:buFont typeface="Arial"/>
              <a:buChar char="•"/>
            </a:pPr>
            <a:r>
              <a:rPr lang="en-GB" sz="1600" b="0" i="0" u="none" strike="noStrike" cap="none">
                <a:solidFill>
                  <a:schemeClr val="dk1"/>
                </a:solidFill>
                <a:latin typeface="Calibri"/>
                <a:ea typeface="Calibri"/>
                <a:cs typeface="Calibri"/>
                <a:sym typeface="Calibri"/>
              </a:rPr>
              <a:t>Drafted an initial mock-up for a European Rapid Earthquake Assessment (Erea) </a:t>
            </a:r>
            <a:endParaRPr/>
          </a:p>
          <a:p>
            <a:pPr marL="685800" marR="0" lvl="1" indent="-228600" algn="l" rtl="0">
              <a:lnSpc>
                <a:spcPct val="90000"/>
              </a:lnSpc>
              <a:spcBef>
                <a:spcPts val="500"/>
              </a:spcBef>
              <a:spcAft>
                <a:spcPts val="0"/>
              </a:spcAft>
              <a:buClr>
                <a:schemeClr val="dk1"/>
              </a:buClr>
              <a:buSzPts val="1600"/>
              <a:buFont typeface="Arial"/>
              <a:buChar char="•"/>
            </a:pPr>
            <a:r>
              <a:rPr lang="en-GB" sz="1600" b="0" i="0" u="none" strike="noStrike" cap="none">
                <a:solidFill>
                  <a:schemeClr val="dk1"/>
                </a:solidFill>
                <a:latin typeface="Calibri"/>
                <a:ea typeface="Calibri"/>
                <a:cs typeface="Calibri"/>
                <a:sym typeface="Calibri"/>
              </a:rPr>
              <a:t>Developed a survey to be shared within EPOS to assess the potential of Erea and the associated requirements.</a:t>
            </a:r>
            <a:endParaRPr sz="1600" b="0" i="0" u="none" strike="noStrike" cap="none">
              <a:solidFill>
                <a:schemeClr val="dk1"/>
              </a:solidFill>
              <a:latin typeface="Calibri"/>
              <a:ea typeface="Calibri"/>
              <a:cs typeface="Calibri"/>
              <a:sym typeface="Calibri"/>
            </a:endParaRPr>
          </a:p>
          <a:p>
            <a:pPr marL="685800" marR="0" lvl="1" indent="-127000" algn="l" rtl="0">
              <a:lnSpc>
                <a:spcPct val="90000"/>
              </a:lnSpc>
              <a:spcBef>
                <a:spcPts val="50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p:txBody>
      </p:sp>
      <p:pic>
        <p:nvPicPr>
          <p:cNvPr id="251" name="Google Shape;251;p15"/>
          <p:cNvPicPr preferRelativeResize="0"/>
          <p:nvPr/>
        </p:nvPicPr>
        <p:blipFill rotWithShape="1">
          <a:blip r:embed="rId3">
            <a:alphaModFix/>
          </a:blip>
          <a:srcRect/>
          <a:stretch/>
        </p:blipFill>
        <p:spPr>
          <a:xfrm>
            <a:off x="6499617" y="1792245"/>
            <a:ext cx="5634784" cy="411456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6"/>
          <p:cNvSpPr txBox="1"/>
          <p:nvPr/>
        </p:nvSpPr>
        <p:spPr>
          <a:xfrm>
            <a:off x="72575" y="923175"/>
            <a:ext cx="119178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Times New Roman"/>
              <a:buNone/>
            </a:pPr>
            <a:r>
              <a:rPr lang="en-GB" sz="1500" b="1" i="0" u="none" strike="noStrike" cap="none">
                <a:solidFill>
                  <a:srgbClr val="000000"/>
                </a:solidFill>
                <a:latin typeface="Calibri"/>
                <a:ea typeface="Calibri"/>
                <a:cs typeface="Calibri"/>
                <a:sym typeface="Calibri"/>
              </a:rPr>
              <a:t>Prototype service for early ash-/gas-dispersion warning </a:t>
            </a:r>
            <a:r>
              <a:rPr lang="en-GB" sz="1500">
                <a:solidFill>
                  <a:schemeClr val="dk1"/>
                </a:solidFill>
                <a:latin typeface="Calibri"/>
                <a:ea typeface="Calibri"/>
                <a:cs typeface="Calibri"/>
                <a:sym typeface="Calibri"/>
              </a:rPr>
              <a:t>(</a:t>
            </a:r>
            <a:r>
              <a:rPr lang="en-GB" sz="1500">
                <a:solidFill>
                  <a:srgbClr val="0070C0"/>
                </a:solidFill>
                <a:latin typeface="Calibri"/>
                <a:ea typeface="Calibri"/>
                <a:cs typeface="Calibri"/>
                <a:sym typeface="Calibri"/>
              </a:rPr>
              <a:t>UCA, IMO, INGV</a:t>
            </a:r>
            <a:r>
              <a:rPr lang="en-GB" sz="1500">
                <a:solidFill>
                  <a:schemeClr val="dk1"/>
                </a:solidFill>
                <a:latin typeface="Calibri"/>
                <a:ea typeface="Calibri"/>
                <a:cs typeface="Calibri"/>
                <a:sym typeface="Calibri"/>
              </a:rPr>
              <a:t>) - The activity will be based on HOTVOLC, a real-time 24/7 WebGIS monitoring system of active volcanoes in real-time</a:t>
            </a:r>
            <a:endParaRPr sz="1500">
              <a:solidFill>
                <a:schemeClr val="dk1"/>
              </a:solidFill>
              <a:latin typeface="Calibri"/>
              <a:ea typeface="Calibri"/>
              <a:cs typeface="Calibri"/>
              <a:sym typeface="Calibri"/>
            </a:endParaRPr>
          </a:p>
        </p:txBody>
      </p:sp>
      <p:sp>
        <p:nvSpPr>
          <p:cNvPr id="257" name="Google Shape;257;p16"/>
          <p:cNvSpPr/>
          <p:nvPr/>
        </p:nvSpPr>
        <p:spPr>
          <a:xfrm>
            <a:off x="5076497" y="-169456"/>
            <a:ext cx="3591131" cy="65168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4000" b="1" i="0" u="none" strike="noStrike" cap="none">
                <a:solidFill>
                  <a:srgbClr val="000000"/>
                </a:solidFill>
                <a:latin typeface="Calibri"/>
                <a:ea typeface="Calibri"/>
                <a:cs typeface="Calibri"/>
                <a:sym typeface="Calibri"/>
              </a:rPr>
              <a:t>Subtask 3.1.8</a:t>
            </a:r>
            <a:endParaRPr sz="4000" b="0" i="0" u="none" strike="noStrike" cap="none">
              <a:solidFill>
                <a:srgbClr val="000000"/>
              </a:solidFill>
              <a:latin typeface="Arial"/>
              <a:ea typeface="Arial"/>
              <a:cs typeface="Arial"/>
              <a:sym typeface="Arial"/>
            </a:endParaRPr>
          </a:p>
        </p:txBody>
      </p:sp>
      <p:pic>
        <p:nvPicPr>
          <p:cNvPr id="258" name="Google Shape;258;p16"/>
          <p:cNvPicPr preferRelativeResize="0"/>
          <p:nvPr/>
        </p:nvPicPr>
        <p:blipFill>
          <a:blip r:embed="rId3">
            <a:alphaModFix/>
          </a:blip>
          <a:stretch>
            <a:fillRect/>
          </a:stretch>
        </p:blipFill>
        <p:spPr>
          <a:xfrm>
            <a:off x="2242850" y="1333501"/>
            <a:ext cx="8394425" cy="47322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3d05d46ff14_0_1"/>
          <p:cNvSpPr txBox="1"/>
          <p:nvPr/>
        </p:nvSpPr>
        <p:spPr>
          <a:xfrm>
            <a:off x="72575" y="923175"/>
            <a:ext cx="119178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Times New Roman"/>
              <a:buNone/>
            </a:pPr>
            <a:r>
              <a:rPr lang="en-GB" sz="1500" b="1" i="0" u="none" strike="noStrike" cap="none">
                <a:solidFill>
                  <a:srgbClr val="000000"/>
                </a:solidFill>
                <a:latin typeface="Calibri"/>
                <a:ea typeface="Calibri"/>
                <a:cs typeface="Calibri"/>
                <a:sym typeface="Calibri"/>
              </a:rPr>
              <a:t>Prototype service for early ash-/gas-dispersion warning </a:t>
            </a:r>
            <a:r>
              <a:rPr lang="en-GB" sz="1500">
                <a:solidFill>
                  <a:schemeClr val="dk1"/>
                </a:solidFill>
                <a:latin typeface="Calibri"/>
                <a:ea typeface="Calibri"/>
                <a:cs typeface="Calibri"/>
                <a:sym typeface="Calibri"/>
              </a:rPr>
              <a:t>(</a:t>
            </a:r>
            <a:r>
              <a:rPr lang="en-GB" sz="1500">
                <a:solidFill>
                  <a:srgbClr val="0070C0"/>
                </a:solidFill>
                <a:latin typeface="Calibri"/>
                <a:ea typeface="Calibri"/>
                <a:cs typeface="Calibri"/>
                <a:sym typeface="Calibri"/>
              </a:rPr>
              <a:t>UCA, IMO, INGV</a:t>
            </a:r>
            <a:r>
              <a:rPr lang="en-GB" sz="1500">
                <a:solidFill>
                  <a:schemeClr val="dk1"/>
                </a:solidFill>
                <a:latin typeface="Calibri"/>
                <a:ea typeface="Calibri"/>
                <a:cs typeface="Calibri"/>
                <a:sym typeface="Calibri"/>
              </a:rPr>
              <a:t>) - The activity will be based on HOTVOLC, a real-time 24/7 WebGIS monitoring system of active volcanoes in real-time</a:t>
            </a:r>
            <a:endParaRPr sz="1500">
              <a:solidFill>
                <a:schemeClr val="dk1"/>
              </a:solidFill>
              <a:latin typeface="Calibri"/>
              <a:ea typeface="Calibri"/>
              <a:cs typeface="Calibri"/>
              <a:sym typeface="Calibri"/>
            </a:endParaRPr>
          </a:p>
        </p:txBody>
      </p:sp>
      <p:sp>
        <p:nvSpPr>
          <p:cNvPr id="264" name="Google Shape;264;g3d05d46ff14_0_1"/>
          <p:cNvSpPr/>
          <p:nvPr/>
        </p:nvSpPr>
        <p:spPr>
          <a:xfrm>
            <a:off x="5076497" y="-169456"/>
            <a:ext cx="3591000" cy="651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4000" b="1" i="0" u="none" strike="noStrike" cap="none">
                <a:solidFill>
                  <a:srgbClr val="000000"/>
                </a:solidFill>
                <a:latin typeface="Calibri"/>
                <a:ea typeface="Calibri"/>
                <a:cs typeface="Calibri"/>
                <a:sym typeface="Calibri"/>
              </a:rPr>
              <a:t>Subtask 3.1.8</a:t>
            </a:r>
            <a:endParaRPr sz="4000" b="0" i="0" u="none" strike="noStrike" cap="none">
              <a:solidFill>
                <a:srgbClr val="000000"/>
              </a:solidFill>
              <a:latin typeface="Arial"/>
              <a:ea typeface="Arial"/>
              <a:cs typeface="Arial"/>
              <a:sym typeface="Arial"/>
            </a:endParaRPr>
          </a:p>
        </p:txBody>
      </p:sp>
      <p:pic>
        <p:nvPicPr>
          <p:cNvPr id="265" name="Google Shape;265;g3d05d46ff14_0_1"/>
          <p:cNvPicPr preferRelativeResize="0"/>
          <p:nvPr/>
        </p:nvPicPr>
        <p:blipFill>
          <a:blip r:embed="rId3">
            <a:alphaModFix/>
          </a:blip>
          <a:stretch>
            <a:fillRect/>
          </a:stretch>
        </p:blipFill>
        <p:spPr>
          <a:xfrm>
            <a:off x="152400" y="1212732"/>
            <a:ext cx="11887199" cy="497151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7"/>
          <p:cNvSpPr/>
          <p:nvPr/>
        </p:nvSpPr>
        <p:spPr>
          <a:xfrm>
            <a:off x="5076497" y="-169456"/>
            <a:ext cx="3591131" cy="65168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4000" b="1" i="0" u="none" strike="noStrike" cap="none">
                <a:solidFill>
                  <a:srgbClr val="000000"/>
                </a:solidFill>
                <a:latin typeface="Calibri"/>
                <a:ea typeface="Calibri"/>
                <a:cs typeface="Calibri"/>
                <a:sym typeface="Calibri"/>
              </a:rPr>
              <a:t>Task 3.2</a:t>
            </a:r>
            <a:endParaRPr sz="4000" b="0" i="0" u="none" strike="noStrike" cap="none">
              <a:solidFill>
                <a:srgbClr val="000000"/>
              </a:solidFill>
              <a:latin typeface="Arial"/>
              <a:ea typeface="Arial"/>
              <a:cs typeface="Arial"/>
              <a:sym typeface="Arial"/>
            </a:endParaRPr>
          </a:p>
        </p:txBody>
      </p:sp>
      <p:sp>
        <p:nvSpPr>
          <p:cNvPr id="271" name="Google Shape;271;p17"/>
          <p:cNvSpPr txBox="1"/>
          <p:nvPr/>
        </p:nvSpPr>
        <p:spPr>
          <a:xfrm>
            <a:off x="72575" y="923175"/>
            <a:ext cx="11917800"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500" b="1" i="0" u="none" strike="noStrike" cap="none">
                <a:solidFill>
                  <a:srgbClr val="000000"/>
                </a:solidFill>
                <a:latin typeface="Calibri"/>
                <a:ea typeface="Calibri"/>
                <a:cs typeface="Calibri"/>
                <a:sym typeface="Calibri"/>
              </a:rPr>
              <a:t>Interaction with operational stakeholders in civil protection and disaster risk management </a:t>
            </a:r>
            <a:r>
              <a:rPr lang="en-GB" sz="1500">
                <a:solidFill>
                  <a:schemeClr val="dk1"/>
                </a:solidFill>
                <a:latin typeface="Calibri"/>
                <a:ea typeface="Calibri"/>
                <a:cs typeface="Calibri"/>
                <a:sym typeface="Calibri"/>
              </a:rPr>
              <a:t>(</a:t>
            </a:r>
            <a:r>
              <a:rPr lang="en-GB" sz="1500">
                <a:solidFill>
                  <a:srgbClr val="0070C0"/>
                </a:solidFill>
                <a:latin typeface="Calibri"/>
                <a:ea typeface="Calibri"/>
                <a:cs typeface="Calibri"/>
                <a:sym typeface="Calibri"/>
              </a:rPr>
              <a:t>EPOS ERIC, INGV , UNINA, RBI, EUCENTRE</a:t>
            </a:r>
            <a:r>
              <a:rPr lang="en-GB" sz="1500">
                <a:solidFill>
                  <a:schemeClr val="dk1"/>
                </a:solidFill>
                <a:latin typeface="Calibri"/>
                <a:ea typeface="Calibri"/>
                <a:cs typeface="Calibri"/>
                <a:sym typeface="Calibri"/>
              </a:rPr>
              <a:t>) - promoting innovation, learning opportunities and dialogue between EPOS and operational stakeholders in civil protection and disaster risk management</a:t>
            </a:r>
            <a:endParaRPr/>
          </a:p>
        </p:txBody>
      </p:sp>
      <p:pic>
        <p:nvPicPr>
          <p:cNvPr id="272" name="Google Shape;272;p17"/>
          <p:cNvPicPr preferRelativeResize="0"/>
          <p:nvPr/>
        </p:nvPicPr>
        <p:blipFill rotWithShape="1">
          <a:blip r:embed="rId3">
            <a:alphaModFix/>
          </a:blip>
          <a:srcRect l="2385" t="14140" r="1741" b="26501"/>
          <a:stretch/>
        </p:blipFill>
        <p:spPr>
          <a:xfrm>
            <a:off x="382136" y="1733266"/>
            <a:ext cx="11635071" cy="364395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8"/>
          <p:cNvSpPr/>
          <p:nvPr/>
        </p:nvSpPr>
        <p:spPr>
          <a:xfrm>
            <a:off x="5076497" y="-169456"/>
            <a:ext cx="3591131" cy="65168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4000" b="1" i="0" u="none" strike="noStrike" cap="none">
                <a:solidFill>
                  <a:srgbClr val="000000"/>
                </a:solidFill>
                <a:latin typeface="Calibri"/>
                <a:ea typeface="Calibri"/>
                <a:cs typeface="Calibri"/>
                <a:sym typeface="Calibri"/>
              </a:rPr>
              <a:t>Task 3.2</a:t>
            </a:r>
            <a:endParaRPr sz="4000" b="0" i="0" u="none" strike="noStrike" cap="none">
              <a:solidFill>
                <a:srgbClr val="000000"/>
              </a:solidFill>
              <a:latin typeface="Arial"/>
              <a:ea typeface="Arial"/>
              <a:cs typeface="Arial"/>
              <a:sym typeface="Arial"/>
            </a:endParaRPr>
          </a:p>
        </p:txBody>
      </p:sp>
      <p:sp>
        <p:nvSpPr>
          <p:cNvPr id="278" name="Google Shape;278;p18"/>
          <p:cNvSpPr txBox="1"/>
          <p:nvPr/>
        </p:nvSpPr>
        <p:spPr>
          <a:xfrm>
            <a:off x="72575" y="923175"/>
            <a:ext cx="11917800"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500" b="1" i="0" u="none" strike="noStrike" cap="none">
                <a:solidFill>
                  <a:srgbClr val="000000"/>
                </a:solidFill>
                <a:latin typeface="Calibri"/>
                <a:ea typeface="Calibri"/>
                <a:cs typeface="Calibri"/>
                <a:sym typeface="Calibri"/>
              </a:rPr>
              <a:t>Interaction with operational stakeholders in civil protection and disaster risk management </a:t>
            </a:r>
            <a:r>
              <a:rPr lang="en-GB" sz="1500">
                <a:solidFill>
                  <a:schemeClr val="dk1"/>
                </a:solidFill>
                <a:latin typeface="Calibri"/>
                <a:ea typeface="Calibri"/>
                <a:cs typeface="Calibri"/>
                <a:sym typeface="Calibri"/>
              </a:rPr>
              <a:t>(</a:t>
            </a:r>
            <a:r>
              <a:rPr lang="en-GB" sz="1500">
                <a:solidFill>
                  <a:srgbClr val="0070C0"/>
                </a:solidFill>
                <a:latin typeface="Calibri"/>
                <a:ea typeface="Calibri"/>
                <a:cs typeface="Calibri"/>
                <a:sym typeface="Calibri"/>
              </a:rPr>
              <a:t>EPOS ERIC, INGV , UNINA, RBI, EUCENTRE</a:t>
            </a:r>
            <a:r>
              <a:rPr lang="en-GB" sz="1500">
                <a:solidFill>
                  <a:schemeClr val="dk1"/>
                </a:solidFill>
                <a:latin typeface="Calibri"/>
                <a:ea typeface="Calibri"/>
                <a:cs typeface="Calibri"/>
                <a:sym typeface="Calibri"/>
              </a:rPr>
              <a:t>) - promoting innovation, learning opportunities and dialogue between EPOS and operational stakeholders in civil protection and disaster risk management</a:t>
            </a:r>
            <a:endParaRPr/>
          </a:p>
        </p:txBody>
      </p:sp>
      <p:pic>
        <p:nvPicPr>
          <p:cNvPr id="279" name="Google Shape;279;p18"/>
          <p:cNvPicPr preferRelativeResize="0"/>
          <p:nvPr/>
        </p:nvPicPr>
        <p:blipFill rotWithShape="1">
          <a:blip r:embed="rId3">
            <a:alphaModFix amt="14000"/>
          </a:blip>
          <a:srcRect l="2385" t="14140" r="1741" b="26501"/>
          <a:stretch/>
        </p:blipFill>
        <p:spPr>
          <a:xfrm>
            <a:off x="382136" y="1733266"/>
            <a:ext cx="11635071" cy="3643952"/>
          </a:xfrm>
          <a:prstGeom prst="rect">
            <a:avLst/>
          </a:prstGeom>
          <a:noFill/>
          <a:ln>
            <a:noFill/>
          </a:ln>
        </p:spPr>
      </p:pic>
      <p:graphicFrame>
        <p:nvGraphicFramePr>
          <p:cNvPr id="280" name="Google Shape;280;p18"/>
          <p:cNvGraphicFramePr/>
          <p:nvPr/>
        </p:nvGraphicFramePr>
        <p:xfrm>
          <a:off x="838200" y="3009461"/>
          <a:ext cx="3000000" cy="3000000"/>
        </p:xfrm>
        <a:graphic>
          <a:graphicData uri="http://schemas.openxmlformats.org/drawingml/2006/table">
            <a:tbl>
              <a:tblPr>
                <a:noFill/>
                <a:tableStyleId>{AB633FDB-F078-47D2-8752-6779AE1D0074}</a:tableStyleId>
              </a:tblPr>
              <a:tblGrid>
                <a:gridCol w="1060525">
                  <a:extLst>
                    <a:ext uri="{9D8B030D-6E8A-4147-A177-3AD203B41FA5}">
                      <a16:colId xmlns:a16="http://schemas.microsoft.com/office/drawing/2014/main" val="20000"/>
                    </a:ext>
                  </a:extLst>
                </a:gridCol>
                <a:gridCol w="6188125">
                  <a:extLst>
                    <a:ext uri="{9D8B030D-6E8A-4147-A177-3AD203B41FA5}">
                      <a16:colId xmlns:a16="http://schemas.microsoft.com/office/drawing/2014/main" val="20001"/>
                    </a:ext>
                  </a:extLst>
                </a:gridCol>
                <a:gridCol w="2994925">
                  <a:extLst>
                    <a:ext uri="{9D8B030D-6E8A-4147-A177-3AD203B41FA5}">
                      <a16:colId xmlns:a16="http://schemas.microsoft.com/office/drawing/2014/main" val="20002"/>
                    </a:ext>
                  </a:extLst>
                </a:gridCol>
              </a:tblGrid>
              <a:tr h="755875">
                <a:tc>
                  <a:txBody>
                    <a:bodyPr/>
                    <a:lstStyle/>
                    <a:p>
                      <a:pPr marL="0" marR="0" lvl="0" indent="0" algn="ctr" rtl="0">
                        <a:spcBef>
                          <a:spcPts val="0"/>
                        </a:spcBef>
                        <a:spcAft>
                          <a:spcPts val="0"/>
                        </a:spcAft>
                        <a:buClr>
                          <a:srgbClr val="124179"/>
                        </a:buClr>
                        <a:buSzPts val="1800"/>
                        <a:buFont typeface="Open Sans"/>
                        <a:buNone/>
                      </a:pPr>
                      <a:r>
                        <a:rPr lang="en-GB" sz="1800" b="1" i="0" u="none" strike="noStrike" cap="none">
                          <a:solidFill>
                            <a:srgbClr val="124179"/>
                          </a:solidFill>
                          <a:latin typeface="Open Sans"/>
                          <a:ea typeface="Open Sans"/>
                          <a:cs typeface="Open Sans"/>
                          <a:sym typeface="Open Sans"/>
                        </a:rPr>
                        <a:t>12.00-12.10</a:t>
                      </a:r>
                      <a:endParaRPr sz="2800" b="0" i="0" u="none" strike="noStrike" cap="none">
                        <a:latin typeface="Arial"/>
                        <a:ea typeface="Arial"/>
                        <a:cs typeface="Arial"/>
                        <a:sym typeface="Arial"/>
                      </a:endParaRPr>
                    </a:p>
                  </a:txBody>
                  <a:tcPr marL="139975" marR="139975" marT="70000" marB="70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Clr>
                          <a:srgbClr val="000000"/>
                        </a:buClr>
                        <a:buSzPts val="1800"/>
                        <a:buFont typeface="Open Sans"/>
                        <a:buNone/>
                      </a:pPr>
                      <a:r>
                        <a:rPr lang="en-GB" sz="1800" b="1" i="0" u="none" strike="noStrike" cap="none">
                          <a:solidFill>
                            <a:srgbClr val="000000"/>
                          </a:solidFill>
                          <a:latin typeface="Open Sans"/>
                          <a:ea typeface="Open Sans"/>
                          <a:cs typeface="Open Sans"/>
                          <a:sym typeface="Open Sans"/>
                        </a:rPr>
                        <a:t>Scientific products exploitable in evidence-based decision making – introduction</a:t>
                      </a:r>
                      <a:endParaRPr sz="2800" b="0" i="0" u="none" strike="noStrike" cap="none">
                        <a:latin typeface="Arial"/>
                        <a:ea typeface="Arial"/>
                        <a:cs typeface="Arial"/>
                        <a:sym typeface="Arial"/>
                      </a:endParaRPr>
                    </a:p>
                  </a:txBody>
                  <a:tcPr marL="139975" marR="139975" marT="70000" marB="70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Clr>
                          <a:srgbClr val="000000"/>
                        </a:buClr>
                        <a:buSzPts val="1800"/>
                        <a:buFont typeface="Open Sans"/>
                        <a:buNone/>
                      </a:pPr>
                      <a:r>
                        <a:rPr lang="en-GB" sz="1800" b="0" i="1" u="none" strike="noStrike" cap="none">
                          <a:solidFill>
                            <a:srgbClr val="000000"/>
                          </a:solidFill>
                          <a:latin typeface="Open Sans"/>
                          <a:ea typeface="Open Sans"/>
                          <a:cs typeface="Open Sans"/>
                          <a:sym typeface="Open Sans"/>
                        </a:rPr>
                        <a:t>Giovanna Forlenza</a:t>
                      </a:r>
                      <a:endParaRPr sz="2800" b="0" i="0" u="none" strike="noStrike" cap="none">
                        <a:latin typeface="Arial"/>
                        <a:ea typeface="Arial"/>
                        <a:cs typeface="Arial"/>
                        <a:sym typeface="Arial"/>
                      </a:endParaRPr>
                    </a:p>
                  </a:txBody>
                  <a:tcPr marL="139975" marR="139975" marT="70000" marB="70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2"/>
          <p:cNvSpPr txBox="1">
            <a:spLocks noGrp="1"/>
          </p:cNvSpPr>
          <p:nvPr>
            <p:ph type="title"/>
          </p:nvPr>
        </p:nvSpPr>
        <p:spPr>
          <a:xfrm>
            <a:off x="4527426" y="-104476"/>
            <a:ext cx="4196255" cy="6844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GB" sz="4000" b="1">
                <a:latin typeface="Calibri"/>
                <a:ea typeface="Calibri"/>
                <a:cs typeface="Calibri"/>
                <a:sym typeface="Calibri"/>
              </a:rPr>
              <a:t>WP3 in a nutshell</a:t>
            </a:r>
            <a:endParaRPr/>
          </a:p>
        </p:txBody>
      </p:sp>
      <p:sp>
        <p:nvSpPr>
          <p:cNvPr id="45" name="Google Shape;45;p2"/>
          <p:cNvSpPr/>
          <p:nvPr/>
        </p:nvSpPr>
        <p:spPr>
          <a:xfrm>
            <a:off x="213875" y="875339"/>
            <a:ext cx="11693100" cy="7107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900"/>
              <a:buFont typeface="Calibri"/>
              <a:buNone/>
            </a:pPr>
            <a:r>
              <a:rPr lang="en-GB" sz="1900" b="0" i="0" u="none" strike="noStrike" cap="none">
                <a:solidFill>
                  <a:srgbClr val="000000"/>
                </a:solidFill>
                <a:latin typeface="Calibri"/>
                <a:ea typeface="Calibri"/>
                <a:cs typeface="Calibri"/>
                <a:sym typeface="Calibri"/>
              </a:rPr>
              <a:t>WP3 aims to contribute to </a:t>
            </a:r>
            <a:r>
              <a:rPr lang="en-GB" sz="1900" b="1" i="0" u="none" strike="noStrike" cap="none">
                <a:solidFill>
                  <a:srgbClr val="000000"/>
                </a:solidFill>
                <a:latin typeface="Calibri"/>
                <a:ea typeface="Calibri"/>
                <a:cs typeface="Calibri"/>
                <a:sym typeface="Calibri"/>
              </a:rPr>
              <a:t>tackling societal challenges</a:t>
            </a:r>
            <a:r>
              <a:rPr lang="en-GB" sz="1900" b="0" i="0" u="none" strike="noStrike" cap="none">
                <a:solidFill>
                  <a:srgbClr val="000000"/>
                </a:solidFill>
                <a:latin typeface="Calibri"/>
                <a:ea typeface="Calibri"/>
                <a:cs typeface="Calibri"/>
                <a:sym typeface="Calibri"/>
              </a:rPr>
              <a:t> to make a step forward in defining concrete actions in which EPOS may provide added value for society. </a:t>
            </a:r>
            <a:endParaRPr sz="1800" b="0" i="0" u="none" strike="noStrike" cap="none">
              <a:solidFill>
                <a:srgbClr val="38761D"/>
              </a:solidFill>
              <a:latin typeface="Calibri"/>
              <a:ea typeface="Calibri"/>
              <a:cs typeface="Calibri"/>
              <a:sym typeface="Calibri"/>
            </a:endParaRPr>
          </a:p>
        </p:txBody>
      </p:sp>
      <p:sp>
        <p:nvSpPr>
          <p:cNvPr id="46" name="Google Shape;46;p2"/>
          <p:cNvSpPr/>
          <p:nvPr/>
        </p:nvSpPr>
        <p:spPr>
          <a:xfrm>
            <a:off x="926675" y="1563325"/>
            <a:ext cx="3107100" cy="2757900"/>
          </a:xfrm>
          <a:prstGeom prst="ellipse">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7" name="Google Shape;47;p2"/>
          <p:cNvSpPr/>
          <p:nvPr/>
        </p:nvSpPr>
        <p:spPr>
          <a:xfrm>
            <a:off x="1233275" y="1728700"/>
            <a:ext cx="2493900" cy="71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300"/>
              <a:buFont typeface="Calibri"/>
              <a:buNone/>
            </a:pPr>
            <a:r>
              <a:rPr lang="en-GB" sz="2300" b="0" i="0" u="none" strike="noStrike" cap="none">
                <a:solidFill>
                  <a:schemeClr val="lt1"/>
                </a:solidFill>
                <a:latin typeface="Calibri"/>
                <a:ea typeface="Calibri"/>
                <a:cs typeface="Calibri"/>
                <a:sym typeface="Calibri"/>
              </a:rPr>
              <a:t>Enhancement + Interoperability</a:t>
            </a:r>
            <a:endParaRPr sz="23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2300"/>
              <a:buFont typeface="Calibri"/>
              <a:buNone/>
            </a:pPr>
            <a:r>
              <a:rPr lang="en-GB" sz="2300" b="0" i="0" u="none" strike="noStrike" cap="none">
                <a:solidFill>
                  <a:schemeClr val="lt1"/>
                </a:solidFill>
                <a:latin typeface="Calibri"/>
                <a:ea typeface="Calibri"/>
                <a:cs typeface="Calibri"/>
                <a:sym typeface="Calibri"/>
              </a:rPr>
              <a:t>of services for several natural hazards  </a:t>
            </a:r>
            <a:endParaRPr sz="2200" b="0" i="0" u="none" strike="noStrike" cap="none">
              <a:solidFill>
                <a:schemeClr val="lt1"/>
              </a:solidFill>
              <a:latin typeface="Calibri"/>
              <a:ea typeface="Calibri"/>
              <a:cs typeface="Calibri"/>
              <a:sym typeface="Calibri"/>
            </a:endParaRPr>
          </a:p>
        </p:txBody>
      </p:sp>
      <p:sp>
        <p:nvSpPr>
          <p:cNvPr id="48" name="Google Shape;48;p2"/>
          <p:cNvSpPr/>
          <p:nvPr/>
        </p:nvSpPr>
        <p:spPr>
          <a:xfrm>
            <a:off x="3259925" y="3067675"/>
            <a:ext cx="3107100" cy="2831700"/>
          </a:xfrm>
          <a:prstGeom prst="ellipse">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9" name="Google Shape;49;p2"/>
          <p:cNvSpPr/>
          <p:nvPr/>
        </p:nvSpPr>
        <p:spPr>
          <a:xfrm>
            <a:off x="5656000" y="1715725"/>
            <a:ext cx="3328800" cy="2831700"/>
          </a:xfrm>
          <a:prstGeom prst="ellipse">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0" name="Google Shape;50;p2"/>
          <p:cNvSpPr/>
          <p:nvPr/>
        </p:nvSpPr>
        <p:spPr>
          <a:xfrm>
            <a:off x="8133725" y="3172225"/>
            <a:ext cx="3392700" cy="2879400"/>
          </a:xfrm>
          <a:prstGeom prst="ellipse">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1" name="Google Shape;51;p2"/>
          <p:cNvSpPr/>
          <p:nvPr/>
        </p:nvSpPr>
        <p:spPr>
          <a:xfrm>
            <a:off x="3566525" y="3829550"/>
            <a:ext cx="2493900" cy="71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800"/>
              <a:buFont typeface="Calibri"/>
              <a:buNone/>
            </a:pPr>
            <a:r>
              <a:rPr lang="en-GB" sz="2800" b="0" i="0" u="none" strike="noStrike" cap="none">
                <a:solidFill>
                  <a:schemeClr val="lt1"/>
                </a:solidFill>
                <a:latin typeface="Calibri"/>
                <a:ea typeface="Calibri"/>
                <a:cs typeface="Calibri"/>
                <a:sym typeface="Calibri"/>
              </a:rPr>
              <a:t>Interaction w/ operational stakeholders </a:t>
            </a:r>
            <a:endParaRPr sz="2700" b="0" i="0" u="none" strike="noStrike" cap="none">
              <a:solidFill>
                <a:schemeClr val="lt1"/>
              </a:solidFill>
              <a:latin typeface="Calibri"/>
              <a:ea typeface="Calibri"/>
              <a:cs typeface="Calibri"/>
              <a:sym typeface="Calibri"/>
            </a:endParaRPr>
          </a:p>
        </p:txBody>
      </p:sp>
      <p:sp>
        <p:nvSpPr>
          <p:cNvPr id="52" name="Google Shape;52;p2"/>
          <p:cNvSpPr/>
          <p:nvPr/>
        </p:nvSpPr>
        <p:spPr>
          <a:xfrm>
            <a:off x="6073450" y="2363200"/>
            <a:ext cx="2493900" cy="71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900"/>
              <a:buFont typeface="Arial"/>
              <a:buNone/>
            </a:pPr>
            <a:r>
              <a:rPr lang="en-GB" sz="2900" b="0" i="0" u="none" strike="noStrike" cap="none">
                <a:solidFill>
                  <a:schemeClr val="lt1"/>
                </a:solidFill>
                <a:latin typeface="Calibri"/>
                <a:ea typeface="Calibri"/>
                <a:cs typeface="Calibri"/>
                <a:sym typeface="Calibri"/>
              </a:rPr>
              <a:t>Definition of ethical guidelines</a:t>
            </a:r>
            <a:endParaRPr sz="2900" b="0" i="0" u="none" strike="noStrike" cap="none">
              <a:solidFill>
                <a:schemeClr val="lt1"/>
              </a:solidFill>
              <a:latin typeface="Calibri"/>
              <a:ea typeface="Calibri"/>
              <a:cs typeface="Calibri"/>
              <a:sym typeface="Calibri"/>
            </a:endParaRPr>
          </a:p>
        </p:txBody>
      </p:sp>
      <p:sp>
        <p:nvSpPr>
          <p:cNvPr id="53" name="Google Shape;53;p2"/>
          <p:cNvSpPr/>
          <p:nvPr/>
        </p:nvSpPr>
        <p:spPr>
          <a:xfrm>
            <a:off x="8495075" y="4027975"/>
            <a:ext cx="2670000" cy="71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800"/>
              <a:buFont typeface="Calibri"/>
              <a:buNone/>
            </a:pPr>
            <a:r>
              <a:rPr lang="en-GB" sz="2800" b="0" i="0" u="none" strike="noStrike" cap="none">
                <a:solidFill>
                  <a:schemeClr val="dk1"/>
                </a:solidFill>
                <a:latin typeface="Calibri"/>
                <a:ea typeface="Calibri"/>
                <a:cs typeface="Calibri"/>
                <a:sym typeface="Calibri"/>
              </a:rPr>
              <a:t>Environmental impacts of the EPOS RI</a:t>
            </a:r>
            <a:endParaRPr sz="2800" b="0" i="0" u="none" strike="noStrike" cap="none">
              <a:solidFill>
                <a:schemeClr val="dk1"/>
              </a:solidFill>
              <a:latin typeface="Calibri"/>
              <a:ea typeface="Calibri"/>
              <a:cs typeface="Calibri"/>
              <a:sym typeface="Calibri"/>
            </a:endParaRPr>
          </a:p>
        </p:txBody>
      </p:sp>
      <p:grpSp>
        <p:nvGrpSpPr>
          <p:cNvPr id="54" name="Google Shape;54;p2"/>
          <p:cNvGrpSpPr/>
          <p:nvPr/>
        </p:nvGrpSpPr>
        <p:grpSpPr>
          <a:xfrm>
            <a:off x="609600" y="3244625"/>
            <a:ext cx="598026" cy="889700"/>
            <a:chOff x="381000" y="3244625"/>
            <a:chExt cx="598026" cy="889700"/>
          </a:xfrm>
        </p:grpSpPr>
        <p:pic>
          <p:nvPicPr>
            <p:cNvPr id="55" name="Google Shape;55;p2"/>
            <p:cNvPicPr preferRelativeResize="0"/>
            <p:nvPr/>
          </p:nvPicPr>
          <p:blipFill rotWithShape="1">
            <a:blip r:embed="rId3">
              <a:alphaModFix/>
            </a:blip>
            <a:srcRect r="71756"/>
            <a:stretch/>
          </p:blipFill>
          <p:spPr>
            <a:xfrm>
              <a:off x="395875" y="3244625"/>
              <a:ext cx="583151" cy="889700"/>
            </a:xfrm>
            <a:prstGeom prst="rect">
              <a:avLst/>
            </a:prstGeom>
            <a:noFill/>
            <a:ln>
              <a:noFill/>
            </a:ln>
          </p:spPr>
        </p:pic>
        <p:sp>
          <p:nvSpPr>
            <p:cNvPr id="56" name="Google Shape;56;p2"/>
            <p:cNvSpPr/>
            <p:nvPr/>
          </p:nvSpPr>
          <p:spPr>
            <a:xfrm>
              <a:off x="381000" y="3257550"/>
              <a:ext cx="597900" cy="813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57" name="Google Shape;57;p2"/>
          <p:cNvGrpSpPr/>
          <p:nvPr/>
        </p:nvGrpSpPr>
        <p:grpSpPr>
          <a:xfrm>
            <a:off x="1444900" y="3544525"/>
            <a:ext cx="713600" cy="710702"/>
            <a:chOff x="1216300" y="3544525"/>
            <a:chExt cx="713600" cy="710702"/>
          </a:xfrm>
        </p:grpSpPr>
        <p:pic>
          <p:nvPicPr>
            <p:cNvPr id="58" name="Google Shape;58;p2"/>
            <p:cNvPicPr preferRelativeResize="0"/>
            <p:nvPr/>
          </p:nvPicPr>
          <p:blipFill rotWithShape="1">
            <a:blip r:embed="rId4">
              <a:alphaModFix/>
            </a:blip>
            <a:srcRect/>
            <a:stretch/>
          </p:blipFill>
          <p:spPr>
            <a:xfrm>
              <a:off x="1216300" y="3544525"/>
              <a:ext cx="710702" cy="710702"/>
            </a:xfrm>
            <a:prstGeom prst="rect">
              <a:avLst/>
            </a:prstGeom>
            <a:noFill/>
            <a:ln>
              <a:noFill/>
            </a:ln>
          </p:spPr>
        </p:pic>
        <p:sp>
          <p:nvSpPr>
            <p:cNvPr id="59" name="Google Shape;59;p2"/>
            <p:cNvSpPr/>
            <p:nvPr/>
          </p:nvSpPr>
          <p:spPr>
            <a:xfrm>
              <a:off x="1219200" y="3544525"/>
              <a:ext cx="710700" cy="678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60" name="Google Shape;60;p2"/>
          <p:cNvGrpSpPr/>
          <p:nvPr/>
        </p:nvGrpSpPr>
        <p:grpSpPr>
          <a:xfrm>
            <a:off x="2392876" y="3669595"/>
            <a:ext cx="716499" cy="754442"/>
            <a:chOff x="2164276" y="3669595"/>
            <a:chExt cx="716499" cy="754442"/>
          </a:xfrm>
        </p:grpSpPr>
        <p:pic>
          <p:nvPicPr>
            <p:cNvPr id="61" name="Google Shape;61;p2"/>
            <p:cNvPicPr preferRelativeResize="0"/>
            <p:nvPr/>
          </p:nvPicPr>
          <p:blipFill rotWithShape="1">
            <a:blip r:embed="rId5">
              <a:alphaModFix/>
            </a:blip>
            <a:srcRect t="-3030" b="8904"/>
            <a:stretch/>
          </p:blipFill>
          <p:spPr>
            <a:xfrm>
              <a:off x="2164276" y="3669595"/>
              <a:ext cx="710701" cy="754442"/>
            </a:xfrm>
            <a:prstGeom prst="rect">
              <a:avLst/>
            </a:prstGeom>
            <a:noFill/>
            <a:ln>
              <a:noFill/>
            </a:ln>
          </p:spPr>
        </p:pic>
        <p:sp>
          <p:nvSpPr>
            <p:cNvPr id="62" name="Google Shape;62;p2"/>
            <p:cNvSpPr/>
            <p:nvPr/>
          </p:nvSpPr>
          <p:spPr>
            <a:xfrm>
              <a:off x="2170075" y="3683000"/>
              <a:ext cx="710700" cy="735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63" name="Google Shape;63;p2"/>
          <p:cNvGrpSpPr/>
          <p:nvPr/>
        </p:nvGrpSpPr>
        <p:grpSpPr>
          <a:xfrm>
            <a:off x="164631" y="2363200"/>
            <a:ext cx="1236300" cy="461700"/>
            <a:chOff x="1183556" y="5240875"/>
            <a:chExt cx="1236300" cy="461700"/>
          </a:xfrm>
        </p:grpSpPr>
        <p:sp>
          <p:nvSpPr>
            <p:cNvPr id="64" name="Google Shape;64;p2"/>
            <p:cNvSpPr/>
            <p:nvPr/>
          </p:nvSpPr>
          <p:spPr>
            <a:xfrm>
              <a:off x="1207625" y="5240875"/>
              <a:ext cx="1185300" cy="461700"/>
            </a:xfrm>
            <a:prstGeom prst="roundRect">
              <a:avLst>
                <a:gd name="adj" fmla="val 16667"/>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5" name="Google Shape;65;p2"/>
            <p:cNvSpPr/>
            <p:nvPr/>
          </p:nvSpPr>
          <p:spPr>
            <a:xfrm>
              <a:off x="1183556" y="5240875"/>
              <a:ext cx="1236300" cy="4617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Calibri"/>
                  <a:ea typeface="Calibri"/>
                  <a:cs typeface="Calibri"/>
                  <a:sym typeface="Calibri"/>
                </a:rPr>
                <a:t>Task 3.1</a:t>
              </a:r>
              <a:endParaRPr sz="1800" b="0" i="0" u="none" strike="noStrike" cap="none">
                <a:solidFill>
                  <a:schemeClr val="dk1"/>
                </a:solidFill>
                <a:latin typeface="Calibri"/>
                <a:ea typeface="Calibri"/>
                <a:cs typeface="Calibri"/>
                <a:sym typeface="Calibri"/>
              </a:endParaRPr>
            </a:p>
          </p:txBody>
        </p:sp>
      </p:grpSp>
      <p:grpSp>
        <p:nvGrpSpPr>
          <p:cNvPr id="66" name="Google Shape;66;p2"/>
          <p:cNvGrpSpPr/>
          <p:nvPr/>
        </p:nvGrpSpPr>
        <p:grpSpPr>
          <a:xfrm>
            <a:off x="2979906" y="5357000"/>
            <a:ext cx="1236300" cy="461700"/>
            <a:chOff x="1183556" y="5240875"/>
            <a:chExt cx="1236300" cy="461700"/>
          </a:xfrm>
        </p:grpSpPr>
        <p:sp>
          <p:nvSpPr>
            <p:cNvPr id="67" name="Google Shape;67;p2"/>
            <p:cNvSpPr/>
            <p:nvPr/>
          </p:nvSpPr>
          <p:spPr>
            <a:xfrm>
              <a:off x="1207625" y="5240875"/>
              <a:ext cx="1185300" cy="461700"/>
            </a:xfrm>
            <a:prstGeom prst="roundRect">
              <a:avLst>
                <a:gd name="adj" fmla="val 16667"/>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8" name="Google Shape;68;p2"/>
            <p:cNvSpPr/>
            <p:nvPr/>
          </p:nvSpPr>
          <p:spPr>
            <a:xfrm>
              <a:off x="1183556" y="5240875"/>
              <a:ext cx="1236300" cy="4617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Calibri"/>
                  <a:ea typeface="Calibri"/>
                  <a:cs typeface="Calibri"/>
                  <a:sym typeface="Calibri"/>
                </a:rPr>
                <a:t>Task 3.2</a:t>
              </a:r>
              <a:endParaRPr sz="1800" b="0" i="0" u="none" strike="noStrike" cap="none">
                <a:solidFill>
                  <a:schemeClr val="dk1"/>
                </a:solidFill>
                <a:latin typeface="Calibri"/>
                <a:ea typeface="Calibri"/>
                <a:cs typeface="Calibri"/>
                <a:sym typeface="Calibri"/>
              </a:endParaRPr>
            </a:p>
          </p:txBody>
        </p:sp>
      </p:grpSp>
      <p:grpSp>
        <p:nvGrpSpPr>
          <p:cNvPr id="69" name="Google Shape;69;p2"/>
          <p:cNvGrpSpPr/>
          <p:nvPr/>
        </p:nvGrpSpPr>
        <p:grpSpPr>
          <a:xfrm>
            <a:off x="7487381" y="1574575"/>
            <a:ext cx="1236300" cy="461700"/>
            <a:chOff x="1183556" y="5240875"/>
            <a:chExt cx="1236300" cy="461700"/>
          </a:xfrm>
        </p:grpSpPr>
        <p:sp>
          <p:nvSpPr>
            <p:cNvPr id="70" name="Google Shape;70;p2"/>
            <p:cNvSpPr/>
            <p:nvPr/>
          </p:nvSpPr>
          <p:spPr>
            <a:xfrm>
              <a:off x="1207625" y="5240875"/>
              <a:ext cx="1185300" cy="461700"/>
            </a:xfrm>
            <a:prstGeom prst="roundRect">
              <a:avLst>
                <a:gd name="adj" fmla="val 16667"/>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1" name="Google Shape;71;p2"/>
            <p:cNvSpPr/>
            <p:nvPr/>
          </p:nvSpPr>
          <p:spPr>
            <a:xfrm>
              <a:off x="1183556" y="5240875"/>
              <a:ext cx="1236300" cy="4617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Calibri"/>
                  <a:ea typeface="Calibri"/>
                  <a:cs typeface="Calibri"/>
                  <a:sym typeface="Calibri"/>
                </a:rPr>
                <a:t>Task 3.3</a:t>
              </a:r>
              <a:endParaRPr sz="1800" b="0" i="0" u="none" strike="noStrike" cap="none">
                <a:solidFill>
                  <a:schemeClr val="dk1"/>
                </a:solidFill>
                <a:latin typeface="Calibri"/>
                <a:ea typeface="Calibri"/>
                <a:cs typeface="Calibri"/>
                <a:sym typeface="Calibri"/>
              </a:endParaRPr>
            </a:p>
          </p:txBody>
        </p:sp>
      </p:grpSp>
      <p:grpSp>
        <p:nvGrpSpPr>
          <p:cNvPr id="72" name="Google Shape;72;p2"/>
          <p:cNvGrpSpPr/>
          <p:nvPr/>
        </p:nvGrpSpPr>
        <p:grpSpPr>
          <a:xfrm>
            <a:off x="10607031" y="3458625"/>
            <a:ext cx="1236300" cy="461700"/>
            <a:chOff x="1183556" y="5240875"/>
            <a:chExt cx="1236300" cy="461700"/>
          </a:xfrm>
        </p:grpSpPr>
        <p:sp>
          <p:nvSpPr>
            <p:cNvPr id="73" name="Google Shape;73;p2"/>
            <p:cNvSpPr/>
            <p:nvPr/>
          </p:nvSpPr>
          <p:spPr>
            <a:xfrm>
              <a:off x="1207625" y="5240875"/>
              <a:ext cx="1185300" cy="461700"/>
            </a:xfrm>
            <a:prstGeom prst="roundRect">
              <a:avLst>
                <a:gd name="adj" fmla="val 16667"/>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4" name="Google Shape;74;p2"/>
            <p:cNvSpPr/>
            <p:nvPr/>
          </p:nvSpPr>
          <p:spPr>
            <a:xfrm>
              <a:off x="1183556" y="5240875"/>
              <a:ext cx="1236300" cy="4617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Calibri"/>
                  <a:ea typeface="Calibri"/>
                  <a:cs typeface="Calibri"/>
                  <a:sym typeface="Calibri"/>
                </a:rPr>
                <a:t>Task 3.4</a:t>
              </a: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9"/>
          <p:cNvSpPr/>
          <p:nvPr/>
        </p:nvSpPr>
        <p:spPr>
          <a:xfrm>
            <a:off x="5076497" y="-169456"/>
            <a:ext cx="3591131" cy="65168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4000" b="1" i="0" u="none" strike="noStrike" cap="none">
                <a:solidFill>
                  <a:srgbClr val="000000"/>
                </a:solidFill>
                <a:latin typeface="Calibri"/>
                <a:ea typeface="Calibri"/>
                <a:cs typeface="Calibri"/>
                <a:sym typeface="Calibri"/>
              </a:rPr>
              <a:t>Task 3.3</a:t>
            </a:r>
            <a:endParaRPr sz="4000" b="0" i="0" u="none" strike="noStrike" cap="none">
              <a:solidFill>
                <a:srgbClr val="000000"/>
              </a:solidFill>
              <a:latin typeface="Arial"/>
              <a:ea typeface="Arial"/>
              <a:cs typeface="Arial"/>
              <a:sym typeface="Arial"/>
            </a:endParaRPr>
          </a:p>
        </p:txBody>
      </p:sp>
      <p:sp>
        <p:nvSpPr>
          <p:cNvPr id="286" name="Google Shape;286;p19"/>
          <p:cNvSpPr txBox="1"/>
          <p:nvPr/>
        </p:nvSpPr>
        <p:spPr>
          <a:xfrm>
            <a:off x="72575" y="923175"/>
            <a:ext cx="11917800"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500" b="1" i="0" u="none" strike="noStrike" cap="none">
                <a:solidFill>
                  <a:srgbClr val="000000"/>
                </a:solidFill>
                <a:latin typeface="Calibri"/>
                <a:ea typeface="Calibri"/>
                <a:cs typeface="Calibri"/>
                <a:sym typeface="Calibri"/>
              </a:rPr>
              <a:t>Methodology for an ethical label applicable to services </a:t>
            </a:r>
            <a:r>
              <a:rPr lang="en-GB" sz="1500">
                <a:solidFill>
                  <a:schemeClr val="dk1"/>
                </a:solidFill>
                <a:latin typeface="Calibri"/>
                <a:ea typeface="Calibri"/>
                <a:cs typeface="Calibri"/>
                <a:sym typeface="Calibri"/>
              </a:rPr>
              <a:t>(</a:t>
            </a:r>
            <a:r>
              <a:rPr lang="en-GB" sz="1500">
                <a:solidFill>
                  <a:srgbClr val="0070C0"/>
                </a:solidFill>
                <a:latin typeface="Calibri"/>
                <a:ea typeface="Calibri"/>
                <a:cs typeface="Calibri"/>
                <a:sym typeface="Calibri"/>
              </a:rPr>
              <a:t>EPOS ERIC, AUTH, INGV , UBI, LTU, IGF PAS, BRGM, UU, CNR, GFZ</a:t>
            </a:r>
            <a:r>
              <a:rPr lang="en-GB" sz="1500">
                <a:solidFill>
                  <a:schemeClr val="dk1"/>
                </a:solidFill>
                <a:latin typeface="Calibri"/>
                <a:ea typeface="Calibri"/>
                <a:cs typeface="Calibri"/>
                <a:sym typeface="Calibri"/>
              </a:rPr>
              <a:t>) - Consolidating and improving an ethical framework for the EPOS community</a:t>
            </a:r>
            <a:endParaRPr sz="1500">
              <a:solidFill>
                <a:schemeClr val="dk1"/>
              </a:solidFill>
              <a:latin typeface="Calibri"/>
              <a:ea typeface="Calibri"/>
              <a:cs typeface="Calibri"/>
              <a:sym typeface="Calibri"/>
            </a:endParaRPr>
          </a:p>
        </p:txBody>
      </p:sp>
      <p:pic>
        <p:nvPicPr>
          <p:cNvPr id="287" name="Google Shape;287;p19"/>
          <p:cNvPicPr preferRelativeResize="0"/>
          <p:nvPr/>
        </p:nvPicPr>
        <p:blipFill rotWithShape="1">
          <a:blip r:embed="rId3">
            <a:alphaModFix/>
          </a:blip>
          <a:srcRect/>
          <a:stretch/>
        </p:blipFill>
        <p:spPr>
          <a:xfrm>
            <a:off x="8649097" y="1292772"/>
            <a:ext cx="3200664" cy="4642053"/>
          </a:xfrm>
          <a:prstGeom prst="rect">
            <a:avLst/>
          </a:prstGeom>
          <a:noFill/>
          <a:ln>
            <a:noFill/>
          </a:ln>
          <a:effectLst>
            <a:outerShdw blurRad="190500" algn="tl" rotWithShape="0">
              <a:srgbClr val="000000">
                <a:alpha val="70196"/>
              </a:srgbClr>
            </a:outerShdw>
          </a:effectLst>
        </p:spPr>
      </p:pic>
      <p:sp>
        <p:nvSpPr>
          <p:cNvPr id="288" name="Google Shape;288;p19"/>
          <p:cNvSpPr txBox="1">
            <a:spLocks noGrp="1"/>
          </p:cNvSpPr>
          <p:nvPr>
            <p:ph type="body" idx="1"/>
          </p:nvPr>
        </p:nvSpPr>
        <p:spPr>
          <a:xfrm>
            <a:off x="342239" y="1954769"/>
            <a:ext cx="7634441" cy="3161979"/>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2060"/>
              </a:buClr>
              <a:buSzPts val="1800"/>
              <a:buNone/>
            </a:pPr>
            <a:r>
              <a:rPr lang="en-GB" sz="1800">
                <a:solidFill>
                  <a:srgbClr val="002060"/>
                </a:solidFill>
              </a:rPr>
              <a:t>Submitted the MS8 “</a:t>
            </a:r>
            <a:r>
              <a:rPr lang="en-GB" sz="1800" b="1">
                <a:solidFill>
                  <a:srgbClr val="002060"/>
                </a:solidFill>
              </a:rPr>
              <a:t>EPOS COMMUNITY POSITION PAPER ON ETHICS</a:t>
            </a:r>
            <a:r>
              <a:rPr lang="en-GB" sz="1800">
                <a:solidFill>
                  <a:srgbClr val="002060"/>
                </a:solidFill>
              </a:rPr>
              <a:t>”</a:t>
            </a:r>
            <a:endParaRPr/>
          </a:p>
          <a:p>
            <a:pPr marL="0" lvl="0" indent="0" algn="just" rtl="0">
              <a:lnSpc>
                <a:spcPct val="100000"/>
              </a:lnSpc>
              <a:spcBef>
                <a:spcPts val="1000"/>
              </a:spcBef>
              <a:spcAft>
                <a:spcPts val="0"/>
              </a:spcAft>
              <a:buClr>
                <a:srgbClr val="002060"/>
              </a:buClr>
              <a:buSzPts val="1800"/>
              <a:buNone/>
            </a:pPr>
            <a:r>
              <a:rPr lang="en-GB" sz="1800">
                <a:solidFill>
                  <a:srgbClr val="002060"/>
                </a:solidFill>
              </a:rPr>
              <a:t>This is a fundamental step toward releasing the final version of the EPOS Position Paper on Ethics (PPE), which sets out the principles and values that ensure research is responsible, transparent, and serves the public good.</a:t>
            </a:r>
            <a:endParaRPr/>
          </a:p>
          <a:p>
            <a:pPr marL="0" lvl="0" indent="0" algn="just" rtl="0">
              <a:lnSpc>
                <a:spcPct val="100000"/>
              </a:lnSpc>
              <a:spcBef>
                <a:spcPts val="1000"/>
              </a:spcBef>
              <a:spcAft>
                <a:spcPts val="0"/>
              </a:spcAft>
              <a:buClr>
                <a:srgbClr val="002060"/>
              </a:buClr>
              <a:buSzPts val="1800"/>
              <a:buNone/>
            </a:pPr>
            <a:r>
              <a:rPr lang="en-GB" sz="1800">
                <a:solidFill>
                  <a:srgbClr val="002060"/>
                </a:solidFill>
              </a:rPr>
              <a:t>This document serves as a guiding and evaluative tool that could strengthen EPOS’s credibility and reaffirms its commitment to advancing geoscience for the benefit of society and the environment. </a:t>
            </a:r>
            <a:endParaRPr/>
          </a:p>
          <a:p>
            <a:pPr marL="0" lvl="0" indent="0" algn="just" rtl="0">
              <a:lnSpc>
                <a:spcPct val="100000"/>
              </a:lnSpc>
              <a:spcBef>
                <a:spcPts val="1000"/>
              </a:spcBef>
              <a:spcAft>
                <a:spcPts val="0"/>
              </a:spcAft>
              <a:buClr>
                <a:srgbClr val="002060"/>
              </a:buClr>
              <a:buSzPts val="1800"/>
              <a:buNone/>
            </a:pPr>
            <a:r>
              <a:rPr lang="en-GB" sz="1800">
                <a:solidFill>
                  <a:srgbClr val="002060"/>
                </a:solidFill>
              </a:rPr>
              <a:t>It serves as the foundational basis for the development of ethical guidelines and codes of conduct within EPOS ERIC.</a:t>
            </a:r>
            <a:endParaRPr/>
          </a:p>
        </p:txBody>
      </p:sp>
      <p:pic>
        <p:nvPicPr>
          <p:cNvPr id="289" name="Google Shape;289;p19"/>
          <p:cNvPicPr preferRelativeResize="0"/>
          <p:nvPr/>
        </p:nvPicPr>
        <p:blipFill rotWithShape="1">
          <a:blip r:embed="rId4">
            <a:alphaModFix/>
          </a:blip>
          <a:srcRect/>
          <a:stretch/>
        </p:blipFill>
        <p:spPr>
          <a:xfrm>
            <a:off x="7506097" y="4229244"/>
            <a:ext cx="2286000" cy="2286000"/>
          </a:xfrm>
          <a:prstGeom prst="rect">
            <a:avLst/>
          </a:prstGeom>
          <a:noFill/>
          <a:ln>
            <a:noFill/>
          </a:ln>
        </p:spPr>
      </p:pic>
      <p:sp>
        <p:nvSpPr>
          <p:cNvPr id="290" name="Google Shape;290;p19"/>
          <p:cNvSpPr txBox="1"/>
          <p:nvPr/>
        </p:nvSpPr>
        <p:spPr>
          <a:xfrm rot="-797412">
            <a:off x="7702880" y="5270950"/>
            <a:ext cx="190577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rgbClr val="C00000"/>
                </a:solidFill>
                <a:latin typeface="Calibri"/>
                <a:ea typeface="Calibri"/>
                <a:cs typeface="Calibri"/>
                <a:sym typeface="Calibri"/>
              </a:rPr>
              <a:t>Milestone MS8 DONE!!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0"/>
          <p:cNvSpPr/>
          <p:nvPr/>
        </p:nvSpPr>
        <p:spPr>
          <a:xfrm>
            <a:off x="5076497" y="-169456"/>
            <a:ext cx="3591131" cy="65168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4000" b="1" i="0" u="none" strike="noStrike" cap="none">
                <a:solidFill>
                  <a:srgbClr val="000000"/>
                </a:solidFill>
                <a:latin typeface="Calibri"/>
                <a:ea typeface="Calibri"/>
                <a:cs typeface="Calibri"/>
                <a:sym typeface="Calibri"/>
              </a:rPr>
              <a:t>Task 3.3</a:t>
            </a:r>
            <a:endParaRPr sz="4000" b="0" i="0" u="none" strike="noStrike" cap="none">
              <a:solidFill>
                <a:srgbClr val="000000"/>
              </a:solidFill>
              <a:latin typeface="Arial"/>
              <a:ea typeface="Arial"/>
              <a:cs typeface="Arial"/>
              <a:sym typeface="Arial"/>
            </a:endParaRPr>
          </a:p>
        </p:txBody>
      </p:sp>
      <p:sp>
        <p:nvSpPr>
          <p:cNvPr id="296" name="Google Shape;296;p20"/>
          <p:cNvSpPr txBox="1"/>
          <p:nvPr/>
        </p:nvSpPr>
        <p:spPr>
          <a:xfrm>
            <a:off x="72575" y="923175"/>
            <a:ext cx="11917800"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500" b="1" i="0" u="none" strike="noStrike" cap="none">
                <a:solidFill>
                  <a:srgbClr val="000000"/>
                </a:solidFill>
                <a:latin typeface="Calibri"/>
                <a:ea typeface="Calibri"/>
                <a:cs typeface="Calibri"/>
                <a:sym typeface="Calibri"/>
              </a:rPr>
              <a:t>Methodology for an ethical label applicable to services </a:t>
            </a:r>
            <a:r>
              <a:rPr lang="en-GB" sz="1500">
                <a:solidFill>
                  <a:schemeClr val="dk1"/>
                </a:solidFill>
                <a:latin typeface="Calibri"/>
                <a:ea typeface="Calibri"/>
                <a:cs typeface="Calibri"/>
                <a:sym typeface="Calibri"/>
              </a:rPr>
              <a:t>(</a:t>
            </a:r>
            <a:r>
              <a:rPr lang="en-GB" sz="1500">
                <a:solidFill>
                  <a:srgbClr val="0070C0"/>
                </a:solidFill>
                <a:latin typeface="Calibri"/>
                <a:ea typeface="Calibri"/>
                <a:cs typeface="Calibri"/>
                <a:sym typeface="Calibri"/>
              </a:rPr>
              <a:t>EPOS ERIC, AUTH, INGV , UBI, LTU, IGF PAS, BRGM, UU, CNR, GFZ</a:t>
            </a:r>
            <a:r>
              <a:rPr lang="en-GB" sz="1500">
                <a:solidFill>
                  <a:schemeClr val="dk1"/>
                </a:solidFill>
                <a:latin typeface="Calibri"/>
                <a:ea typeface="Calibri"/>
                <a:cs typeface="Calibri"/>
                <a:sym typeface="Calibri"/>
              </a:rPr>
              <a:t>) - Consolidating and improving an ethical framework for the EPOS community</a:t>
            </a:r>
            <a:endParaRPr sz="1500">
              <a:solidFill>
                <a:schemeClr val="dk1"/>
              </a:solidFill>
              <a:latin typeface="Calibri"/>
              <a:ea typeface="Calibri"/>
              <a:cs typeface="Calibri"/>
              <a:sym typeface="Calibri"/>
            </a:endParaRPr>
          </a:p>
        </p:txBody>
      </p:sp>
      <p:pic>
        <p:nvPicPr>
          <p:cNvPr id="297" name="Google Shape;297;p20"/>
          <p:cNvPicPr preferRelativeResize="0"/>
          <p:nvPr/>
        </p:nvPicPr>
        <p:blipFill rotWithShape="1">
          <a:blip r:embed="rId3">
            <a:alphaModFix/>
          </a:blip>
          <a:srcRect/>
          <a:stretch/>
        </p:blipFill>
        <p:spPr>
          <a:xfrm>
            <a:off x="7472854" y="1398455"/>
            <a:ext cx="4376905" cy="4568424"/>
          </a:xfrm>
          <a:prstGeom prst="rect">
            <a:avLst/>
          </a:prstGeom>
          <a:noFill/>
          <a:ln>
            <a:noFill/>
          </a:ln>
          <a:effectLst>
            <a:outerShdw blurRad="190500" algn="tl" rotWithShape="0">
              <a:srgbClr val="000000">
                <a:alpha val="70196"/>
              </a:srgbClr>
            </a:outerShdw>
          </a:effectLst>
        </p:spPr>
      </p:pic>
      <p:sp>
        <p:nvSpPr>
          <p:cNvPr id="298" name="Google Shape;298;p20"/>
          <p:cNvSpPr txBox="1"/>
          <p:nvPr/>
        </p:nvSpPr>
        <p:spPr>
          <a:xfrm>
            <a:off x="342240" y="1634247"/>
            <a:ext cx="6570884" cy="3924378"/>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2060"/>
              </a:buClr>
              <a:buSzPts val="1800"/>
              <a:buFont typeface="Arial"/>
              <a:buNone/>
            </a:pPr>
            <a:r>
              <a:rPr lang="en-GB" sz="1800">
                <a:solidFill>
                  <a:srgbClr val="002060"/>
                </a:solidFill>
                <a:latin typeface="Calibri"/>
                <a:ea typeface="Calibri"/>
                <a:cs typeface="Calibri"/>
                <a:sym typeface="Calibri"/>
              </a:rPr>
              <a:t>A version of the </a:t>
            </a:r>
            <a:r>
              <a:rPr lang="en-GB" sz="1800" b="1">
                <a:solidFill>
                  <a:srgbClr val="002060"/>
                </a:solidFill>
                <a:latin typeface="Calibri"/>
                <a:ea typeface="Calibri"/>
                <a:cs typeface="Calibri"/>
                <a:sym typeface="Calibri"/>
              </a:rPr>
              <a:t>Ethical Label </a:t>
            </a:r>
            <a:r>
              <a:rPr lang="en-GB" sz="1800">
                <a:solidFill>
                  <a:srgbClr val="002060"/>
                </a:solidFill>
                <a:latin typeface="Calibri"/>
                <a:ea typeface="Calibri"/>
                <a:cs typeface="Calibri"/>
                <a:sym typeface="Calibri"/>
              </a:rPr>
              <a:t>has been developed as a tool to identify and communicate the ethical and societal implications of products developed within the EPOS framework. </a:t>
            </a:r>
            <a:endParaRPr/>
          </a:p>
          <a:p>
            <a:pPr marL="0" marR="0" lvl="0" indent="0" algn="just" rtl="0">
              <a:lnSpc>
                <a:spcPct val="100000"/>
              </a:lnSpc>
              <a:spcBef>
                <a:spcPts val="1000"/>
              </a:spcBef>
              <a:spcAft>
                <a:spcPts val="0"/>
              </a:spcAft>
              <a:buClr>
                <a:srgbClr val="002060"/>
              </a:buClr>
              <a:buSzPts val="1800"/>
              <a:buFont typeface="Arial"/>
              <a:buNone/>
            </a:pPr>
            <a:r>
              <a:rPr lang="en-GB" sz="1800">
                <a:solidFill>
                  <a:srgbClr val="002060"/>
                </a:solidFill>
                <a:latin typeface="Calibri"/>
                <a:ea typeface="Calibri"/>
                <a:cs typeface="Calibri"/>
                <a:sym typeface="Calibri"/>
              </a:rPr>
              <a:t>The label provides a structured and standardized framework for describing scientific data, products, and services, thereby facilitating their understanding and comparability. The tool supports the evaluation of potential impacts, ethical risks, and possible misuse, while promoting transparency toward researchers, institutions, and society at large. </a:t>
            </a:r>
            <a:endParaRPr/>
          </a:p>
          <a:p>
            <a:pPr marL="0" marR="0" lvl="0" indent="0" algn="just" rtl="0">
              <a:lnSpc>
                <a:spcPct val="100000"/>
              </a:lnSpc>
              <a:spcBef>
                <a:spcPts val="1000"/>
              </a:spcBef>
              <a:spcAft>
                <a:spcPts val="0"/>
              </a:spcAft>
              <a:buClr>
                <a:srgbClr val="002060"/>
              </a:buClr>
              <a:buSzPts val="1800"/>
              <a:buFont typeface="Arial"/>
              <a:buNone/>
            </a:pPr>
            <a:r>
              <a:rPr lang="en-GB" sz="1800">
                <a:solidFill>
                  <a:srgbClr val="002060"/>
                </a:solidFill>
                <a:latin typeface="Calibri"/>
                <a:ea typeface="Calibri"/>
                <a:cs typeface="Calibri"/>
                <a:sym typeface="Calibri"/>
              </a:rPr>
              <a:t>The overall objective is to strengthen both internal and external communication of EPOS products, foster responsible innovation, and increase awareness of the scientific and societal implications associated with research outputs.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1"/>
          <p:cNvSpPr/>
          <p:nvPr/>
        </p:nvSpPr>
        <p:spPr>
          <a:xfrm>
            <a:off x="5076497" y="-169456"/>
            <a:ext cx="3591131" cy="65168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4000" b="1" i="0" u="none" strike="noStrike" cap="none">
                <a:solidFill>
                  <a:srgbClr val="000000"/>
                </a:solidFill>
                <a:latin typeface="Calibri"/>
                <a:ea typeface="Calibri"/>
                <a:cs typeface="Calibri"/>
                <a:sym typeface="Calibri"/>
              </a:rPr>
              <a:t>Task 3.3</a:t>
            </a:r>
            <a:endParaRPr sz="4000" b="0" i="0" u="none" strike="noStrike" cap="none">
              <a:solidFill>
                <a:srgbClr val="000000"/>
              </a:solidFill>
              <a:latin typeface="Arial"/>
              <a:ea typeface="Arial"/>
              <a:cs typeface="Arial"/>
              <a:sym typeface="Arial"/>
            </a:endParaRPr>
          </a:p>
        </p:txBody>
      </p:sp>
      <p:sp>
        <p:nvSpPr>
          <p:cNvPr id="304" name="Google Shape;304;p21"/>
          <p:cNvSpPr txBox="1"/>
          <p:nvPr/>
        </p:nvSpPr>
        <p:spPr>
          <a:xfrm>
            <a:off x="72575" y="923175"/>
            <a:ext cx="11917800"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500" b="1" i="0" u="none" strike="noStrike" cap="none">
                <a:solidFill>
                  <a:srgbClr val="000000"/>
                </a:solidFill>
                <a:latin typeface="Calibri"/>
                <a:ea typeface="Calibri"/>
                <a:cs typeface="Calibri"/>
                <a:sym typeface="Calibri"/>
              </a:rPr>
              <a:t>Methodology for an ethical label applicable to services </a:t>
            </a:r>
            <a:r>
              <a:rPr lang="en-GB" sz="1500">
                <a:solidFill>
                  <a:schemeClr val="dk1"/>
                </a:solidFill>
                <a:latin typeface="Calibri"/>
                <a:ea typeface="Calibri"/>
                <a:cs typeface="Calibri"/>
                <a:sym typeface="Calibri"/>
              </a:rPr>
              <a:t>(</a:t>
            </a:r>
            <a:r>
              <a:rPr lang="en-GB" sz="1500">
                <a:solidFill>
                  <a:srgbClr val="0070C0"/>
                </a:solidFill>
                <a:latin typeface="Calibri"/>
                <a:ea typeface="Calibri"/>
                <a:cs typeface="Calibri"/>
                <a:sym typeface="Calibri"/>
              </a:rPr>
              <a:t>EPOS ERIC, AUTH, INGV , UBI, LTU, IGF PAS, BRGM, UU, CNR, GFZ</a:t>
            </a:r>
            <a:r>
              <a:rPr lang="en-GB" sz="1500">
                <a:solidFill>
                  <a:schemeClr val="dk1"/>
                </a:solidFill>
                <a:latin typeface="Calibri"/>
                <a:ea typeface="Calibri"/>
                <a:cs typeface="Calibri"/>
                <a:sym typeface="Calibri"/>
              </a:rPr>
              <a:t>) - Consolidating and improving an ethical framework for the EPOS community</a:t>
            </a:r>
            <a:endParaRPr sz="1500">
              <a:solidFill>
                <a:schemeClr val="dk1"/>
              </a:solidFill>
              <a:latin typeface="Calibri"/>
              <a:ea typeface="Calibri"/>
              <a:cs typeface="Calibri"/>
              <a:sym typeface="Calibri"/>
            </a:endParaRPr>
          </a:p>
        </p:txBody>
      </p:sp>
      <p:pic>
        <p:nvPicPr>
          <p:cNvPr id="305" name="Google Shape;305;p21"/>
          <p:cNvPicPr preferRelativeResize="0"/>
          <p:nvPr/>
        </p:nvPicPr>
        <p:blipFill rotWithShape="1">
          <a:blip r:embed="rId3">
            <a:alphaModFix amt="14000"/>
          </a:blip>
          <a:srcRect/>
          <a:stretch/>
        </p:blipFill>
        <p:spPr>
          <a:xfrm>
            <a:off x="480848" y="1568450"/>
            <a:ext cx="10854250" cy="4569591"/>
          </a:xfrm>
          <a:prstGeom prst="rect">
            <a:avLst/>
          </a:prstGeom>
          <a:noFill/>
          <a:ln>
            <a:noFill/>
          </a:ln>
        </p:spPr>
      </p:pic>
      <p:graphicFrame>
        <p:nvGraphicFramePr>
          <p:cNvPr id="306" name="Google Shape;306;p21"/>
          <p:cNvGraphicFramePr/>
          <p:nvPr/>
        </p:nvGraphicFramePr>
        <p:xfrm>
          <a:off x="856902" y="3051063"/>
          <a:ext cx="3000000" cy="3000000"/>
        </p:xfrm>
        <a:graphic>
          <a:graphicData uri="http://schemas.openxmlformats.org/drawingml/2006/table">
            <a:tbl>
              <a:tblPr>
                <a:noFill/>
                <a:tableStyleId>{AB633FDB-F078-47D2-8752-6779AE1D0074}</a:tableStyleId>
              </a:tblPr>
              <a:tblGrid>
                <a:gridCol w="1060525">
                  <a:extLst>
                    <a:ext uri="{9D8B030D-6E8A-4147-A177-3AD203B41FA5}">
                      <a16:colId xmlns:a16="http://schemas.microsoft.com/office/drawing/2014/main" val="20000"/>
                    </a:ext>
                  </a:extLst>
                </a:gridCol>
                <a:gridCol w="6188125">
                  <a:extLst>
                    <a:ext uri="{9D8B030D-6E8A-4147-A177-3AD203B41FA5}">
                      <a16:colId xmlns:a16="http://schemas.microsoft.com/office/drawing/2014/main" val="20001"/>
                    </a:ext>
                  </a:extLst>
                </a:gridCol>
                <a:gridCol w="2994925">
                  <a:extLst>
                    <a:ext uri="{9D8B030D-6E8A-4147-A177-3AD203B41FA5}">
                      <a16:colId xmlns:a16="http://schemas.microsoft.com/office/drawing/2014/main" val="20002"/>
                    </a:ext>
                  </a:extLst>
                </a:gridCol>
              </a:tblGrid>
              <a:tr h="755875">
                <a:tc>
                  <a:txBody>
                    <a:bodyPr/>
                    <a:lstStyle/>
                    <a:p>
                      <a:pPr marL="0" marR="0" lvl="0" indent="0" algn="ctr" rtl="0">
                        <a:spcBef>
                          <a:spcPts val="0"/>
                        </a:spcBef>
                        <a:spcAft>
                          <a:spcPts val="0"/>
                        </a:spcAft>
                        <a:buClr>
                          <a:srgbClr val="124179"/>
                        </a:buClr>
                        <a:buSzPts val="1800"/>
                        <a:buFont typeface="Open Sans"/>
                        <a:buNone/>
                      </a:pPr>
                      <a:r>
                        <a:rPr lang="en-GB" sz="1800" b="1" i="0" u="none" strike="noStrike" cap="none">
                          <a:solidFill>
                            <a:srgbClr val="124179"/>
                          </a:solidFill>
                          <a:latin typeface="Open Sans"/>
                          <a:ea typeface="Open Sans"/>
                          <a:cs typeface="Open Sans"/>
                          <a:sym typeface="Open Sans"/>
                        </a:rPr>
                        <a:t>13.00-13.15</a:t>
                      </a:r>
                      <a:endParaRPr sz="2800" b="1" i="0" u="none" strike="noStrike" cap="none">
                        <a:latin typeface="Arial"/>
                        <a:ea typeface="Arial"/>
                        <a:cs typeface="Arial"/>
                        <a:sym typeface="Arial"/>
                      </a:endParaRPr>
                    </a:p>
                  </a:txBody>
                  <a:tcPr marL="139975" marR="139975" marT="70000" marB="70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Clr>
                          <a:srgbClr val="000000"/>
                        </a:buClr>
                        <a:buSzPts val="1800"/>
                        <a:buFont typeface="Open Sans"/>
                        <a:buNone/>
                      </a:pPr>
                      <a:r>
                        <a:rPr lang="en-GB" sz="1800" b="1" i="0" u="none" strike="noStrike" cap="none">
                          <a:solidFill>
                            <a:srgbClr val="000000"/>
                          </a:solidFill>
                          <a:latin typeface="Open Sans"/>
                          <a:ea typeface="Open Sans"/>
                          <a:cs typeface="Open Sans"/>
                          <a:sym typeface="Open Sans"/>
                        </a:rPr>
                        <a:t>The Ethical Label to identify ethical and social implications of project outputs</a:t>
                      </a:r>
                      <a:endParaRPr sz="2800" b="1" i="0" u="none" strike="noStrike" cap="none">
                        <a:latin typeface="Arial"/>
                        <a:ea typeface="Arial"/>
                        <a:cs typeface="Arial"/>
                        <a:sym typeface="Arial"/>
                      </a:endParaRPr>
                    </a:p>
                  </a:txBody>
                  <a:tcPr marL="139975" marR="139975" marT="70000" marB="70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Clr>
                          <a:srgbClr val="000000"/>
                        </a:buClr>
                        <a:buSzPts val="1800"/>
                        <a:buFont typeface="Open Sans"/>
                        <a:buNone/>
                      </a:pPr>
                      <a:r>
                        <a:rPr lang="en-GB" sz="1800" b="1" i="1" u="none" strike="noStrike" cap="none">
                          <a:solidFill>
                            <a:srgbClr val="000000"/>
                          </a:solidFill>
                          <a:latin typeface="Open Sans"/>
                          <a:ea typeface="Open Sans"/>
                          <a:cs typeface="Open Sans"/>
                          <a:sym typeface="Open Sans"/>
                        </a:rPr>
                        <a:t>Silvia Peppoloni</a:t>
                      </a:r>
                      <a:endParaRPr sz="2800" b="1" i="0" u="none" strike="noStrike" cap="none">
                        <a:latin typeface="Arial"/>
                        <a:ea typeface="Arial"/>
                        <a:cs typeface="Arial"/>
                        <a:sym typeface="Arial"/>
                      </a:endParaRPr>
                    </a:p>
                  </a:txBody>
                  <a:tcPr marL="139975" marR="139975" marT="70000" marB="70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2"/>
          <p:cNvSpPr/>
          <p:nvPr/>
        </p:nvSpPr>
        <p:spPr>
          <a:xfrm>
            <a:off x="5076497" y="-169456"/>
            <a:ext cx="3591131" cy="65168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4000" b="1" i="0" u="none" strike="noStrike" cap="none">
                <a:solidFill>
                  <a:srgbClr val="000000"/>
                </a:solidFill>
                <a:latin typeface="Calibri"/>
                <a:ea typeface="Calibri"/>
                <a:cs typeface="Calibri"/>
                <a:sym typeface="Calibri"/>
              </a:rPr>
              <a:t>Task 3.4</a:t>
            </a:r>
            <a:endParaRPr sz="4000" b="0" i="0" u="none" strike="noStrike" cap="none">
              <a:solidFill>
                <a:srgbClr val="000000"/>
              </a:solidFill>
              <a:latin typeface="Arial"/>
              <a:ea typeface="Arial"/>
              <a:cs typeface="Arial"/>
              <a:sym typeface="Arial"/>
            </a:endParaRPr>
          </a:p>
        </p:txBody>
      </p:sp>
      <p:sp>
        <p:nvSpPr>
          <p:cNvPr id="312" name="Google Shape;312;p22"/>
          <p:cNvSpPr txBox="1"/>
          <p:nvPr/>
        </p:nvSpPr>
        <p:spPr>
          <a:xfrm>
            <a:off x="72575" y="923175"/>
            <a:ext cx="11917800" cy="78479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500" b="1" i="0" u="none" strike="noStrike" cap="none">
                <a:solidFill>
                  <a:srgbClr val="000000"/>
                </a:solidFill>
                <a:latin typeface="Calibri"/>
                <a:ea typeface="Calibri"/>
                <a:cs typeface="Calibri"/>
                <a:sym typeface="Calibri"/>
              </a:rPr>
              <a:t>Environmental analysis of the EPOS service provision </a:t>
            </a:r>
            <a:r>
              <a:rPr lang="en-GB" sz="1500">
                <a:solidFill>
                  <a:schemeClr val="dk1"/>
                </a:solidFill>
                <a:latin typeface="Calibri"/>
                <a:ea typeface="Calibri"/>
                <a:cs typeface="Calibri"/>
                <a:sym typeface="Calibri"/>
              </a:rPr>
              <a:t>(</a:t>
            </a:r>
            <a:r>
              <a:rPr lang="en-GB" sz="1500">
                <a:solidFill>
                  <a:srgbClr val="0070C0"/>
                </a:solidFill>
                <a:latin typeface="Calibri"/>
                <a:ea typeface="Calibri"/>
                <a:cs typeface="Calibri"/>
                <a:sym typeface="Calibri"/>
              </a:rPr>
              <a:t>ISPRA, EPOS ERIC, AUTH, INGV , UBI, LTU, IGF PAS, BRGM, UU, CNR, GFZ</a:t>
            </a:r>
            <a:r>
              <a:rPr lang="en-GB" sz="1500">
                <a:solidFill>
                  <a:schemeClr val="dk1"/>
                </a:solidFill>
                <a:latin typeface="Calibri"/>
                <a:ea typeface="Calibri"/>
                <a:cs typeface="Calibri"/>
                <a:sym typeface="Calibri"/>
              </a:rPr>
              <a:t>) - identifying how the technological life cycle of the EPOS RI can reduce the impacts on the environment and how the data made available by the Thematic Core Services can contribute to the monitoring of climate change and environmental impact</a:t>
            </a:r>
            <a:endParaRPr/>
          </a:p>
        </p:txBody>
      </p:sp>
      <p:pic>
        <p:nvPicPr>
          <p:cNvPr id="313" name="Google Shape;313;p22"/>
          <p:cNvPicPr preferRelativeResize="0"/>
          <p:nvPr/>
        </p:nvPicPr>
        <p:blipFill rotWithShape="1">
          <a:blip r:embed="rId3">
            <a:alphaModFix/>
          </a:blip>
          <a:srcRect/>
          <a:stretch/>
        </p:blipFill>
        <p:spPr>
          <a:xfrm>
            <a:off x="2209800" y="1707965"/>
            <a:ext cx="7772400" cy="450614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3"/>
          <p:cNvSpPr/>
          <p:nvPr/>
        </p:nvSpPr>
        <p:spPr>
          <a:xfrm>
            <a:off x="5076497" y="-169456"/>
            <a:ext cx="3591131" cy="65168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4000" b="1" i="0" u="none" strike="noStrike" cap="none">
                <a:solidFill>
                  <a:srgbClr val="000000"/>
                </a:solidFill>
                <a:latin typeface="Calibri"/>
                <a:ea typeface="Calibri"/>
                <a:cs typeface="Calibri"/>
                <a:sym typeface="Calibri"/>
              </a:rPr>
              <a:t>Task 3.4</a:t>
            </a:r>
            <a:endParaRPr sz="4000" b="0" i="0" u="none" strike="noStrike" cap="none">
              <a:solidFill>
                <a:srgbClr val="000000"/>
              </a:solidFill>
              <a:latin typeface="Arial"/>
              <a:ea typeface="Arial"/>
              <a:cs typeface="Arial"/>
              <a:sym typeface="Arial"/>
            </a:endParaRPr>
          </a:p>
        </p:txBody>
      </p:sp>
      <p:sp>
        <p:nvSpPr>
          <p:cNvPr id="319" name="Google Shape;319;p23"/>
          <p:cNvSpPr txBox="1"/>
          <p:nvPr/>
        </p:nvSpPr>
        <p:spPr>
          <a:xfrm>
            <a:off x="72575" y="923175"/>
            <a:ext cx="11917800" cy="78479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500" b="1" i="0" u="none" strike="noStrike" cap="none">
                <a:solidFill>
                  <a:srgbClr val="000000"/>
                </a:solidFill>
                <a:latin typeface="Calibri"/>
                <a:ea typeface="Calibri"/>
                <a:cs typeface="Calibri"/>
                <a:sym typeface="Calibri"/>
              </a:rPr>
              <a:t>Environmental analysis of the EPOS service provision </a:t>
            </a:r>
            <a:r>
              <a:rPr lang="en-GB" sz="1500">
                <a:solidFill>
                  <a:schemeClr val="dk1"/>
                </a:solidFill>
                <a:latin typeface="Calibri"/>
                <a:ea typeface="Calibri"/>
                <a:cs typeface="Calibri"/>
                <a:sym typeface="Calibri"/>
              </a:rPr>
              <a:t>(</a:t>
            </a:r>
            <a:r>
              <a:rPr lang="en-GB" sz="1500">
                <a:solidFill>
                  <a:srgbClr val="0070C0"/>
                </a:solidFill>
                <a:latin typeface="Calibri"/>
                <a:ea typeface="Calibri"/>
                <a:cs typeface="Calibri"/>
                <a:sym typeface="Calibri"/>
              </a:rPr>
              <a:t>ISPRA, EPOS ERIC, AUTH, INGV , UBI, LTU, IGF PAS, BRGM, UU, CNR, GFZ</a:t>
            </a:r>
            <a:r>
              <a:rPr lang="en-GB" sz="1500">
                <a:solidFill>
                  <a:schemeClr val="dk1"/>
                </a:solidFill>
                <a:latin typeface="Calibri"/>
                <a:ea typeface="Calibri"/>
                <a:cs typeface="Calibri"/>
                <a:sym typeface="Calibri"/>
              </a:rPr>
              <a:t>) - identifying how the technological life cycle of the EPOS RI can reduce the impacts on the environment and how the data made available by the Thematic Core Services can contribute to the monitoring of climate change and environmental impact</a:t>
            </a:r>
            <a:endParaRPr/>
          </a:p>
        </p:txBody>
      </p:sp>
      <p:pic>
        <p:nvPicPr>
          <p:cNvPr id="320" name="Google Shape;320;p23"/>
          <p:cNvPicPr preferRelativeResize="0"/>
          <p:nvPr/>
        </p:nvPicPr>
        <p:blipFill rotWithShape="1">
          <a:blip r:embed="rId3">
            <a:alphaModFix/>
          </a:blip>
          <a:srcRect/>
          <a:stretch/>
        </p:blipFill>
        <p:spPr>
          <a:xfrm>
            <a:off x="2060683" y="1707965"/>
            <a:ext cx="8691399" cy="449745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4"/>
        <p:cNvGrpSpPr/>
        <p:nvPr/>
      </p:nvGrpSpPr>
      <p:grpSpPr>
        <a:xfrm>
          <a:off x="0" y="0"/>
          <a:ext cx="0" cy="0"/>
          <a:chOff x="0" y="0"/>
          <a:chExt cx="0" cy="0"/>
        </a:xfrm>
      </p:grpSpPr>
      <p:sp>
        <p:nvSpPr>
          <p:cNvPr id="325" name="Google Shape;325;p24"/>
          <p:cNvSpPr txBox="1"/>
          <p:nvPr/>
        </p:nvSpPr>
        <p:spPr>
          <a:xfrm>
            <a:off x="1676400" y="3533785"/>
            <a:ext cx="10424556"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6000"/>
              <a:buFont typeface="Calibri"/>
              <a:buNone/>
            </a:pPr>
            <a:r>
              <a:rPr lang="en-GB" sz="6000">
                <a:solidFill>
                  <a:schemeClr val="dk1"/>
                </a:solidFill>
                <a:latin typeface="Calibri"/>
                <a:ea typeface="Calibri"/>
                <a:cs typeface="Calibri"/>
                <a:sym typeface="Calibri"/>
              </a:rPr>
              <a:t>Thank you!</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5"/>
          <p:cNvSpPr txBox="1">
            <a:spLocks noGrp="1"/>
          </p:cNvSpPr>
          <p:nvPr>
            <p:ph type="title"/>
          </p:nvPr>
        </p:nvSpPr>
        <p:spPr>
          <a:xfrm>
            <a:off x="838200" y="86183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331" name="Google Shape;331;p25"/>
          <p:cNvSpPr txBox="1">
            <a:spLocks noGrp="1"/>
          </p:cNvSpPr>
          <p:nvPr>
            <p:ph type="body" idx="1"/>
          </p:nvPr>
        </p:nvSpPr>
        <p:spPr>
          <a:xfrm>
            <a:off x="838200" y="2187399"/>
            <a:ext cx="10515600" cy="3648957"/>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3"/>
          <p:cNvSpPr/>
          <p:nvPr/>
        </p:nvSpPr>
        <p:spPr>
          <a:xfrm>
            <a:off x="164625" y="749475"/>
            <a:ext cx="11693100" cy="52014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900"/>
              <a:buFont typeface="Calibri"/>
              <a:buNone/>
            </a:pPr>
            <a:r>
              <a:rPr lang="en-GB" sz="1900" b="0" i="0" u="none" strike="noStrike" cap="none">
                <a:solidFill>
                  <a:srgbClr val="000000"/>
                </a:solidFill>
                <a:latin typeface="Calibri"/>
                <a:ea typeface="Calibri"/>
                <a:cs typeface="Calibri"/>
                <a:sym typeface="Calibri"/>
              </a:rPr>
              <a:t>WP3 aims to contribute to </a:t>
            </a:r>
            <a:r>
              <a:rPr lang="en-GB" sz="1900" b="1" i="0" u="none" strike="noStrike" cap="none">
                <a:solidFill>
                  <a:srgbClr val="000000"/>
                </a:solidFill>
                <a:latin typeface="Calibri"/>
                <a:ea typeface="Calibri"/>
                <a:cs typeface="Calibri"/>
                <a:sym typeface="Calibri"/>
              </a:rPr>
              <a:t>tackling societal challenges</a:t>
            </a:r>
            <a:r>
              <a:rPr lang="en-GB" sz="1900" b="0" i="0" u="none" strike="noStrike" cap="none">
                <a:solidFill>
                  <a:srgbClr val="000000"/>
                </a:solidFill>
                <a:latin typeface="Calibri"/>
                <a:ea typeface="Calibri"/>
                <a:cs typeface="Calibri"/>
                <a:sym typeface="Calibri"/>
              </a:rPr>
              <a:t> to make a step forward in defining concrete actions in which EPOS may provide added value for society. </a:t>
            </a:r>
            <a:endParaRPr sz="13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Calibri"/>
              <a:buNone/>
            </a:pPr>
            <a:r>
              <a:rPr lang="en-GB" sz="1600" b="0" i="0" u="none" strike="noStrike" cap="none">
                <a:solidFill>
                  <a:srgbClr val="000000"/>
                </a:solidFill>
                <a:latin typeface="Calibri"/>
                <a:ea typeface="Calibri"/>
                <a:cs typeface="Calibri"/>
                <a:sym typeface="Calibri"/>
              </a:rPr>
              <a:t>This objective will be achieved:</a:t>
            </a:r>
            <a:endParaRPr sz="16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600"/>
              <a:buFont typeface="Calibri"/>
              <a:buNone/>
            </a:pPr>
            <a:endParaRPr sz="1600" b="0" i="0" u="none" strike="noStrike" cap="none">
              <a:solidFill>
                <a:srgbClr val="000000"/>
              </a:solidFill>
              <a:latin typeface="Calibri"/>
              <a:ea typeface="Calibri"/>
              <a:cs typeface="Calibri"/>
              <a:sym typeface="Calibri"/>
            </a:endParaRPr>
          </a:p>
          <a:p>
            <a:pPr marL="457200" marR="0" lvl="0" indent="-342900" algn="just" rtl="0">
              <a:lnSpc>
                <a:spcPct val="100000"/>
              </a:lnSpc>
              <a:spcBef>
                <a:spcPts val="0"/>
              </a:spcBef>
              <a:spcAft>
                <a:spcPts val="0"/>
              </a:spcAft>
              <a:buClr>
                <a:srgbClr val="000000"/>
              </a:buClr>
              <a:buSzPts val="1800"/>
              <a:buFont typeface="Calibri"/>
              <a:buChar char="●"/>
            </a:pPr>
            <a:r>
              <a:rPr lang="en-GB" sz="1600" b="0" i="0" u="none" strike="noStrike" cap="none">
                <a:solidFill>
                  <a:srgbClr val="000000"/>
                </a:solidFill>
                <a:latin typeface="Calibri"/>
                <a:ea typeface="Calibri"/>
                <a:cs typeface="Calibri"/>
                <a:sym typeface="Calibri"/>
              </a:rPr>
              <a:t>Through both the </a:t>
            </a:r>
            <a:r>
              <a:rPr lang="en-GB" sz="1600" b="1" i="0" u="none" strike="noStrike" cap="none">
                <a:solidFill>
                  <a:srgbClr val="3D85C6"/>
                </a:solidFill>
                <a:latin typeface="Calibri"/>
                <a:ea typeface="Calibri"/>
                <a:cs typeface="Calibri"/>
                <a:sym typeface="Calibri"/>
              </a:rPr>
              <a:t>enhancement </a:t>
            </a:r>
            <a:r>
              <a:rPr lang="en-GB" sz="1600" b="0" i="0" u="none" strike="noStrike" cap="none">
                <a:solidFill>
                  <a:schemeClr val="dk1"/>
                </a:solidFill>
                <a:latin typeface="Calibri"/>
                <a:ea typeface="Calibri"/>
                <a:cs typeface="Calibri"/>
                <a:sym typeface="Calibri"/>
              </a:rPr>
              <a:t>and the</a:t>
            </a:r>
            <a:r>
              <a:rPr lang="en-GB" sz="1600" b="1" i="0" u="none" strike="noStrike" cap="none">
                <a:solidFill>
                  <a:srgbClr val="3D85C6"/>
                </a:solidFill>
                <a:latin typeface="Calibri"/>
                <a:ea typeface="Calibri"/>
                <a:cs typeface="Calibri"/>
                <a:sym typeface="Calibri"/>
              </a:rPr>
              <a:t> integration</a:t>
            </a:r>
            <a:r>
              <a:rPr lang="en-GB" sz="1600" b="0" i="0" u="none" strike="noStrike" cap="none">
                <a:solidFill>
                  <a:srgbClr val="000000"/>
                </a:solidFill>
                <a:latin typeface="Calibri"/>
                <a:ea typeface="Calibri"/>
                <a:cs typeface="Calibri"/>
                <a:sym typeface="Calibri"/>
              </a:rPr>
              <a:t> of a suite of services existing inside some EPOS Thematic Core Services (TCS) to tackle specific societal challenges related to risk management. We will work towards the interoperability, achieved through the EPOS ICS-C or the new ICS-D, of: </a:t>
            </a:r>
            <a:r>
              <a:rPr lang="en-GB" sz="1600" b="1" i="0" u="none" strike="noStrike" cap="none">
                <a:solidFill>
                  <a:srgbClr val="000000"/>
                </a:solidFill>
                <a:latin typeface="Calibri"/>
                <a:ea typeface="Calibri"/>
                <a:cs typeface="Calibri"/>
                <a:sym typeface="Calibri"/>
              </a:rPr>
              <a:t>Earthquake, Tsunami, and Volcano Monitoring and Alerting; Operational Earthquake Forecasting; Rapid Multi-Hazard Post-Event Assessment</a:t>
            </a:r>
            <a:r>
              <a:rPr lang="en-GB" sz="1600" b="0" i="0" u="none" strike="noStrike" cap="none">
                <a:solidFill>
                  <a:srgbClr val="000000"/>
                </a:solidFill>
                <a:latin typeface="Calibri"/>
                <a:ea typeface="Calibri"/>
                <a:cs typeface="Calibri"/>
                <a:sym typeface="Calibri"/>
              </a:rPr>
              <a:t>. </a:t>
            </a:r>
            <a:r>
              <a:rPr lang="en-GB" sz="1600" b="0" i="0" u="none" strike="noStrike" cap="none">
                <a:solidFill>
                  <a:srgbClr val="38761D"/>
                </a:solidFill>
                <a:latin typeface="Calibri"/>
                <a:ea typeface="Calibri"/>
                <a:cs typeface="Calibri"/>
                <a:sym typeface="Calibri"/>
              </a:rPr>
              <a:t>[</a:t>
            </a:r>
            <a:r>
              <a:rPr lang="en-GB" sz="1600" b="1" i="0" u="none" strike="noStrike" cap="none">
                <a:solidFill>
                  <a:srgbClr val="38761D"/>
                </a:solidFill>
                <a:latin typeface="Calibri"/>
                <a:ea typeface="Calibri"/>
                <a:cs typeface="Calibri"/>
                <a:sym typeface="Calibri"/>
              </a:rPr>
              <a:t>Task 3.1</a:t>
            </a:r>
            <a:r>
              <a:rPr lang="en-GB" sz="1600" b="0" i="0" u="none" strike="noStrike" cap="none">
                <a:solidFill>
                  <a:srgbClr val="38761D"/>
                </a:solidFill>
                <a:latin typeface="Calibri"/>
                <a:ea typeface="Calibri"/>
                <a:cs typeface="Calibri"/>
                <a:sym typeface="Calibri"/>
              </a:rPr>
              <a:t>]</a:t>
            </a:r>
            <a:endParaRPr sz="1600" b="0" i="0" u="none" strike="noStrike" cap="none">
              <a:solidFill>
                <a:schemeClr val="dk1"/>
              </a:solidFill>
              <a:latin typeface="Calibri"/>
              <a:ea typeface="Calibri"/>
              <a:cs typeface="Calibri"/>
              <a:sym typeface="Calibri"/>
            </a:endParaRPr>
          </a:p>
          <a:p>
            <a:pPr marL="457200" marR="0" lvl="0" indent="0" algn="just" rtl="0">
              <a:lnSpc>
                <a:spcPct val="100000"/>
              </a:lnSpc>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457200" marR="0" lvl="0" indent="-342900" algn="just" rtl="0">
              <a:lnSpc>
                <a:spcPct val="100000"/>
              </a:lnSpc>
              <a:spcBef>
                <a:spcPts val="0"/>
              </a:spcBef>
              <a:spcAft>
                <a:spcPts val="0"/>
              </a:spcAft>
              <a:buClr>
                <a:srgbClr val="000000"/>
              </a:buClr>
              <a:buSzPts val="1800"/>
              <a:buFont typeface="Calibri"/>
              <a:buChar char="●"/>
            </a:pPr>
            <a:r>
              <a:rPr lang="en-GB" sz="1600" b="0" i="0" u="none" strike="noStrike" cap="none">
                <a:solidFill>
                  <a:srgbClr val="000000"/>
                </a:solidFill>
                <a:latin typeface="Calibri"/>
                <a:ea typeface="Calibri"/>
                <a:cs typeface="Calibri"/>
                <a:sym typeface="Calibri"/>
              </a:rPr>
              <a:t>By </a:t>
            </a:r>
            <a:r>
              <a:rPr lang="en-GB" sz="1600" b="0" i="0" u="none" strike="noStrike" cap="none">
                <a:solidFill>
                  <a:schemeClr val="dk1"/>
                </a:solidFill>
                <a:latin typeface="Calibri"/>
                <a:ea typeface="Calibri"/>
                <a:cs typeface="Calibri"/>
                <a:sym typeface="Calibri"/>
              </a:rPr>
              <a:t>fostering</a:t>
            </a:r>
            <a:r>
              <a:rPr lang="en-GB" sz="1600" b="1" i="0" u="none" strike="noStrike" cap="none">
                <a:solidFill>
                  <a:srgbClr val="4472C4"/>
                </a:solidFill>
                <a:latin typeface="Calibri"/>
                <a:ea typeface="Calibri"/>
                <a:cs typeface="Calibri"/>
                <a:sym typeface="Calibri"/>
              </a:rPr>
              <a:t> innovation</a:t>
            </a:r>
            <a:r>
              <a:rPr lang="en-GB" sz="1600" b="0" i="0" u="none" strike="noStrike" cap="none">
                <a:solidFill>
                  <a:srgbClr val="000000"/>
                </a:solidFill>
                <a:latin typeface="Calibri"/>
                <a:ea typeface="Calibri"/>
                <a:cs typeface="Calibri"/>
                <a:sym typeface="Calibri"/>
              </a:rPr>
              <a:t>, </a:t>
            </a:r>
            <a:r>
              <a:rPr lang="en-GB" sz="1600" b="1" i="0" u="none" strike="noStrike" cap="none">
                <a:solidFill>
                  <a:srgbClr val="4472C4"/>
                </a:solidFill>
                <a:latin typeface="Calibri"/>
                <a:ea typeface="Calibri"/>
                <a:cs typeface="Calibri"/>
                <a:sym typeface="Calibri"/>
              </a:rPr>
              <a:t>learning opportunities</a:t>
            </a:r>
            <a:r>
              <a:rPr lang="en-GB" sz="1600" b="0" i="0" u="none" strike="noStrike" cap="none">
                <a:solidFill>
                  <a:srgbClr val="000000"/>
                </a:solidFill>
                <a:latin typeface="Calibri"/>
                <a:ea typeface="Calibri"/>
                <a:cs typeface="Calibri"/>
                <a:sym typeface="Calibri"/>
              </a:rPr>
              <a:t>, and </a:t>
            </a:r>
            <a:r>
              <a:rPr lang="en-GB" sz="1600" b="1" i="0" u="none" strike="noStrike" cap="none">
                <a:solidFill>
                  <a:srgbClr val="4472C4"/>
                </a:solidFill>
                <a:latin typeface="Calibri"/>
                <a:ea typeface="Calibri"/>
                <a:cs typeface="Calibri"/>
                <a:sym typeface="Calibri"/>
              </a:rPr>
              <a:t>dialogue</a:t>
            </a:r>
            <a:r>
              <a:rPr lang="en-GB" sz="1600" b="0" i="0" u="none" strike="noStrike" cap="none">
                <a:solidFill>
                  <a:srgbClr val="000000"/>
                </a:solidFill>
                <a:latin typeface="Calibri"/>
                <a:ea typeface="Calibri"/>
                <a:cs typeface="Calibri"/>
                <a:sym typeface="Calibri"/>
              </a:rPr>
              <a:t> between </a:t>
            </a:r>
            <a:r>
              <a:rPr lang="en-GB" sz="1600" b="1" i="0" u="none" strike="noStrike" cap="none">
                <a:solidFill>
                  <a:srgbClr val="000000"/>
                </a:solidFill>
                <a:latin typeface="Calibri"/>
                <a:ea typeface="Calibri"/>
                <a:cs typeface="Calibri"/>
                <a:sym typeface="Calibri"/>
              </a:rPr>
              <a:t>EPOS</a:t>
            </a:r>
            <a:r>
              <a:rPr lang="en-GB" sz="1600" b="0" i="0" u="none" strike="noStrike" cap="none">
                <a:solidFill>
                  <a:srgbClr val="000000"/>
                </a:solidFill>
                <a:latin typeface="Calibri"/>
                <a:ea typeface="Calibri"/>
                <a:cs typeface="Calibri"/>
                <a:sym typeface="Calibri"/>
              </a:rPr>
              <a:t> and the </a:t>
            </a:r>
            <a:r>
              <a:rPr lang="en-GB" sz="1600" b="1" i="0" u="none" strike="noStrike" cap="none">
                <a:solidFill>
                  <a:srgbClr val="000000"/>
                </a:solidFill>
                <a:latin typeface="Calibri"/>
                <a:ea typeface="Calibri"/>
                <a:cs typeface="Calibri"/>
                <a:sym typeface="Calibri"/>
              </a:rPr>
              <a:t>EU Union Civil Protection Knowledge Network</a:t>
            </a:r>
            <a:r>
              <a:rPr lang="en-GB" sz="1600" b="0" i="0" u="none" strike="noStrike" cap="none">
                <a:solidFill>
                  <a:srgbClr val="000000"/>
                </a:solidFill>
                <a:latin typeface="Calibri"/>
                <a:ea typeface="Calibri"/>
                <a:cs typeface="Calibri"/>
                <a:sym typeface="Calibri"/>
              </a:rPr>
              <a:t> (UCPKN) and other </a:t>
            </a:r>
            <a:r>
              <a:rPr lang="en-GB" sz="1600" b="1" i="0" u="none" strike="noStrike" cap="none">
                <a:solidFill>
                  <a:srgbClr val="000000"/>
                </a:solidFill>
                <a:latin typeface="Calibri"/>
                <a:ea typeface="Calibri"/>
                <a:cs typeface="Calibri"/>
                <a:sym typeface="Calibri"/>
              </a:rPr>
              <a:t>operational stakeholders</a:t>
            </a:r>
            <a:r>
              <a:rPr lang="en-GB" sz="1600" b="0" i="0" u="none" strike="noStrike" cap="none">
                <a:solidFill>
                  <a:srgbClr val="000000"/>
                </a:solidFill>
                <a:latin typeface="Calibri"/>
                <a:ea typeface="Calibri"/>
                <a:cs typeface="Calibri"/>
                <a:sym typeface="Calibri"/>
              </a:rPr>
              <a:t> in civil protection and disaster risk management. </a:t>
            </a:r>
            <a:r>
              <a:rPr lang="en-GB" sz="1600" b="0" i="0" u="none" strike="noStrike" cap="none">
                <a:solidFill>
                  <a:srgbClr val="38761D"/>
                </a:solidFill>
                <a:latin typeface="Calibri"/>
                <a:ea typeface="Calibri"/>
                <a:cs typeface="Calibri"/>
                <a:sym typeface="Calibri"/>
              </a:rPr>
              <a:t>[</a:t>
            </a:r>
            <a:r>
              <a:rPr lang="en-GB" sz="1600" b="1" i="0" u="none" strike="noStrike" cap="none">
                <a:solidFill>
                  <a:srgbClr val="38761D"/>
                </a:solidFill>
                <a:latin typeface="Calibri"/>
                <a:ea typeface="Calibri"/>
                <a:cs typeface="Calibri"/>
                <a:sym typeface="Calibri"/>
              </a:rPr>
              <a:t>Task 3.2</a:t>
            </a:r>
            <a:r>
              <a:rPr lang="en-GB" sz="1600" b="0" i="0" u="none" strike="noStrike" cap="none">
                <a:solidFill>
                  <a:srgbClr val="38761D"/>
                </a:solidFill>
                <a:latin typeface="Calibri"/>
                <a:ea typeface="Calibri"/>
                <a:cs typeface="Calibri"/>
                <a:sym typeface="Calibri"/>
              </a:rPr>
              <a:t>]</a:t>
            </a:r>
            <a:endParaRPr sz="1600" b="0" i="0" u="none" strike="noStrike" cap="none">
              <a:solidFill>
                <a:schemeClr val="dk1"/>
              </a:solidFill>
              <a:latin typeface="Calibri"/>
              <a:ea typeface="Calibri"/>
              <a:cs typeface="Calibri"/>
              <a:sym typeface="Calibri"/>
            </a:endParaRPr>
          </a:p>
          <a:p>
            <a:pPr marL="457200" marR="0" lvl="0" indent="0" algn="just" rtl="0">
              <a:lnSpc>
                <a:spcPct val="100000"/>
              </a:lnSpc>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457200" marR="0" lvl="0" indent="-342900" algn="just" rtl="0">
              <a:lnSpc>
                <a:spcPct val="100000"/>
              </a:lnSpc>
              <a:spcBef>
                <a:spcPts val="0"/>
              </a:spcBef>
              <a:spcAft>
                <a:spcPts val="0"/>
              </a:spcAft>
              <a:buClr>
                <a:srgbClr val="000000"/>
              </a:buClr>
              <a:buSzPts val="1800"/>
              <a:buFont typeface="Calibri"/>
              <a:buChar char="●"/>
            </a:pPr>
            <a:r>
              <a:rPr lang="en-GB" sz="1600" b="0" i="0" u="none" strike="noStrike" cap="none">
                <a:solidFill>
                  <a:srgbClr val="000000"/>
                </a:solidFill>
                <a:latin typeface="Calibri"/>
                <a:ea typeface="Calibri"/>
                <a:cs typeface="Calibri"/>
                <a:sym typeface="Calibri"/>
              </a:rPr>
              <a:t>Through the </a:t>
            </a:r>
            <a:r>
              <a:rPr lang="en-GB" sz="1600" b="1" i="0" u="none" strike="noStrike" cap="none">
                <a:solidFill>
                  <a:srgbClr val="4472C4"/>
                </a:solidFill>
                <a:latin typeface="Calibri"/>
                <a:ea typeface="Calibri"/>
                <a:cs typeface="Calibri"/>
                <a:sym typeface="Calibri"/>
              </a:rPr>
              <a:t>definition of ethical guidelines</a:t>
            </a:r>
            <a:r>
              <a:rPr lang="en-GB" sz="1600" b="0" i="0" u="none" strike="noStrike" cap="none">
                <a:solidFill>
                  <a:srgbClr val="000000"/>
                </a:solidFill>
                <a:latin typeface="Calibri"/>
                <a:ea typeface="Calibri"/>
                <a:cs typeface="Calibri"/>
                <a:sym typeface="Calibri"/>
              </a:rPr>
              <a:t> to direct EPOS actions towards society and through the development of a codified form aimed at describing the characteristics of products/services, their scientific/technological value for the benefit of society, their opportunities/risks when used by users. </a:t>
            </a:r>
            <a:r>
              <a:rPr lang="en-GB" sz="1600" b="0" i="0" u="none" strike="noStrike" cap="none">
                <a:solidFill>
                  <a:srgbClr val="38761D"/>
                </a:solidFill>
                <a:latin typeface="Calibri"/>
                <a:ea typeface="Calibri"/>
                <a:cs typeface="Calibri"/>
                <a:sym typeface="Calibri"/>
              </a:rPr>
              <a:t>[</a:t>
            </a:r>
            <a:r>
              <a:rPr lang="en-GB" sz="1600" b="1" i="0" u="none" strike="noStrike" cap="none">
                <a:solidFill>
                  <a:srgbClr val="38761D"/>
                </a:solidFill>
                <a:latin typeface="Calibri"/>
                <a:ea typeface="Calibri"/>
                <a:cs typeface="Calibri"/>
                <a:sym typeface="Calibri"/>
              </a:rPr>
              <a:t>Task 3.3</a:t>
            </a:r>
            <a:r>
              <a:rPr lang="en-GB" sz="1600" b="0" i="0" u="none" strike="noStrike" cap="none">
                <a:solidFill>
                  <a:srgbClr val="38761D"/>
                </a:solidFill>
                <a:latin typeface="Calibri"/>
                <a:ea typeface="Calibri"/>
                <a:cs typeface="Calibri"/>
                <a:sym typeface="Calibri"/>
              </a:rPr>
              <a:t>]</a:t>
            </a:r>
            <a:endParaRPr sz="1600" b="0" i="0" u="none" strike="noStrike" cap="none">
              <a:solidFill>
                <a:schemeClr val="dk1"/>
              </a:solidFill>
              <a:latin typeface="Calibri"/>
              <a:ea typeface="Calibri"/>
              <a:cs typeface="Calibri"/>
              <a:sym typeface="Calibri"/>
            </a:endParaRPr>
          </a:p>
          <a:p>
            <a:pPr marL="457200" marR="0" lvl="0" indent="0" algn="just" rtl="0">
              <a:lnSpc>
                <a:spcPct val="100000"/>
              </a:lnSpc>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457200" marR="0" lvl="0" indent="-342900" algn="just" rtl="0">
              <a:lnSpc>
                <a:spcPct val="100000"/>
              </a:lnSpc>
              <a:spcBef>
                <a:spcPts val="0"/>
              </a:spcBef>
              <a:spcAft>
                <a:spcPts val="0"/>
              </a:spcAft>
              <a:buClr>
                <a:srgbClr val="000000"/>
              </a:buClr>
              <a:buSzPts val="1800"/>
              <a:buFont typeface="Calibri"/>
              <a:buChar char="●"/>
            </a:pPr>
            <a:r>
              <a:rPr lang="en-GB" sz="1600" b="0" i="0" u="none" strike="noStrike" cap="none">
                <a:solidFill>
                  <a:srgbClr val="000000"/>
                </a:solidFill>
                <a:latin typeface="Calibri"/>
                <a:ea typeface="Calibri"/>
                <a:cs typeface="Calibri"/>
                <a:sym typeface="Calibri"/>
              </a:rPr>
              <a:t>By identifying </a:t>
            </a:r>
            <a:r>
              <a:rPr lang="en-GB" sz="1600" b="1" i="0" u="none" strike="noStrike" cap="none">
                <a:solidFill>
                  <a:srgbClr val="4472C4"/>
                </a:solidFill>
                <a:latin typeface="Calibri"/>
                <a:ea typeface="Calibri"/>
                <a:cs typeface="Calibri"/>
                <a:sym typeface="Calibri"/>
              </a:rPr>
              <a:t>how the environmental impacts of the EPOS RI</a:t>
            </a:r>
            <a:r>
              <a:rPr lang="en-GB" sz="1600" b="0" i="0" u="none" strike="noStrike" cap="none">
                <a:solidFill>
                  <a:srgbClr val="000000"/>
                </a:solidFill>
                <a:latin typeface="Calibri"/>
                <a:ea typeface="Calibri"/>
                <a:cs typeface="Calibri"/>
                <a:sym typeface="Calibri"/>
              </a:rPr>
              <a:t> over its technological life cycle </a:t>
            </a:r>
            <a:r>
              <a:rPr lang="en-GB" sz="1600" b="1" i="0" u="none" strike="noStrike" cap="none">
                <a:solidFill>
                  <a:srgbClr val="4472C4"/>
                </a:solidFill>
                <a:latin typeface="Calibri"/>
                <a:ea typeface="Calibri"/>
                <a:cs typeface="Calibri"/>
                <a:sym typeface="Calibri"/>
              </a:rPr>
              <a:t>can be reduced</a:t>
            </a:r>
            <a:r>
              <a:rPr lang="en-GB" sz="1600" b="0" i="0" u="none" strike="noStrike" cap="none">
                <a:solidFill>
                  <a:srgbClr val="000000"/>
                </a:solidFill>
                <a:latin typeface="Calibri"/>
                <a:ea typeface="Calibri"/>
                <a:cs typeface="Calibri"/>
                <a:sym typeface="Calibri"/>
              </a:rPr>
              <a:t> and how the data made available by the thematic communities can contribute to the monitoring of climate. </a:t>
            </a:r>
            <a:r>
              <a:rPr lang="en-GB" sz="1600" b="0" i="0" u="none" strike="noStrike" cap="none">
                <a:solidFill>
                  <a:srgbClr val="38761D"/>
                </a:solidFill>
                <a:latin typeface="Calibri"/>
                <a:ea typeface="Calibri"/>
                <a:cs typeface="Calibri"/>
                <a:sym typeface="Calibri"/>
              </a:rPr>
              <a:t>[</a:t>
            </a:r>
            <a:r>
              <a:rPr lang="en-GB" sz="1600" b="1" i="0" u="none" strike="noStrike" cap="none">
                <a:solidFill>
                  <a:srgbClr val="38761D"/>
                </a:solidFill>
                <a:latin typeface="Calibri"/>
                <a:ea typeface="Calibri"/>
                <a:cs typeface="Calibri"/>
                <a:sym typeface="Calibri"/>
              </a:rPr>
              <a:t>Task 3.4</a:t>
            </a:r>
            <a:r>
              <a:rPr lang="en-GB" sz="1600" b="0" i="0" u="none" strike="noStrike" cap="none">
                <a:solidFill>
                  <a:srgbClr val="38761D"/>
                </a:solidFill>
                <a:latin typeface="Calibri"/>
                <a:ea typeface="Calibri"/>
                <a:cs typeface="Calibri"/>
                <a:sym typeface="Calibri"/>
              </a:rPr>
              <a:t>]</a:t>
            </a:r>
            <a:endParaRPr sz="1600" b="0" i="0" u="none" strike="noStrike" cap="none">
              <a:solidFill>
                <a:srgbClr val="38761D"/>
              </a:solidFill>
              <a:latin typeface="Calibri"/>
              <a:ea typeface="Calibri"/>
              <a:cs typeface="Calibri"/>
              <a:sym typeface="Calibri"/>
            </a:endParaRPr>
          </a:p>
        </p:txBody>
      </p:sp>
      <p:sp>
        <p:nvSpPr>
          <p:cNvPr id="80" name="Google Shape;80;p3"/>
          <p:cNvSpPr txBox="1">
            <a:spLocks noGrp="1"/>
          </p:cNvSpPr>
          <p:nvPr>
            <p:ph type="title"/>
          </p:nvPr>
        </p:nvSpPr>
        <p:spPr>
          <a:xfrm>
            <a:off x="4527426" y="-104476"/>
            <a:ext cx="4196255" cy="6844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GB" sz="4000" b="1">
                <a:latin typeface="Calibri"/>
                <a:ea typeface="Calibri"/>
                <a:cs typeface="Calibri"/>
                <a:sym typeface="Calibri"/>
              </a:rPr>
              <a:t>WP3 in a nutshell</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4"/>
          <p:cNvSpPr/>
          <p:nvPr/>
        </p:nvSpPr>
        <p:spPr>
          <a:xfrm>
            <a:off x="6334578" y="4558453"/>
            <a:ext cx="5479200" cy="925200"/>
          </a:xfrm>
          <a:prstGeom prst="roundRect">
            <a:avLst>
              <a:gd name="adj" fmla="val 16667"/>
            </a:avLst>
          </a:prstGeom>
          <a:solidFill>
            <a:schemeClr val="accent1"/>
          </a:solidFill>
          <a:ln w="25400" cap="flat" cmpd="sng">
            <a:solidFill>
              <a:srgbClr val="6B550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GB" sz="1800" b="1" i="0" u="none" strike="noStrike" cap="none">
                <a:solidFill>
                  <a:srgbClr val="FFC000"/>
                </a:solidFill>
                <a:latin typeface="Calibri"/>
                <a:ea typeface="Calibri"/>
                <a:cs typeface="Calibri"/>
                <a:sym typeface="Calibri"/>
              </a:rPr>
              <a:t>Can EEW support </a:t>
            </a:r>
            <a:r>
              <a:rPr lang="en-GB" sz="1800" b="1" i="0" u="none" strike="noStrike" cap="none">
                <a:solidFill>
                  <a:srgbClr val="FFFF00"/>
                </a:solidFill>
                <a:latin typeface="Calibri"/>
                <a:ea typeface="Calibri"/>
                <a:cs typeface="Calibri"/>
                <a:sym typeface="Calibri"/>
              </a:rPr>
              <a:t>multi-hazard</a:t>
            </a:r>
            <a:r>
              <a:rPr lang="en-GB" sz="1800" b="1" i="0" u="none" strike="noStrike" cap="none">
                <a:solidFill>
                  <a:srgbClr val="FFC000"/>
                </a:solidFill>
                <a:latin typeface="Calibri"/>
                <a:ea typeface="Calibri"/>
                <a:cs typeface="Calibri"/>
                <a:sym typeface="Calibri"/>
              </a:rPr>
              <a:t> (e.g. </a:t>
            </a:r>
            <a:r>
              <a:rPr lang="en-GB" sz="1800" b="1" i="0" u="none" strike="noStrike" cap="none">
                <a:solidFill>
                  <a:srgbClr val="FFFF00"/>
                </a:solidFill>
                <a:latin typeface="Calibri"/>
                <a:ea typeface="Calibri"/>
                <a:cs typeface="Calibri"/>
                <a:sym typeface="Calibri"/>
              </a:rPr>
              <a:t>earthquake+tsunami</a:t>
            </a:r>
            <a:r>
              <a:rPr lang="en-GB" sz="1800" b="1" i="0" u="none" strike="noStrike" cap="none">
                <a:solidFill>
                  <a:srgbClr val="FFC000"/>
                </a:solidFill>
                <a:latin typeface="Calibri"/>
                <a:ea typeface="Calibri"/>
                <a:cs typeface="Calibri"/>
                <a:sym typeface="Calibri"/>
              </a:rPr>
              <a:t>) disaster risk management?</a:t>
            </a:r>
            <a:endParaRPr sz="1800" b="1" i="0" u="none" strike="noStrike" cap="none">
              <a:solidFill>
                <a:srgbClr val="FFC000"/>
              </a:solidFill>
              <a:latin typeface="Calibri"/>
              <a:ea typeface="Calibri"/>
              <a:cs typeface="Calibri"/>
              <a:sym typeface="Calibri"/>
            </a:endParaRPr>
          </a:p>
        </p:txBody>
      </p:sp>
      <p:sp>
        <p:nvSpPr>
          <p:cNvPr id="86" name="Google Shape;86;p4"/>
          <p:cNvSpPr/>
          <p:nvPr/>
        </p:nvSpPr>
        <p:spPr>
          <a:xfrm>
            <a:off x="6299639" y="3397257"/>
            <a:ext cx="5479200" cy="674931"/>
          </a:xfrm>
          <a:prstGeom prst="roundRect">
            <a:avLst>
              <a:gd name="adj" fmla="val 16667"/>
            </a:avLst>
          </a:prstGeom>
          <a:solidFill>
            <a:schemeClr val="accent1"/>
          </a:solidFill>
          <a:ln w="25400" cap="flat" cmpd="sng">
            <a:solidFill>
              <a:srgbClr val="6B550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87" name="Google Shape;87;p4"/>
          <p:cNvSpPr/>
          <p:nvPr/>
        </p:nvSpPr>
        <p:spPr>
          <a:xfrm>
            <a:off x="6299639" y="2066059"/>
            <a:ext cx="5480400" cy="759010"/>
          </a:xfrm>
          <a:prstGeom prst="roundRect">
            <a:avLst>
              <a:gd name="adj" fmla="val 16667"/>
            </a:avLst>
          </a:prstGeom>
          <a:solidFill>
            <a:schemeClr val="accent1"/>
          </a:solidFill>
          <a:ln w="25400" cap="flat" cmpd="sng">
            <a:solidFill>
              <a:srgbClr val="6B550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88" name="Google Shape;88;p4"/>
          <p:cNvSpPr/>
          <p:nvPr/>
        </p:nvSpPr>
        <p:spPr>
          <a:xfrm>
            <a:off x="5076497" y="-169456"/>
            <a:ext cx="3591131" cy="65168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4000" b="1" i="0" u="none" strike="noStrike" cap="none">
                <a:solidFill>
                  <a:srgbClr val="000000"/>
                </a:solidFill>
                <a:latin typeface="Calibri"/>
                <a:ea typeface="Calibri"/>
                <a:cs typeface="Calibri"/>
                <a:sym typeface="Calibri"/>
              </a:rPr>
              <a:t>Subtask 3.1.1</a:t>
            </a:r>
            <a:endParaRPr sz="4000" b="0" i="0" u="none" strike="noStrike" cap="none">
              <a:solidFill>
                <a:srgbClr val="000000"/>
              </a:solidFill>
              <a:latin typeface="Arial"/>
              <a:ea typeface="Arial"/>
              <a:cs typeface="Arial"/>
              <a:sym typeface="Arial"/>
            </a:endParaRPr>
          </a:p>
        </p:txBody>
      </p:sp>
      <p:sp>
        <p:nvSpPr>
          <p:cNvPr id="89" name="Google Shape;89;p4"/>
          <p:cNvSpPr txBox="1"/>
          <p:nvPr/>
        </p:nvSpPr>
        <p:spPr>
          <a:xfrm>
            <a:off x="231812" y="842327"/>
            <a:ext cx="11862000" cy="95406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00"/>
              <a:buFont typeface="Calibri"/>
              <a:buNone/>
            </a:pPr>
            <a:r>
              <a:rPr lang="en-GB" sz="1400" b="1" i="0" u="none" strike="noStrike" cap="none">
                <a:solidFill>
                  <a:srgbClr val="000000"/>
                </a:solidFill>
                <a:latin typeface="Calibri"/>
                <a:ea typeface="Calibri"/>
                <a:cs typeface="Calibri"/>
                <a:sym typeface="Calibri"/>
              </a:rPr>
              <a:t>Earthquake Early Warning Support (EEWS) services </a:t>
            </a:r>
            <a:r>
              <a:rPr lang="en-GB" sz="1400" b="0" i="0" u="none" strike="noStrike" cap="none">
                <a:solidFill>
                  <a:srgbClr val="000000"/>
                </a:solidFill>
                <a:latin typeface="Calibri"/>
                <a:ea typeface="Calibri"/>
                <a:cs typeface="Calibri"/>
                <a:sym typeface="Calibri"/>
              </a:rPr>
              <a:t>(</a:t>
            </a:r>
            <a:r>
              <a:rPr lang="en-GB" sz="1400" b="0" i="0" u="none" strike="noStrike" cap="none">
                <a:solidFill>
                  <a:srgbClr val="0070C0"/>
                </a:solidFill>
                <a:latin typeface="Calibri"/>
                <a:ea typeface="Calibri"/>
                <a:cs typeface="Calibri"/>
                <a:sym typeface="Calibri"/>
              </a:rPr>
              <a:t>UNINA, INCDFP-RA, NOA, ETH Zürich</a:t>
            </a:r>
            <a:r>
              <a:rPr lang="en-GB" sz="1400" b="0" i="0" u="none" strike="noStrike" cap="none">
                <a:solidFill>
                  <a:srgbClr val="000000"/>
                </a:solidFill>
                <a:latin typeface="Calibri"/>
                <a:ea typeface="Calibri"/>
                <a:cs typeface="Calibri"/>
                <a:sym typeface="Calibri"/>
              </a:rPr>
              <a:t>) - The activity is grounded on the existing Early Warning Testing Center (CREW) and Near-Fault Observatories (NFO) infrastructures. We want to enhance the service by: including the capacity of manage data from different NFOs and extending the testing center to other NFO; including and testing different EEWS algorithms (e.g., Finder, QuakeUp); developing a Decision Module to compare outputs and select the optimal EW message.</a:t>
            </a:r>
            <a:endParaRPr sz="1800" b="0" i="0" u="none" strike="noStrike" cap="none">
              <a:solidFill>
                <a:schemeClr val="dk1"/>
              </a:solidFill>
              <a:latin typeface="Calibri"/>
              <a:ea typeface="Calibri"/>
              <a:cs typeface="Calibri"/>
              <a:sym typeface="Calibri"/>
            </a:endParaRPr>
          </a:p>
        </p:txBody>
      </p:sp>
      <p:grpSp>
        <p:nvGrpSpPr>
          <p:cNvPr id="90" name="Google Shape;90;p4"/>
          <p:cNvGrpSpPr/>
          <p:nvPr/>
        </p:nvGrpSpPr>
        <p:grpSpPr>
          <a:xfrm>
            <a:off x="177744" y="2160616"/>
            <a:ext cx="3451096" cy="1909764"/>
            <a:chOff x="294483" y="2100742"/>
            <a:chExt cx="5388128" cy="2981677"/>
          </a:xfrm>
        </p:grpSpPr>
        <p:pic>
          <p:nvPicPr>
            <p:cNvPr id="91" name="Google Shape;91;p4"/>
            <p:cNvPicPr preferRelativeResize="0"/>
            <p:nvPr/>
          </p:nvPicPr>
          <p:blipFill rotWithShape="1">
            <a:blip r:embed="rId3">
              <a:alphaModFix/>
            </a:blip>
            <a:srcRect/>
            <a:stretch/>
          </p:blipFill>
          <p:spPr>
            <a:xfrm>
              <a:off x="294483" y="2100742"/>
              <a:ext cx="5388128" cy="2981677"/>
            </a:xfrm>
            <a:prstGeom prst="rect">
              <a:avLst/>
            </a:prstGeom>
            <a:noFill/>
            <a:ln>
              <a:noFill/>
            </a:ln>
          </p:spPr>
        </p:pic>
        <p:grpSp>
          <p:nvGrpSpPr>
            <p:cNvPr id="92" name="Google Shape;92;p4"/>
            <p:cNvGrpSpPr/>
            <p:nvPr/>
          </p:nvGrpSpPr>
          <p:grpSpPr>
            <a:xfrm>
              <a:off x="1623124" y="4172923"/>
              <a:ext cx="849433" cy="563901"/>
              <a:chOff x="0" y="3292564"/>
              <a:chExt cx="1803850" cy="1197497"/>
            </a:xfrm>
          </p:grpSpPr>
          <p:pic>
            <p:nvPicPr>
              <p:cNvPr id="93" name="Google Shape;93;p4" descr="Rissc Lab - Dipartimento di Fisica Università di Napoli &quot;Federico II&quot;"/>
              <p:cNvPicPr preferRelativeResize="0"/>
              <p:nvPr/>
            </p:nvPicPr>
            <p:blipFill rotWithShape="1">
              <a:blip r:embed="rId4">
                <a:alphaModFix/>
              </a:blip>
              <a:srcRect/>
              <a:stretch/>
            </p:blipFill>
            <p:spPr>
              <a:xfrm>
                <a:off x="0" y="3292564"/>
                <a:ext cx="1181100" cy="884685"/>
              </a:xfrm>
              <a:prstGeom prst="rect">
                <a:avLst/>
              </a:prstGeom>
              <a:noFill/>
              <a:ln>
                <a:noFill/>
              </a:ln>
            </p:spPr>
          </p:pic>
          <p:pic>
            <p:nvPicPr>
              <p:cNvPr id="94" name="Google Shape;94;p4"/>
              <p:cNvPicPr preferRelativeResize="0"/>
              <p:nvPr/>
            </p:nvPicPr>
            <p:blipFill rotWithShape="1">
              <a:blip r:embed="rId5">
                <a:alphaModFix/>
              </a:blip>
              <a:srcRect/>
              <a:stretch/>
            </p:blipFill>
            <p:spPr>
              <a:xfrm>
                <a:off x="919164" y="3605375"/>
                <a:ext cx="884686" cy="884686"/>
              </a:xfrm>
              <a:prstGeom prst="rect">
                <a:avLst/>
              </a:prstGeom>
              <a:noFill/>
              <a:ln>
                <a:noFill/>
              </a:ln>
            </p:spPr>
          </p:pic>
        </p:grpSp>
        <p:pic>
          <p:nvPicPr>
            <p:cNvPr id="95" name="Google Shape;95;p4" descr="National Observatory of Athens, Greece (NOA) – SNAC Project"/>
            <p:cNvPicPr preferRelativeResize="0"/>
            <p:nvPr/>
          </p:nvPicPr>
          <p:blipFill rotWithShape="1">
            <a:blip r:embed="rId6">
              <a:alphaModFix/>
            </a:blip>
            <a:srcRect l="5521" t="4025" r="2751" b="4683"/>
            <a:stretch/>
          </p:blipFill>
          <p:spPr>
            <a:xfrm>
              <a:off x="3506640" y="4114012"/>
              <a:ext cx="416627" cy="414643"/>
            </a:xfrm>
            <a:prstGeom prst="rect">
              <a:avLst/>
            </a:prstGeom>
            <a:noFill/>
            <a:ln>
              <a:noFill/>
            </a:ln>
          </p:spPr>
        </p:pic>
        <p:pic>
          <p:nvPicPr>
            <p:cNvPr id="96" name="Google Shape;96;p4" descr="Institutul Național de Cercetare-Dezvoltare pentru Fizica Pământului"/>
            <p:cNvPicPr preferRelativeResize="0"/>
            <p:nvPr/>
          </p:nvPicPr>
          <p:blipFill rotWithShape="1">
            <a:blip r:embed="rId7">
              <a:alphaModFix/>
            </a:blip>
            <a:srcRect/>
            <a:stretch/>
          </p:blipFill>
          <p:spPr>
            <a:xfrm>
              <a:off x="4311572" y="2423091"/>
              <a:ext cx="593653" cy="593653"/>
            </a:xfrm>
            <a:prstGeom prst="rect">
              <a:avLst/>
            </a:prstGeom>
            <a:noFill/>
            <a:ln>
              <a:noFill/>
            </a:ln>
          </p:spPr>
        </p:pic>
        <p:pic>
          <p:nvPicPr>
            <p:cNvPr id="97" name="Google Shape;97;p4" descr="ETH Zurich Logo PNG - Brand Logo Vector"/>
            <p:cNvPicPr preferRelativeResize="0"/>
            <p:nvPr/>
          </p:nvPicPr>
          <p:blipFill rotWithShape="1">
            <a:blip r:embed="rId8">
              <a:alphaModFix/>
            </a:blip>
            <a:srcRect t="35623" b="35623"/>
            <a:stretch/>
          </p:blipFill>
          <p:spPr>
            <a:xfrm>
              <a:off x="432968" y="2734594"/>
              <a:ext cx="845957" cy="243239"/>
            </a:xfrm>
            <a:prstGeom prst="rect">
              <a:avLst/>
            </a:prstGeom>
            <a:noFill/>
            <a:ln>
              <a:noFill/>
            </a:ln>
          </p:spPr>
        </p:pic>
      </p:grpSp>
      <p:sp>
        <p:nvSpPr>
          <p:cNvPr id="98" name="Google Shape;98;p4"/>
          <p:cNvSpPr txBox="1"/>
          <p:nvPr/>
        </p:nvSpPr>
        <p:spPr>
          <a:xfrm>
            <a:off x="3402335" y="2503040"/>
            <a:ext cx="2379664" cy="132339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GB" sz="1600" b="0" i="0" u="none" strike="noStrike" cap="none">
                <a:solidFill>
                  <a:srgbClr val="000000"/>
                </a:solidFill>
                <a:latin typeface="Arial"/>
                <a:ea typeface="Arial"/>
                <a:cs typeface="Arial"/>
                <a:sym typeface="Arial"/>
              </a:rPr>
              <a:t>The </a:t>
            </a:r>
            <a:r>
              <a:rPr lang="en-GB" sz="1600" b="1" i="0" u="none" strike="noStrike" cap="none">
                <a:solidFill>
                  <a:srgbClr val="000000"/>
                </a:solidFill>
                <a:latin typeface="Arial"/>
                <a:ea typeface="Arial"/>
                <a:cs typeface="Arial"/>
                <a:sym typeface="Arial"/>
              </a:rPr>
              <a:t>NFOs</a:t>
            </a:r>
            <a:r>
              <a:rPr lang="en-GB" sz="1600" b="0" i="0" u="none" strike="noStrike" cap="none">
                <a:solidFill>
                  <a:srgbClr val="000000"/>
                </a:solidFill>
                <a:latin typeface="Arial"/>
                <a:ea typeface="Arial"/>
                <a:cs typeface="Arial"/>
                <a:sym typeface="Arial"/>
              </a:rPr>
              <a:t> are long term RIs that strive to provide multidisciplinary and high resolution near fault data.</a:t>
            </a:r>
            <a:endParaRPr sz="1600" b="0" i="0" u="none" strike="noStrike" cap="none">
              <a:solidFill>
                <a:srgbClr val="000000"/>
              </a:solidFill>
              <a:latin typeface="Arial"/>
              <a:ea typeface="Arial"/>
              <a:cs typeface="Arial"/>
              <a:sym typeface="Arial"/>
            </a:endParaRPr>
          </a:p>
        </p:txBody>
      </p:sp>
      <p:grpSp>
        <p:nvGrpSpPr>
          <p:cNvPr id="99" name="Google Shape;99;p4"/>
          <p:cNvGrpSpPr/>
          <p:nvPr/>
        </p:nvGrpSpPr>
        <p:grpSpPr>
          <a:xfrm>
            <a:off x="369212" y="4226512"/>
            <a:ext cx="2407487" cy="1954771"/>
            <a:chOff x="6777750" y="2760658"/>
            <a:chExt cx="4729837" cy="3941070"/>
          </a:xfrm>
        </p:grpSpPr>
        <p:pic>
          <p:nvPicPr>
            <p:cNvPr id="100" name="Google Shape;100;p4"/>
            <p:cNvPicPr preferRelativeResize="0"/>
            <p:nvPr/>
          </p:nvPicPr>
          <p:blipFill rotWithShape="1">
            <a:blip r:embed="rId9">
              <a:alphaModFix/>
            </a:blip>
            <a:srcRect/>
            <a:stretch/>
          </p:blipFill>
          <p:spPr>
            <a:xfrm>
              <a:off x="6777750" y="2760658"/>
              <a:ext cx="4729837" cy="2780662"/>
            </a:xfrm>
            <a:prstGeom prst="rect">
              <a:avLst/>
            </a:prstGeom>
            <a:noFill/>
            <a:ln>
              <a:noFill/>
            </a:ln>
          </p:spPr>
        </p:pic>
        <p:pic>
          <p:nvPicPr>
            <p:cNvPr id="101" name="Google Shape;101;p4"/>
            <p:cNvPicPr preferRelativeResize="0"/>
            <p:nvPr/>
          </p:nvPicPr>
          <p:blipFill rotWithShape="1">
            <a:blip r:embed="rId10">
              <a:alphaModFix/>
            </a:blip>
            <a:srcRect/>
            <a:stretch/>
          </p:blipFill>
          <p:spPr>
            <a:xfrm>
              <a:off x="6887962" y="5392297"/>
              <a:ext cx="4619624" cy="1309431"/>
            </a:xfrm>
            <a:prstGeom prst="rect">
              <a:avLst/>
            </a:prstGeom>
            <a:noFill/>
            <a:ln>
              <a:noFill/>
            </a:ln>
          </p:spPr>
        </p:pic>
      </p:grpSp>
      <p:sp>
        <p:nvSpPr>
          <p:cNvPr id="102" name="Google Shape;102;p4"/>
          <p:cNvSpPr txBox="1"/>
          <p:nvPr/>
        </p:nvSpPr>
        <p:spPr>
          <a:xfrm>
            <a:off x="2668579" y="4634042"/>
            <a:ext cx="2817821" cy="107717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GB" sz="1600" b="1" i="0" u="none" strike="noStrike" cap="none">
                <a:solidFill>
                  <a:srgbClr val="000000"/>
                </a:solidFill>
                <a:latin typeface="Arial"/>
                <a:ea typeface="Arial"/>
                <a:cs typeface="Arial"/>
                <a:sym typeface="Arial"/>
              </a:rPr>
              <a:t>CREW</a:t>
            </a:r>
            <a:r>
              <a:rPr lang="en-GB" sz="1600" b="0" i="0" u="none" strike="noStrike" cap="none">
                <a:solidFill>
                  <a:srgbClr val="000000"/>
                </a:solidFill>
                <a:latin typeface="Arial"/>
                <a:ea typeface="Arial"/>
                <a:cs typeface="Arial"/>
                <a:sym typeface="Arial"/>
              </a:rPr>
              <a:t> is the testing center for EEW techniques managed by TCS-NFO within EPOS</a:t>
            </a:r>
            <a:endParaRPr sz="1600" b="0" i="0" u="none" strike="noStrike" cap="none">
              <a:solidFill>
                <a:srgbClr val="000000"/>
              </a:solidFill>
              <a:latin typeface="Arial"/>
              <a:ea typeface="Arial"/>
              <a:cs typeface="Arial"/>
              <a:sym typeface="Arial"/>
            </a:endParaRPr>
          </a:p>
        </p:txBody>
      </p:sp>
      <p:sp>
        <p:nvSpPr>
          <p:cNvPr id="103" name="Google Shape;103;p4"/>
          <p:cNvSpPr txBox="1"/>
          <p:nvPr/>
        </p:nvSpPr>
        <p:spPr>
          <a:xfrm>
            <a:off x="6299639" y="2114668"/>
            <a:ext cx="54264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rgbClr val="FFC000"/>
                </a:solidFill>
                <a:latin typeface="Calibri"/>
                <a:ea typeface="Calibri"/>
                <a:cs typeface="Calibri"/>
                <a:sym typeface="Calibri"/>
              </a:rPr>
              <a:t>E</a:t>
            </a:r>
            <a:r>
              <a:rPr lang="en-GB" sz="1800" b="1" i="0" u="none" strike="noStrike" cap="none">
                <a:solidFill>
                  <a:srgbClr val="FFC000"/>
                </a:solidFill>
                <a:latin typeface="Calibri"/>
                <a:ea typeface="Calibri"/>
                <a:cs typeface="Calibri"/>
                <a:sym typeface="Calibri"/>
              </a:rPr>
              <a:t>xtensive online &amp; offline playback tests with </a:t>
            </a:r>
            <a:r>
              <a:rPr lang="en-GB" sz="1800" b="1" i="0" u="none" strike="noStrike" cap="none">
                <a:solidFill>
                  <a:srgbClr val="FFFF00"/>
                </a:solidFill>
                <a:latin typeface="Calibri"/>
                <a:ea typeface="Calibri"/>
                <a:cs typeface="Calibri"/>
                <a:sym typeface="Calibri"/>
              </a:rPr>
              <a:t>PRESTo</a:t>
            </a:r>
            <a:r>
              <a:rPr lang="en-GB" sz="1800" b="1" i="0" u="none" strike="noStrike" cap="none">
                <a:solidFill>
                  <a:srgbClr val="FFC000"/>
                </a:solidFill>
                <a:latin typeface="Calibri"/>
                <a:ea typeface="Calibri"/>
                <a:cs typeface="Calibri"/>
                <a:sym typeface="Calibri"/>
              </a:rPr>
              <a:t> and </a:t>
            </a:r>
            <a:r>
              <a:rPr lang="en-GB" sz="1800" b="1">
                <a:solidFill>
                  <a:srgbClr val="FFC000"/>
                </a:solidFill>
                <a:latin typeface="Calibri"/>
                <a:ea typeface="Calibri"/>
                <a:cs typeface="Calibri"/>
                <a:sym typeface="Calibri"/>
              </a:rPr>
              <a:t>other novel approaches</a:t>
            </a:r>
            <a:endParaRPr sz="1800" b="1" i="0" u="none" strike="noStrike" cap="none">
              <a:solidFill>
                <a:srgbClr val="FFC000"/>
              </a:solidFill>
              <a:latin typeface="Calibri"/>
              <a:ea typeface="Calibri"/>
              <a:cs typeface="Calibri"/>
              <a:sym typeface="Calibri"/>
            </a:endParaRPr>
          </a:p>
        </p:txBody>
      </p:sp>
      <p:sp>
        <p:nvSpPr>
          <p:cNvPr id="104" name="Google Shape;104;p4"/>
          <p:cNvSpPr/>
          <p:nvPr/>
        </p:nvSpPr>
        <p:spPr>
          <a:xfrm rot="5400000">
            <a:off x="8966845" y="2953450"/>
            <a:ext cx="408338" cy="348320"/>
          </a:xfrm>
          <a:prstGeom prst="rightArrow">
            <a:avLst>
              <a:gd name="adj1" fmla="val 50000"/>
              <a:gd name="adj2" fmla="val 50000"/>
            </a:avLst>
          </a:prstGeom>
          <a:solidFill>
            <a:schemeClr val="accent6"/>
          </a:solidFill>
          <a:ln w="25400" cap="flat" cmpd="sng">
            <a:solidFill>
              <a:srgbClr val="1027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05" name="Google Shape;105;p4"/>
          <p:cNvSpPr txBox="1"/>
          <p:nvPr/>
        </p:nvSpPr>
        <p:spPr>
          <a:xfrm>
            <a:off x="6245577" y="3425898"/>
            <a:ext cx="54804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i="0" u="none" strike="noStrike" cap="none">
                <a:solidFill>
                  <a:srgbClr val="FFC000"/>
                </a:solidFill>
                <a:latin typeface="Calibri"/>
                <a:ea typeface="Calibri"/>
                <a:cs typeface="Calibri"/>
                <a:sym typeface="Calibri"/>
              </a:rPr>
              <a:t>improved lead times and promising reductions </a:t>
            </a:r>
            <a:endParaRPr/>
          </a:p>
          <a:p>
            <a:pPr marL="0" marR="0" lvl="0" indent="0" algn="ctr" rtl="0">
              <a:spcBef>
                <a:spcPts val="0"/>
              </a:spcBef>
              <a:spcAft>
                <a:spcPts val="0"/>
              </a:spcAft>
              <a:buNone/>
            </a:pPr>
            <a:r>
              <a:rPr lang="en-GB" sz="1800" b="1" i="0" u="none" strike="noStrike" cap="none">
                <a:solidFill>
                  <a:srgbClr val="FFC000"/>
                </a:solidFill>
                <a:latin typeface="Calibri"/>
                <a:ea typeface="Calibri"/>
                <a:cs typeface="Calibri"/>
                <a:sym typeface="Calibri"/>
              </a:rPr>
              <a:t>in alert delays + decision mod</a:t>
            </a:r>
            <a:r>
              <a:rPr lang="en-GB" sz="1800" b="1">
                <a:solidFill>
                  <a:srgbClr val="FFC000"/>
                </a:solidFill>
                <a:latin typeface="Calibri"/>
                <a:ea typeface="Calibri"/>
                <a:cs typeface="Calibri"/>
                <a:sym typeface="Calibri"/>
              </a:rPr>
              <a:t>ule</a:t>
            </a:r>
            <a:endParaRPr sz="1800" b="1" i="0" u="none" strike="noStrike" cap="none">
              <a:solidFill>
                <a:srgbClr val="FFC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5"/>
          <p:cNvSpPr/>
          <p:nvPr/>
        </p:nvSpPr>
        <p:spPr>
          <a:xfrm>
            <a:off x="5076497" y="-169456"/>
            <a:ext cx="3591131" cy="65168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4000" b="1" i="0" u="none" strike="noStrike" cap="none">
                <a:solidFill>
                  <a:srgbClr val="000000"/>
                </a:solidFill>
                <a:latin typeface="Calibri"/>
                <a:ea typeface="Calibri"/>
                <a:cs typeface="Calibri"/>
                <a:sym typeface="Calibri"/>
              </a:rPr>
              <a:t>Subtask 3.1.1</a:t>
            </a:r>
            <a:endParaRPr sz="4000" b="0" i="0" u="none" strike="noStrike" cap="none">
              <a:solidFill>
                <a:srgbClr val="000000"/>
              </a:solidFill>
              <a:latin typeface="Arial"/>
              <a:ea typeface="Arial"/>
              <a:cs typeface="Arial"/>
              <a:sym typeface="Arial"/>
            </a:endParaRPr>
          </a:p>
        </p:txBody>
      </p:sp>
      <p:sp>
        <p:nvSpPr>
          <p:cNvPr id="111" name="Google Shape;111;p5"/>
          <p:cNvSpPr txBox="1"/>
          <p:nvPr/>
        </p:nvSpPr>
        <p:spPr>
          <a:xfrm>
            <a:off x="231812" y="842327"/>
            <a:ext cx="11862000" cy="95406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00"/>
              <a:buFont typeface="Calibri"/>
              <a:buNone/>
            </a:pPr>
            <a:r>
              <a:rPr lang="en-GB" sz="1400" b="1" i="0" u="none" strike="noStrike" cap="none">
                <a:solidFill>
                  <a:srgbClr val="000000"/>
                </a:solidFill>
                <a:latin typeface="Calibri"/>
                <a:ea typeface="Calibri"/>
                <a:cs typeface="Calibri"/>
                <a:sym typeface="Calibri"/>
              </a:rPr>
              <a:t>Earthquake Early Warning Support (EEWS) services </a:t>
            </a:r>
            <a:r>
              <a:rPr lang="en-GB" sz="1400" b="0" i="0" u="none" strike="noStrike" cap="none">
                <a:solidFill>
                  <a:srgbClr val="000000"/>
                </a:solidFill>
                <a:latin typeface="Calibri"/>
                <a:ea typeface="Calibri"/>
                <a:cs typeface="Calibri"/>
                <a:sym typeface="Calibri"/>
              </a:rPr>
              <a:t>(</a:t>
            </a:r>
            <a:r>
              <a:rPr lang="en-GB" sz="1400" b="0" i="0" u="none" strike="noStrike" cap="none">
                <a:solidFill>
                  <a:srgbClr val="0070C0"/>
                </a:solidFill>
                <a:latin typeface="Calibri"/>
                <a:ea typeface="Calibri"/>
                <a:cs typeface="Calibri"/>
                <a:sym typeface="Calibri"/>
              </a:rPr>
              <a:t>UNINA, INCDFP-RA, NOA, ETH Zürich</a:t>
            </a:r>
            <a:r>
              <a:rPr lang="en-GB" sz="1400" b="0" i="0" u="none" strike="noStrike" cap="none">
                <a:solidFill>
                  <a:srgbClr val="000000"/>
                </a:solidFill>
                <a:latin typeface="Calibri"/>
                <a:ea typeface="Calibri"/>
                <a:cs typeface="Calibri"/>
                <a:sym typeface="Calibri"/>
              </a:rPr>
              <a:t>) - The activity is grounded on the existing Early Warning Testing Center (CREW) and Near-Fault Observatories (NFO) infrastructures. We want to enhance the service by: including the capacity of manage data from different NFOs and extending the testing center to other NFO; including and testing different EEWS algorithms (e.g., Finder, QuakeUp); developing a Decision Module to compare outputs and select the optimal EW message.</a:t>
            </a:r>
            <a:endParaRPr sz="1800" b="0" i="0" u="none" strike="noStrike" cap="none">
              <a:solidFill>
                <a:schemeClr val="dk1"/>
              </a:solidFill>
              <a:latin typeface="Calibri"/>
              <a:ea typeface="Calibri"/>
              <a:cs typeface="Calibri"/>
              <a:sym typeface="Calibri"/>
            </a:endParaRPr>
          </a:p>
        </p:txBody>
      </p:sp>
      <p:pic>
        <p:nvPicPr>
          <p:cNvPr id="112" name="Google Shape;112;p5"/>
          <p:cNvPicPr preferRelativeResize="0"/>
          <p:nvPr/>
        </p:nvPicPr>
        <p:blipFill rotWithShape="1">
          <a:blip r:embed="rId3">
            <a:alphaModFix amt="14000"/>
          </a:blip>
          <a:srcRect/>
          <a:stretch/>
        </p:blipFill>
        <p:spPr>
          <a:xfrm>
            <a:off x="809880" y="1879017"/>
            <a:ext cx="10835581" cy="3836125"/>
          </a:xfrm>
          <a:prstGeom prst="rect">
            <a:avLst/>
          </a:prstGeom>
          <a:noFill/>
          <a:ln>
            <a:noFill/>
          </a:ln>
        </p:spPr>
      </p:pic>
      <p:graphicFrame>
        <p:nvGraphicFramePr>
          <p:cNvPr id="113" name="Google Shape;113;p5"/>
          <p:cNvGraphicFramePr/>
          <p:nvPr/>
        </p:nvGraphicFramePr>
        <p:xfrm>
          <a:off x="809880" y="3135586"/>
          <a:ext cx="3000000" cy="3000000"/>
        </p:xfrm>
        <a:graphic>
          <a:graphicData uri="http://schemas.openxmlformats.org/drawingml/2006/table">
            <a:tbl>
              <a:tblPr>
                <a:noFill/>
                <a:tableStyleId>{AB633FDB-F078-47D2-8752-6779AE1D0074}</a:tableStyleId>
              </a:tblPr>
              <a:tblGrid>
                <a:gridCol w="1060525">
                  <a:extLst>
                    <a:ext uri="{9D8B030D-6E8A-4147-A177-3AD203B41FA5}">
                      <a16:colId xmlns:a16="http://schemas.microsoft.com/office/drawing/2014/main" val="20000"/>
                    </a:ext>
                  </a:extLst>
                </a:gridCol>
                <a:gridCol w="6188125">
                  <a:extLst>
                    <a:ext uri="{9D8B030D-6E8A-4147-A177-3AD203B41FA5}">
                      <a16:colId xmlns:a16="http://schemas.microsoft.com/office/drawing/2014/main" val="20001"/>
                    </a:ext>
                  </a:extLst>
                </a:gridCol>
                <a:gridCol w="2994925">
                  <a:extLst>
                    <a:ext uri="{9D8B030D-6E8A-4147-A177-3AD203B41FA5}">
                      <a16:colId xmlns:a16="http://schemas.microsoft.com/office/drawing/2014/main" val="20002"/>
                    </a:ext>
                  </a:extLst>
                </a:gridCol>
              </a:tblGrid>
              <a:tr h="755875">
                <a:tc>
                  <a:txBody>
                    <a:bodyPr/>
                    <a:lstStyle/>
                    <a:p>
                      <a:pPr marL="0" marR="0" lvl="0" indent="0" algn="ctr" rtl="0">
                        <a:spcBef>
                          <a:spcPts val="0"/>
                        </a:spcBef>
                        <a:spcAft>
                          <a:spcPts val="0"/>
                        </a:spcAft>
                        <a:buClr>
                          <a:srgbClr val="124179"/>
                        </a:buClr>
                        <a:buSzPts val="1800"/>
                        <a:buFont typeface="Open Sans"/>
                        <a:buNone/>
                      </a:pPr>
                      <a:r>
                        <a:rPr lang="en-GB" sz="1800" b="1" i="0" u="none" strike="noStrike" cap="none">
                          <a:solidFill>
                            <a:srgbClr val="124179"/>
                          </a:solidFill>
                          <a:latin typeface="Open Sans"/>
                          <a:ea typeface="Open Sans"/>
                          <a:cs typeface="Open Sans"/>
                          <a:sym typeface="Open Sans"/>
                        </a:rPr>
                        <a:t>12.00-12.15</a:t>
                      </a:r>
                      <a:endParaRPr sz="2800" b="1" i="0" u="none" strike="noStrike" cap="none">
                        <a:latin typeface="Arial"/>
                        <a:ea typeface="Arial"/>
                        <a:cs typeface="Arial"/>
                        <a:sym typeface="Arial"/>
                      </a:endParaRPr>
                    </a:p>
                  </a:txBody>
                  <a:tcPr marL="139975" marR="139975" marT="70000" marB="70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Clr>
                          <a:srgbClr val="000000"/>
                        </a:buClr>
                        <a:buSzPts val="1800"/>
                        <a:buFont typeface="Open Sans"/>
                        <a:buNone/>
                      </a:pPr>
                      <a:r>
                        <a:rPr lang="en-GB" sz="1800" b="1" i="0" u="none" strike="noStrike" cap="none">
                          <a:solidFill>
                            <a:srgbClr val="000000"/>
                          </a:solidFill>
                          <a:latin typeface="Open Sans"/>
                          <a:ea typeface="Open Sans"/>
                          <a:cs typeface="Open Sans"/>
                          <a:sym typeface="Open Sans"/>
                        </a:rPr>
                        <a:t>Next-Generation Earthquake Early Warning: From Public Alerts to Multi-Hazard Integration</a:t>
                      </a:r>
                      <a:endParaRPr sz="2800" b="1" i="0" u="none" strike="noStrike" cap="none">
                        <a:latin typeface="Arial"/>
                        <a:ea typeface="Arial"/>
                        <a:cs typeface="Arial"/>
                        <a:sym typeface="Arial"/>
                      </a:endParaRPr>
                    </a:p>
                  </a:txBody>
                  <a:tcPr marL="139975" marR="139975" marT="70000" marB="70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Clr>
                          <a:srgbClr val="000000"/>
                        </a:buClr>
                        <a:buSzPts val="1800"/>
                        <a:buFont typeface="Open Sans"/>
                        <a:buNone/>
                      </a:pPr>
                      <a:r>
                        <a:rPr lang="en-GB" sz="1800" b="1" i="1" u="none" strike="noStrike" cap="none">
                          <a:solidFill>
                            <a:srgbClr val="000000"/>
                          </a:solidFill>
                          <a:latin typeface="Open Sans"/>
                          <a:ea typeface="Open Sans"/>
                          <a:cs typeface="Open Sans"/>
                          <a:sym typeface="Open Sans"/>
                        </a:rPr>
                        <a:t>Antonio Scala, Alexandru Marmureanu</a:t>
                      </a:r>
                      <a:endParaRPr sz="2800" b="1" i="0" u="none" strike="noStrike" cap="none">
                        <a:latin typeface="Arial"/>
                        <a:ea typeface="Arial"/>
                        <a:cs typeface="Arial"/>
                        <a:sym typeface="Arial"/>
                      </a:endParaRPr>
                    </a:p>
                  </a:txBody>
                  <a:tcPr marL="139975" marR="139975" marT="70000" marB="70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p:nvPr/>
        </p:nvSpPr>
        <p:spPr>
          <a:xfrm>
            <a:off x="5076497" y="-169456"/>
            <a:ext cx="3591131" cy="65168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4000" b="1" i="0" u="none" strike="noStrike" cap="none">
                <a:solidFill>
                  <a:srgbClr val="000000"/>
                </a:solidFill>
                <a:latin typeface="Calibri"/>
                <a:ea typeface="Calibri"/>
                <a:cs typeface="Calibri"/>
                <a:sym typeface="Calibri"/>
              </a:rPr>
              <a:t>Subtask 3.1.2</a:t>
            </a:r>
            <a:endParaRPr sz="4000" b="0" i="0" u="none" strike="noStrike" cap="none">
              <a:solidFill>
                <a:srgbClr val="000000"/>
              </a:solidFill>
              <a:latin typeface="Arial"/>
              <a:ea typeface="Arial"/>
              <a:cs typeface="Arial"/>
              <a:sym typeface="Arial"/>
            </a:endParaRPr>
          </a:p>
        </p:txBody>
      </p:sp>
      <p:sp>
        <p:nvSpPr>
          <p:cNvPr id="119" name="Google Shape;119;p6"/>
          <p:cNvSpPr/>
          <p:nvPr/>
        </p:nvSpPr>
        <p:spPr>
          <a:xfrm>
            <a:off x="285875" y="4863886"/>
            <a:ext cx="4194600" cy="1246800"/>
          </a:xfrm>
          <a:prstGeom prst="roundRect">
            <a:avLst>
              <a:gd name="adj" fmla="val 16667"/>
            </a:avLst>
          </a:prstGeom>
          <a:solidFill>
            <a:srgbClr val="CFE2F3"/>
          </a:solidFill>
          <a:ln w="25400" cap="flat" cmpd="sng">
            <a:solidFill>
              <a:srgbClr val="6B550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Montserrat"/>
              <a:ea typeface="Montserrat"/>
              <a:cs typeface="Montserrat"/>
              <a:sym typeface="Montserrat"/>
            </a:endParaRPr>
          </a:p>
        </p:txBody>
      </p:sp>
      <p:sp>
        <p:nvSpPr>
          <p:cNvPr id="120" name="Google Shape;120;p6"/>
          <p:cNvSpPr/>
          <p:nvPr/>
        </p:nvSpPr>
        <p:spPr>
          <a:xfrm>
            <a:off x="7280525" y="4896311"/>
            <a:ext cx="4759200" cy="1062000"/>
          </a:xfrm>
          <a:prstGeom prst="roundRect">
            <a:avLst>
              <a:gd name="adj" fmla="val 16667"/>
            </a:avLst>
          </a:prstGeom>
          <a:solidFill>
            <a:srgbClr val="CFE2F3"/>
          </a:solidFill>
          <a:ln w="25400" cap="flat" cmpd="sng">
            <a:solidFill>
              <a:srgbClr val="6B550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Montserrat"/>
              <a:ea typeface="Montserrat"/>
              <a:cs typeface="Montserrat"/>
              <a:sym typeface="Montserrat"/>
            </a:endParaRPr>
          </a:p>
        </p:txBody>
      </p:sp>
      <p:sp>
        <p:nvSpPr>
          <p:cNvPr id="121" name="Google Shape;121;p6"/>
          <p:cNvSpPr txBox="1"/>
          <p:nvPr/>
        </p:nvSpPr>
        <p:spPr>
          <a:xfrm>
            <a:off x="51637" y="808153"/>
            <a:ext cx="118620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GB" sz="1400" b="1" i="0" u="none" strike="noStrike" cap="none">
                <a:solidFill>
                  <a:srgbClr val="000000"/>
                </a:solidFill>
                <a:latin typeface="Calibri"/>
                <a:ea typeface="Calibri"/>
                <a:cs typeface="Calibri"/>
                <a:sym typeface="Calibri"/>
              </a:rPr>
              <a:t>Tsunami Early Warning Support services </a:t>
            </a:r>
            <a:r>
              <a:rPr lang="en-GB" sz="1400" b="0" i="0" u="none" strike="noStrike" cap="none">
                <a:solidFill>
                  <a:srgbClr val="000000"/>
                </a:solidFill>
                <a:latin typeface="Calibri"/>
                <a:ea typeface="Calibri"/>
                <a:cs typeface="Calibri"/>
                <a:sym typeface="Calibri"/>
              </a:rPr>
              <a:t>(</a:t>
            </a:r>
            <a:r>
              <a:rPr lang="en-GB" sz="1400" b="0" i="0" u="none" strike="noStrike" cap="none">
                <a:solidFill>
                  <a:srgbClr val="0070C0"/>
                </a:solidFill>
                <a:latin typeface="Calibri"/>
                <a:ea typeface="Calibri"/>
                <a:cs typeface="Calibri"/>
                <a:sym typeface="Calibri"/>
              </a:rPr>
              <a:t>INGV , NOA, KOERI, VLIZ, GFZ</a:t>
            </a:r>
            <a:r>
              <a:rPr lang="en-GB" sz="1400" b="0" i="0" u="none" strike="noStrike" cap="none">
                <a:solidFill>
                  <a:srgbClr val="000000"/>
                </a:solidFill>
                <a:latin typeface="Calibri"/>
                <a:ea typeface="Calibri"/>
                <a:cs typeface="Calibri"/>
                <a:sym typeface="Calibri"/>
              </a:rPr>
              <a:t>) - The activity regards the enhancement of the TSP-IOT (Tsunami Service Provider InterOperability Tool) running prototype for Tsunami Early Warning support services virtual access (VA).</a:t>
            </a:r>
            <a:endParaRPr sz="1400" b="0" i="0" u="none" strike="noStrike" cap="none">
              <a:solidFill>
                <a:srgbClr val="000000"/>
              </a:solidFill>
              <a:latin typeface="Calibri"/>
              <a:ea typeface="Calibri"/>
              <a:cs typeface="Calibri"/>
              <a:sym typeface="Calibri"/>
            </a:endParaRPr>
          </a:p>
        </p:txBody>
      </p:sp>
      <p:sp>
        <p:nvSpPr>
          <p:cNvPr id="122" name="Google Shape;122;p6"/>
          <p:cNvSpPr/>
          <p:nvPr/>
        </p:nvSpPr>
        <p:spPr>
          <a:xfrm>
            <a:off x="440851" y="5650361"/>
            <a:ext cx="1784700" cy="369300"/>
          </a:xfrm>
          <a:prstGeom prst="roundRect">
            <a:avLst>
              <a:gd name="adj" fmla="val 16667"/>
            </a:avLst>
          </a:prstGeom>
          <a:solidFill>
            <a:srgbClr val="FFC000"/>
          </a:solidFill>
          <a:ln w="25400" cap="flat" cmpd="sng">
            <a:solidFill>
              <a:srgbClr val="6B550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Montserrat"/>
              <a:ea typeface="Montserrat"/>
              <a:cs typeface="Montserrat"/>
              <a:sym typeface="Montserrat"/>
            </a:endParaRPr>
          </a:p>
        </p:txBody>
      </p:sp>
      <p:sp>
        <p:nvSpPr>
          <p:cNvPr id="123" name="Google Shape;123;p6"/>
          <p:cNvSpPr txBox="1"/>
          <p:nvPr/>
        </p:nvSpPr>
        <p:spPr>
          <a:xfrm>
            <a:off x="253725" y="5639656"/>
            <a:ext cx="21273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Montserrat"/>
                <a:ea typeface="Montserrat"/>
                <a:cs typeface="Montserrat"/>
                <a:sym typeface="Montserrat"/>
              </a:rPr>
              <a:t>Interoperable</a:t>
            </a:r>
            <a:endParaRPr sz="1400" b="0" i="0" u="none" strike="noStrike" cap="none">
              <a:solidFill>
                <a:srgbClr val="000000"/>
              </a:solidFill>
              <a:latin typeface="Montserrat"/>
              <a:ea typeface="Montserrat"/>
              <a:cs typeface="Montserrat"/>
              <a:sym typeface="Montserrat"/>
            </a:endParaRPr>
          </a:p>
        </p:txBody>
      </p:sp>
      <p:sp>
        <p:nvSpPr>
          <p:cNvPr id="124" name="Google Shape;124;p6"/>
          <p:cNvSpPr txBox="1"/>
          <p:nvPr/>
        </p:nvSpPr>
        <p:spPr>
          <a:xfrm>
            <a:off x="5010418" y="5208501"/>
            <a:ext cx="1753025" cy="5077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2700" b="1" i="0" u="none" strike="noStrike" cap="none">
                <a:solidFill>
                  <a:srgbClr val="000000"/>
                </a:solidFill>
                <a:latin typeface="Montserrat"/>
                <a:ea typeface="Montserrat"/>
                <a:cs typeface="Montserrat"/>
                <a:sym typeface="Montserrat"/>
              </a:rPr>
              <a:t>TSP-IOT </a:t>
            </a:r>
            <a:endParaRPr sz="2300" b="1" i="0" u="none" strike="noStrike" cap="none">
              <a:solidFill>
                <a:srgbClr val="000000"/>
              </a:solidFill>
              <a:latin typeface="Montserrat"/>
              <a:ea typeface="Montserrat"/>
              <a:cs typeface="Montserrat"/>
              <a:sym typeface="Montserrat"/>
            </a:endParaRPr>
          </a:p>
        </p:txBody>
      </p:sp>
      <p:sp>
        <p:nvSpPr>
          <p:cNvPr id="125" name="Google Shape;125;p6"/>
          <p:cNvSpPr/>
          <p:nvPr/>
        </p:nvSpPr>
        <p:spPr>
          <a:xfrm>
            <a:off x="2568151" y="5634499"/>
            <a:ext cx="1784700" cy="369300"/>
          </a:xfrm>
          <a:prstGeom prst="roundRect">
            <a:avLst>
              <a:gd name="adj" fmla="val 16667"/>
            </a:avLst>
          </a:prstGeom>
          <a:solidFill>
            <a:srgbClr val="FFC000"/>
          </a:solidFill>
          <a:ln w="25400" cap="flat" cmpd="sng">
            <a:solidFill>
              <a:srgbClr val="6B550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Montserrat"/>
              <a:ea typeface="Montserrat"/>
              <a:cs typeface="Montserrat"/>
              <a:sym typeface="Montserrat"/>
            </a:endParaRPr>
          </a:p>
        </p:txBody>
      </p:sp>
      <p:sp>
        <p:nvSpPr>
          <p:cNvPr id="126" name="Google Shape;126;p6"/>
          <p:cNvSpPr txBox="1"/>
          <p:nvPr/>
        </p:nvSpPr>
        <p:spPr>
          <a:xfrm>
            <a:off x="2381025" y="5623794"/>
            <a:ext cx="21273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Montserrat"/>
                <a:ea typeface="Montserrat"/>
                <a:cs typeface="Montserrat"/>
                <a:sym typeface="Montserrat"/>
              </a:rPr>
              <a:t>Consistent</a:t>
            </a:r>
            <a:endParaRPr sz="1400" b="0" i="0" u="none" strike="noStrike" cap="none">
              <a:solidFill>
                <a:srgbClr val="000000"/>
              </a:solidFill>
              <a:latin typeface="Montserrat"/>
              <a:ea typeface="Montserrat"/>
              <a:cs typeface="Montserrat"/>
              <a:sym typeface="Montserrat"/>
            </a:endParaRPr>
          </a:p>
        </p:txBody>
      </p:sp>
      <p:sp>
        <p:nvSpPr>
          <p:cNvPr id="127" name="Google Shape;127;p6"/>
          <p:cNvSpPr/>
          <p:nvPr/>
        </p:nvSpPr>
        <p:spPr>
          <a:xfrm>
            <a:off x="7467651" y="5409724"/>
            <a:ext cx="1784700" cy="369300"/>
          </a:xfrm>
          <a:prstGeom prst="roundRect">
            <a:avLst>
              <a:gd name="adj" fmla="val 16667"/>
            </a:avLst>
          </a:prstGeom>
          <a:solidFill>
            <a:srgbClr val="FFC000"/>
          </a:solidFill>
          <a:ln w="25400" cap="flat" cmpd="sng">
            <a:solidFill>
              <a:srgbClr val="6B550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Montserrat"/>
              <a:ea typeface="Montserrat"/>
              <a:cs typeface="Montserrat"/>
              <a:sym typeface="Montserrat"/>
            </a:endParaRPr>
          </a:p>
        </p:txBody>
      </p:sp>
      <p:sp>
        <p:nvSpPr>
          <p:cNvPr id="128" name="Google Shape;128;p6"/>
          <p:cNvSpPr txBox="1"/>
          <p:nvPr/>
        </p:nvSpPr>
        <p:spPr>
          <a:xfrm>
            <a:off x="7280525" y="5403010"/>
            <a:ext cx="21273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Montserrat"/>
                <a:ea typeface="Montserrat"/>
                <a:cs typeface="Montserrat"/>
                <a:sym typeface="Montserrat"/>
              </a:rPr>
              <a:t>Redundancy</a:t>
            </a:r>
            <a:endParaRPr sz="1400" b="0" i="0" u="none" strike="noStrike" cap="none">
              <a:solidFill>
                <a:srgbClr val="000000"/>
              </a:solidFill>
              <a:latin typeface="Montserrat"/>
              <a:ea typeface="Montserrat"/>
              <a:cs typeface="Montserrat"/>
              <a:sym typeface="Montserrat"/>
            </a:endParaRPr>
          </a:p>
        </p:txBody>
      </p:sp>
      <p:sp>
        <p:nvSpPr>
          <p:cNvPr id="129" name="Google Shape;129;p6"/>
          <p:cNvSpPr/>
          <p:nvPr/>
        </p:nvSpPr>
        <p:spPr>
          <a:xfrm>
            <a:off x="9580075" y="5424030"/>
            <a:ext cx="2334000" cy="369300"/>
          </a:xfrm>
          <a:prstGeom prst="roundRect">
            <a:avLst>
              <a:gd name="adj" fmla="val 16667"/>
            </a:avLst>
          </a:prstGeom>
          <a:solidFill>
            <a:srgbClr val="FFC000"/>
          </a:solidFill>
          <a:ln w="25400" cap="flat" cmpd="sng">
            <a:solidFill>
              <a:srgbClr val="6B550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Montserrat"/>
              <a:ea typeface="Montserrat"/>
              <a:cs typeface="Montserrat"/>
              <a:sym typeface="Montserrat"/>
            </a:endParaRPr>
          </a:p>
        </p:txBody>
      </p:sp>
      <p:sp>
        <p:nvSpPr>
          <p:cNvPr id="130" name="Google Shape;130;p6"/>
          <p:cNvSpPr txBox="1"/>
          <p:nvPr/>
        </p:nvSpPr>
        <p:spPr>
          <a:xfrm>
            <a:off x="9316750" y="5413522"/>
            <a:ext cx="2863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Montserrat"/>
                <a:ea typeface="Montserrat"/>
                <a:cs typeface="Montserrat"/>
                <a:sym typeface="Montserrat"/>
              </a:rPr>
              <a:t>Fallback solutions</a:t>
            </a:r>
            <a:endParaRPr sz="1400" b="0" i="0" u="none" strike="noStrike" cap="none">
              <a:solidFill>
                <a:srgbClr val="000000"/>
              </a:solidFill>
              <a:latin typeface="Montserrat"/>
              <a:ea typeface="Montserrat"/>
              <a:cs typeface="Montserrat"/>
              <a:sym typeface="Montserrat"/>
            </a:endParaRPr>
          </a:p>
        </p:txBody>
      </p:sp>
      <p:sp>
        <p:nvSpPr>
          <p:cNvPr id="131" name="Google Shape;131;p6"/>
          <p:cNvSpPr txBox="1"/>
          <p:nvPr/>
        </p:nvSpPr>
        <p:spPr>
          <a:xfrm>
            <a:off x="931975" y="4863886"/>
            <a:ext cx="30000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Montserrat"/>
                <a:ea typeface="Montserrat"/>
                <a:cs typeface="Montserrat"/>
                <a:sym typeface="Montserrat"/>
              </a:rPr>
              <a:t>helps Tsunami Service Providers to be more</a:t>
            </a:r>
            <a:endParaRPr sz="1400" b="0" i="0" u="none" strike="noStrike" cap="none">
              <a:solidFill>
                <a:schemeClr val="dk1"/>
              </a:solidFill>
              <a:latin typeface="Montserrat"/>
              <a:ea typeface="Montserrat"/>
              <a:cs typeface="Montserrat"/>
              <a:sym typeface="Montserrat"/>
            </a:endParaRPr>
          </a:p>
        </p:txBody>
      </p:sp>
      <p:sp>
        <p:nvSpPr>
          <p:cNvPr id="132" name="Google Shape;132;p6"/>
          <p:cNvSpPr txBox="1"/>
          <p:nvPr/>
        </p:nvSpPr>
        <p:spPr>
          <a:xfrm>
            <a:off x="7998250" y="4850086"/>
            <a:ext cx="30000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Montserrat"/>
                <a:ea typeface="Montserrat"/>
                <a:cs typeface="Montserrat"/>
                <a:sym typeface="Montserrat"/>
              </a:rPr>
              <a:t>increases</a:t>
            </a:r>
            <a:endParaRPr sz="1400" b="0" i="0" u="none" strike="noStrike" cap="none">
              <a:solidFill>
                <a:schemeClr val="dk1"/>
              </a:solidFill>
              <a:latin typeface="Montserrat"/>
              <a:ea typeface="Montserrat"/>
              <a:cs typeface="Montserrat"/>
              <a:sym typeface="Montserrat"/>
            </a:endParaRPr>
          </a:p>
        </p:txBody>
      </p:sp>
      <p:sp>
        <p:nvSpPr>
          <p:cNvPr id="133" name="Google Shape;133;p6"/>
          <p:cNvSpPr/>
          <p:nvPr/>
        </p:nvSpPr>
        <p:spPr>
          <a:xfrm>
            <a:off x="6633025" y="5288786"/>
            <a:ext cx="571200" cy="3693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134" name="Google Shape;134;p6"/>
          <p:cNvSpPr/>
          <p:nvPr/>
        </p:nvSpPr>
        <p:spPr>
          <a:xfrm rot="10800000">
            <a:off x="4575625" y="5288786"/>
            <a:ext cx="571200" cy="3693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pic>
        <p:nvPicPr>
          <p:cNvPr id="135" name="Google Shape;135;p6"/>
          <p:cNvPicPr preferRelativeResize="0"/>
          <p:nvPr/>
        </p:nvPicPr>
        <p:blipFill rotWithShape="1">
          <a:blip r:embed="rId3">
            <a:alphaModFix/>
          </a:blip>
          <a:srcRect/>
          <a:stretch/>
        </p:blipFill>
        <p:spPr>
          <a:xfrm>
            <a:off x="106737" y="1336631"/>
            <a:ext cx="3741637" cy="1895623"/>
          </a:xfrm>
          <a:prstGeom prst="rect">
            <a:avLst/>
          </a:prstGeom>
          <a:noFill/>
          <a:ln>
            <a:noFill/>
          </a:ln>
        </p:spPr>
      </p:pic>
      <p:pic>
        <p:nvPicPr>
          <p:cNvPr id="136" name="Google Shape;136;p6"/>
          <p:cNvPicPr preferRelativeResize="0"/>
          <p:nvPr/>
        </p:nvPicPr>
        <p:blipFill rotWithShape="1">
          <a:blip r:embed="rId4">
            <a:alphaModFix/>
          </a:blip>
          <a:srcRect/>
          <a:stretch/>
        </p:blipFill>
        <p:spPr>
          <a:xfrm>
            <a:off x="106724" y="3141362"/>
            <a:ext cx="2648275" cy="1383107"/>
          </a:xfrm>
          <a:prstGeom prst="rect">
            <a:avLst/>
          </a:prstGeom>
          <a:noFill/>
          <a:ln>
            <a:noFill/>
          </a:ln>
        </p:spPr>
      </p:pic>
      <p:pic>
        <p:nvPicPr>
          <p:cNvPr id="137" name="Google Shape;137;p6"/>
          <p:cNvPicPr preferRelativeResize="0"/>
          <p:nvPr/>
        </p:nvPicPr>
        <p:blipFill rotWithShape="1">
          <a:blip r:embed="rId5">
            <a:alphaModFix/>
          </a:blip>
          <a:srcRect/>
          <a:stretch/>
        </p:blipFill>
        <p:spPr>
          <a:xfrm>
            <a:off x="1254460" y="2266627"/>
            <a:ext cx="3011825" cy="1520117"/>
          </a:xfrm>
          <a:prstGeom prst="rect">
            <a:avLst/>
          </a:prstGeom>
          <a:noFill/>
          <a:ln>
            <a:noFill/>
          </a:ln>
        </p:spPr>
      </p:pic>
      <p:pic>
        <p:nvPicPr>
          <p:cNvPr id="138" name="Google Shape;138;p6"/>
          <p:cNvPicPr preferRelativeResize="0"/>
          <p:nvPr/>
        </p:nvPicPr>
        <p:blipFill rotWithShape="1">
          <a:blip r:embed="rId6">
            <a:alphaModFix/>
          </a:blip>
          <a:srcRect/>
          <a:stretch/>
        </p:blipFill>
        <p:spPr>
          <a:xfrm>
            <a:off x="4860376" y="1318771"/>
            <a:ext cx="3394450" cy="2219875"/>
          </a:xfrm>
          <a:prstGeom prst="rect">
            <a:avLst/>
          </a:prstGeom>
          <a:noFill/>
          <a:ln>
            <a:noFill/>
          </a:ln>
        </p:spPr>
      </p:pic>
      <p:pic>
        <p:nvPicPr>
          <p:cNvPr id="139" name="Google Shape;139;p6"/>
          <p:cNvPicPr preferRelativeResize="0"/>
          <p:nvPr/>
        </p:nvPicPr>
        <p:blipFill rotWithShape="1">
          <a:blip r:embed="rId7">
            <a:alphaModFix/>
          </a:blip>
          <a:srcRect/>
          <a:stretch/>
        </p:blipFill>
        <p:spPr>
          <a:xfrm>
            <a:off x="4423227" y="2302794"/>
            <a:ext cx="2863502" cy="1872682"/>
          </a:xfrm>
          <a:prstGeom prst="rect">
            <a:avLst/>
          </a:prstGeom>
          <a:noFill/>
          <a:ln>
            <a:noFill/>
          </a:ln>
        </p:spPr>
      </p:pic>
      <p:sp>
        <p:nvSpPr>
          <p:cNvPr id="140" name="Google Shape;140;p6"/>
          <p:cNvSpPr/>
          <p:nvPr/>
        </p:nvSpPr>
        <p:spPr>
          <a:xfrm>
            <a:off x="59500" y="1336944"/>
            <a:ext cx="4284400" cy="3257925"/>
          </a:xfrm>
          <a:custGeom>
            <a:avLst/>
            <a:gdLst/>
            <a:ahLst/>
            <a:cxnLst/>
            <a:rect l="l" t="t" r="r" b="b"/>
            <a:pathLst>
              <a:path w="171376" h="130317" extrusionOk="0">
                <a:moveTo>
                  <a:pt x="2975" y="595"/>
                </a:moveTo>
                <a:lnTo>
                  <a:pt x="151739" y="0"/>
                </a:lnTo>
                <a:lnTo>
                  <a:pt x="151739" y="36893"/>
                </a:lnTo>
                <a:lnTo>
                  <a:pt x="171376" y="37488"/>
                </a:lnTo>
                <a:lnTo>
                  <a:pt x="170186" y="99969"/>
                </a:lnTo>
                <a:lnTo>
                  <a:pt x="110680" y="99969"/>
                </a:lnTo>
                <a:lnTo>
                  <a:pt x="110085" y="128531"/>
                </a:lnTo>
                <a:lnTo>
                  <a:pt x="0" y="130317"/>
                </a:lnTo>
                <a:close/>
              </a:path>
            </a:pathLst>
          </a:custGeom>
          <a:noFill/>
          <a:ln w="9525" cap="flat" cmpd="sng">
            <a:solidFill>
              <a:srgbClr val="A61C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Montserrat"/>
              <a:ea typeface="Montserrat"/>
              <a:cs typeface="Montserrat"/>
              <a:sym typeface="Montserrat"/>
            </a:endParaRPr>
          </a:p>
        </p:txBody>
      </p:sp>
      <p:sp>
        <p:nvSpPr>
          <p:cNvPr id="141" name="Google Shape;141;p6"/>
          <p:cNvSpPr/>
          <p:nvPr/>
        </p:nvSpPr>
        <p:spPr>
          <a:xfrm>
            <a:off x="4388525" y="1307194"/>
            <a:ext cx="3912475" cy="2915750"/>
          </a:xfrm>
          <a:custGeom>
            <a:avLst/>
            <a:gdLst/>
            <a:ahLst/>
            <a:cxnLst/>
            <a:rect l="l" t="t" r="r" b="b"/>
            <a:pathLst>
              <a:path w="156499" h="116630" extrusionOk="0">
                <a:moveTo>
                  <a:pt x="19637" y="595"/>
                </a:moveTo>
                <a:lnTo>
                  <a:pt x="156499" y="0"/>
                </a:lnTo>
                <a:lnTo>
                  <a:pt x="156499" y="89853"/>
                </a:lnTo>
                <a:lnTo>
                  <a:pt x="116631" y="90448"/>
                </a:lnTo>
                <a:lnTo>
                  <a:pt x="117226" y="116630"/>
                </a:lnTo>
                <a:lnTo>
                  <a:pt x="3570" y="116630"/>
                </a:lnTo>
                <a:lnTo>
                  <a:pt x="0" y="38083"/>
                </a:lnTo>
                <a:lnTo>
                  <a:pt x="19042" y="37488"/>
                </a:lnTo>
                <a:close/>
              </a:path>
            </a:pathLst>
          </a:custGeom>
          <a:noFill/>
          <a:ln w="9525" cap="flat" cmpd="sng">
            <a:solidFill>
              <a:srgbClr val="EBA9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Montserrat"/>
              <a:ea typeface="Montserrat"/>
              <a:cs typeface="Montserrat"/>
              <a:sym typeface="Montserrat"/>
            </a:endParaRPr>
          </a:p>
        </p:txBody>
      </p:sp>
      <p:sp>
        <p:nvSpPr>
          <p:cNvPr id="142" name="Google Shape;142;p6"/>
          <p:cNvSpPr/>
          <p:nvPr/>
        </p:nvSpPr>
        <p:spPr>
          <a:xfrm>
            <a:off x="8330750" y="1038766"/>
            <a:ext cx="3823225" cy="1859550"/>
          </a:xfrm>
          <a:custGeom>
            <a:avLst/>
            <a:gdLst/>
            <a:ahLst/>
            <a:cxnLst/>
            <a:rect l="l" t="t" r="r" b="b"/>
            <a:pathLst>
              <a:path w="152929" h="74382" extrusionOk="0">
                <a:moveTo>
                  <a:pt x="1190" y="595"/>
                </a:moveTo>
                <a:lnTo>
                  <a:pt x="152929" y="0"/>
                </a:lnTo>
                <a:lnTo>
                  <a:pt x="152929" y="72597"/>
                </a:lnTo>
                <a:lnTo>
                  <a:pt x="0" y="74382"/>
                </a:lnTo>
                <a:close/>
              </a:path>
            </a:pathLst>
          </a:custGeom>
          <a:noFill/>
          <a:ln w="9525" cap="flat" cmpd="sng">
            <a:solidFill>
              <a:srgbClr val="70AD4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Montserrat"/>
              <a:ea typeface="Montserrat"/>
              <a:cs typeface="Montserrat"/>
              <a:sym typeface="Montserrat"/>
            </a:endParaRPr>
          </a:p>
        </p:txBody>
      </p:sp>
      <p:sp>
        <p:nvSpPr>
          <p:cNvPr id="143" name="Google Shape;143;p6"/>
          <p:cNvSpPr txBox="1"/>
          <p:nvPr/>
        </p:nvSpPr>
        <p:spPr>
          <a:xfrm>
            <a:off x="2675475" y="3836994"/>
            <a:ext cx="1784700" cy="830966"/>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A61C00"/>
                </a:solidFill>
                <a:latin typeface="Montserrat"/>
                <a:ea typeface="Montserrat"/>
                <a:cs typeface="Montserrat"/>
                <a:sym typeface="Montserrat"/>
              </a:rPr>
              <a:t>Forecast points and sensors, bathymetry</a:t>
            </a:r>
            <a:endParaRPr sz="1000" b="0" i="0" u="none" strike="noStrike" cap="none">
              <a:solidFill>
                <a:srgbClr val="A61C00"/>
              </a:solidFill>
              <a:latin typeface="Montserrat"/>
              <a:ea typeface="Montserrat"/>
              <a:cs typeface="Montserrat"/>
              <a:sym typeface="Montserrat"/>
            </a:endParaRPr>
          </a:p>
        </p:txBody>
      </p:sp>
      <p:sp>
        <p:nvSpPr>
          <p:cNvPr id="144" name="Google Shape;144;p6"/>
          <p:cNvSpPr txBox="1"/>
          <p:nvPr/>
        </p:nvSpPr>
        <p:spPr>
          <a:xfrm>
            <a:off x="4376218" y="4162919"/>
            <a:ext cx="2452351" cy="61552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B45F06"/>
                </a:solidFill>
                <a:latin typeface="Montserrat"/>
                <a:ea typeface="Montserrat"/>
                <a:cs typeface="Montserrat"/>
                <a:sym typeface="Montserrat"/>
              </a:rPr>
              <a:t>Earthquake parameters and alert messages</a:t>
            </a:r>
            <a:endParaRPr sz="1000" b="0" i="0" u="none" strike="noStrike" cap="none">
              <a:solidFill>
                <a:srgbClr val="B45F06"/>
              </a:solidFill>
              <a:latin typeface="Montserrat"/>
              <a:ea typeface="Montserrat"/>
              <a:cs typeface="Montserrat"/>
              <a:sym typeface="Montserrat"/>
            </a:endParaRPr>
          </a:p>
        </p:txBody>
      </p:sp>
      <p:sp>
        <p:nvSpPr>
          <p:cNvPr id="145" name="Google Shape;145;p6"/>
          <p:cNvSpPr txBox="1"/>
          <p:nvPr/>
        </p:nvSpPr>
        <p:spPr>
          <a:xfrm>
            <a:off x="9396407" y="2839056"/>
            <a:ext cx="1541133" cy="40007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38761D"/>
                </a:solidFill>
                <a:latin typeface="Montserrat"/>
                <a:ea typeface="Montserrat"/>
                <a:cs typeface="Montserrat"/>
                <a:sym typeface="Montserrat"/>
              </a:rPr>
              <a:t>Simulations</a:t>
            </a:r>
            <a:endParaRPr sz="1000" b="0" i="0" u="none" strike="noStrike" cap="none">
              <a:solidFill>
                <a:srgbClr val="38761D"/>
              </a:solidFill>
              <a:latin typeface="Montserrat"/>
              <a:ea typeface="Montserrat"/>
              <a:cs typeface="Montserrat"/>
              <a:sym typeface="Montserrat"/>
            </a:endParaRPr>
          </a:p>
        </p:txBody>
      </p:sp>
      <p:pic>
        <p:nvPicPr>
          <p:cNvPr id="146" name="Google Shape;146;p6" title="Screenshot 2025-05-15 at 15.07.49.png"/>
          <p:cNvPicPr preferRelativeResize="0"/>
          <p:nvPr/>
        </p:nvPicPr>
        <p:blipFill rotWithShape="1">
          <a:blip r:embed="rId8">
            <a:alphaModFix/>
          </a:blip>
          <a:srcRect/>
          <a:stretch/>
        </p:blipFill>
        <p:spPr>
          <a:xfrm>
            <a:off x="8370699" y="1126457"/>
            <a:ext cx="3741650" cy="1758951"/>
          </a:xfrm>
          <a:prstGeom prst="rect">
            <a:avLst/>
          </a:prstGeom>
          <a:noFill/>
          <a:ln>
            <a:noFill/>
          </a:ln>
        </p:spPr>
      </p:pic>
      <p:pic>
        <p:nvPicPr>
          <p:cNvPr id="147" name="Google Shape;147;p6"/>
          <p:cNvPicPr preferRelativeResize="0"/>
          <p:nvPr/>
        </p:nvPicPr>
        <p:blipFill rotWithShape="1">
          <a:blip r:embed="rId9">
            <a:alphaModFix/>
          </a:blip>
          <a:srcRect r="34613"/>
          <a:stretch/>
        </p:blipFill>
        <p:spPr>
          <a:xfrm>
            <a:off x="6878727" y="3129602"/>
            <a:ext cx="1390974" cy="1511250"/>
          </a:xfrm>
          <a:prstGeom prst="rect">
            <a:avLst/>
          </a:prstGeom>
          <a:noFill/>
          <a:ln>
            <a:noFill/>
          </a:ln>
        </p:spPr>
      </p:pic>
      <p:pic>
        <p:nvPicPr>
          <p:cNvPr id="148" name="Google Shape;148;p6"/>
          <p:cNvPicPr preferRelativeResize="0"/>
          <p:nvPr/>
        </p:nvPicPr>
        <p:blipFill rotWithShape="1">
          <a:blip r:embed="rId10">
            <a:alphaModFix/>
          </a:blip>
          <a:srcRect/>
          <a:stretch/>
        </p:blipFill>
        <p:spPr>
          <a:xfrm>
            <a:off x="8365093" y="3153696"/>
            <a:ext cx="3776675" cy="1645522"/>
          </a:xfrm>
          <a:prstGeom prst="rect">
            <a:avLst/>
          </a:prstGeom>
          <a:noFill/>
          <a:ln>
            <a:noFill/>
          </a:ln>
        </p:spPr>
      </p:pic>
      <p:sp>
        <p:nvSpPr>
          <p:cNvPr id="149" name="Google Shape;149;p6"/>
          <p:cNvSpPr txBox="1"/>
          <p:nvPr/>
        </p:nvSpPr>
        <p:spPr>
          <a:xfrm>
            <a:off x="11267374" y="3685187"/>
            <a:ext cx="772351" cy="40007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38761D"/>
                </a:solidFill>
                <a:latin typeface="Montserrat"/>
                <a:ea typeface="Montserrat"/>
                <a:cs typeface="Montserrat"/>
                <a:sym typeface="Montserrat"/>
              </a:rPr>
              <a:t>PTF</a:t>
            </a:r>
            <a:endParaRPr sz="1000" b="0" i="0" u="none" strike="noStrike" cap="none">
              <a:solidFill>
                <a:srgbClr val="38761D"/>
              </a:solidFill>
              <a:latin typeface="Montserrat"/>
              <a:ea typeface="Montserrat"/>
              <a:cs typeface="Montserrat"/>
              <a:sym typeface="Montserrat"/>
            </a:endParaRPr>
          </a:p>
        </p:txBody>
      </p:sp>
      <p:sp>
        <p:nvSpPr>
          <p:cNvPr id="150" name="Google Shape;150;p6"/>
          <p:cNvSpPr txBox="1"/>
          <p:nvPr/>
        </p:nvSpPr>
        <p:spPr>
          <a:xfrm>
            <a:off x="10427604" y="1282111"/>
            <a:ext cx="1541133" cy="40007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38761D"/>
                </a:solidFill>
                <a:latin typeface="Montserrat"/>
                <a:ea typeface="Montserrat"/>
                <a:cs typeface="Montserrat"/>
                <a:sym typeface="Montserrat"/>
              </a:rPr>
              <a:t>TS-GAUSS</a:t>
            </a:r>
            <a:endParaRPr sz="1000" b="0" i="0" u="none" strike="noStrike" cap="none">
              <a:solidFill>
                <a:srgbClr val="38761D"/>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7"/>
          <p:cNvSpPr/>
          <p:nvPr/>
        </p:nvSpPr>
        <p:spPr>
          <a:xfrm>
            <a:off x="5076497" y="-169456"/>
            <a:ext cx="3591131" cy="65168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4000" b="1" i="0" u="none" strike="noStrike" cap="none">
                <a:solidFill>
                  <a:srgbClr val="000000"/>
                </a:solidFill>
                <a:latin typeface="Calibri"/>
                <a:ea typeface="Calibri"/>
                <a:cs typeface="Calibri"/>
                <a:sym typeface="Calibri"/>
              </a:rPr>
              <a:t>Subtask 3.1.2</a:t>
            </a:r>
            <a:endParaRPr sz="4000" b="0" i="0" u="none" strike="noStrike" cap="none">
              <a:solidFill>
                <a:srgbClr val="000000"/>
              </a:solidFill>
              <a:latin typeface="Arial"/>
              <a:ea typeface="Arial"/>
              <a:cs typeface="Arial"/>
              <a:sym typeface="Arial"/>
            </a:endParaRPr>
          </a:p>
        </p:txBody>
      </p:sp>
      <p:sp>
        <p:nvSpPr>
          <p:cNvPr id="156" name="Google Shape;156;p7"/>
          <p:cNvSpPr txBox="1"/>
          <p:nvPr/>
        </p:nvSpPr>
        <p:spPr>
          <a:xfrm>
            <a:off x="51637" y="808153"/>
            <a:ext cx="118620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GB" sz="1400" b="1" i="0" u="none" strike="noStrike" cap="none">
                <a:solidFill>
                  <a:srgbClr val="000000"/>
                </a:solidFill>
                <a:latin typeface="Calibri"/>
                <a:ea typeface="Calibri"/>
                <a:cs typeface="Calibri"/>
                <a:sym typeface="Calibri"/>
              </a:rPr>
              <a:t>Tsunami Early Warning Support services </a:t>
            </a:r>
            <a:r>
              <a:rPr lang="en-GB" sz="1400" b="0" i="0" u="none" strike="noStrike" cap="none">
                <a:solidFill>
                  <a:srgbClr val="000000"/>
                </a:solidFill>
                <a:latin typeface="Calibri"/>
                <a:ea typeface="Calibri"/>
                <a:cs typeface="Calibri"/>
                <a:sym typeface="Calibri"/>
              </a:rPr>
              <a:t>(</a:t>
            </a:r>
            <a:r>
              <a:rPr lang="en-GB" sz="1400" b="0" i="0" u="none" strike="noStrike" cap="none">
                <a:solidFill>
                  <a:srgbClr val="0070C0"/>
                </a:solidFill>
                <a:latin typeface="Calibri"/>
                <a:ea typeface="Calibri"/>
                <a:cs typeface="Calibri"/>
                <a:sym typeface="Calibri"/>
              </a:rPr>
              <a:t>INGV , NOA, KOERI, VLIZ, GFZ</a:t>
            </a:r>
            <a:r>
              <a:rPr lang="en-GB" sz="1400" b="0" i="0" u="none" strike="noStrike" cap="none">
                <a:solidFill>
                  <a:srgbClr val="000000"/>
                </a:solidFill>
                <a:latin typeface="Calibri"/>
                <a:ea typeface="Calibri"/>
                <a:cs typeface="Calibri"/>
                <a:sym typeface="Calibri"/>
              </a:rPr>
              <a:t>) - The activity regards the enhancement of the TSP-IOT (Tsunami Service Provider InterOperability Tool) running prototype for Tsunami Early Warning support services virtual access (VA).</a:t>
            </a:r>
            <a:endParaRPr sz="1400" b="0" i="0" u="none" strike="noStrike" cap="none">
              <a:solidFill>
                <a:srgbClr val="000000"/>
              </a:solidFill>
              <a:latin typeface="Calibri"/>
              <a:ea typeface="Calibri"/>
              <a:cs typeface="Calibri"/>
              <a:sym typeface="Calibri"/>
            </a:endParaRPr>
          </a:p>
        </p:txBody>
      </p:sp>
      <p:grpSp>
        <p:nvGrpSpPr>
          <p:cNvPr id="157" name="Google Shape;157;p7"/>
          <p:cNvGrpSpPr/>
          <p:nvPr/>
        </p:nvGrpSpPr>
        <p:grpSpPr>
          <a:xfrm>
            <a:off x="3100551" y="1364060"/>
            <a:ext cx="3391123" cy="2652282"/>
            <a:chOff x="59500" y="1336631"/>
            <a:chExt cx="4400675" cy="3470374"/>
          </a:xfrm>
        </p:grpSpPr>
        <p:pic>
          <p:nvPicPr>
            <p:cNvPr id="158" name="Google Shape;158;p7"/>
            <p:cNvPicPr preferRelativeResize="0"/>
            <p:nvPr/>
          </p:nvPicPr>
          <p:blipFill rotWithShape="1">
            <a:blip r:embed="rId3">
              <a:alphaModFix/>
            </a:blip>
            <a:srcRect/>
            <a:stretch/>
          </p:blipFill>
          <p:spPr>
            <a:xfrm>
              <a:off x="106737" y="1336631"/>
              <a:ext cx="3741637" cy="1895623"/>
            </a:xfrm>
            <a:prstGeom prst="rect">
              <a:avLst/>
            </a:prstGeom>
            <a:noFill/>
            <a:ln>
              <a:noFill/>
            </a:ln>
          </p:spPr>
        </p:pic>
        <p:pic>
          <p:nvPicPr>
            <p:cNvPr id="159" name="Google Shape;159;p7"/>
            <p:cNvPicPr preferRelativeResize="0"/>
            <p:nvPr/>
          </p:nvPicPr>
          <p:blipFill rotWithShape="1">
            <a:blip r:embed="rId4">
              <a:alphaModFix/>
            </a:blip>
            <a:srcRect/>
            <a:stretch/>
          </p:blipFill>
          <p:spPr>
            <a:xfrm>
              <a:off x="106724" y="3141362"/>
              <a:ext cx="2648275" cy="1383107"/>
            </a:xfrm>
            <a:prstGeom prst="rect">
              <a:avLst/>
            </a:prstGeom>
            <a:noFill/>
            <a:ln>
              <a:noFill/>
            </a:ln>
          </p:spPr>
        </p:pic>
        <p:pic>
          <p:nvPicPr>
            <p:cNvPr id="160" name="Google Shape;160;p7"/>
            <p:cNvPicPr preferRelativeResize="0"/>
            <p:nvPr/>
          </p:nvPicPr>
          <p:blipFill rotWithShape="1">
            <a:blip r:embed="rId5">
              <a:alphaModFix/>
            </a:blip>
            <a:srcRect/>
            <a:stretch/>
          </p:blipFill>
          <p:spPr>
            <a:xfrm>
              <a:off x="1254460" y="2266627"/>
              <a:ext cx="3011825" cy="1520117"/>
            </a:xfrm>
            <a:prstGeom prst="rect">
              <a:avLst/>
            </a:prstGeom>
            <a:noFill/>
            <a:ln>
              <a:noFill/>
            </a:ln>
          </p:spPr>
        </p:pic>
        <p:sp>
          <p:nvSpPr>
            <p:cNvPr id="161" name="Google Shape;161;p7"/>
            <p:cNvSpPr/>
            <p:nvPr/>
          </p:nvSpPr>
          <p:spPr>
            <a:xfrm>
              <a:off x="59500" y="1336944"/>
              <a:ext cx="4284400" cy="3257925"/>
            </a:xfrm>
            <a:custGeom>
              <a:avLst/>
              <a:gdLst/>
              <a:ahLst/>
              <a:cxnLst/>
              <a:rect l="l" t="t" r="r" b="b"/>
              <a:pathLst>
                <a:path w="171376" h="130317" extrusionOk="0">
                  <a:moveTo>
                    <a:pt x="2975" y="595"/>
                  </a:moveTo>
                  <a:lnTo>
                    <a:pt x="151739" y="0"/>
                  </a:lnTo>
                  <a:lnTo>
                    <a:pt x="151739" y="36893"/>
                  </a:lnTo>
                  <a:lnTo>
                    <a:pt x="171376" y="37488"/>
                  </a:lnTo>
                  <a:lnTo>
                    <a:pt x="170186" y="99969"/>
                  </a:lnTo>
                  <a:lnTo>
                    <a:pt x="110680" y="99969"/>
                  </a:lnTo>
                  <a:lnTo>
                    <a:pt x="110085" y="128531"/>
                  </a:lnTo>
                  <a:lnTo>
                    <a:pt x="0" y="130317"/>
                  </a:lnTo>
                  <a:close/>
                </a:path>
              </a:pathLst>
            </a:custGeom>
            <a:noFill/>
            <a:ln w="9525" cap="flat" cmpd="sng">
              <a:solidFill>
                <a:srgbClr val="A61C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Montserrat"/>
                <a:ea typeface="Montserrat"/>
                <a:cs typeface="Montserrat"/>
                <a:sym typeface="Montserrat"/>
              </a:endParaRPr>
            </a:p>
          </p:txBody>
        </p:sp>
        <p:sp>
          <p:nvSpPr>
            <p:cNvPr id="162" name="Google Shape;162;p7"/>
            <p:cNvSpPr txBox="1"/>
            <p:nvPr/>
          </p:nvSpPr>
          <p:spPr>
            <a:xfrm>
              <a:off x="2675475" y="3836994"/>
              <a:ext cx="1784700" cy="97001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800" b="1" i="0" u="none" strike="noStrike" cap="none">
                  <a:solidFill>
                    <a:srgbClr val="A61C00"/>
                  </a:solidFill>
                  <a:latin typeface="Montserrat"/>
                  <a:ea typeface="Montserrat"/>
                  <a:cs typeface="Montserrat"/>
                  <a:sym typeface="Montserrat"/>
                </a:rPr>
                <a:t>Forecast points and sensors, bathymetry</a:t>
              </a:r>
              <a:endParaRPr sz="800" b="0" i="0" u="none" strike="noStrike" cap="none">
                <a:solidFill>
                  <a:srgbClr val="A61C00"/>
                </a:solidFill>
                <a:latin typeface="Montserrat"/>
                <a:ea typeface="Montserrat"/>
                <a:cs typeface="Montserrat"/>
                <a:sym typeface="Montserrat"/>
              </a:endParaRPr>
            </a:p>
          </p:txBody>
        </p:sp>
      </p:grpSp>
      <p:grpSp>
        <p:nvGrpSpPr>
          <p:cNvPr id="163" name="Google Shape;163;p7"/>
          <p:cNvGrpSpPr/>
          <p:nvPr/>
        </p:nvGrpSpPr>
        <p:grpSpPr>
          <a:xfrm>
            <a:off x="5211803" y="3618062"/>
            <a:ext cx="3169728" cy="2905918"/>
            <a:chOff x="4376218" y="1307194"/>
            <a:chExt cx="3924782" cy="3762011"/>
          </a:xfrm>
        </p:grpSpPr>
        <p:pic>
          <p:nvPicPr>
            <p:cNvPr id="164" name="Google Shape;164;p7"/>
            <p:cNvPicPr preferRelativeResize="0"/>
            <p:nvPr/>
          </p:nvPicPr>
          <p:blipFill rotWithShape="1">
            <a:blip r:embed="rId6">
              <a:alphaModFix/>
            </a:blip>
            <a:srcRect/>
            <a:stretch/>
          </p:blipFill>
          <p:spPr>
            <a:xfrm>
              <a:off x="4860376" y="1318771"/>
              <a:ext cx="3394450" cy="2219875"/>
            </a:xfrm>
            <a:prstGeom prst="rect">
              <a:avLst/>
            </a:prstGeom>
            <a:noFill/>
            <a:ln>
              <a:noFill/>
            </a:ln>
          </p:spPr>
        </p:pic>
        <p:pic>
          <p:nvPicPr>
            <p:cNvPr id="165" name="Google Shape;165;p7"/>
            <p:cNvPicPr preferRelativeResize="0"/>
            <p:nvPr/>
          </p:nvPicPr>
          <p:blipFill rotWithShape="1">
            <a:blip r:embed="rId7">
              <a:alphaModFix/>
            </a:blip>
            <a:srcRect/>
            <a:stretch/>
          </p:blipFill>
          <p:spPr>
            <a:xfrm>
              <a:off x="4423227" y="2302794"/>
              <a:ext cx="2863502" cy="1872682"/>
            </a:xfrm>
            <a:prstGeom prst="rect">
              <a:avLst/>
            </a:prstGeom>
            <a:noFill/>
            <a:ln>
              <a:noFill/>
            </a:ln>
          </p:spPr>
        </p:pic>
        <p:sp>
          <p:nvSpPr>
            <p:cNvPr id="166" name="Google Shape;166;p7"/>
            <p:cNvSpPr/>
            <p:nvPr/>
          </p:nvSpPr>
          <p:spPr>
            <a:xfrm>
              <a:off x="4388525" y="1307194"/>
              <a:ext cx="3912475" cy="2915750"/>
            </a:xfrm>
            <a:custGeom>
              <a:avLst/>
              <a:gdLst/>
              <a:ahLst/>
              <a:cxnLst/>
              <a:rect l="l" t="t" r="r" b="b"/>
              <a:pathLst>
                <a:path w="156499" h="116630" extrusionOk="0">
                  <a:moveTo>
                    <a:pt x="19637" y="595"/>
                  </a:moveTo>
                  <a:lnTo>
                    <a:pt x="156499" y="0"/>
                  </a:lnTo>
                  <a:lnTo>
                    <a:pt x="156499" y="89853"/>
                  </a:lnTo>
                  <a:lnTo>
                    <a:pt x="116631" y="90448"/>
                  </a:lnTo>
                  <a:lnTo>
                    <a:pt x="117226" y="116630"/>
                  </a:lnTo>
                  <a:lnTo>
                    <a:pt x="3570" y="116630"/>
                  </a:lnTo>
                  <a:lnTo>
                    <a:pt x="0" y="38083"/>
                  </a:lnTo>
                  <a:lnTo>
                    <a:pt x="19042" y="37488"/>
                  </a:lnTo>
                  <a:close/>
                </a:path>
              </a:pathLst>
            </a:custGeom>
            <a:noFill/>
            <a:ln w="9525" cap="flat" cmpd="sng">
              <a:solidFill>
                <a:srgbClr val="EBA9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Montserrat"/>
                <a:ea typeface="Montserrat"/>
                <a:cs typeface="Montserrat"/>
                <a:sym typeface="Montserrat"/>
              </a:endParaRPr>
            </a:p>
          </p:txBody>
        </p:sp>
        <p:sp>
          <p:nvSpPr>
            <p:cNvPr id="167" name="Google Shape;167;p7"/>
            <p:cNvSpPr txBox="1"/>
            <p:nvPr/>
          </p:nvSpPr>
          <p:spPr>
            <a:xfrm>
              <a:off x="4376218" y="4162920"/>
              <a:ext cx="2452351" cy="906285"/>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800" b="1" i="0" u="none" strike="noStrike" cap="none">
                  <a:solidFill>
                    <a:srgbClr val="B45F06"/>
                  </a:solidFill>
                  <a:latin typeface="Montserrat"/>
                  <a:ea typeface="Montserrat"/>
                  <a:cs typeface="Montserrat"/>
                  <a:sym typeface="Montserrat"/>
                </a:rPr>
                <a:t>Earthquake parameters and alert messages</a:t>
              </a:r>
              <a:endParaRPr sz="800" b="0" i="0" u="none" strike="noStrike" cap="none">
                <a:solidFill>
                  <a:srgbClr val="B45F06"/>
                </a:solidFill>
                <a:latin typeface="Montserrat"/>
                <a:ea typeface="Montserrat"/>
                <a:cs typeface="Montserrat"/>
                <a:sym typeface="Montserrat"/>
              </a:endParaRPr>
            </a:p>
          </p:txBody>
        </p:sp>
        <p:pic>
          <p:nvPicPr>
            <p:cNvPr id="168" name="Google Shape;168;p7"/>
            <p:cNvPicPr preferRelativeResize="0"/>
            <p:nvPr/>
          </p:nvPicPr>
          <p:blipFill rotWithShape="1">
            <a:blip r:embed="rId8">
              <a:alphaModFix/>
            </a:blip>
            <a:srcRect r="34613"/>
            <a:stretch/>
          </p:blipFill>
          <p:spPr>
            <a:xfrm>
              <a:off x="6878727" y="3129602"/>
              <a:ext cx="1390974" cy="1511250"/>
            </a:xfrm>
            <a:prstGeom prst="rect">
              <a:avLst/>
            </a:prstGeom>
            <a:noFill/>
            <a:ln>
              <a:noFill/>
            </a:ln>
          </p:spPr>
        </p:pic>
      </p:grpSp>
      <p:grpSp>
        <p:nvGrpSpPr>
          <p:cNvPr id="169" name="Google Shape;169;p7"/>
          <p:cNvGrpSpPr/>
          <p:nvPr/>
        </p:nvGrpSpPr>
        <p:grpSpPr>
          <a:xfrm>
            <a:off x="8446909" y="1102442"/>
            <a:ext cx="3301522" cy="3229627"/>
            <a:chOff x="8330750" y="1038766"/>
            <a:chExt cx="3823225" cy="3760452"/>
          </a:xfrm>
        </p:grpSpPr>
        <p:sp>
          <p:nvSpPr>
            <p:cNvPr id="170" name="Google Shape;170;p7"/>
            <p:cNvSpPr/>
            <p:nvPr/>
          </p:nvSpPr>
          <p:spPr>
            <a:xfrm>
              <a:off x="8330750" y="1038766"/>
              <a:ext cx="3823225" cy="1859550"/>
            </a:xfrm>
            <a:custGeom>
              <a:avLst/>
              <a:gdLst/>
              <a:ahLst/>
              <a:cxnLst/>
              <a:rect l="l" t="t" r="r" b="b"/>
              <a:pathLst>
                <a:path w="152929" h="74382" extrusionOk="0">
                  <a:moveTo>
                    <a:pt x="1190" y="595"/>
                  </a:moveTo>
                  <a:lnTo>
                    <a:pt x="152929" y="0"/>
                  </a:lnTo>
                  <a:lnTo>
                    <a:pt x="152929" y="72597"/>
                  </a:lnTo>
                  <a:lnTo>
                    <a:pt x="0" y="74382"/>
                  </a:lnTo>
                  <a:close/>
                </a:path>
              </a:pathLst>
            </a:custGeom>
            <a:noFill/>
            <a:ln w="9525" cap="flat" cmpd="sng">
              <a:solidFill>
                <a:srgbClr val="70AD4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Montserrat"/>
                <a:ea typeface="Montserrat"/>
                <a:cs typeface="Montserrat"/>
                <a:sym typeface="Montserrat"/>
              </a:endParaRPr>
            </a:p>
          </p:txBody>
        </p:sp>
        <p:sp>
          <p:nvSpPr>
            <p:cNvPr id="171" name="Google Shape;171;p7"/>
            <p:cNvSpPr txBox="1"/>
            <p:nvPr/>
          </p:nvSpPr>
          <p:spPr>
            <a:xfrm>
              <a:off x="9396406" y="2839057"/>
              <a:ext cx="1541133" cy="47744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800" b="1" i="0" u="none" strike="noStrike" cap="none">
                  <a:solidFill>
                    <a:srgbClr val="38761D"/>
                  </a:solidFill>
                  <a:latin typeface="Montserrat"/>
                  <a:ea typeface="Montserrat"/>
                  <a:cs typeface="Montserrat"/>
                  <a:sym typeface="Montserrat"/>
                </a:rPr>
                <a:t>Simulations</a:t>
              </a:r>
              <a:endParaRPr sz="800" b="0" i="0" u="none" strike="noStrike" cap="none">
                <a:solidFill>
                  <a:srgbClr val="38761D"/>
                </a:solidFill>
                <a:latin typeface="Montserrat"/>
                <a:ea typeface="Montserrat"/>
                <a:cs typeface="Montserrat"/>
                <a:sym typeface="Montserrat"/>
              </a:endParaRPr>
            </a:p>
          </p:txBody>
        </p:sp>
        <p:pic>
          <p:nvPicPr>
            <p:cNvPr id="172" name="Google Shape;172;p7" title="Screenshot 2025-05-15 at 15.07.49.png"/>
            <p:cNvPicPr preferRelativeResize="0"/>
            <p:nvPr/>
          </p:nvPicPr>
          <p:blipFill rotWithShape="1">
            <a:blip r:embed="rId9">
              <a:alphaModFix/>
            </a:blip>
            <a:srcRect/>
            <a:stretch/>
          </p:blipFill>
          <p:spPr>
            <a:xfrm>
              <a:off x="8370699" y="1126457"/>
              <a:ext cx="3741650" cy="1758951"/>
            </a:xfrm>
            <a:prstGeom prst="rect">
              <a:avLst/>
            </a:prstGeom>
            <a:noFill/>
            <a:ln>
              <a:noFill/>
            </a:ln>
          </p:spPr>
        </p:pic>
        <p:pic>
          <p:nvPicPr>
            <p:cNvPr id="173" name="Google Shape;173;p7"/>
            <p:cNvPicPr preferRelativeResize="0"/>
            <p:nvPr/>
          </p:nvPicPr>
          <p:blipFill rotWithShape="1">
            <a:blip r:embed="rId10">
              <a:alphaModFix/>
            </a:blip>
            <a:srcRect/>
            <a:stretch/>
          </p:blipFill>
          <p:spPr>
            <a:xfrm>
              <a:off x="8365093" y="3153696"/>
              <a:ext cx="3776675" cy="1645522"/>
            </a:xfrm>
            <a:prstGeom prst="rect">
              <a:avLst/>
            </a:prstGeom>
            <a:noFill/>
            <a:ln>
              <a:noFill/>
            </a:ln>
          </p:spPr>
        </p:pic>
        <p:sp>
          <p:nvSpPr>
            <p:cNvPr id="174" name="Google Shape;174;p7"/>
            <p:cNvSpPr txBox="1"/>
            <p:nvPr/>
          </p:nvSpPr>
          <p:spPr>
            <a:xfrm>
              <a:off x="11267375" y="3685186"/>
              <a:ext cx="772351" cy="47744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800" b="1" i="0" u="none" strike="noStrike" cap="none">
                  <a:solidFill>
                    <a:srgbClr val="38761D"/>
                  </a:solidFill>
                  <a:latin typeface="Montserrat"/>
                  <a:ea typeface="Montserrat"/>
                  <a:cs typeface="Montserrat"/>
                  <a:sym typeface="Montserrat"/>
                </a:rPr>
                <a:t>PTF</a:t>
              </a:r>
              <a:endParaRPr sz="800" b="0" i="0" u="none" strike="noStrike" cap="none">
                <a:solidFill>
                  <a:srgbClr val="38761D"/>
                </a:solidFill>
                <a:latin typeface="Montserrat"/>
                <a:ea typeface="Montserrat"/>
                <a:cs typeface="Montserrat"/>
                <a:sym typeface="Montserrat"/>
              </a:endParaRPr>
            </a:p>
          </p:txBody>
        </p:sp>
        <p:sp>
          <p:nvSpPr>
            <p:cNvPr id="175" name="Google Shape;175;p7"/>
            <p:cNvSpPr txBox="1"/>
            <p:nvPr/>
          </p:nvSpPr>
          <p:spPr>
            <a:xfrm>
              <a:off x="10427604" y="1282111"/>
              <a:ext cx="1541133" cy="47744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800" b="1" i="0" u="none" strike="noStrike" cap="none">
                  <a:solidFill>
                    <a:srgbClr val="38761D"/>
                  </a:solidFill>
                  <a:latin typeface="Montserrat"/>
                  <a:ea typeface="Montserrat"/>
                  <a:cs typeface="Montserrat"/>
                  <a:sym typeface="Montserrat"/>
                </a:rPr>
                <a:t>TS-GAUSS</a:t>
              </a:r>
              <a:endParaRPr sz="800" b="0" i="0" u="none" strike="noStrike" cap="none">
                <a:solidFill>
                  <a:srgbClr val="38761D"/>
                </a:solidFill>
                <a:latin typeface="Montserrat"/>
                <a:ea typeface="Montserrat"/>
                <a:cs typeface="Montserrat"/>
                <a:sym typeface="Montserrat"/>
              </a:endParaRPr>
            </a:p>
          </p:txBody>
        </p:sp>
      </p:grpSp>
      <p:sp>
        <p:nvSpPr>
          <p:cNvPr id="176" name="Google Shape;176;p7"/>
          <p:cNvSpPr/>
          <p:nvPr/>
        </p:nvSpPr>
        <p:spPr>
          <a:xfrm rot="5400000">
            <a:off x="4407108" y="3546631"/>
            <a:ext cx="1217708" cy="1389057"/>
          </a:xfrm>
          <a:prstGeom prst="leftUpArrow">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7" name="Google Shape;177;p7"/>
          <p:cNvSpPr/>
          <p:nvPr/>
        </p:nvSpPr>
        <p:spPr>
          <a:xfrm>
            <a:off x="8283829" y="4140007"/>
            <a:ext cx="1217708" cy="1389057"/>
          </a:xfrm>
          <a:prstGeom prst="leftUpArrow">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8" name="Google Shape;178;p7"/>
          <p:cNvSpPr/>
          <p:nvPr/>
        </p:nvSpPr>
        <p:spPr>
          <a:xfrm rot="5400000">
            <a:off x="7136385" y="1010304"/>
            <a:ext cx="567836" cy="2648607"/>
          </a:xfrm>
          <a:prstGeom prst="upDown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9" name="Google Shape;179;p7"/>
          <p:cNvSpPr txBox="1"/>
          <p:nvPr/>
        </p:nvSpPr>
        <p:spPr>
          <a:xfrm>
            <a:off x="91924" y="3212400"/>
            <a:ext cx="3000000" cy="738633"/>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Montserrat"/>
                <a:ea typeface="Montserrat"/>
                <a:cs typeface="Montserrat"/>
                <a:sym typeface="Montserrat"/>
              </a:rPr>
              <a:t>From the </a:t>
            </a:r>
            <a:r>
              <a:rPr lang="en-GB" sz="1800" b="1" i="0" u="none" strike="noStrike" cap="none">
                <a:solidFill>
                  <a:schemeClr val="dk1"/>
                </a:solidFill>
                <a:latin typeface="Montserrat"/>
                <a:ea typeface="Montserrat"/>
                <a:cs typeface="Montserrat"/>
                <a:sym typeface="Montserrat"/>
              </a:rPr>
              <a:t>Repository</a:t>
            </a:r>
            <a:r>
              <a:rPr lang="en-GB" sz="1800" b="0" i="0" u="none" strike="noStrike" cap="none">
                <a:solidFill>
                  <a:schemeClr val="dk1"/>
                </a:solidFill>
                <a:latin typeface="Montserrat"/>
                <a:ea typeface="Montserrat"/>
                <a:cs typeface="Montserrat"/>
                <a:sym typeface="Montserrat"/>
              </a:rPr>
              <a:t> to the Transformer </a:t>
            </a:r>
            <a:r>
              <a:rPr lang="en-GB" sz="1800" b="1" i="0" u="none" strike="noStrike" cap="none">
                <a:solidFill>
                  <a:schemeClr val="dk1"/>
                </a:solidFill>
                <a:latin typeface="Montserrat"/>
                <a:ea typeface="Montserrat"/>
                <a:cs typeface="Montserrat"/>
                <a:sym typeface="Montserrat"/>
              </a:rPr>
              <a:t>Module</a:t>
            </a:r>
            <a:endParaRPr sz="1400" b="1"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8"/>
          <p:cNvSpPr/>
          <p:nvPr/>
        </p:nvSpPr>
        <p:spPr>
          <a:xfrm>
            <a:off x="5076497" y="-169456"/>
            <a:ext cx="3591131" cy="65168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4000" b="1" i="0" u="none" strike="noStrike" cap="none">
                <a:solidFill>
                  <a:srgbClr val="000000"/>
                </a:solidFill>
                <a:latin typeface="Calibri"/>
                <a:ea typeface="Calibri"/>
                <a:cs typeface="Calibri"/>
                <a:sym typeface="Calibri"/>
              </a:rPr>
              <a:t>Subtask 3.1.3</a:t>
            </a:r>
            <a:endParaRPr sz="4000" b="0" i="0" u="none" strike="noStrike" cap="none">
              <a:solidFill>
                <a:srgbClr val="000000"/>
              </a:solidFill>
              <a:latin typeface="Arial"/>
              <a:ea typeface="Arial"/>
              <a:cs typeface="Arial"/>
              <a:sym typeface="Arial"/>
            </a:endParaRPr>
          </a:p>
        </p:txBody>
      </p:sp>
      <p:sp>
        <p:nvSpPr>
          <p:cNvPr id="185" name="Google Shape;185;p8"/>
          <p:cNvSpPr txBox="1"/>
          <p:nvPr/>
        </p:nvSpPr>
        <p:spPr>
          <a:xfrm>
            <a:off x="231812" y="842327"/>
            <a:ext cx="11862000" cy="52318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400" b="1" i="0" u="none" strike="noStrike" cap="none">
                <a:solidFill>
                  <a:schemeClr val="dk1"/>
                </a:solidFill>
                <a:latin typeface="Calibri"/>
                <a:ea typeface="Calibri"/>
                <a:cs typeface="Calibri"/>
                <a:sym typeface="Calibri"/>
              </a:rPr>
              <a:t>Prototype service for meteotsunami warnings </a:t>
            </a:r>
            <a:r>
              <a:rPr lang="en-GB" sz="1400" b="0" i="0" u="none" strike="noStrike" cap="none">
                <a:solidFill>
                  <a:schemeClr val="dk1"/>
                </a:solidFill>
                <a:latin typeface="Calibri"/>
                <a:ea typeface="Calibri"/>
                <a:cs typeface="Calibri"/>
                <a:sym typeface="Calibri"/>
              </a:rPr>
              <a:t>(</a:t>
            </a:r>
            <a:r>
              <a:rPr lang="en-GB" sz="1400" b="0" i="0" u="none" strike="noStrike" cap="none">
                <a:solidFill>
                  <a:srgbClr val="0070C0"/>
                </a:solidFill>
                <a:latin typeface="Calibri"/>
                <a:ea typeface="Calibri"/>
                <a:cs typeface="Calibri"/>
                <a:sym typeface="Calibri"/>
              </a:rPr>
              <a:t>RBI, VLIZ</a:t>
            </a:r>
            <a:r>
              <a:rPr lang="en-GB" sz="1400" b="0" i="0" u="none" strike="noStrike" cap="none">
                <a:solidFill>
                  <a:schemeClr val="dk1"/>
                </a:solidFill>
                <a:latin typeface="Calibri"/>
                <a:ea typeface="Calibri"/>
                <a:cs typeface="Calibri"/>
                <a:sym typeface="Calibri"/>
              </a:rPr>
              <a:t>)</a:t>
            </a:r>
            <a:r>
              <a:rPr lang="en-GB" sz="1400" b="0" i="0" u="none" strike="noStrike" cap="none">
                <a:solidFill>
                  <a:srgbClr val="000000"/>
                </a:solidFill>
                <a:latin typeface="Calibri"/>
                <a:ea typeface="Calibri"/>
                <a:cs typeface="Calibri"/>
                <a:sym typeface="Calibri"/>
              </a:rPr>
              <a:t> - </a:t>
            </a:r>
            <a:r>
              <a:rPr lang="en-GB" sz="1400" b="0" i="0" u="none" strike="noStrike" cap="none">
                <a:solidFill>
                  <a:schemeClr val="dk1"/>
                </a:solidFill>
                <a:latin typeface="Calibri"/>
                <a:ea typeface="Calibri"/>
                <a:cs typeface="Calibri"/>
                <a:sym typeface="Calibri"/>
              </a:rPr>
              <a:t>Prototype services for improved meteotsunami early warnings to be implemented and tested on specific areas along the Croatian coastline and surrogate models for meteotsunamis at global scale.</a:t>
            </a:r>
            <a:endParaRPr/>
          </a:p>
        </p:txBody>
      </p:sp>
      <p:sp>
        <p:nvSpPr>
          <p:cNvPr id="186" name="Google Shape;186;p8"/>
          <p:cNvSpPr txBox="1"/>
          <p:nvPr/>
        </p:nvSpPr>
        <p:spPr>
          <a:xfrm>
            <a:off x="-112108" y="1593958"/>
            <a:ext cx="4373996" cy="3670083"/>
          </a:xfrm>
          <a:prstGeom prst="rect">
            <a:avLst/>
          </a:prstGeom>
          <a:blipFill rotWithShape="1">
            <a:blip r:embed="rId3">
              <a:alphaModFix/>
            </a:blip>
            <a:stretch>
              <a:fillRect r="-202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0" i="0" u="none" strike="noStrike" cap="none">
                <a:latin typeface="Calibri"/>
                <a:ea typeface="Calibri"/>
                <a:cs typeface="Calibri"/>
                <a:sym typeface="Calibri"/>
              </a:rPr>
              <a:t> </a:t>
            </a:r>
            <a:endParaRPr/>
          </a:p>
        </p:txBody>
      </p:sp>
      <p:pic>
        <p:nvPicPr>
          <p:cNvPr id="187" name="Google Shape;187;p8"/>
          <p:cNvPicPr preferRelativeResize="0"/>
          <p:nvPr/>
        </p:nvPicPr>
        <p:blipFill rotWithShape="1">
          <a:blip r:embed="rId4">
            <a:alphaModFix/>
          </a:blip>
          <a:srcRect/>
          <a:stretch/>
        </p:blipFill>
        <p:spPr>
          <a:xfrm>
            <a:off x="4348926" y="1746767"/>
            <a:ext cx="4595998" cy="3426108"/>
          </a:xfrm>
          <a:prstGeom prst="rect">
            <a:avLst/>
          </a:prstGeom>
          <a:noFill/>
          <a:ln>
            <a:noFill/>
          </a:ln>
        </p:spPr>
      </p:pic>
      <p:pic>
        <p:nvPicPr>
          <p:cNvPr id="188" name="Google Shape;188;p8"/>
          <p:cNvPicPr preferRelativeResize="0"/>
          <p:nvPr/>
        </p:nvPicPr>
        <p:blipFill rotWithShape="1">
          <a:blip r:embed="rId5">
            <a:alphaModFix/>
          </a:blip>
          <a:srcRect/>
          <a:stretch/>
        </p:blipFill>
        <p:spPr>
          <a:xfrm>
            <a:off x="9588061" y="1580637"/>
            <a:ext cx="2286000" cy="2286000"/>
          </a:xfrm>
          <a:prstGeom prst="rect">
            <a:avLst/>
          </a:prstGeom>
          <a:noFill/>
          <a:ln>
            <a:noFill/>
          </a:ln>
        </p:spPr>
      </p:pic>
      <p:sp>
        <p:nvSpPr>
          <p:cNvPr id="189" name="Google Shape;189;p8"/>
          <p:cNvSpPr txBox="1"/>
          <p:nvPr/>
        </p:nvSpPr>
        <p:spPr>
          <a:xfrm rot="-797412">
            <a:off x="9784844" y="2622343"/>
            <a:ext cx="190577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a:solidFill>
                  <a:srgbClr val="C00000"/>
                </a:solidFill>
                <a:latin typeface="Calibri"/>
                <a:ea typeface="Calibri"/>
                <a:cs typeface="Calibri"/>
                <a:sym typeface="Calibri"/>
              </a:rPr>
              <a:t>Milestone MS9 DONE!!</a:t>
            </a:r>
            <a:endParaRPr/>
          </a:p>
        </p:txBody>
      </p:sp>
      <p:pic>
        <p:nvPicPr>
          <p:cNvPr id="190" name="Google Shape;190;p8"/>
          <p:cNvPicPr preferRelativeResize="0"/>
          <p:nvPr/>
        </p:nvPicPr>
        <p:blipFill rotWithShape="1">
          <a:blip r:embed="rId6">
            <a:alphaModFix/>
          </a:blip>
          <a:srcRect/>
          <a:stretch/>
        </p:blipFill>
        <p:spPr>
          <a:xfrm>
            <a:off x="8523890" y="4043364"/>
            <a:ext cx="3647090" cy="193789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9"/>
          <p:cNvSpPr/>
          <p:nvPr/>
        </p:nvSpPr>
        <p:spPr>
          <a:xfrm>
            <a:off x="5076497" y="-169456"/>
            <a:ext cx="3591131" cy="65168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4000" b="1" i="0" u="none" strike="noStrike" cap="none">
                <a:solidFill>
                  <a:srgbClr val="000000"/>
                </a:solidFill>
                <a:latin typeface="Calibri"/>
                <a:ea typeface="Calibri"/>
                <a:cs typeface="Calibri"/>
                <a:sym typeface="Calibri"/>
              </a:rPr>
              <a:t>Subtask 3.1.4</a:t>
            </a:r>
            <a:endParaRPr sz="4000" b="0" i="0" u="none" strike="noStrike" cap="none">
              <a:solidFill>
                <a:srgbClr val="000000"/>
              </a:solidFill>
              <a:latin typeface="Arial"/>
              <a:ea typeface="Arial"/>
              <a:cs typeface="Arial"/>
              <a:sym typeface="Arial"/>
            </a:endParaRPr>
          </a:p>
        </p:txBody>
      </p:sp>
      <p:sp>
        <p:nvSpPr>
          <p:cNvPr id="196" name="Google Shape;196;p9"/>
          <p:cNvSpPr txBox="1"/>
          <p:nvPr/>
        </p:nvSpPr>
        <p:spPr>
          <a:xfrm>
            <a:off x="231812" y="842327"/>
            <a:ext cx="11862000" cy="52318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400" b="1">
                <a:solidFill>
                  <a:schemeClr val="dk1"/>
                </a:solidFill>
                <a:latin typeface="Calibri"/>
                <a:ea typeface="Calibri"/>
                <a:cs typeface="Calibri"/>
                <a:sym typeface="Calibri"/>
              </a:rPr>
              <a:t>Data products and services for rapid post-event assessment </a:t>
            </a:r>
            <a:r>
              <a:rPr lang="en-GB" sz="1400">
                <a:solidFill>
                  <a:schemeClr val="dk1"/>
                </a:solidFill>
                <a:latin typeface="Calibri"/>
                <a:ea typeface="Calibri"/>
                <a:cs typeface="Calibri"/>
                <a:sym typeface="Calibri"/>
              </a:rPr>
              <a:t>(</a:t>
            </a:r>
            <a:r>
              <a:rPr lang="en-GB" sz="1400">
                <a:solidFill>
                  <a:srgbClr val="0070C0"/>
                </a:solidFill>
                <a:latin typeface="Calibri"/>
                <a:ea typeface="Calibri"/>
                <a:cs typeface="Calibri"/>
                <a:sym typeface="Calibri"/>
              </a:rPr>
              <a:t>EUCENTRE, GEM, ETH Zürich, INGV , NGI, GFZ</a:t>
            </a:r>
            <a:r>
              <a:rPr lang="en-GB" sz="1400">
                <a:solidFill>
                  <a:schemeClr val="dk1"/>
                </a:solidFill>
                <a:latin typeface="Calibri"/>
                <a:ea typeface="Calibri"/>
                <a:cs typeface="Calibri"/>
                <a:sym typeface="Calibri"/>
              </a:rPr>
              <a:t>) </a:t>
            </a:r>
            <a:r>
              <a:rPr lang="en-GB" sz="1400" b="0" i="0" u="none" strike="noStrike" cap="none">
                <a:solidFill>
                  <a:srgbClr val="000000"/>
                </a:solidFill>
                <a:latin typeface="Calibri"/>
                <a:ea typeface="Calibri"/>
                <a:cs typeface="Calibri"/>
                <a:sym typeface="Calibri"/>
              </a:rPr>
              <a:t>- </a:t>
            </a:r>
            <a:r>
              <a:rPr lang="en-GB" sz="1400">
                <a:solidFill>
                  <a:schemeClr val="dk1"/>
                </a:solidFill>
                <a:latin typeface="Calibri"/>
                <a:ea typeface="Calibri"/>
                <a:cs typeface="Calibri"/>
                <a:sym typeface="Calibri"/>
              </a:rPr>
              <a:t>Improvement of existing tools and services for a rapid post-event assessment of the impact of the earthquake and associated secondary hazards</a:t>
            </a:r>
            <a:endParaRPr/>
          </a:p>
        </p:txBody>
      </p:sp>
      <p:pic>
        <p:nvPicPr>
          <p:cNvPr id="197" name="Google Shape;197;p9" title="Screenshot 2026-03-03 at 17.57.18.png"/>
          <p:cNvPicPr preferRelativeResize="0"/>
          <p:nvPr/>
        </p:nvPicPr>
        <p:blipFill rotWithShape="1">
          <a:blip r:embed="rId3">
            <a:alphaModFix/>
          </a:blip>
          <a:srcRect/>
          <a:stretch/>
        </p:blipFill>
        <p:spPr>
          <a:xfrm>
            <a:off x="1950001" y="1586761"/>
            <a:ext cx="7661376" cy="3684478"/>
          </a:xfrm>
          <a:prstGeom prst="rect">
            <a:avLst/>
          </a:prstGeom>
          <a:noFill/>
          <a:ln>
            <a:noFill/>
          </a:ln>
        </p:spPr>
      </p:pic>
    </p:spTree>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2200</Words>
  <Application>Microsoft Macintosh PowerPoint</Application>
  <PresentationFormat>Widescreen</PresentationFormat>
  <Paragraphs>148</Paragraphs>
  <Slides>26</Slides>
  <Notes>26</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26</vt:i4>
      </vt:variant>
    </vt:vector>
  </HeadingPairs>
  <TitlesOfParts>
    <vt:vector size="33" baseType="lpstr">
      <vt:lpstr>Arial</vt:lpstr>
      <vt:lpstr>Calibri</vt:lpstr>
      <vt:lpstr>Century Gothic</vt:lpstr>
      <vt:lpstr>Open Sans</vt:lpstr>
      <vt:lpstr>Montserrat</vt:lpstr>
      <vt:lpstr>Times New Roman</vt:lpstr>
      <vt:lpstr>Tema di Office</vt:lpstr>
      <vt:lpstr>Presentazione standard di PowerPoint</vt:lpstr>
      <vt:lpstr>WP3 in a nutshell</vt:lpstr>
      <vt:lpstr>WP3 in a nutshell</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Barbara Angioni</dc:creator>
  <cp:lastModifiedBy>Karl_EPOS ERIC </cp:lastModifiedBy>
  <cp:revision>2</cp:revision>
  <dcterms:created xsi:type="dcterms:W3CDTF">2026-02-14T10:36:05Z</dcterms:created>
  <dcterms:modified xsi:type="dcterms:W3CDTF">2026-03-17T08:18:46Z</dcterms:modified>
</cp:coreProperties>
</file>