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8" r:id="rId3"/>
    <p:sldId id="319" r:id="rId4"/>
    <p:sldId id="327" r:id="rId5"/>
    <p:sldId id="321" r:id="rId6"/>
    <p:sldId id="329" r:id="rId7"/>
    <p:sldId id="325" r:id="rId8"/>
    <p:sldId id="324" r:id="rId9"/>
    <p:sldId id="305" r:id="rId10"/>
    <p:sldId id="315" r:id="rId11"/>
    <p:sldId id="323" r:id="rId12"/>
    <p:sldId id="331" r:id="rId13"/>
    <p:sldId id="322" r:id="rId14"/>
    <p:sldId id="316" r:id="rId15"/>
    <p:sldId id="328" r:id="rId16"/>
    <p:sldId id="273" r:id="rId17"/>
    <p:sldId id="33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66CC"/>
    <a:srgbClr val="CC3DB4"/>
    <a:srgbClr val="5F5F5F"/>
    <a:srgbClr val="C8C8C8"/>
    <a:srgbClr val="E6E6E6"/>
    <a:srgbClr val="F5F5F5"/>
    <a:srgbClr val="F2F2F2"/>
    <a:srgbClr val="F8F8F8"/>
    <a:srgbClr val="FAFAFA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9" autoAdjust="0"/>
    <p:restoredTop sz="94660"/>
  </p:normalViewPr>
  <p:slideViewPr>
    <p:cSldViewPr snapToGrid="0">
      <p:cViewPr>
        <p:scale>
          <a:sx n="132" d="100"/>
          <a:sy n="132" d="100"/>
        </p:scale>
        <p:origin x="2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46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66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4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45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04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43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5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63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41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17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65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46F5-AFE9-4635-B842-2E2DBB9F642B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CDCF-1394-4290-9C93-8608450A79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29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13.png"/><Relationship Id="rId9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mailto:mreich@gfz.de" TargetMode="External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quip-g/" TargetMode="External"/><Relationship Id="rId3" Type="http://schemas.openxmlformats.org/officeDocument/2006/relationships/image" Target="../media/image10.png"/><Relationship Id="rId7" Type="http://schemas.openxmlformats.org/officeDocument/2006/relationships/hyperlink" Target="mailto:lucia.seoane@get.omp.e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rzemyslaw.dykowski@igik.edu.pl" TargetMode="External"/><Relationship Id="rId5" Type="http://schemas.openxmlformats.org/officeDocument/2006/relationships/hyperlink" Target="mailto:sebastien.merlet@obspm.fr" TargetMode="External"/><Relationship Id="rId10" Type="http://schemas.openxmlformats.org/officeDocument/2006/relationships/image" Target="../media/image4.png"/><Relationship Id="rId4" Type="http://schemas.openxmlformats.org/officeDocument/2006/relationships/hyperlink" Target="mailto:jean.lautier-gaud@obspm.fr" TargetMode="Externa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s://ieeexplore.ieee.org/xpl/tocresult.jsp?isnumber=10654718&amp;punumber=5289" TargetMode="External"/><Relationship Id="rId4" Type="http://schemas.openxmlformats.org/officeDocument/2006/relationships/hyperlink" Target="https://geodesy.science/item/quantum-gravimetr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2.png"/><Relationship Id="rId7" Type="http://schemas.openxmlformats.org/officeDocument/2006/relationships/image" Target="../media/image2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jpg"/><Relationship Id="rId4" Type="http://schemas.openxmlformats.org/officeDocument/2006/relationships/image" Target="../media/image13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B9CB65-EAE0-3D09-B108-14026908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78"/>
          <a:stretch/>
        </p:blipFill>
        <p:spPr>
          <a:xfrm>
            <a:off x="0" y="4439597"/>
            <a:ext cx="12192000" cy="30075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72" y="1660675"/>
            <a:ext cx="7771771" cy="2227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69732"/>
            <a:ext cx="12192000" cy="63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500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Quantum Infrastructure Project for Gravimetry</a:t>
            </a:r>
            <a:endParaRPr lang="fr-FR" sz="3500" dirty="0">
              <a:solidFill>
                <a:srgbClr val="5F5F5F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1214" y="4402121"/>
            <a:ext cx="4489947" cy="770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8866CC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Sébastien Merlet </a:t>
            </a:r>
            <a:r>
              <a:rPr lang="fr-FR" i="1" dirty="0">
                <a:solidFill>
                  <a:srgbClr val="8866CC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EQUIP-G consortium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8866CC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921339-F8FE-F9CC-6868-F3B5E9404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7" y="6406291"/>
            <a:ext cx="671403" cy="4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51EFF0-07E9-0552-07B6-9F2F3987882B}"/>
              </a:ext>
            </a:extLst>
          </p:cNvPr>
          <p:cNvSpPr txBox="1"/>
          <p:nvPr/>
        </p:nvSpPr>
        <p:spPr>
          <a:xfrm>
            <a:off x="1150365" y="6525947"/>
            <a:ext cx="11130523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32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EQUIP-G has received funding from the EC’s Horizon Europe programme, under the HORIZON-CL4-2024-DIGITAL-EMERGING-02 call.</a:t>
            </a:r>
            <a:endParaRPr lang="fr-FR" sz="1432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36240B-932E-7951-EEB6-3BC76072E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377" y="5335558"/>
            <a:ext cx="3804887" cy="4255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4E7EFF-56C6-3D4B-F150-366EDECA2C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57" y="5304242"/>
            <a:ext cx="545089" cy="5450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C7F0E5-FBD0-6B9E-A56B-477CF35DC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95" y="5385925"/>
            <a:ext cx="1757627" cy="3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C7F6295-07C7-6DE0-A38B-2A965C951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11AC1E-3DCD-6D89-89CB-5B9E6C08563F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Use Cases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C883E2-2CDC-B9E7-9F75-DA36F038F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89" y="454246"/>
            <a:ext cx="7772400" cy="313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74A513-B0E6-1E6C-F3EF-AA61611F7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" y="806257"/>
            <a:ext cx="12146762" cy="5156132"/>
          </a:xfrm>
          <a:prstGeom prst="rect">
            <a:avLst/>
          </a:prstGeom>
        </p:spPr>
      </p:pic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35B2F9BE-6705-F108-19FC-F97C6441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41CDCF-1394-4290-9C93-8608450A796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34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185920" y="545550"/>
            <a:ext cx="12196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Collecting, storing and providing access to high-quality data to the entire scientific community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2187" y="3605062"/>
            <a:ext cx="5456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We leverage the expertise in existing data repository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Heritage from existing gravity data bases and return on experience of GNSS data</a:t>
            </a: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187" y="1582259"/>
            <a:ext cx="1003992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All data collected on the field by EQUIP-G sensors will be stored and provided following the FAIR principles: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Bahnschrift" panose="020B0502040204020203" pitchFamily="34" charset="0"/>
              </a:rPr>
              <a:t>Findable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Bahnschrift" panose="020B0502040204020203" pitchFamily="34" charset="0"/>
              </a:rPr>
              <a:t>Accessible in open source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Interoperable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Reusable</a:t>
            </a:r>
            <a:endParaRPr lang="en-GB" sz="16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187" y="5015021"/>
            <a:ext cx="7951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EQUIP-G activities for data access: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FAIR assessment and metrics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Recommendations on community standards for FAIR implementation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Implementation in data repository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Initial data integration within EPOS</a:t>
            </a:r>
          </a:p>
        </p:txBody>
      </p:sp>
      <p:pic>
        <p:nvPicPr>
          <p:cNvPr id="22" name="Imag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3911670"/>
            <a:ext cx="5004050" cy="24675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68"/>
          <a:stretch/>
        </p:blipFill>
        <p:spPr>
          <a:xfrm>
            <a:off x="3733800" y="5976918"/>
            <a:ext cx="1447800" cy="5901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0F05E8-F17B-7760-F8F0-FAEEAD882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5B8F17-3EEF-A0D2-4C64-7118958A2532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Data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1828D3-DA69-F2E0-7C81-80B463CA5EC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780000" y="454246"/>
            <a:ext cx="8460000" cy="31308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DED600C0-BB3D-A0D0-984A-3F5AA271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41CDCF-1394-4290-9C93-8608450A7968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152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185920" y="545550"/>
            <a:ext cx="12196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Collecting, storing and providing access to high-quality data to the entire scientific community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0F05E8-F17B-7760-F8F0-FAEEAD882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5B8F17-3EEF-A0D2-4C64-7118958A2532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Data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1828D3-DA69-F2E0-7C81-80B463CA5EC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80000" y="454246"/>
            <a:ext cx="8460000" cy="31308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DED600C0-BB3D-A0D0-984A-3F5AA271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41CDCF-1394-4290-9C93-8608450A7968}" type="slidenum">
              <a:rPr lang="fr-FR" smtClean="0"/>
              <a:t>12</a:t>
            </a:fld>
            <a:endParaRPr lang="fr-FR" dirty="0"/>
          </a:p>
        </p:txBody>
      </p:sp>
      <p:grpSp>
        <p:nvGrpSpPr>
          <p:cNvPr id="8" name="Groupe 4">
            <a:extLst>
              <a:ext uri="{FF2B5EF4-FFF2-40B4-BE49-F238E27FC236}">
                <a16:creationId xmlns:a16="http://schemas.microsoft.com/office/drawing/2014/main" id="{90A690F0-99FB-6999-D684-F04A8AF14B19}"/>
              </a:ext>
            </a:extLst>
          </p:cNvPr>
          <p:cNvGrpSpPr/>
          <p:nvPr/>
        </p:nvGrpSpPr>
        <p:grpSpPr>
          <a:xfrm>
            <a:off x="185920" y="1332153"/>
            <a:ext cx="11834400" cy="1949380"/>
            <a:chOff x="526320" y="685800"/>
            <a:chExt cx="10996200" cy="1567080"/>
          </a:xfrm>
        </p:grpSpPr>
        <p:grpSp>
          <p:nvGrpSpPr>
            <p:cNvPr id="9" name="Groupe 1">
              <a:extLst>
                <a:ext uri="{FF2B5EF4-FFF2-40B4-BE49-F238E27FC236}">
                  <a16:creationId xmlns:a16="http://schemas.microsoft.com/office/drawing/2014/main" id="{37D43D61-A472-56A0-E3FB-B97873167A06}"/>
                </a:ext>
              </a:extLst>
            </p:cNvPr>
            <p:cNvGrpSpPr/>
            <p:nvPr/>
          </p:nvGrpSpPr>
          <p:grpSpPr>
            <a:xfrm>
              <a:off x="543960" y="685800"/>
              <a:ext cx="10978560" cy="1413720"/>
              <a:chOff x="543960" y="685800"/>
              <a:chExt cx="10978560" cy="1413720"/>
            </a:xfrm>
          </p:grpSpPr>
          <p:pic>
            <p:nvPicPr>
              <p:cNvPr id="11" name="Picture 1">
                <a:extLst>
                  <a:ext uri="{FF2B5EF4-FFF2-40B4-BE49-F238E27FC236}">
                    <a16:creationId xmlns:a16="http://schemas.microsoft.com/office/drawing/2014/main" id="{1DD91A9A-DC91-9340-E5B1-404B28180E7C}"/>
                  </a:ext>
                </a:extLst>
              </p:cNvPr>
              <p:cNvPicPr/>
              <p:nvPr/>
            </p:nvPicPr>
            <p:blipFill>
              <a:blip r:embed="rId4"/>
              <a:srcRect b="92445"/>
              <a:stretch/>
            </p:blipFill>
            <p:spPr>
              <a:xfrm>
                <a:off x="543960" y="685800"/>
                <a:ext cx="10978560" cy="4395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48C189E7-6550-9EF4-AE47-4050F0D33051}"/>
                  </a:ext>
                </a:extLst>
              </p:cNvPr>
              <p:cNvPicPr/>
              <p:nvPr/>
            </p:nvPicPr>
            <p:blipFill>
              <a:blip r:embed="rId4"/>
              <a:srcRect t="60464" r="1050" b="21541"/>
              <a:stretch/>
            </p:blipFill>
            <p:spPr>
              <a:xfrm>
                <a:off x="571680" y="1046520"/>
                <a:ext cx="10862280" cy="105300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0A285BF-D255-BF53-91DB-B267EC9894E8}"/>
                </a:ext>
              </a:extLst>
            </p:cNvPr>
            <p:cNvSpPr/>
            <p:nvPr/>
          </p:nvSpPr>
          <p:spPr>
            <a:xfrm>
              <a:off x="526320" y="1964520"/>
              <a:ext cx="10947960" cy="288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22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14" name="Flèche droite 17">
            <a:extLst>
              <a:ext uri="{FF2B5EF4-FFF2-40B4-BE49-F238E27FC236}">
                <a16:creationId xmlns:a16="http://schemas.microsoft.com/office/drawing/2014/main" id="{9D0E4771-FBF5-4E10-8CA1-C5005FE8225B}"/>
              </a:ext>
            </a:extLst>
          </p:cNvPr>
          <p:cNvSpPr/>
          <p:nvPr/>
        </p:nvSpPr>
        <p:spPr>
          <a:xfrm>
            <a:off x="516600" y="5029200"/>
            <a:ext cx="11143080" cy="411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" name="Ellipse 3">
            <a:extLst>
              <a:ext uri="{FF2B5EF4-FFF2-40B4-BE49-F238E27FC236}">
                <a16:creationId xmlns:a16="http://schemas.microsoft.com/office/drawing/2014/main" id="{B0467026-33DC-B99D-4D3E-67D3758D794B}"/>
              </a:ext>
            </a:extLst>
          </p:cNvPr>
          <p:cNvSpPr/>
          <p:nvPr/>
        </p:nvSpPr>
        <p:spPr>
          <a:xfrm>
            <a:off x="1565280" y="5041800"/>
            <a:ext cx="386280" cy="38628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" name="Ellipse 4">
            <a:extLst>
              <a:ext uri="{FF2B5EF4-FFF2-40B4-BE49-F238E27FC236}">
                <a16:creationId xmlns:a16="http://schemas.microsoft.com/office/drawing/2014/main" id="{E9F2197E-E67A-7C74-17BD-AC21A93B6606}"/>
              </a:ext>
            </a:extLst>
          </p:cNvPr>
          <p:cNvSpPr/>
          <p:nvPr/>
        </p:nvSpPr>
        <p:spPr>
          <a:xfrm>
            <a:off x="2977560" y="5043600"/>
            <a:ext cx="386280" cy="38628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" name="Ellipse 7">
            <a:extLst>
              <a:ext uri="{FF2B5EF4-FFF2-40B4-BE49-F238E27FC236}">
                <a16:creationId xmlns:a16="http://schemas.microsoft.com/office/drawing/2014/main" id="{9B9CF081-7EC9-6388-C15C-33CCF46A2394}"/>
              </a:ext>
            </a:extLst>
          </p:cNvPr>
          <p:cNvSpPr/>
          <p:nvPr/>
        </p:nvSpPr>
        <p:spPr>
          <a:xfrm>
            <a:off x="4357800" y="5043600"/>
            <a:ext cx="386280" cy="38628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E0FB9C26-8476-5743-E148-D1BD7C675F81}"/>
              </a:ext>
            </a:extLst>
          </p:cNvPr>
          <p:cNvSpPr/>
          <p:nvPr/>
        </p:nvSpPr>
        <p:spPr>
          <a:xfrm>
            <a:off x="1672780" y="2604160"/>
            <a:ext cx="3885840" cy="10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Temporary Data Center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Repository SEDOO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5F5F5F"/>
                </a:solidFill>
                <a:latin typeface="Bahnschrift"/>
              </a:rPr>
              <a:t>Storage on coming data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5F5F5F"/>
                </a:solidFill>
                <a:latin typeface="Bahnschrift"/>
              </a:rPr>
              <a:t>Backup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5F5F5F"/>
                </a:solidFill>
                <a:latin typeface="Bahnschrift"/>
              </a:rPr>
              <a:t>Stations visualization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" name="Connecteur droit 20">
            <a:extLst>
              <a:ext uri="{FF2B5EF4-FFF2-40B4-BE49-F238E27FC236}">
                <a16:creationId xmlns:a16="http://schemas.microsoft.com/office/drawing/2014/main" id="{C5BE35D6-799C-B8AF-72E5-1A1B7A91336B}"/>
              </a:ext>
            </a:extLst>
          </p:cNvPr>
          <p:cNvCxnSpPr>
            <a:cxnSpLocks/>
          </p:cNvCxnSpPr>
          <p:nvPr/>
        </p:nvCxnSpPr>
        <p:spPr>
          <a:xfrm flipV="1">
            <a:off x="1762200" y="3568700"/>
            <a:ext cx="0" cy="147418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cxnSp>
        <p:nvCxnSpPr>
          <p:cNvPr id="24" name="Connecteur droit 21">
            <a:extLst>
              <a:ext uri="{FF2B5EF4-FFF2-40B4-BE49-F238E27FC236}">
                <a16:creationId xmlns:a16="http://schemas.microsoft.com/office/drawing/2014/main" id="{A5E7317A-7AF4-1D04-85B6-9502677C5ECD}"/>
              </a:ext>
            </a:extLst>
          </p:cNvPr>
          <p:cNvCxnSpPr>
            <a:cxnSpLocks/>
          </p:cNvCxnSpPr>
          <p:nvPr/>
        </p:nvCxnSpPr>
        <p:spPr>
          <a:xfrm flipV="1">
            <a:off x="3167380" y="3840333"/>
            <a:ext cx="9940" cy="1322387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cxnSp>
        <p:nvCxnSpPr>
          <p:cNvPr id="25" name="Connecteur droit 22">
            <a:extLst>
              <a:ext uri="{FF2B5EF4-FFF2-40B4-BE49-F238E27FC236}">
                <a16:creationId xmlns:a16="http://schemas.microsoft.com/office/drawing/2014/main" id="{C968369D-0A9F-233C-109A-C55CBF17F18B}"/>
              </a:ext>
            </a:extLst>
          </p:cNvPr>
          <p:cNvCxnSpPr>
            <a:cxnSpLocks/>
          </p:cNvCxnSpPr>
          <p:nvPr/>
        </p:nvCxnSpPr>
        <p:spPr>
          <a:xfrm flipV="1">
            <a:off x="4551120" y="4106700"/>
            <a:ext cx="0" cy="94878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sp>
        <p:nvSpPr>
          <p:cNvPr id="26" name="Ellipse 24">
            <a:extLst>
              <a:ext uri="{FF2B5EF4-FFF2-40B4-BE49-F238E27FC236}">
                <a16:creationId xmlns:a16="http://schemas.microsoft.com/office/drawing/2014/main" id="{579DB210-1B0E-B397-42A4-47CD01283A00}"/>
              </a:ext>
            </a:extLst>
          </p:cNvPr>
          <p:cNvSpPr/>
          <p:nvPr/>
        </p:nvSpPr>
        <p:spPr>
          <a:xfrm>
            <a:off x="10967760" y="5054760"/>
            <a:ext cx="386280" cy="38628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3DDA0E3A-AFB7-54B0-38CF-87E6A3A3FF25}"/>
              </a:ext>
            </a:extLst>
          </p:cNvPr>
          <p:cNvSpPr/>
          <p:nvPr/>
        </p:nvSpPr>
        <p:spPr>
          <a:xfrm>
            <a:off x="10908720" y="5120640"/>
            <a:ext cx="5043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lt1">
                    <a:lumMod val="85000"/>
                  </a:schemeClr>
                </a:solidFill>
                <a:latin typeface="Bahnschrift"/>
              </a:rPr>
              <a:t>2029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A4CD047F-8B13-4C9D-A43D-8BC583FE1271}"/>
              </a:ext>
            </a:extLst>
          </p:cNvPr>
          <p:cNvSpPr/>
          <p:nvPr/>
        </p:nvSpPr>
        <p:spPr>
          <a:xfrm>
            <a:off x="466200" y="5104800"/>
            <a:ext cx="5043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lt1">
                    <a:lumMod val="85000"/>
                  </a:schemeClr>
                </a:solidFill>
                <a:latin typeface="Bahnschrift"/>
              </a:rPr>
              <a:t>2025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9" name="Connecteur droit 4">
            <a:extLst>
              <a:ext uri="{FF2B5EF4-FFF2-40B4-BE49-F238E27FC236}">
                <a16:creationId xmlns:a16="http://schemas.microsoft.com/office/drawing/2014/main" id="{8817ADF8-8FA0-6CEB-BDCC-C5E0AD73E6F5}"/>
              </a:ext>
            </a:extLst>
          </p:cNvPr>
          <p:cNvCxnSpPr/>
          <p:nvPr/>
        </p:nvCxnSpPr>
        <p:spPr>
          <a:xfrm flipV="1">
            <a:off x="4533120" y="4699000"/>
            <a:ext cx="19080" cy="122148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sp>
        <p:nvSpPr>
          <p:cNvPr id="30" name="Rectangle 27">
            <a:extLst>
              <a:ext uri="{FF2B5EF4-FFF2-40B4-BE49-F238E27FC236}">
                <a16:creationId xmlns:a16="http://schemas.microsoft.com/office/drawing/2014/main" id="{E336F50F-0E74-5DA1-6017-8BC351706A81}"/>
              </a:ext>
            </a:extLst>
          </p:cNvPr>
          <p:cNvSpPr/>
          <p:nvPr/>
        </p:nvSpPr>
        <p:spPr>
          <a:xfrm>
            <a:off x="4179960" y="5104800"/>
            <a:ext cx="107748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lt1">
                    <a:lumMod val="85000"/>
                  </a:schemeClr>
                </a:solidFill>
                <a:latin typeface="Bahnschrift"/>
              </a:rPr>
              <a:t>Submitted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" name="Connecteur droit 29">
            <a:extLst>
              <a:ext uri="{FF2B5EF4-FFF2-40B4-BE49-F238E27FC236}">
                <a16:creationId xmlns:a16="http://schemas.microsoft.com/office/drawing/2014/main" id="{9469177C-83D2-5EDA-7184-463496D988B1}"/>
              </a:ext>
            </a:extLst>
          </p:cNvPr>
          <p:cNvCxnSpPr/>
          <p:nvPr/>
        </p:nvCxnSpPr>
        <p:spPr>
          <a:xfrm flipV="1">
            <a:off x="11159640" y="4259520"/>
            <a:ext cx="2520" cy="86832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sp>
        <p:nvSpPr>
          <p:cNvPr id="32" name="Rectangle 32">
            <a:extLst>
              <a:ext uri="{FF2B5EF4-FFF2-40B4-BE49-F238E27FC236}">
                <a16:creationId xmlns:a16="http://schemas.microsoft.com/office/drawing/2014/main" id="{654E2A8B-B410-8E10-4B63-B4E67A78D9D0}"/>
              </a:ext>
            </a:extLst>
          </p:cNvPr>
          <p:cNvSpPr/>
          <p:nvPr/>
        </p:nvSpPr>
        <p:spPr>
          <a:xfrm>
            <a:off x="8727480" y="4920840"/>
            <a:ext cx="873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lt1">
                    <a:lumMod val="85000"/>
                  </a:schemeClr>
                </a:solidFill>
                <a:latin typeface="Rockwell"/>
              </a:rPr>
              <a:t>. . .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Ellipse 33">
            <a:extLst>
              <a:ext uri="{FF2B5EF4-FFF2-40B4-BE49-F238E27FC236}">
                <a16:creationId xmlns:a16="http://schemas.microsoft.com/office/drawing/2014/main" id="{621A6C64-BBAF-1760-EC33-51324C54AA38}"/>
              </a:ext>
            </a:extLst>
          </p:cNvPr>
          <p:cNvSpPr/>
          <p:nvPr/>
        </p:nvSpPr>
        <p:spPr>
          <a:xfrm>
            <a:off x="6172200" y="5043600"/>
            <a:ext cx="386280" cy="38628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3FC8C42F-35DF-2FB2-3F55-142AE294F580}"/>
              </a:ext>
            </a:extLst>
          </p:cNvPr>
          <p:cNvSpPr/>
          <p:nvPr/>
        </p:nvSpPr>
        <p:spPr>
          <a:xfrm>
            <a:off x="3075130" y="3427888"/>
            <a:ext cx="2057040" cy="5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FAIR Assessment Methodology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8DB5562C-037E-A9F6-F65C-8366BD28DB25}"/>
              </a:ext>
            </a:extLst>
          </p:cNvPr>
          <p:cNvSpPr/>
          <p:nvPr/>
        </p:nvSpPr>
        <p:spPr>
          <a:xfrm>
            <a:off x="1156320" y="5104800"/>
            <a:ext cx="13579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lt1">
                    <a:lumMod val="85000"/>
                  </a:schemeClr>
                </a:solidFill>
                <a:latin typeface="Bahnschrift"/>
              </a:rPr>
              <a:t>Tests in progress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02539744-99AF-EE2F-19AD-D3A5C4A1B706}"/>
              </a:ext>
            </a:extLst>
          </p:cNvPr>
          <p:cNvSpPr/>
          <p:nvPr/>
        </p:nvSpPr>
        <p:spPr>
          <a:xfrm>
            <a:off x="2821680" y="5104080"/>
            <a:ext cx="13579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lt1">
                    <a:lumMod val="85000"/>
                  </a:schemeClr>
                </a:solidFill>
                <a:latin typeface="Bahnschrift"/>
              </a:rPr>
              <a:t>Validated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BF343B66-2698-8C17-CAC9-5904C0385BB7}"/>
              </a:ext>
            </a:extLst>
          </p:cNvPr>
          <p:cNvSpPr/>
          <p:nvPr/>
        </p:nvSpPr>
        <p:spPr>
          <a:xfrm>
            <a:off x="4437500" y="3655560"/>
            <a:ext cx="205704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First Version of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Data Management Plan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381A76D8-D8FB-ADA1-4184-374A2DA8DDA7}"/>
              </a:ext>
            </a:extLst>
          </p:cNvPr>
          <p:cNvSpPr/>
          <p:nvPr/>
        </p:nvSpPr>
        <p:spPr>
          <a:xfrm>
            <a:off x="6260955" y="3956760"/>
            <a:ext cx="205704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FAIR-Aware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Webinars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2D91BF7D-D727-1AA1-98DD-4E3F6AABB3FC}"/>
              </a:ext>
            </a:extLst>
          </p:cNvPr>
          <p:cNvSpPr/>
          <p:nvPr/>
        </p:nvSpPr>
        <p:spPr>
          <a:xfrm>
            <a:off x="5275440" y="5104800"/>
            <a:ext cx="50436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chemeClr val="lt1">
                    <a:lumMod val="85000"/>
                  </a:schemeClr>
                </a:solidFill>
                <a:latin typeface="Bahnschrift"/>
              </a:rPr>
              <a:t>2026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Ellipse 1">
            <a:extLst>
              <a:ext uri="{FF2B5EF4-FFF2-40B4-BE49-F238E27FC236}">
                <a16:creationId xmlns:a16="http://schemas.microsoft.com/office/drawing/2014/main" id="{3EE9A2A2-3C2C-4D0B-C242-2C920117A18F}"/>
              </a:ext>
            </a:extLst>
          </p:cNvPr>
          <p:cNvSpPr/>
          <p:nvPr/>
        </p:nvSpPr>
        <p:spPr>
          <a:xfrm>
            <a:off x="7614360" y="5043600"/>
            <a:ext cx="386280" cy="38628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41" name="Connecteur droit 23">
            <a:extLst>
              <a:ext uri="{FF2B5EF4-FFF2-40B4-BE49-F238E27FC236}">
                <a16:creationId xmlns:a16="http://schemas.microsoft.com/office/drawing/2014/main" id="{F3BC9B16-D77E-EB0C-F842-CDD6B6685472}"/>
              </a:ext>
            </a:extLst>
          </p:cNvPr>
          <p:cNvCxnSpPr>
            <a:cxnSpLocks/>
          </p:cNvCxnSpPr>
          <p:nvPr/>
        </p:nvCxnSpPr>
        <p:spPr>
          <a:xfrm flipV="1">
            <a:off x="6364440" y="4381920"/>
            <a:ext cx="0" cy="87696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cxnSp>
        <p:nvCxnSpPr>
          <p:cNvPr id="42" name="Connecteur droit 1">
            <a:extLst>
              <a:ext uri="{FF2B5EF4-FFF2-40B4-BE49-F238E27FC236}">
                <a16:creationId xmlns:a16="http://schemas.microsoft.com/office/drawing/2014/main" id="{65B58A32-9B30-8C39-6FD7-358B117A396D}"/>
              </a:ext>
            </a:extLst>
          </p:cNvPr>
          <p:cNvCxnSpPr>
            <a:cxnSpLocks/>
          </p:cNvCxnSpPr>
          <p:nvPr/>
        </p:nvCxnSpPr>
        <p:spPr>
          <a:xfrm flipV="1">
            <a:off x="7812360" y="4591120"/>
            <a:ext cx="3781" cy="78966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sp>
        <p:nvSpPr>
          <p:cNvPr id="43" name="Rectangle 12">
            <a:extLst>
              <a:ext uri="{FF2B5EF4-FFF2-40B4-BE49-F238E27FC236}">
                <a16:creationId xmlns:a16="http://schemas.microsoft.com/office/drawing/2014/main" id="{9E3EDF0E-439C-381A-7B6C-7C39F6E62AF7}"/>
              </a:ext>
            </a:extLst>
          </p:cNvPr>
          <p:cNvSpPr/>
          <p:nvPr/>
        </p:nvSpPr>
        <p:spPr>
          <a:xfrm>
            <a:off x="3344005" y="4274858"/>
            <a:ext cx="1200131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i="1" strike="noStrike" spc="-1" dirty="0">
                <a:solidFill>
                  <a:srgbClr val="5F5F5F"/>
                </a:solidFill>
                <a:latin typeface="Bahnschrift"/>
              </a:rPr>
              <a:t>Performed FAIR gap analysis</a:t>
            </a:r>
            <a:endParaRPr lang="en-US" sz="1100" i="1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4" name="Connecteur droit 3">
            <a:extLst>
              <a:ext uri="{FF2B5EF4-FFF2-40B4-BE49-F238E27FC236}">
                <a16:creationId xmlns:a16="http://schemas.microsoft.com/office/drawing/2014/main" id="{61C8CE41-A298-153B-FC7E-22D3ACB4F5A9}"/>
              </a:ext>
            </a:extLst>
          </p:cNvPr>
          <p:cNvCxnSpPr>
            <a:cxnSpLocks/>
          </p:cNvCxnSpPr>
          <p:nvPr/>
        </p:nvCxnSpPr>
        <p:spPr>
          <a:xfrm flipV="1">
            <a:off x="1740240" y="5097880"/>
            <a:ext cx="18720" cy="1221840"/>
          </a:xfrm>
          <a:prstGeom prst="straightConnector1">
            <a:avLst/>
          </a:prstGeom>
          <a:ln w="38100">
            <a:solidFill>
              <a:srgbClr val="CC3DB4"/>
            </a:solidFill>
            <a:round/>
          </a:ln>
        </p:spPr>
      </p:cxnSp>
      <p:cxnSp>
        <p:nvCxnSpPr>
          <p:cNvPr id="45" name="Connecteur droit 2">
            <a:extLst>
              <a:ext uri="{FF2B5EF4-FFF2-40B4-BE49-F238E27FC236}">
                <a16:creationId xmlns:a16="http://schemas.microsoft.com/office/drawing/2014/main" id="{D22BD47D-B92A-258A-CAF7-F0F038C93BB2}"/>
              </a:ext>
            </a:extLst>
          </p:cNvPr>
          <p:cNvCxnSpPr>
            <a:cxnSpLocks/>
          </p:cNvCxnSpPr>
          <p:nvPr/>
        </p:nvCxnSpPr>
        <p:spPr>
          <a:xfrm>
            <a:off x="1741396" y="6307210"/>
            <a:ext cx="9727200" cy="0"/>
          </a:xfrm>
          <a:prstGeom prst="straightConnector1">
            <a:avLst/>
          </a:prstGeom>
          <a:ln w="38100">
            <a:solidFill>
              <a:srgbClr val="CC3DB4"/>
            </a:solidFill>
            <a:round/>
            <a:tailEnd type="triangle" w="med" len="med"/>
          </a:ln>
        </p:spPr>
      </p:cxnSp>
      <p:cxnSp>
        <p:nvCxnSpPr>
          <p:cNvPr id="46" name="Connecteur droit 5">
            <a:extLst>
              <a:ext uri="{FF2B5EF4-FFF2-40B4-BE49-F238E27FC236}">
                <a16:creationId xmlns:a16="http://schemas.microsoft.com/office/drawing/2014/main" id="{09B82348-2A20-ECA7-A349-4E1F4CA28687}"/>
              </a:ext>
            </a:extLst>
          </p:cNvPr>
          <p:cNvCxnSpPr>
            <a:cxnSpLocks/>
          </p:cNvCxnSpPr>
          <p:nvPr/>
        </p:nvCxnSpPr>
        <p:spPr>
          <a:xfrm>
            <a:off x="4533120" y="5907420"/>
            <a:ext cx="6906600" cy="0"/>
          </a:xfrm>
          <a:prstGeom prst="straightConnector1">
            <a:avLst/>
          </a:prstGeom>
          <a:ln w="38100">
            <a:solidFill>
              <a:srgbClr val="CC3DB4"/>
            </a:solidFill>
            <a:round/>
            <a:tailEnd type="triangle" w="med" len="med"/>
          </a:ln>
        </p:spPr>
      </p:cxnSp>
      <p:sp>
        <p:nvSpPr>
          <p:cNvPr id="47" name="Rectangle 14">
            <a:extLst>
              <a:ext uri="{FF2B5EF4-FFF2-40B4-BE49-F238E27FC236}">
                <a16:creationId xmlns:a16="http://schemas.microsoft.com/office/drawing/2014/main" id="{1DDAA836-6E23-8F2B-F27D-F0C7CB0CF7F6}"/>
              </a:ext>
            </a:extLst>
          </p:cNvPr>
          <p:cNvSpPr/>
          <p:nvPr/>
        </p:nvSpPr>
        <p:spPr>
          <a:xfrm>
            <a:off x="3327420" y="6049575"/>
            <a:ext cx="548604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Data center updates  and developments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B88F137C-C046-25C0-79DF-8A6028D8A071}"/>
              </a:ext>
            </a:extLst>
          </p:cNvPr>
          <p:cNvSpPr/>
          <p:nvPr/>
        </p:nvSpPr>
        <p:spPr>
          <a:xfrm>
            <a:off x="4800600" y="5647380"/>
            <a:ext cx="548604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DMP is a living document and in continuous evolution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C72A5E36-0FF2-ECAD-8454-124B91DDD909}"/>
              </a:ext>
            </a:extLst>
          </p:cNvPr>
          <p:cNvSpPr/>
          <p:nvPr/>
        </p:nvSpPr>
        <p:spPr>
          <a:xfrm>
            <a:off x="9945540" y="3454740"/>
            <a:ext cx="228564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CC3DB4"/>
                </a:solidFill>
                <a:latin typeface="Bahnschrift"/>
              </a:rPr>
              <a:t>Collecting, storing and providing high-quality data to a wider scientific community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854F0D6-28D8-4B08-797C-DEB0ACEFCF67}"/>
              </a:ext>
            </a:extLst>
          </p:cNvPr>
          <p:cNvSpPr/>
          <p:nvPr/>
        </p:nvSpPr>
        <p:spPr>
          <a:xfrm>
            <a:off x="201211" y="906773"/>
            <a:ext cx="9234540" cy="64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de-AT" sz="1600" dirty="0" err="1">
                <a:latin typeface="Bahnschrift" panose="020B0502040204020203" pitchFamily="34" charset="0"/>
              </a:rPr>
              <a:t>Participants</a:t>
            </a:r>
            <a:r>
              <a:rPr lang="de-AT" sz="1600" dirty="0">
                <a:latin typeface="Bahnschrift" panose="020B0502040204020203" pitchFamily="34" charset="0"/>
              </a:rPr>
              <a:t>: CNRS, CSIC, DTU, EPOS-ERIC, GFZ, </a:t>
            </a:r>
            <a:r>
              <a:rPr lang="de-AT" sz="1600" dirty="0" err="1">
                <a:latin typeface="Bahnschrift" panose="020B0502040204020203" pitchFamily="34" charset="0"/>
              </a:rPr>
              <a:t>IGiK</a:t>
            </a:r>
            <a:r>
              <a:rPr lang="de-AT" sz="1600" dirty="0">
                <a:latin typeface="Bahnschrift" panose="020B0502040204020203" pitchFamily="34" charset="0"/>
              </a:rPr>
              <a:t>, INGV, NLS FGI, ORB, UU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3655DB08-FF65-BE04-8301-5F40E6B334DC}"/>
              </a:ext>
            </a:extLst>
          </p:cNvPr>
          <p:cNvSpPr/>
          <p:nvPr/>
        </p:nvSpPr>
        <p:spPr>
          <a:xfrm>
            <a:off x="7698960" y="4145350"/>
            <a:ext cx="1028520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5F5F5F"/>
                </a:solidFill>
                <a:latin typeface="Bahnschrift"/>
              </a:rPr>
              <a:t>DATA availability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279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155440" y="499830"/>
            <a:ext cx="9404360" cy="49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Knowledge transfer and community outreach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1707" y="4716575"/>
            <a:ext cx="79516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EQUIP-G activities for community building: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Two EU-wide community workshops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Two Open Calls to borrow and use quantum gravimeters from the EQUIP-G park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Trainings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Identify future Use Cases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Works towards TCS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89FC22B-7117-091D-47C0-69C61FFA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3744826"/>
            <a:ext cx="3578293" cy="25109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5365" y="1254599"/>
            <a:ext cx="60420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Within EQUIP-G we must: </a:t>
            </a:r>
          </a:p>
          <a:p>
            <a:pPr marL="800100" lvl="1" indent="-3429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Bahnschrift" panose="020B0502040204020203" pitchFamily="34" charset="0"/>
              </a:rPr>
              <a:t>Raise the awareness of larger community of end users</a:t>
            </a:r>
          </a:p>
          <a:p>
            <a:pPr marL="800100" lvl="1" indent="-3429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Bahnschrift" panose="020B0502040204020203" pitchFamily="34" charset="0"/>
              </a:rPr>
              <a:t>Train and educate more technical people</a:t>
            </a:r>
          </a:p>
          <a:p>
            <a:pPr marL="800100" lvl="1" indent="-3429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Bahnschrift" panose="020B0502040204020203" pitchFamily="34" charset="0"/>
              </a:rPr>
              <a:t>Bridge the gap with the Industry</a:t>
            </a:r>
            <a:endParaRPr lang="en-GB" sz="16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1707" y="3478029"/>
            <a:ext cx="861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We benefit from a large and committed community already active in Geosciences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We engage with both public entities and private companies</a:t>
            </a:r>
            <a:endParaRPr lang="fr-FR" sz="1600" dirty="0">
              <a:latin typeface="Bahnschrift" panose="020B05020402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F3D7CF-9DEE-2615-41FA-3A5DA0B52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5356CFA-0BC2-AA57-D97D-9296638A4867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Community Building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01726C-FD3C-7340-F7FB-1A64EDF05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881" y="454246"/>
            <a:ext cx="7772400" cy="313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8940E3-0DE6-B3D8-401A-16B72D695BBF}"/>
              </a:ext>
            </a:extLst>
          </p:cNvPr>
          <p:cNvSpPr txBox="1"/>
          <p:nvPr/>
        </p:nvSpPr>
        <p:spPr>
          <a:xfrm>
            <a:off x="209844" y="6347791"/>
            <a:ext cx="876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8866CC"/>
                </a:solidFill>
                <a:latin typeface="Bahnschrift" panose="020B0502040204020203" pitchFamily="34" charset="0"/>
              </a:rPr>
              <a:t>To establish a roadmap and recommendations for future European perennial entity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98F3757C-F367-E3A7-EDB1-D07BB8EA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41CDCF-1394-4290-9C93-8608450A7968}" type="slidenum">
              <a:rPr lang="fr-FR" smtClean="0"/>
              <a:t>13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4CAA7-57BE-0F56-03F2-E2FA23FE842F}"/>
              </a:ext>
            </a:extLst>
          </p:cNvPr>
          <p:cNvSpPr/>
          <p:nvPr/>
        </p:nvSpPr>
        <p:spPr>
          <a:xfrm>
            <a:off x="7254150" y="1782909"/>
            <a:ext cx="4114440" cy="685440"/>
          </a:xfrm>
          <a:prstGeom prst="rect">
            <a:avLst/>
          </a:prstGeom>
          <a:noFill/>
          <a:ln w="5472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7360" tIns="72360" rIns="117360" bIns="723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8866CC"/>
                </a:solidFill>
                <a:latin typeface="Bahnschrift" panose="020B0502040204020203" pitchFamily="34" charset="0"/>
              </a:rPr>
              <a:t>Democratize quantum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8866CC"/>
                </a:solidFill>
                <a:latin typeface="Bahnschrift" panose="020B0502040204020203" pitchFamily="34" charset="0"/>
              </a:rPr>
              <a:t>gravimeter use</a:t>
            </a:r>
          </a:p>
        </p:txBody>
      </p:sp>
    </p:spTree>
    <p:extLst>
      <p:ext uri="{BB962C8B-B14F-4D97-AF65-F5344CB8AC3E}">
        <p14:creationId xmlns:p14="http://schemas.microsoft.com/office/powerpoint/2010/main" val="175623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185920" y="481068"/>
            <a:ext cx="9404360" cy="49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Towards the blueprint of a future European Research Infrastructure</a:t>
            </a:r>
          </a:p>
        </p:txBody>
      </p:sp>
      <p:sp>
        <p:nvSpPr>
          <p:cNvPr id="18" name="Flèche droite 17"/>
          <p:cNvSpPr/>
          <p:nvPr/>
        </p:nvSpPr>
        <p:spPr>
          <a:xfrm>
            <a:off x="0" y="3721100"/>
            <a:ext cx="12114595" cy="412750"/>
          </a:xfrm>
          <a:prstGeom prst="rightArrow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802210" y="3733800"/>
            <a:ext cx="387350" cy="38735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161803" y="3733200"/>
            <a:ext cx="387350" cy="38735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6542182" y="3733800"/>
            <a:ext cx="387350" cy="38735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3849600" y="1011822"/>
            <a:ext cx="2184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February 2026</a:t>
            </a:r>
            <a:b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Instrument training</a:t>
            </a:r>
          </a:p>
          <a:p>
            <a: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(closed)</a:t>
            </a:r>
          </a:p>
        </p:txBody>
      </p:sp>
      <p:sp>
        <p:nvSpPr>
          <p:cNvPr id="31" name="Ellipse 30"/>
          <p:cNvSpPr/>
          <p:nvPr/>
        </p:nvSpPr>
        <p:spPr>
          <a:xfrm>
            <a:off x="8059364" y="3733200"/>
            <a:ext cx="387350" cy="38735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264150" y="1291604"/>
            <a:ext cx="218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April 2026</a:t>
            </a:r>
            <a:b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Instrument comparison (closed)</a:t>
            </a:r>
          </a:p>
          <a:p>
            <a:endParaRPr lang="fr-FR" sz="1100" b="1" dirty="0">
              <a:solidFill>
                <a:srgbClr val="5F5F5F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12500" y="1742743"/>
            <a:ext cx="218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8866C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First EU-wide workshop</a:t>
            </a:r>
          </a:p>
          <a:p>
            <a:r>
              <a:rPr lang="en-US" sz="1100" b="1" dirty="0">
                <a:solidFill>
                  <a:srgbClr val="8866C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03/06/2026 to 05/06/2026</a:t>
            </a:r>
          </a:p>
          <a:p>
            <a:r>
              <a:rPr lang="en-US" sz="1100" b="1" dirty="0">
                <a:solidFill>
                  <a:srgbClr val="8866C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Potsdam, Germany</a:t>
            </a:r>
          </a:p>
          <a:p>
            <a:endParaRPr lang="fr-FR" sz="1100" b="1" dirty="0">
              <a:solidFill>
                <a:srgbClr val="5F5F5F"/>
              </a:solidFill>
              <a:latin typeface="Bahnschrift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24780" y="2241396"/>
            <a:ext cx="21844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8866C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First Open-call:</a:t>
            </a:r>
          </a:p>
          <a:p>
            <a:r>
              <a:rPr lang="en-US" sz="1100" b="1" dirty="0">
                <a:solidFill>
                  <a:srgbClr val="8866C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External European entities will be able to borrow quantum gravimeters from EQUIP-G</a:t>
            </a:r>
          </a:p>
          <a:p>
            <a:r>
              <a:rPr lang="en-US" sz="1100" b="1" dirty="0">
                <a:solidFill>
                  <a:srgbClr val="8866C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Summer 2026</a:t>
            </a:r>
            <a:endParaRPr lang="fr-FR" sz="1100" b="1" dirty="0">
              <a:solidFill>
                <a:srgbClr val="8866CC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35" name="Connecteur droit 34"/>
          <p:cNvCxnSpPr>
            <a:cxnSpLocks/>
          </p:cNvCxnSpPr>
          <p:nvPr/>
        </p:nvCxnSpPr>
        <p:spPr>
          <a:xfrm flipH="1" flipV="1">
            <a:off x="4000935" y="1576800"/>
            <a:ext cx="0" cy="2157936"/>
          </a:xfrm>
          <a:prstGeom prst="line">
            <a:avLst/>
          </a:prstGeom>
          <a:ln w="38100">
            <a:solidFill>
              <a:srgbClr val="CC3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>
            <a:cxnSpLocks/>
          </p:cNvCxnSpPr>
          <p:nvPr/>
        </p:nvCxnSpPr>
        <p:spPr>
          <a:xfrm flipH="1" flipV="1">
            <a:off x="5357203" y="1842870"/>
            <a:ext cx="0" cy="2047682"/>
          </a:xfrm>
          <a:prstGeom prst="line">
            <a:avLst/>
          </a:prstGeom>
          <a:ln w="38100">
            <a:solidFill>
              <a:srgbClr val="CC3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6734131" y="2295628"/>
            <a:ext cx="5303" cy="1615316"/>
          </a:xfrm>
          <a:prstGeom prst="line">
            <a:avLst/>
          </a:prstGeom>
          <a:ln w="38100">
            <a:solidFill>
              <a:srgbClr val="CC3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cxnSpLocks/>
          </p:cNvCxnSpPr>
          <p:nvPr/>
        </p:nvCxnSpPr>
        <p:spPr>
          <a:xfrm flipV="1">
            <a:off x="8251546" y="3173374"/>
            <a:ext cx="0" cy="766801"/>
          </a:xfrm>
          <a:prstGeom prst="line">
            <a:avLst/>
          </a:prstGeom>
          <a:ln w="38100">
            <a:solidFill>
              <a:srgbClr val="CC3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/>
          <p:cNvSpPr/>
          <p:nvPr/>
        </p:nvSpPr>
        <p:spPr>
          <a:xfrm>
            <a:off x="11450264" y="3746500"/>
            <a:ext cx="387350" cy="38735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11111753" y="3812647"/>
            <a:ext cx="5055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2029</a:t>
            </a:r>
            <a:endParaRPr lang="fr-FR" sz="11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64381" y="3796670"/>
            <a:ext cx="8743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Register</a:t>
            </a:r>
            <a:endParaRPr lang="fr-FR" sz="11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22561" y="3796040"/>
            <a:ext cx="8743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Register</a:t>
            </a:r>
            <a:endParaRPr lang="fr-FR" sz="11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44" name="Connecteur droit 43"/>
          <p:cNvCxnSpPr/>
          <p:nvPr/>
        </p:nvCxnSpPr>
        <p:spPr>
          <a:xfrm flipV="1">
            <a:off x="11642446" y="2951592"/>
            <a:ext cx="1493" cy="867405"/>
          </a:xfrm>
          <a:prstGeom prst="line">
            <a:avLst/>
          </a:prstGeom>
          <a:ln w="38100">
            <a:solidFill>
              <a:srgbClr val="CC3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9320596" y="1327061"/>
            <a:ext cx="279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CC3DB4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Roadmap and recommendations</a:t>
            </a:r>
          </a:p>
          <a:p>
            <a:pPr algn="r"/>
            <a:r>
              <a:rPr lang="en-US" sz="1200" b="1" dirty="0">
                <a:solidFill>
                  <a:srgbClr val="CC3DB4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to the European Commission</a:t>
            </a:r>
            <a:endParaRPr lang="fr-FR" sz="1200" b="1" dirty="0">
              <a:solidFill>
                <a:srgbClr val="CC3DB4"/>
              </a:solidFill>
              <a:latin typeface="Bahnschrift" panose="020B0502040204020203" pitchFamily="34" charset="0"/>
            </a:endParaRPr>
          </a:p>
          <a:p>
            <a:pPr algn="r"/>
            <a:r>
              <a:rPr lang="en-US" sz="1200" b="1" dirty="0">
                <a:solidFill>
                  <a:srgbClr val="CC3DB4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for a European entity </a:t>
            </a:r>
          </a:p>
          <a:p>
            <a:pPr algn="r"/>
            <a:r>
              <a:rPr lang="en-US" sz="1200" b="1" dirty="0">
                <a:solidFill>
                  <a:srgbClr val="CC3DB4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managing a shared park of </a:t>
            </a:r>
          </a:p>
          <a:p>
            <a:pPr algn="r"/>
            <a:r>
              <a:rPr lang="en-US" sz="1200" b="1" dirty="0">
                <a:solidFill>
                  <a:srgbClr val="CC3DB4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quantum gravimeters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3918" r="8314" b="12558"/>
          <a:stretch/>
        </p:blipFill>
        <p:spPr>
          <a:xfrm>
            <a:off x="10843517" y="2254702"/>
            <a:ext cx="1162329" cy="626619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688094" y="3612592"/>
            <a:ext cx="874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. . . 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75E0D4-A3DD-7CB4-1770-CCAB4F725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147A1F-6E92-ABE2-47E3-20A0AB291104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Next steps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5BA8A7-A402-E62C-BB4F-B427D2AE5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079" y="454246"/>
            <a:ext cx="7772400" cy="313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875282-26D0-220A-0992-2483A8D04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6" y="5662216"/>
            <a:ext cx="12105504" cy="84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9A341C-0A92-BC96-EDE0-364A7277E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5" y="2511082"/>
            <a:ext cx="1786424" cy="12326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7AF24C9-B4F4-6B32-4668-AC8AA43C1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55" y="4242358"/>
            <a:ext cx="1098830" cy="12654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8FDAEE-3665-61F5-0A68-ED53ED885275}"/>
              </a:ext>
            </a:extLst>
          </p:cNvPr>
          <p:cNvSpPr/>
          <p:nvPr/>
        </p:nvSpPr>
        <p:spPr>
          <a:xfrm>
            <a:off x="24998" y="1025531"/>
            <a:ext cx="2184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5F5F5F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June 2025 KO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C339718-777D-6F72-31D7-1924DF9CD141}"/>
              </a:ext>
            </a:extLst>
          </p:cNvPr>
          <p:cNvSpPr/>
          <p:nvPr/>
        </p:nvSpPr>
        <p:spPr>
          <a:xfrm>
            <a:off x="241440" y="3733200"/>
            <a:ext cx="387350" cy="387350"/>
          </a:xfrm>
          <a:prstGeom prst="ellipse">
            <a:avLst/>
          </a:prstGeom>
          <a:solidFill>
            <a:srgbClr val="CC3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-3548" y="3796670"/>
            <a:ext cx="5055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2025</a:t>
            </a:r>
            <a:endParaRPr lang="fr-FR" sz="11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19E335C-B8BA-C321-93EF-E04D1CB01845}"/>
              </a:ext>
            </a:extLst>
          </p:cNvPr>
          <p:cNvCxnSpPr>
            <a:cxnSpLocks/>
          </p:cNvCxnSpPr>
          <p:nvPr/>
        </p:nvCxnSpPr>
        <p:spPr>
          <a:xfrm flipH="1" flipV="1">
            <a:off x="459215" y="1661061"/>
            <a:ext cx="0" cy="2157936"/>
          </a:xfrm>
          <a:prstGeom prst="line">
            <a:avLst/>
          </a:prstGeom>
          <a:ln w="38100">
            <a:solidFill>
              <a:srgbClr val="CC3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B89B9FC-FD24-B61D-FE74-E374C318E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" y="1258742"/>
            <a:ext cx="1195147" cy="672270"/>
          </a:xfrm>
          <a:prstGeom prst="rect">
            <a:avLst/>
          </a:prstGeom>
        </p:spPr>
      </p:pic>
      <p:pic>
        <p:nvPicPr>
          <p:cNvPr id="25" name="Picture 7" descr="A group of white and black objects on a rocky beach&#10;&#10;AI-generated content may be incorrect.">
            <a:extLst>
              <a:ext uri="{FF2B5EF4-FFF2-40B4-BE49-F238E27FC236}">
                <a16:creationId xmlns:a16="http://schemas.microsoft.com/office/drawing/2014/main" id="{49100BC6-030F-9BA3-B57B-0A0CF5510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4" y="4263082"/>
            <a:ext cx="1659680" cy="12447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98DE44-802C-AE10-E0BD-4B6782AA6E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8" y="2002105"/>
            <a:ext cx="1189974" cy="89248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6DBA6E7-747F-DCB8-DE15-95CE37AC31EA}"/>
              </a:ext>
            </a:extLst>
          </p:cNvPr>
          <p:cNvSpPr/>
          <p:nvPr/>
        </p:nvSpPr>
        <p:spPr>
          <a:xfrm>
            <a:off x="2844051" y="3798000"/>
            <a:ext cx="5055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2026</a:t>
            </a:r>
            <a:endParaRPr lang="fr-FR" sz="1100" dirty="0">
              <a:solidFill>
                <a:schemeClr val="bg1">
                  <a:lumMod val="8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01CD1E70-FDB2-45E4-F119-27E870718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6" y="1694470"/>
            <a:ext cx="1627199" cy="826324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9E36CBDE-E08C-F07D-162F-3A5DEDFF80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6" y="2561841"/>
            <a:ext cx="1625724" cy="9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71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37213" y="317224"/>
            <a:ext cx="4322594" cy="651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solidFill>
                  <a:srgbClr val="8866CC"/>
                </a:solidFill>
                <a:latin typeface="Bahnschrift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Registration </a:t>
            </a:r>
            <a:r>
              <a:rPr lang="fr-FR" sz="3600" dirty="0" err="1">
                <a:solidFill>
                  <a:srgbClr val="8866CC"/>
                </a:solidFill>
                <a:latin typeface="Bahnschrift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opened</a:t>
            </a:r>
            <a:endParaRPr lang="fr-FR" sz="1400" dirty="0">
              <a:solidFill>
                <a:srgbClr val="8866CC"/>
              </a:solidFill>
              <a:effectLst/>
              <a:latin typeface="Bahnschrift" panose="020B0502040204020203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9" b="46012"/>
          <a:stretch/>
        </p:blipFill>
        <p:spPr>
          <a:xfrm rot="5400000" flipV="1">
            <a:off x="1010971" y="2984485"/>
            <a:ext cx="5342762" cy="294114"/>
          </a:xfrm>
          <a:prstGeom prst="roundRect">
            <a:avLst>
              <a:gd name="adj" fmla="val 50000"/>
            </a:avLst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2" y="228143"/>
            <a:ext cx="2826482" cy="810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272" y="1058035"/>
            <a:ext cx="3119765" cy="227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Quantum Infrastructure Project for Gravimetry</a:t>
            </a:r>
            <a:endParaRPr lang="fr-FR" sz="300" dirty="0">
              <a:solidFill>
                <a:srgbClr val="5F5F5F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37213" y="1283370"/>
            <a:ext cx="7200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3DB4"/>
                </a:solidFill>
                <a:latin typeface="Bahnschrift" panose="020B0502040204020203" pitchFamily="34" charset="0"/>
              </a:rPr>
              <a:t>EU-wide community workshop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34633" y="5169445"/>
            <a:ext cx="407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F5F5F"/>
                </a:solidFill>
                <a:latin typeface="Bahnschrift" panose="020B0502040204020203" pitchFamily="34" charset="0"/>
              </a:rPr>
              <a:t>Contact (local organizing committee): Marvin Reich, </a:t>
            </a:r>
            <a:r>
              <a:rPr lang="en-US" dirty="0">
                <a:solidFill>
                  <a:srgbClr val="5F5F5F"/>
                </a:solidFill>
                <a:latin typeface="Bahnschrift" panose="020B0502040204020203" pitchFamily="34" charset="0"/>
                <a:hlinkClick r:id="rId4"/>
              </a:rPr>
              <a:t>mreich@gfz.de</a:t>
            </a:r>
            <a:endParaRPr lang="en-US" dirty="0">
              <a:solidFill>
                <a:srgbClr val="5F5F5F"/>
              </a:solidFill>
              <a:latin typeface="Bahnschrift" panose="020B0502040204020203" pitchFamily="34" charset="0"/>
            </a:endParaRPr>
          </a:p>
          <a:p>
            <a:endParaRPr lang="fr-FR" dirty="0">
              <a:solidFill>
                <a:srgbClr val="5F5F5F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13" y="3410931"/>
            <a:ext cx="426794" cy="4267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33" y="4076830"/>
            <a:ext cx="663938" cy="66393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33" y="2545254"/>
            <a:ext cx="759416" cy="759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90420" y="2687538"/>
            <a:ext cx="3557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3</a:t>
            </a:r>
            <a:r>
              <a:rPr lang="en-US" sz="2400" baseline="300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June 5</a:t>
            </a:r>
            <a:r>
              <a:rPr lang="en-US" sz="2400" baseline="300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2026</a:t>
            </a:r>
            <a:endParaRPr lang="fr-FR" sz="2400" dirty="0">
              <a:solidFill>
                <a:srgbClr val="CC3DB4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0420" y="3437062"/>
            <a:ext cx="625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GFZ Helmholtz Center for Geosciences, Potsdam, Germany</a:t>
            </a:r>
            <a:endParaRPr lang="fr-FR" dirty="0">
              <a:solidFill>
                <a:srgbClr val="CC3DB4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0420" y="4033929"/>
            <a:ext cx="54745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Stakeholders of gravimetry for Geosciences</a:t>
            </a:r>
          </a:p>
          <a:p>
            <a:r>
              <a:rPr lang="en-US" sz="16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(scientists &amp; engineers from research and private sector)</a:t>
            </a:r>
          </a:p>
          <a:p>
            <a:r>
              <a:rPr lang="en-US" sz="1600" dirty="0">
                <a:solidFill>
                  <a:srgbClr val="CC3DB4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and national policy makers</a:t>
            </a:r>
            <a:endParaRPr lang="fr-FR" sz="1600" dirty="0">
              <a:solidFill>
                <a:srgbClr val="CC3DB4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2" y="6268795"/>
            <a:ext cx="656278" cy="4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083622" y="6359207"/>
            <a:ext cx="9322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EQUIP-G has received funding from the EC’s Horizon Europe programme, under the HORIZON-CL4-2024-DIGITAL-EMERGING-02 call.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5213E8A-B75D-157A-D387-9110A3B65F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9" y="2579502"/>
            <a:ext cx="2190966" cy="21909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4689F0-8680-2780-8F86-DDBD07043CBE}"/>
              </a:ext>
            </a:extLst>
          </p:cNvPr>
          <p:cNvSpPr/>
          <p:nvPr/>
        </p:nvSpPr>
        <p:spPr>
          <a:xfrm>
            <a:off x="402412" y="4844217"/>
            <a:ext cx="2380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>
                <a:latin typeface="Bahnschrift"/>
              </a:rPr>
              <a:t>equip-g.eu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648105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2" y="228143"/>
            <a:ext cx="2826482" cy="810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272" y="1058035"/>
            <a:ext cx="3119765" cy="227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Quantum Infrastructure Project for Gravimetry</a:t>
            </a:r>
            <a:endParaRPr lang="fr-FR" sz="300" dirty="0">
              <a:solidFill>
                <a:srgbClr val="5F5F5F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C1FF57-D1AD-5633-8264-C475220A8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9" b="46012"/>
          <a:stretch/>
        </p:blipFill>
        <p:spPr>
          <a:xfrm rot="5400000" flipV="1">
            <a:off x="1010971" y="2984485"/>
            <a:ext cx="5342762" cy="294114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846348-17F9-9506-5C8A-6BE6B947A4E4}"/>
              </a:ext>
            </a:extLst>
          </p:cNvPr>
          <p:cNvSpPr/>
          <p:nvPr/>
        </p:nvSpPr>
        <p:spPr>
          <a:xfrm>
            <a:off x="4084172" y="657514"/>
            <a:ext cx="6028895" cy="39622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jean.lautier-gaud@obspm.fr</a:t>
            </a: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sebastien.merlet@obspm.fr</a:t>
            </a: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WP2: </a:t>
            </a:r>
            <a:r>
              <a:rPr lang="pl-PL" u="sng" dirty="0">
                <a:solidFill>
                  <a:srgbClr val="5F5F5F"/>
                </a:solidFill>
                <a:latin typeface="Bahnschrift"/>
                <a:ea typeface="Calibri"/>
                <a:cs typeface="Times New Roman"/>
                <a:hlinkClick r:id="rId6"/>
              </a:rPr>
              <a:t>przemyslaw.dykowski@igik.edu.pl</a:t>
            </a: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WP3: </a:t>
            </a:r>
            <a:r>
              <a:rPr lang="fr-FR" sz="1800" b="0" u="sng" strike="noStrike" dirty="0" err="1">
                <a:solidFill>
                  <a:srgbClr val="0563C1"/>
                </a:solidFill>
                <a:effectLst/>
                <a:uFillTx/>
                <a:latin typeface="Bahnschrift"/>
                <a:ea typeface="Calibri"/>
              </a:rPr>
              <a:t>daniele.carbone@ingv.it</a:t>
            </a: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WP4: </a:t>
            </a: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lucia.seoane@get.omp.eu</a:t>
            </a: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5F5F5F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WP5: </a:t>
            </a:r>
            <a:r>
              <a:rPr lang="fr-FR" sz="1800" b="0" u="sng" strike="noStrike" dirty="0" err="1">
                <a:solidFill>
                  <a:srgbClr val="0563C1"/>
                </a:solidFill>
                <a:effectLst/>
                <a:uFillTx/>
                <a:latin typeface="Bahnschrift"/>
                <a:ea typeface="Calibri"/>
              </a:rPr>
              <a:t>mreich@gfz.de</a:t>
            </a: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900" dirty="0">
              <a:solidFill>
                <a:srgbClr val="5F5F5F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hlinkClick r:id="rId8"/>
            <a:extLst>
              <a:ext uri="{FF2B5EF4-FFF2-40B4-BE49-F238E27FC236}">
                <a16:creationId xmlns:a16="http://schemas.microsoft.com/office/drawing/2014/main" id="{23DF086C-78C3-F000-5004-D49673943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68" y="5160435"/>
            <a:ext cx="728663" cy="728663"/>
          </a:xfrm>
          <a:prstGeom prst="rect">
            <a:avLst/>
          </a:prstGeom>
        </p:spPr>
      </p:pic>
      <p:sp>
        <p:nvSpPr>
          <p:cNvPr id="15" name="Rectangle 14">
            <a:hlinkClick r:id="rId8"/>
            <a:extLst>
              <a:ext uri="{FF2B5EF4-FFF2-40B4-BE49-F238E27FC236}">
                <a16:creationId xmlns:a16="http://schemas.microsoft.com/office/drawing/2014/main" id="{800DC0B4-BF02-BA3B-CCF9-00435C1E1903}"/>
              </a:ext>
            </a:extLst>
          </p:cNvPr>
          <p:cNvSpPr/>
          <p:nvPr/>
        </p:nvSpPr>
        <p:spPr>
          <a:xfrm>
            <a:off x="4849712" y="5330418"/>
            <a:ext cx="3126497" cy="371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Follow us!</a:t>
            </a:r>
            <a:r>
              <a:rPr lang="fr-FR" dirty="0">
                <a:solidFill>
                  <a:srgbClr val="5F5F5F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dirty="0" err="1">
                <a:solidFill>
                  <a:srgbClr val="0462C2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equip-g.eu</a:t>
            </a:r>
            <a:endParaRPr lang="fr-FR" dirty="0">
              <a:solidFill>
                <a:srgbClr val="0462C2"/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2">
            <a:extLst>
              <a:ext uri="{FF2B5EF4-FFF2-40B4-BE49-F238E27FC236}">
                <a16:creationId xmlns:a16="http://schemas.microsoft.com/office/drawing/2014/main" id="{C58958B2-26DB-CF70-8313-7B114FFA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2" y="6268795"/>
            <a:ext cx="656278" cy="4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0EDA281-068E-2D23-3716-4F2A75942011}"/>
              </a:ext>
            </a:extLst>
          </p:cNvPr>
          <p:cNvSpPr txBox="1"/>
          <p:nvPr/>
        </p:nvSpPr>
        <p:spPr>
          <a:xfrm>
            <a:off x="1083622" y="6359207"/>
            <a:ext cx="9322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EQUIP-G has received funding from the EC’s Horizon Europe programme, under the HORIZON-CL4-2024-DIGITAL-EMERGING-02 call.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78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17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9EFCE6-45FF-0609-BBAD-0AFEE87E2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0C204E-F231-9511-CD9E-FC4C63138B09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Instruments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997DD2-2246-1E2B-B574-4543ABAD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99" y="454246"/>
            <a:ext cx="7772400" cy="31308"/>
          </a:xfrm>
          <a:prstGeom prst="rect">
            <a:avLst/>
          </a:prstGeom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3C8CA3ED-1D4F-53CC-4C94-3DF2A3569F98}"/>
              </a:ext>
            </a:extLst>
          </p:cNvPr>
          <p:cNvSpPr/>
          <p:nvPr/>
        </p:nvSpPr>
        <p:spPr bwMode="auto">
          <a:xfrm>
            <a:off x="185920" y="3051603"/>
            <a:ext cx="7237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>
                <a:latin typeface="Bahnschrift"/>
              </a:rPr>
              <a:t>The high-precision measurement technique is called light-pulse atom interferometry. </a:t>
            </a:r>
            <a:r>
              <a:rPr lang="fr-FR" sz="1600">
                <a:latin typeface="Bahnschrift"/>
              </a:rPr>
              <a:t>The matter-wave packets are manipulated by laser driven Raman transitions.</a:t>
            </a:r>
            <a:endParaRPr lang="en-US" sz="1600">
              <a:latin typeface="Bahnschrift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41839C81-832A-0104-A4E5-84EC5FCB34B7}"/>
              </a:ext>
            </a:extLst>
          </p:cNvPr>
          <p:cNvSpPr/>
          <p:nvPr/>
        </p:nvSpPr>
        <p:spPr bwMode="auto">
          <a:xfrm>
            <a:off x="185920" y="1477883"/>
            <a:ext cx="72901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dirty="0">
                <a:solidFill>
                  <a:srgbClr val="8866CC"/>
                </a:solidFill>
                <a:latin typeface="Bahnschrift"/>
              </a:rPr>
              <a:t>A quantum gravimeter</a:t>
            </a:r>
            <a:endParaRPr lang="en-US" sz="1600" dirty="0"/>
          </a:p>
          <a:p>
            <a:pPr algn="just">
              <a:defRPr/>
            </a:pPr>
            <a:r>
              <a:rPr lang="fr-FR" sz="1600" dirty="0">
                <a:latin typeface="Bahnschrift"/>
              </a:rPr>
              <a:t>A </a:t>
            </a:r>
            <a:r>
              <a:rPr lang="fr-FR" sz="1600" dirty="0" err="1">
                <a:latin typeface="Bahnschrift"/>
              </a:rPr>
              <a:t>sensor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implementing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Newton’s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apple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experiment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i="1" dirty="0" err="1">
                <a:latin typeface="Bahnschrift"/>
              </a:rPr>
              <a:t>with</a:t>
            </a:r>
            <a:r>
              <a:rPr lang="fr-FR" sz="1600" i="1" dirty="0">
                <a:latin typeface="Bahnschrift"/>
              </a:rPr>
              <a:t> a cloud of  laser-</a:t>
            </a:r>
            <a:r>
              <a:rPr lang="fr-FR" sz="1600" i="1" dirty="0" err="1">
                <a:latin typeface="Bahnschrift"/>
              </a:rPr>
              <a:t>cooled</a:t>
            </a:r>
            <a:r>
              <a:rPr lang="fr-FR" sz="1600" i="1" dirty="0">
                <a:latin typeface="Bahnschrift"/>
              </a:rPr>
              <a:t> </a:t>
            </a:r>
            <a:r>
              <a:rPr lang="fr-FR" sz="1600" i="1" dirty="0" err="1">
                <a:latin typeface="Bahnschrift"/>
              </a:rPr>
              <a:t>atoms</a:t>
            </a:r>
            <a:r>
              <a:rPr lang="fr-FR" sz="1600" dirty="0">
                <a:latin typeface="Bahnschrift"/>
              </a:rPr>
              <a:t> and the quantum </a:t>
            </a:r>
            <a:r>
              <a:rPr lang="fr-FR" sz="1600" i="1" dirty="0" err="1">
                <a:latin typeface="Bahnschrift"/>
              </a:rPr>
              <a:t>principle</a:t>
            </a:r>
            <a:r>
              <a:rPr lang="fr-FR" sz="1600" i="1" dirty="0">
                <a:latin typeface="Bahnschrift"/>
              </a:rPr>
              <a:t> of superposition</a:t>
            </a:r>
            <a:r>
              <a:rPr lang="fr-FR" sz="1600" dirty="0">
                <a:latin typeface="Bahnschrift"/>
              </a:rPr>
              <a:t>. The </a:t>
            </a:r>
            <a:r>
              <a:rPr lang="fr-FR" sz="1600" dirty="0" err="1">
                <a:latin typeface="Bahnschrift"/>
              </a:rPr>
              <a:t>watter-wave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duality</a:t>
            </a:r>
            <a:r>
              <a:rPr lang="fr-FR" sz="1600" dirty="0">
                <a:latin typeface="Bahnschrift"/>
              </a:rPr>
              <a:t> of </a:t>
            </a:r>
            <a:r>
              <a:rPr lang="fr-FR" sz="1600" dirty="0" err="1">
                <a:latin typeface="Bahnschrift"/>
              </a:rPr>
              <a:t>atoms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is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exploited</a:t>
            </a:r>
            <a:r>
              <a:rPr lang="fr-FR" sz="1600" dirty="0">
                <a:latin typeface="Bahnschrift"/>
              </a:rPr>
              <a:t> to </a:t>
            </a:r>
            <a:r>
              <a:rPr lang="fr-FR" sz="1600" dirty="0" err="1">
                <a:latin typeface="Bahnschrift"/>
              </a:rPr>
              <a:t>perform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interferometry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with</a:t>
            </a:r>
            <a:r>
              <a:rPr lang="fr-FR" sz="1600" dirty="0">
                <a:latin typeface="Bahnschrift"/>
              </a:rPr>
              <a:t> free </a:t>
            </a:r>
            <a:r>
              <a:rPr lang="fr-FR" sz="1600" dirty="0" err="1">
                <a:latin typeface="Bahnschrift"/>
              </a:rPr>
              <a:t>falling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atoms</a:t>
            </a:r>
            <a:r>
              <a:rPr lang="fr-FR" sz="1600" dirty="0">
                <a:latin typeface="Bahnschrift"/>
              </a:rPr>
              <a:t>.</a:t>
            </a:r>
            <a:endParaRPr lang="en-US" sz="1600" dirty="0">
              <a:latin typeface="Bahnschrif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BAA7484-408D-A876-1D10-F5D9030133DC}"/>
              </a:ext>
            </a:extLst>
          </p:cNvPr>
          <p:cNvSpPr/>
          <p:nvPr/>
        </p:nvSpPr>
        <p:spPr bwMode="auto">
          <a:xfrm>
            <a:off x="185920" y="5175322"/>
            <a:ext cx="7798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rgbClr val="8866CC"/>
                </a:solidFill>
                <a:latin typeface="Bahnschrift"/>
              </a:rPr>
              <a:t>Want to know more ?</a:t>
            </a:r>
            <a:endParaRPr lang="en-US" dirty="0"/>
          </a:p>
          <a:p>
            <a:pPr algn="just">
              <a:defRPr/>
            </a:pPr>
            <a:r>
              <a:rPr lang="fr-FR" dirty="0">
                <a:latin typeface="Bahnschrift"/>
              </a:rPr>
              <a:t>Check out a </a:t>
            </a:r>
            <a:r>
              <a:rPr lang="fr-FR" dirty="0" err="1">
                <a:latin typeface="Bahnschrift"/>
              </a:rPr>
              <a:t>nice</a:t>
            </a:r>
            <a:r>
              <a:rPr lang="fr-FR" dirty="0">
                <a:latin typeface="Bahnschrift"/>
              </a:rPr>
              <a:t> </a:t>
            </a:r>
            <a:r>
              <a:rPr lang="fr-FR" dirty="0" err="1">
                <a:latin typeface="Bahnschrift"/>
              </a:rPr>
              <a:t>review</a:t>
            </a:r>
            <a:r>
              <a:rPr lang="fr-FR" dirty="0">
                <a:latin typeface="Bahnschrift"/>
              </a:rPr>
              <a:t> by </a:t>
            </a:r>
            <a:r>
              <a:rPr lang="fr-FR" u="sng" dirty="0">
                <a:latin typeface="Bahnschrift"/>
                <a:hlinkClick r:id="rId4"/>
              </a:rPr>
              <a:t>IAG GGOS (Global Geodetic Observing System)</a:t>
            </a:r>
            <a:endParaRPr lang="fr-FR" dirty="0">
              <a:latin typeface="Bahnschrift"/>
            </a:endParaRPr>
          </a:p>
          <a:p>
            <a:pPr algn="just">
              <a:defRPr/>
            </a:pPr>
            <a:endParaRPr lang="fr-FR" dirty="0">
              <a:latin typeface="Bahnschrift"/>
            </a:endParaRPr>
          </a:p>
          <a:p>
            <a:pPr algn="just">
              <a:defRPr/>
            </a:pPr>
            <a:r>
              <a:rPr lang="fr-FR" dirty="0">
                <a:latin typeface="Bahnschrift"/>
              </a:rPr>
              <a:t>and an </a:t>
            </a:r>
            <a:r>
              <a:rPr lang="fr-FR" u="sng" dirty="0">
                <a:latin typeface="Bahnschrift"/>
                <a:hlinkClick r:id="rId5"/>
              </a:rPr>
              <a:t>IEEE special issue</a:t>
            </a:r>
            <a:r>
              <a:rPr lang="fr-FR" dirty="0">
                <a:latin typeface="Bahnschrift"/>
                <a:hlinkClick r:id="rId5"/>
              </a:rPr>
              <a:t> </a:t>
            </a:r>
            <a:r>
              <a:rPr lang="fr-FR" dirty="0">
                <a:latin typeface="Bahnschrift"/>
              </a:rPr>
              <a:t>on </a:t>
            </a:r>
            <a:r>
              <a:rPr lang="fr-FR" dirty="0" err="1">
                <a:latin typeface="Bahnschrift"/>
              </a:rPr>
              <a:t>gravimetry</a:t>
            </a:r>
            <a:endParaRPr lang="fr-FR" dirty="0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52121188-75B0-3011-828A-85622AEBD04C}"/>
              </a:ext>
            </a:extLst>
          </p:cNvPr>
          <p:cNvSpPr/>
          <p:nvPr/>
        </p:nvSpPr>
        <p:spPr bwMode="auto">
          <a:xfrm>
            <a:off x="8166467" y="4615216"/>
            <a:ext cx="3332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400" i="1">
                <a:latin typeface="Bahnschrift"/>
              </a:rPr>
              <a:t>High-level schematic of the quantum gravimeter used in EQUIP-G</a:t>
            </a:r>
            <a:endParaRPr lang="fr-FR" sz="1400" i="1"/>
          </a:p>
        </p:txBody>
      </p:sp>
      <p:pic>
        <p:nvPicPr>
          <p:cNvPr id="14" name="Image 2">
            <a:extLst>
              <a:ext uri="{FF2B5EF4-FFF2-40B4-BE49-F238E27FC236}">
                <a16:creationId xmlns:a16="http://schemas.microsoft.com/office/drawing/2014/main" id="{9C721596-03F8-4428-BB01-0D8796F85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36550" y="1392797"/>
            <a:ext cx="3522072" cy="322241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6A3BD93-0059-12C7-950F-8FD4960CCD3B}"/>
              </a:ext>
            </a:extLst>
          </p:cNvPr>
          <p:cNvSpPr txBox="1"/>
          <p:nvPr/>
        </p:nvSpPr>
        <p:spPr>
          <a:xfrm>
            <a:off x="185920" y="482400"/>
            <a:ext cx="11312660" cy="50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Quantum gravimeters, an attractive technology for Earth monitoring and geodesy</a:t>
            </a:r>
          </a:p>
        </p:txBody>
      </p:sp>
    </p:spTree>
    <p:extLst>
      <p:ext uri="{BB962C8B-B14F-4D97-AF65-F5344CB8AC3E}">
        <p14:creationId xmlns:p14="http://schemas.microsoft.com/office/powerpoint/2010/main" val="62539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49" r="9110" b="5023"/>
          <a:stretch/>
        </p:blipFill>
        <p:spPr>
          <a:xfrm>
            <a:off x="6349" y="0"/>
            <a:ext cx="12179301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7F444D-BA8A-24A4-C9B4-CA88EBDC0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7" y="193133"/>
            <a:ext cx="1473276" cy="42233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5363" y="1468148"/>
            <a:ext cx="2016899" cy="392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000" b="1" dirty="0">
                <a:solidFill>
                  <a:srgbClr val="CC3D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August 2025</a:t>
            </a:r>
            <a:endParaRPr lang="fr-FR" sz="2000" b="1" dirty="0">
              <a:solidFill>
                <a:srgbClr val="CC3DB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16521" y="2768604"/>
            <a:ext cx="790601" cy="392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000" b="1" dirty="0">
                <a:solidFill>
                  <a:srgbClr val="CC3D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</a:t>
            </a:r>
            <a:endParaRPr lang="fr-FR" sz="2000" b="1" dirty="0">
              <a:solidFill>
                <a:srgbClr val="CC3DB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5363" y="1819329"/>
            <a:ext cx="4317207" cy="59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600" dirty="0">
                <a:latin typeface="Bahnschrift" panose="020B0502040204020203" pitchFamily="34" charset="0"/>
              </a:rPr>
              <a:t>A quantum gravimeter successfully operates</a:t>
            </a:r>
          </a:p>
          <a:p>
            <a:pPr>
              <a:lnSpc>
                <a:spcPct val="107000"/>
              </a:lnSpc>
            </a:pPr>
            <a:r>
              <a:rPr lang="en-GB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Greenland in the frame of EQUIP-G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16521" y="3095893"/>
            <a:ext cx="4249881" cy="859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dirty="0">
                <a:latin typeface="Bahnschrift" panose="020B0502040204020203" pitchFamily="34" charset="0"/>
              </a:rPr>
              <a:t>Yet another example that q</a:t>
            </a:r>
            <a:r>
              <a:rPr lang="en-GB" sz="1600" dirty="0" err="1">
                <a:latin typeface="Bahnschrift" panose="020B0502040204020203" pitchFamily="34" charset="0"/>
              </a:rPr>
              <a:t>uantum</a:t>
            </a:r>
            <a:r>
              <a:rPr lang="en-GB" sz="1600" dirty="0">
                <a:latin typeface="Bahnschrift" panose="020B0502040204020203" pitchFamily="34" charset="0"/>
              </a:rPr>
              <a:t> sensors, </a:t>
            </a:r>
          </a:p>
          <a:p>
            <a:pPr>
              <a:lnSpc>
                <a:spcPct val="107000"/>
              </a:lnSpc>
            </a:pPr>
            <a:r>
              <a:rPr lang="en-GB" sz="1600" dirty="0">
                <a:latin typeface="Bahnschrift" panose="020B0502040204020203" pitchFamily="34" charset="0"/>
              </a:rPr>
              <a:t>for long thought to remain in laboratories</a:t>
            </a:r>
          </a:p>
          <a:p>
            <a:pPr>
              <a:lnSpc>
                <a:spcPct val="107000"/>
              </a:lnSpc>
            </a:pPr>
            <a:r>
              <a:rPr lang="en-GB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now operate in the field</a:t>
            </a:r>
            <a:endParaRPr lang="fr-FR" sz="16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8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49" r="9110" b="5023"/>
          <a:stretch/>
        </p:blipFill>
        <p:spPr>
          <a:xfrm>
            <a:off x="6349" y="0"/>
            <a:ext cx="12179301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5363" y="1468148"/>
            <a:ext cx="1656223" cy="392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000" b="1" dirty="0">
                <a:solidFill>
                  <a:srgbClr val="CC3D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vision</a:t>
            </a:r>
            <a:endParaRPr lang="fr-FR" sz="2000" b="1" dirty="0">
              <a:solidFill>
                <a:srgbClr val="CC3DB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16521" y="2768604"/>
            <a:ext cx="1912703" cy="392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000" b="1" dirty="0">
                <a:solidFill>
                  <a:srgbClr val="CC3D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mission</a:t>
            </a:r>
            <a:endParaRPr lang="fr-FR" sz="2000" b="1" dirty="0">
              <a:solidFill>
                <a:srgbClr val="CC3DB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5363" y="1819329"/>
            <a:ext cx="4023858" cy="1146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600" dirty="0">
                <a:latin typeface="Bahnschrift" panose="020B0502040204020203" pitchFamily="34" charset="0"/>
              </a:rPr>
              <a:t>Quantum gravimeters </a:t>
            </a:r>
            <a:r>
              <a:rPr lang="en-GB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play a key role </a:t>
            </a:r>
          </a:p>
          <a:p>
            <a:pPr>
              <a:lnSpc>
                <a:spcPct val="107000"/>
              </a:lnSpc>
            </a:pPr>
            <a:r>
              <a:rPr lang="en-GB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monitor the Earth and tackle</a:t>
            </a:r>
          </a:p>
          <a:p>
            <a:pPr>
              <a:lnSpc>
                <a:spcPct val="107000"/>
              </a:lnSpc>
            </a:pPr>
            <a:r>
              <a:rPr lang="en-GB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most pressing societal challenges</a:t>
            </a:r>
          </a:p>
          <a:p>
            <a:pPr>
              <a:lnSpc>
                <a:spcPct val="107000"/>
              </a:lnSpc>
            </a:pPr>
            <a:r>
              <a:rPr lang="en-GB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6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16521" y="3095893"/>
            <a:ext cx="5394425" cy="859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dirty="0">
                <a:latin typeface="Bahnschrift" panose="020B0502040204020203" pitchFamily="34" charset="0"/>
              </a:rPr>
              <a:t>Establish a European perennial Research Infrastructure 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latin typeface="Bahnschrift" panose="020B0502040204020203" pitchFamily="34" charset="0"/>
              </a:rPr>
              <a:t>managing a shared park of quantum sensors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latin typeface="Bahnschrift" panose="020B0502040204020203" pitchFamily="34" charset="0"/>
              </a:rPr>
              <a:t>for the benefit of the entire scientific community</a:t>
            </a:r>
            <a:endParaRPr lang="fr-FR" sz="16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B7F444D-BA8A-24A4-C9B4-CA88EBDC0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7" y="193133"/>
            <a:ext cx="1473276" cy="42233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73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0" r="40990" b="47491"/>
          <a:stretch/>
        </p:blipFill>
        <p:spPr>
          <a:xfrm rot="5400000" flipV="1">
            <a:off x="144193" y="4098548"/>
            <a:ext cx="1897697" cy="153253"/>
          </a:xfrm>
          <a:prstGeom prst="roundRect">
            <a:avLst>
              <a:gd name="adj" fmla="val 50000"/>
            </a:avLst>
          </a:prstGeom>
        </p:spPr>
      </p:pic>
      <p:sp>
        <p:nvSpPr>
          <p:cNvPr id="39" name="Rectangle 38"/>
          <p:cNvSpPr/>
          <p:nvPr/>
        </p:nvSpPr>
        <p:spPr>
          <a:xfrm>
            <a:off x="1164540" y="3174355"/>
            <a:ext cx="1054647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Bahnschrift" panose="020B0502040204020203" pitchFamily="34" charset="0"/>
              </a:rPr>
              <a:t>1. </a:t>
            </a:r>
            <a:r>
              <a:rPr lang="fr-FR" sz="2000" dirty="0" err="1">
                <a:latin typeface="Bahnschrift" panose="020B0502040204020203" pitchFamily="34" charset="0"/>
              </a:rPr>
              <a:t>Procuring</a:t>
            </a:r>
            <a:r>
              <a:rPr lang="fr-FR" sz="2000" dirty="0">
                <a:latin typeface="Bahnschrift" panose="020B0502040204020203" pitchFamily="34" charset="0"/>
              </a:rPr>
              <a:t> and </a:t>
            </a:r>
            <a:r>
              <a:rPr lang="fr-FR" sz="2000" dirty="0" err="1">
                <a:latin typeface="Bahnschrift" panose="020B0502040204020203" pitchFamily="34" charset="0"/>
              </a:rPr>
              <a:t>testing</a:t>
            </a:r>
            <a:r>
              <a:rPr lang="fr-FR" sz="2000" dirty="0">
                <a:latin typeface="Bahnschrift" panose="020B0502040204020203" pitchFamily="34" charset="0"/>
              </a:rPr>
              <a:t> quantum </a:t>
            </a:r>
            <a:r>
              <a:rPr lang="fr-FR" sz="2000" dirty="0" err="1">
                <a:latin typeface="Bahnschrift" panose="020B0502040204020203" pitchFamily="34" charset="0"/>
              </a:rPr>
              <a:t>gravimeters</a:t>
            </a:r>
            <a:endParaRPr lang="fr-FR" sz="20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2. Deploying in the field operational quantum gravimeters addressing identified use cases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3. Collecting, storing and providing high-quality data to a wider scientific community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4. Building-up an EU-wide community of stakeholders for gravimetry</a:t>
            </a:r>
            <a:endParaRPr lang="en-GB" sz="20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58124"/>
          <a:stretch/>
        </p:blipFill>
        <p:spPr>
          <a:xfrm>
            <a:off x="0" y="5200650"/>
            <a:ext cx="12192000" cy="16514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5920" y="481068"/>
            <a:ext cx="9404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A Horizon Europe project towards a future European Research Infrastructure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0165" y="1109819"/>
            <a:ext cx="27622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fr-FR" sz="1600" dirty="0">
                <a:latin typeface="Bahnschrift" panose="020B0502040204020203" pitchFamily="34" charset="0"/>
              </a:rPr>
              <a:t>20 </a:t>
            </a:r>
            <a:r>
              <a:rPr lang="fr-FR" sz="1600" dirty="0" err="1">
                <a:latin typeface="Bahnschrift" panose="020B0502040204020203" pitchFamily="34" charset="0"/>
              </a:rPr>
              <a:t>partners</a:t>
            </a:r>
            <a:r>
              <a:rPr lang="fr-FR" sz="1600" dirty="0">
                <a:latin typeface="Bahnschrift" panose="020B0502040204020203" pitchFamily="34" charset="0"/>
              </a:rPr>
              <a:t>, 11 countries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1600" dirty="0">
                <a:latin typeface="Bahnschrift" panose="020B0502040204020203" pitchFamily="34" charset="0"/>
              </a:rPr>
              <a:t>Lead by CNRS, France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1600" dirty="0">
                <a:latin typeface="Bahnschrift" panose="020B0502040204020203" pitchFamily="34" charset="0"/>
              </a:rPr>
              <a:t>4 years (2025 – 2029)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1600" dirty="0">
                <a:latin typeface="Bahnschrift" panose="020B0502040204020203" pitchFamily="34" charset="0"/>
              </a:rPr>
              <a:t>4 pillars:</a:t>
            </a:r>
            <a:endParaRPr lang="en-GB" sz="16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408" y="536955"/>
            <a:ext cx="656278" cy="4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>
                <a:solidFill>
                  <a:schemeClr val="bg1"/>
                </a:solidFill>
              </a:rPr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9EFCE6-45FF-0609-BBAD-0AFEE87E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2068F9-A21D-DE91-669F-8C5C25FDD1CF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Activities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C7AA33-F534-1A79-5554-DA478A8E3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255" y="454246"/>
            <a:ext cx="7772400" cy="31308"/>
          </a:xfrm>
          <a:prstGeom prst="rect">
            <a:avLst/>
          </a:prstGeom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2CF57F0-CCBC-D087-8088-1AD8975A8752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1CDCF-1394-4290-9C93-8608450A7968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9E25A79F-2489-18AE-2962-26B3B33D0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038230" y="1035066"/>
            <a:ext cx="2754253" cy="2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1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85919" y="481068"/>
            <a:ext cx="10845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A large and committed community towards a future European Research Infrastructure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EF3598-96CC-8807-4EF2-20567CD02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9" y="1237039"/>
            <a:ext cx="8658079" cy="50081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511C88-A050-A25E-B85F-D44B5EC94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D6A6AA2-BCBD-AE71-E74C-408B5531060C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Consortium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9E622D-F532-641D-6AF2-843BF7DCB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761" y="454246"/>
            <a:ext cx="7772400" cy="313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EA7D42-FAC3-C2A9-FA59-239806681D6E}"/>
              </a:ext>
            </a:extLst>
          </p:cNvPr>
          <p:cNvSpPr/>
          <p:nvPr/>
        </p:nvSpPr>
        <p:spPr bwMode="auto">
          <a:xfrm>
            <a:off x="8892305" y="1262370"/>
            <a:ext cx="33657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8866CC"/>
                </a:solidFill>
                <a:latin typeface="Bahnschrift"/>
              </a:rPr>
              <a:t>Expertise in</a:t>
            </a:r>
            <a:r>
              <a:rPr lang="fr-FR" sz="1600" dirty="0">
                <a:latin typeface="Bahnschrift"/>
              </a:rPr>
              <a:t>: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600" dirty="0" err="1">
                <a:latin typeface="Bahnschrift"/>
              </a:rPr>
              <a:t>Geophysics</a:t>
            </a:r>
            <a:r>
              <a:rPr lang="fr-FR" sz="1600" dirty="0">
                <a:latin typeface="Bahnschrift"/>
              </a:rPr>
              <a:t>, </a:t>
            </a:r>
            <a:r>
              <a:rPr lang="fr-FR" sz="1600" dirty="0" err="1">
                <a:latin typeface="Bahnschrift"/>
              </a:rPr>
              <a:t>field</a:t>
            </a:r>
            <a:r>
              <a:rPr lang="fr-FR" sz="1600" dirty="0">
                <a:latin typeface="Bahnschrift"/>
              </a:rPr>
              <a:t> &amp; </a:t>
            </a:r>
            <a:r>
              <a:rPr lang="fr-FR" sz="1600" dirty="0" err="1">
                <a:latin typeface="Bahnschrift"/>
              </a:rPr>
              <a:t>onboard</a:t>
            </a:r>
            <a:endParaRPr lang="fr-FR" sz="1600" dirty="0">
              <a:latin typeface="Bahnschrift"/>
            </a:endParaRPr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en-US" sz="1600" dirty="0">
                <a:latin typeface="Bahnschrift"/>
              </a:rPr>
              <a:t>Metrology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en-US" sz="1600" dirty="0">
                <a:latin typeface="Bahnschrift"/>
              </a:rPr>
              <a:t>Data management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en-US" sz="1600" dirty="0">
                <a:latin typeface="Bahnschrift"/>
              </a:rPr>
              <a:t>Operation of quantum sensors</a:t>
            </a:r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57A107-B542-FB1D-C27F-63D7B5139C51}"/>
              </a:ext>
            </a:extLst>
          </p:cNvPr>
          <p:cNvSpPr/>
          <p:nvPr/>
        </p:nvSpPr>
        <p:spPr bwMode="auto">
          <a:xfrm>
            <a:off x="8928589" y="3741091"/>
            <a:ext cx="32931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1600" b="1" dirty="0" err="1">
                <a:solidFill>
                  <a:srgbClr val="8866CC"/>
                </a:solidFill>
                <a:latin typeface="Bahnschrift"/>
              </a:rPr>
              <a:t>Providing</a:t>
            </a:r>
            <a:r>
              <a:rPr lang="fr-FR" sz="1600" b="1" dirty="0">
                <a:solidFill>
                  <a:srgbClr val="8866CC"/>
                </a:solidFill>
                <a:latin typeface="Bahnschrift"/>
              </a:rPr>
              <a:t> key assets</a:t>
            </a:r>
            <a:r>
              <a:rPr lang="fr-FR" sz="1600" dirty="0">
                <a:latin typeface="Bahnschrift"/>
              </a:rPr>
              <a:t>: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600" dirty="0">
                <a:latin typeface="Bahnschrift"/>
              </a:rPr>
              <a:t>Very first </a:t>
            </a:r>
            <a:r>
              <a:rPr lang="fr-FR" sz="1600" dirty="0" err="1">
                <a:latin typeface="Bahnschrift"/>
              </a:rPr>
              <a:t>field</a:t>
            </a:r>
            <a:r>
              <a:rPr lang="fr-FR" sz="1600" dirty="0">
                <a:latin typeface="Bahnschrift"/>
              </a:rPr>
              <a:t> quantum </a:t>
            </a:r>
            <a:r>
              <a:rPr lang="fr-FR" sz="1600" dirty="0" err="1">
                <a:latin typeface="Bahnschrift"/>
              </a:rPr>
              <a:t>gravimeters</a:t>
            </a:r>
            <a:r>
              <a:rPr lang="fr-FR" sz="1600" dirty="0">
                <a:latin typeface="Bahnschrift"/>
              </a:rPr>
              <a:t> (4)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en-US" sz="1600" dirty="0">
                <a:latin typeface="Bahnschrift"/>
              </a:rPr>
              <a:t>Reference laboratory quantum gravimeters (2)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  <a:defRPr/>
            </a:pPr>
            <a:r>
              <a:rPr lang="en-US" sz="1600" dirty="0">
                <a:latin typeface="Bahnschrift"/>
              </a:rPr>
              <a:t>Gravity reference sites (4)</a:t>
            </a:r>
            <a:endParaRPr lang="en-GB" sz="1600" dirty="0">
              <a:latin typeface="Bahnschrif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685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F511C88-A050-A25E-B85F-D44B5EC94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D6A6AA2-BCBD-AE71-E74C-408B5531060C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Quantum EU Strategy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9E622D-F532-641D-6AF2-843BF7DCB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97" y="454246"/>
            <a:ext cx="7772400" cy="3130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5111665-9701-EA0C-E5C7-64E0EF904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32598" y="1644680"/>
            <a:ext cx="8759402" cy="51144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3E8B3F-0FC5-59A0-AA34-497A1ABBA3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55" y="6168539"/>
            <a:ext cx="689551" cy="4167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7D14B9-E283-09DC-268F-F3278FD05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415" y="6140967"/>
            <a:ext cx="1646265" cy="4719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94B317-60F7-B41D-4282-C3127F906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415" y="1792255"/>
            <a:ext cx="907612" cy="4538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FD4094-F022-ED3F-1CA0-B1D5CDCAED36}"/>
              </a:ext>
            </a:extLst>
          </p:cNvPr>
          <p:cNvSpPr txBox="1"/>
          <p:nvPr/>
        </p:nvSpPr>
        <p:spPr>
          <a:xfrm>
            <a:off x="185919" y="481068"/>
            <a:ext cx="10845495" cy="96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&gt; 2030 and beyond : Pan-European quantum gravimetry infrastructure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EQUIP-G : first step of Terrestrial segment of EU vision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86F0C98-4A4A-C70C-BA4D-4DCB8BA42406}"/>
              </a:ext>
            </a:extLst>
          </p:cNvPr>
          <p:cNvSpPr/>
          <p:nvPr/>
        </p:nvSpPr>
        <p:spPr bwMode="auto">
          <a:xfrm>
            <a:off x="122649" y="2260869"/>
            <a:ext cx="3390649" cy="4116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8"/>
              </a:buBlip>
              <a:defRPr/>
            </a:pPr>
            <a:r>
              <a:rPr lang="fr-FR" sz="1600" b="1" dirty="0" err="1">
                <a:latin typeface="Bahnschrift"/>
              </a:rPr>
              <a:t>Array</a:t>
            </a:r>
            <a:r>
              <a:rPr lang="fr-FR" sz="1600" b="1" dirty="0">
                <a:latin typeface="Bahnschrift"/>
              </a:rPr>
              <a:t> of quantum </a:t>
            </a:r>
            <a:r>
              <a:rPr lang="fr-FR" sz="1600" b="1" dirty="0" err="1">
                <a:latin typeface="Bahnschrift"/>
              </a:rPr>
              <a:t>gravimeters</a:t>
            </a:r>
            <a:r>
              <a:rPr lang="fr-FR" sz="1600" b="1" dirty="0">
                <a:latin typeface="Bahnschrift"/>
              </a:rPr>
              <a:t> </a:t>
            </a:r>
            <a:r>
              <a:rPr lang="fr-FR" sz="1600" dirty="0">
                <a:latin typeface="Bahnschrift"/>
              </a:rPr>
              <a:t>(</a:t>
            </a:r>
            <a:r>
              <a:rPr lang="fr-FR" sz="1600" dirty="0" err="1">
                <a:latin typeface="Bahnschrift"/>
              </a:rPr>
              <a:t>fixed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terrestrial</a:t>
            </a:r>
            <a:r>
              <a:rPr lang="fr-FR" sz="1600" dirty="0">
                <a:latin typeface="Bahnschrift"/>
              </a:rPr>
              <a:t> and </a:t>
            </a:r>
            <a:r>
              <a:rPr lang="fr-FR" sz="1600" dirty="0" err="1">
                <a:latin typeface="Bahnschrift"/>
              </a:rPr>
              <a:t>mounted</a:t>
            </a:r>
            <a:r>
              <a:rPr lang="fr-FR" sz="1600" dirty="0">
                <a:latin typeface="Bahnschrift"/>
              </a:rPr>
              <a:t> on carriers) at </a:t>
            </a:r>
            <a:r>
              <a:rPr lang="fr-FR" sz="1600" dirty="0" err="1">
                <a:latin typeface="Bahnschrift"/>
              </a:rPr>
              <a:t>strategic</a:t>
            </a:r>
            <a:r>
              <a:rPr lang="fr-FR" sz="1600" dirty="0">
                <a:latin typeface="Bahnschrift"/>
              </a:rPr>
              <a:t> sites</a:t>
            </a:r>
          </a:p>
          <a:p>
            <a:pPr marL="342900" indent="-342900">
              <a:lnSpc>
                <a:spcPct val="150000"/>
              </a:lnSpc>
              <a:buBlip>
                <a:blip r:embed="rId8"/>
              </a:buBlip>
              <a:defRPr/>
            </a:pPr>
            <a:r>
              <a:rPr lang="fr-FR" sz="1600" dirty="0" err="1">
                <a:latin typeface="Bahnschrift"/>
              </a:rPr>
              <a:t>Networked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b="1" dirty="0">
                <a:latin typeface="Bahnschrift"/>
              </a:rPr>
              <a:t>quantum </a:t>
            </a:r>
            <a:r>
              <a:rPr lang="fr-FR" sz="1600" b="1" dirty="0" err="1">
                <a:latin typeface="Bahnschrift"/>
              </a:rPr>
              <a:t>sensing</a:t>
            </a:r>
            <a:r>
              <a:rPr lang="fr-FR" sz="1600" b="1" dirty="0">
                <a:latin typeface="Bahnschrift"/>
              </a:rPr>
              <a:t> infrastructure </a:t>
            </a:r>
            <a:r>
              <a:rPr lang="fr-FR" sz="1600" dirty="0" err="1">
                <a:latin typeface="Bahnschrift"/>
              </a:rPr>
              <a:t>covering</a:t>
            </a:r>
            <a:r>
              <a:rPr lang="fr-FR" sz="1600" dirty="0">
                <a:latin typeface="Bahnschrift"/>
              </a:rPr>
              <a:t> all Europe, </a:t>
            </a:r>
            <a:r>
              <a:rPr lang="fr-FR" sz="1600" dirty="0" err="1">
                <a:latin typeface="Bahnschrift"/>
              </a:rPr>
              <a:t>both</a:t>
            </a:r>
            <a:r>
              <a:rPr lang="fr-FR" sz="1600" dirty="0">
                <a:latin typeface="Bahnschrift"/>
              </a:rPr>
              <a:t> land and </a:t>
            </a:r>
            <a:r>
              <a:rPr lang="fr-FR" sz="1600" dirty="0" err="1">
                <a:latin typeface="Bahnschrift"/>
              </a:rPr>
              <a:t>sea</a:t>
            </a:r>
            <a:endParaRPr dirty="0"/>
          </a:p>
          <a:p>
            <a:pPr marL="342900" indent="-342900">
              <a:lnSpc>
                <a:spcPct val="150000"/>
              </a:lnSpc>
              <a:buBlip>
                <a:blip r:embed="rId8"/>
              </a:buBlip>
              <a:defRPr/>
            </a:pPr>
            <a:r>
              <a:rPr lang="fr-FR" sz="1600" b="1" dirty="0">
                <a:latin typeface="Bahnschrift"/>
              </a:rPr>
              <a:t>Quantum </a:t>
            </a:r>
            <a:r>
              <a:rPr lang="fr-FR" sz="1600" b="1" dirty="0" err="1">
                <a:latin typeface="Bahnschrift"/>
              </a:rPr>
              <a:t>space</a:t>
            </a:r>
            <a:r>
              <a:rPr lang="fr-FR" sz="1600" b="1" dirty="0">
                <a:latin typeface="Bahnschrift"/>
              </a:rPr>
              <a:t> </a:t>
            </a:r>
            <a:r>
              <a:rPr lang="fr-FR" sz="1600" b="1" dirty="0" err="1">
                <a:latin typeface="Bahnschrift"/>
              </a:rPr>
              <a:t>gravimetry</a:t>
            </a:r>
            <a:r>
              <a:rPr lang="fr-FR" sz="1600" b="1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pathfinder</a:t>
            </a:r>
            <a:r>
              <a:rPr lang="fr-FR" sz="1600" dirty="0">
                <a:latin typeface="Bahnschrift"/>
              </a:rPr>
              <a:t> mission (</a:t>
            </a:r>
            <a:r>
              <a:rPr lang="fr-FR" sz="1600" dirty="0" err="1">
                <a:latin typeface="Bahnschrift"/>
              </a:rPr>
              <a:t>complementing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terrestrial</a:t>
            </a:r>
            <a:r>
              <a:rPr lang="fr-FR" sz="1600" dirty="0">
                <a:latin typeface="Bahnschrift"/>
              </a:rPr>
              <a:t> network, </a:t>
            </a:r>
            <a:r>
              <a:rPr lang="fr-FR" sz="1600" dirty="0" err="1">
                <a:latin typeface="Bahnschrift"/>
              </a:rPr>
              <a:t>allowing</a:t>
            </a:r>
            <a:r>
              <a:rPr lang="fr-FR" sz="1600" dirty="0">
                <a:latin typeface="Bahnschrift"/>
              </a:rPr>
              <a:t> </a:t>
            </a:r>
            <a:r>
              <a:rPr lang="fr-FR" sz="1600" dirty="0" err="1">
                <a:latin typeface="Bahnschrift"/>
              </a:rPr>
              <a:t>continuous</a:t>
            </a:r>
            <a:r>
              <a:rPr lang="fr-FR" sz="1600" dirty="0">
                <a:latin typeface="Bahnschrift"/>
              </a:rPr>
              <a:t> monitoring of </a:t>
            </a:r>
            <a:r>
              <a:rPr lang="fr-FR" sz="1600" dirty="0" err="1">
                <a:latin typeface="Bahnschrift"/>
              </a:rPr>
              <a:t>Earth’s</a:t>
            </a:r>
            <a:r>
              <a:rPr lang="fr-FR" sz="1600" dirty="0">
                <a:latin typeface="Bahnschrift"/>
              </a:rPr>
              <a:t> surface)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66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85919" y="481068"/>
            <a:ext cx="10845495" cy="49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An experienced board of advisors to guide our consortium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CDCF-1394-4290-9C93-8608450A7968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3819AD-A967-5AF2-2187-5DC99D60A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A6A3555-10B9-D942-BE55-31C416824687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Board of Advisors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6962F7-F061-9FC2-9682-C6E7EBA0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45" y="454246"/>
            <a:ext cx="7772400" cy="31308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B46E5D3-23AF-40E0-3563-CC98B995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970060"/>
              </p:ext>
            </p:extLst>
          </p:nvPr>
        </p:nvGraphicFramePr>
        <p:xfrm>
          <a:off x="3048000" y="194564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165242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375468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3204740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EQUIP-G EXTERNAL EXPERT ADVISORY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596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First </a:t>
                      </a:r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name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Surename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Entity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072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Joséphine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Boisson Gaboriau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SNCF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70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Davide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Calonico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INRIM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2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Thomas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Lévèque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82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Martin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Lidberg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Lantmäteriet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8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Jürgen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Müller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LUH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90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Laura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Sanchez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883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93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185920" y="545550"/>
            <a:ext cx="11312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Procuring quantum gravimeters as products, testing and deploying them in the field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5365" y="3258838"/>
            <a:ext cx="7951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We open public procurement procedures to all EU manufacturers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5365" y="1254599"/>
            <a:ext cx="97011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Within EQUIP-G we are procuring quantum sensors using atom interferometry to measure the acceleration of the Earth gravity </a:t>
            </a:r>
            <a:r>
              <a:rPr lang="en-US" sz="1600" i="1" dirty="0">
                <a:solidFill>
                  <a:srgbClr val="8866CC"/>
                </a:solidFill>
                <a:latin typeface="Bahnschrift" panose="020B0502040204020203" pitchFamily="34" charset="0"/>
              </a:rPr>
              <a:t>g</a:t>
            </a:r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 . Our park of instrument will comprise: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Bahnschrift" panose="020B0502040204020203" pitchFamily="34" charset="0"/>
              </a:rPr>
              <a:t>11 terrestrial Absolute Quantum Gravimeters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Bahnschrift" panose="020B0502040204020203" pitchFamily="34" charset="0"/>
              </a:rPr>
              <a:t>2 terrestrial Differential Quantum Gravimeters</a:t>
            </a:r>
          </a:p>
          <a:p>
            <a:pPr marL="800100" lvl="1" indent="-3429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Bahnschrift" panose="020B0502040204020203" pitchFamily="34" charset="0"/>
              </a:rPr>
              <a:t>1 airborne Quantum Gravimeters</a:t>
            </a:r>
            <a:endParaRPr lang="en-GB" sz="16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5365" y="5044235"/>
            <a:ext cx="79516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EQUIP-G activities for instruments: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Procurement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Testing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Establishing measurement protocols and good practices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Trainings of new operators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Development of the airborne quantum gravimeter</a:t>
            </a:r>
            <a:endParaRPr lang="fr-FR" sz="1600" dirty="0">
              <a:latin typeface="Bahnschrift" panose="020B0502040204020203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759834F-6B19-9728-D480-4ADA18E3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669" y="2514601"/>
            <a:ext cx="3626581" cy="271993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35365" y="3993116"/>
            <a:ext cx="861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866CC"/>
                </a:solidFill>
                <a:latin typeface="Bahnschrift" panose="020B0502040204020203" pitchFamily="34" charset="0"/>
              </a:rPr>
              <a:t>We benefit from a reference infrastructure at French national metrological institute LNE</a:t>
            </a: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Bahnschrift" panose="020B0502040204020203" pitchFamily="34" charset="0"/>
              </a:rPr>
              <a:t>to test and evaluate all the EQUIP-G sensors part of the park</a:t>
            </a:r>
            <a:endParaRPr lang="fr-FR" sz="1600" dirty="0">
              <a:latin typeface="Bahnschrift" panose="020B0502040204020203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B2A28AB9-2FD2-74B9-F08A-CC3D167F0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018" y="625404"/>
            <a:ext cx="1595062" cy="1849895"/>
          </a:xfrm>
          <a:prstGeom prst="rect">
            <a:avLst/>
          </a:prstGeom>
        </p:spPr>
      </p:pic>
      <p:pic>
        <p:nvPicPr>
          <p:cNvPr id="17" name="Picture 36" descr="A white airplane with blue propellers&#10;&#10;AI-generated content may be incorrect.">
            <a:extLst>
              <a:ext uri="{FF2B5EF4-FFF2-40B4-BE49-F238E27FC236}">
                <a16:creationId xmlns:a16="http://schemas.microsoft.com/office/drawing/2014/main" id="{C0B2C573-D7D8-595F-60A3-0FFBD308D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04" y="5221675"/>
            <a:ext cx="2717886" cy="1304283"/>
          </a:xfrm>
          <a:prstGeom prst="rect">
            <a:avLst/>
          </a:prstGeom>
        </p:spPr>
      </p:pic>
      <p:pic>
        <p:nvPicPr>
          <p:cNvPr id="22" name="Picture 44" descr="A white blimp with a black background&#10;&#10;AI-generated content may be incorrect.">
            <a:extLst>
              <a:ext uri="{FF2B5EF4-FFF2-40B4-BE49-F238E27FC236}">
                <a16:creationId xmlns:a16="http://schemas.microsoft.com/office/drawing/2014/main" id="{733A505A-27E4-AE8F-E123-20ABE0D5F2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284" y="5221675"/>
            <a:ext cx="1608611" cy="13488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63F357-DDD2-EB67-A6B4-14FD67BA7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4E1F32-1E81-3377-D89A-652C9F56D1C0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Instruments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C8EEDB-BEC6-0238-5A2D-D80936E8F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547" y="454246"/>
            <a:ext cx="7772400" cy="31308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EEDEFE4F-6895-04FA-2DEC-263D6B4E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41CDCF-1394-4290-9C93-8608450A7968}" type="slidenum">
              <a:rPr lang="fr-FR" smtClean="0"/>
              <a:t>8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3227E4-5490-1336-5947-2078274E58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582" y="4558552"/>
            <a:ext cx="614153" cy="61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0" r="40990" b="52518"/>
          <a:stretch/>
        </p:blipFill>
        <p:spPr>
          <a:xfrm rot="5400000" flipV="1">
            <a:off x="-1323103" y="3787697"/>
            <a:ext cx="3797709" cy="144909"/>
          </a:xfrm>
          <a:prstGeom prst="roundRect">
            <a:avLst>
              <a:gd name="adj" fmla="val 50000"/>
            </a:avLst>
          </a:prstGeom>
        </p:spPr>
      </p:pic>
      <p:sp>
        <p:nvSpPr>
          <p:cNvPr id="39" name="Rectangle 38"/>
          <p:cNvSpPr/>
          <p:nvPr/>
        </p:nvSpPr>
        <p:spPr>
          <a:xfrm>
            <a:off x="1048211" y="1952339"/>
            <a:ext cx="6001964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arenBoth"/>
            </a:pPr>
            <a:r>
              <a:rPr lang="en-US" sz="2000" dirty="0">
                <a:latin typeface="Bahnschrift" panose="020B0502040204020203" pitchFamily="34" charset="0"/>
              </a:rPr>
              <a:t>Water storage assessment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fr-FR" sz="2000" dirty="0" err="1">
                <a:latin typeface="Bahnschrift" panose="020B0502040204020203" pitchFamily="34" charset="0"/>
              </a:rPr>
              <a:t>Soil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pollutant</a:t>
            </a:r>
            <a:r>
              <a:rPr lang="fr-FR" sz="2000" dirty="0">
                <a:latin typeface="Bahnschrift" panose="020B0502040204020203" pitchFamily="34" charset="0"/>
              </a:rPr>
              <a:t> flow monitoring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dirty="0">
                <a:latin typeface="Bahnschrift" panose="020B0502040204020203" pitchFamily="34" charset="0"/>
              </a:rPr>
              <a:t>Nuclear waste underground storage monitoring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dirty="0">
                <a:latin typeface="Bahnschrift" panose="020B0502040204020203" pitchFamily="34" charset="0"/>
              </a:rPr>
              <a:t>Continuous volcano monitoring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Time-lapse volcano monitoring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 monitoring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Geodesy and national spatial references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sz="20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Geothermal energy</a:t>
            </a:r>
            <a:endParaRPr lang="en-GB" sz="20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5920" y="481068"/>
            <a:ext cx="9404360" cy="49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F5F5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8 use cases to support some of the most pressing European societal challenges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273F17-4B1C-7C3B-CF5E-A80FE5E1C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1" y="36372"/>
            <a:ext cx="2256639" cy="6469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992B54-0489-72EE-3712-B2F4DB4499F8}"/>
              </a:ext>
            </a:extLst>
          </p:cNvPr>
          <p:cNvSpPr txBox="1"/>
          <p:nvPr/>
        </p:nvSpPr>
        <p:spPr>
          <a:xfrm>
            <a:off x="2505953" y="133543"/>
            <a:ext cx="9686047" cy="45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b="1" dirty="0">
                <a:solidFill>
                  <a:srgbClr val="8866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Use Cases</a:t>
            </a:r>
            <a:endParaRPr lang="fr-FR" sz="2000" b="1" dirty="0">
              <a:solidFill>
                <a:srgbClr val="8866C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FECEED-44D3-0A2F-DA3B-0DC761F7B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189" y="454246"/>
            <a:ext cx="7772400" cy="313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682A4C-AB04-F52A-86C1-CDA3FBC59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356" y="1909069"/>
            <a:ext cx="2699913" cy="17874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B7BD01-5ABF-C4AB-D4F5-AD757E676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940" y="4976378"/>
            <a:ext cx="1895220" cy="14960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503BC-F760-4986-EA09-10C28C49B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7318" y="969434"/>
            <a:ext cx="2697179" cy="12883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C0F0DB-4361-A548-1499-AC8FA41535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9"/>
          <a:stretch/>
        </p:blipFill>
        <p:spPr>
          <a:xfrm>
            <a:off x="10324854" y="5025908"/>
            <a:ext cx="1804514" cy="14611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0B6BAF-5FCF-67AB-696B-257C7B0B3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871" y="3714646"/>
            <a:ext cx="1865511" cy="12369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518D77-E30D-5BC0-077B-4E49E6C33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50" y="3712347"/>
            <a:ext cx="1879494" cy="1250717"/>
          </a:xfrm>
          <a:prstGeom prst="rect">
            <a:avLst/>
          </a:prstGeom>
        </p:spPr>
      </p:pic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C91FC9B8-8741-7077-499A-2ADDF7E3F335}"/>
              </a:ext>
            </a:extLst>
          </p:cNvPr>
          <p:cNvSpPr txBox="1">
            <a:spLocks/>
          </p:cNvSpPr>
          <p:nvPr/>
        </p:nvSpPr>
        <p:spPr>
          <a:xfrm>
            <a:off x="9105234" y="6502843"/>
            <a:ext cx="2977439" cy="38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F5BEE2-F430-2A42-B7D8-BCD12EF0A534}" type="slidenum">
              <a:rPr lang="fr-FR" sz="1023" smtClean="0">
                <a:solidFill>
                  <a:srgbClr val="8866CC"/>
                </a:solidFill>
              </a:rPr>
              <a:pPr/>
              <a:t>9</a:t>
            </a:fld>
            <a:endParaRPr lang="fr-FR" sz="1023" dirty="0">
              <a:solidFill>
                <a:srgbClr val="8866CC"/>
              </a:solidFill>
            </a:endParaRPr>
          </a:p>
          <a:p>
            <a:endParaRPr lang="fr-FR" sz="1023" dirty="0">
              <a:solidFill>
                <a:srgbClr val="88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932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10873</TotalTime>
  <Words>1165</Words>
  <Application>Microsoft Macintosh PowerPoint</Application>
  <PresentationFormat>Grand écran</PresentationFormat>
  <Paragraphs>224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Bahnschrift</vt:lpstr>
      <vt:lpstr>Calibri</vt:lpstr>
      <vt:lpstr>Calibri Light</vt:lpstr>
      <vt:lpstr>Rockwell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Lautier Gaud</dc:creator>
  <cp:lastModifiedBy>Microsoft Office User</cp:lastModifiedBy>
  <cp:revision>120</cp:revision>
  <dcterms:created xsi:type="dcterms:W3CDTF">2025-10-06T09:39:17Z</dcterms:created>
  <dcterms:modified xsi:type="dcterms:W3CDTF">2026-03-16T17:34:19Z</dcterms:modified>
</cp:coreProperties>
</file>