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9" r:id="rId4"/>
    <p:sldId id="270" r:id="rId5"/>
    <p:sldId id="274" r:id="rId6"/>
    <p:sldId id="264" r:id="rId7"/>
    <p:sldId id="276" r:id="rId8"/>
    <p:sldId id="258" r:id="rId9"/>
    <p:sldId id="262" r:id="rId10"/>
    <p:sldId id="261" r:id="rId11"/>
    <p:sldId id="263" r:id="rId12"/>
    <p:sldId id="259" r:id="rId13"/>
    <p:sldId id="282" r:id="rId14"/>
    <p:sldId id="271" r:id="rId15"/>
    <p:sldId id="280" r:id="rId16"/>
    <p:sldId id="272" r:id="rId17"/>
    <p:sldId id="273" r:id="rId18"/>
    <p:sldId id="281" r:id="rId19"/>
    <p:sldId id="267" r:id="rId20"/>
    <p:sldId id="268" r:id="rId21"/>
    <p:sldId id="275" r:id="rId22"/>
    <p:sldId id="266" r:id="rId23"/>
    <p:sldId id="269" r:id="rId24"/>
    <p:sldId id="277" r:id="rId25"/>
    <p:sldId id="265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/>
    <p:restoredTop sz="94683"/>
  </p:normalViewPr>
  <p:slideViewPr>
    <p:cSldViewPr snapToGrid="0">
      <p:cViewPr varScale="1">
        <p:scale>
          <a:sx n="102" d="100"/>
          <a:sy n="102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1.jpg"/><Relationship Id="rId7" Type="http://schemas.openxmlformats.org/officeDocument/2006/relationships/image" Target="../media/image6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1.wdp"/><Relationship Id="rId7" Type="http://schemas.openxmlformats.org/officeDocument/2006/relationships/image" Target="../media/image82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79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66672" y="2969581"/>
            <a:ext cx="10424556" cy="195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b="1" dirty="0">
                <a:solidFill>
                  <a:srgbClr val="002060"/>
                </a:solidFill>
                <a:latin typeface=""/>
              </a:rPr>
              <a:t>Ground Instability data from Field Laboratories: a new opportunity from EPOS through the TCS MSL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F2D24EF-3830-6BBE-F8F7-9AB995A05966}"/>
              </a:ext>
            </a:extLst>
          </p:cNvPr>
          <p:cNvSpPr txBox="1">
            <a:spLocks/>
          </p:cNvSpPr>
          <p:nvPr/>
        </p:nvSpPr>
        <p:spPr>
          <a:xfrm>
            <a:off x="1666672" y="4702392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i="1" dirty="0">
                <a:solidFill>
                  <a:srgbClr val="002060"/>
                </a:solidFill>
                <a:latin typeface=""/>
              </a:rPr>
              <a:t>Salvatore Martino</a:t>
            </a:r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20323DF3-CDB6-7B46-7E5D-C99DB8A63012}"/>
              </a:ext>
            </a:extLst>
          </p:cNvPr>
          <p:cNvGrpSpPr/>
          <p:nvPr/>
        </p:nvGrpSpPr>
        <p:grpSpPr>
          <a:xfrm>
            <a:off x="875628" y="826851"/>
            <a:ext cx="11147759" cy="5636943"/>
            <a:chOff x="262785" y="1247775"/>
            <a:chExt cx="10914295" cy="5468938"/>
          </a:xfrm>
        </p:grpSpPr>
        <p:pic>
          <p:nvPicPr>
            <p:cNvPr id="5" name="Immagine 2">
              <a:extLst>
                <a:ext uri="{FF2B5EF4-FFF2-40B4-BE49-F238E27FC236}">
                  <a16:creationId xmlns:a16="http://schemas.microsoft.com/office/drawing/2014/main" id="{5F4D9C99-F24D-1EDC-4EAE-216DEB670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5" y="1247775"/>
              <a:ext cx="8048625" cy="486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834F0B7A-3E87-9C9F-8444-738BE463C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013" t="15320" r="8094" b="14431"/>
            <a:stretch/>
          </p:blipFill>
          <p:spPr>
            <a:xfrm>
              <a:off x="262785" y="1396888"/>
              <a:ext cx="1839848" cy="1244473"/>
            </a:xfrm>
            <a:prstGeom prst="roundRect">
              <a:avLst>
                <a:gd name="adj" fmla="val 9030"/>
              </a:avLst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Immagine 6" descr="Immagine che contiene cielo, aria aperta, nuvola, Lampione&#10;&#10;Descrizione generata automaticamente">
              <a:extLst>
                <a:ext uri="{FF2B5EF4-FFF2-40B4-BE49-F238E27FC236}">
                  <a16:creationId xmlns:a16="http://schemas.microsoft.com/office/drawing/2014/main" id="{9FCC61F3-139A-7001-0E3E-25C7D5266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697" y="3313203"/>
              <a:ext cx="1801805" cy="1203469"/>
            </a:xfrm>
            <a:prstGeom prst="roundRect">
              <a:avLst>
                <a:gd name="adj" fmla="val 9030"/>
              </a:avLst>
            </a:prstGeom>
            <a:ln w="19050">
              <a:solidFill>
                <a:schemeClr val="tx1"/>
              </a:solidFill>
            </a:ln>
          </p:spPr>
        </p:pic>
        <p:grpSp>
          <p:nvGrpSpPr>
            <p:cNvPr id="8" name="Gruppo 22">
              <a:extLst>
                <a:ext uri="{FF2B5EF4-FFF2-40B4-BE49-F238E27FC236}">
                  <a16:creationId xmlns:a16="http://schemas.microsoft.com/office/drawing/2014/main" id="{97AA08B5-4573-CF0A-85B0-F353F12ED0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8038" y="5505450"/>
              <a:ext cx="1819275" cy="1211263"/>
              <a:chOff x="7158345" y="5505962"/>
              <a:chExt cx="1819022" cy="1210312"/>
            </a:xfrm>
          </p:grpSpPr>
          <p:pic>
            <p:nvPicPr>
              <p:cNvPr id="10" name="Immagine 9" descr="Immagine che contiene acqua, immersione, Attrezzatura da immersione, subacqueo&#10;&#10;Il contenuto generato dall'IA potrebbe non essere corretto.">
                <a:extLst>
                  <a:ext uri="{FF2B5EF4-FFF2-40B4-BE49-F238E27FC236}">
                    <a16:creationId xmlns:a16="http://schemas.microsoft.com/office/drawing/2014/main" id="{633E9A3F-BF46-D311-D0B4-7730B88F0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-509" r="13170" b="509"/>
              <a:stretch/>
            </p:blipFill>
            <p:spPr>
              <a:xfrm>
                <a:off x="7158345" y="5505962"/>
                <a:ext cx="1819022" cy="1210312"/>
              </a:xfrm>
              <a:prstGeom prst="roundRect">
                <a:avLst>
                  <a:gd name="adj" fmla="val 9030"/>
                </a:avLst>
              </a:prstGeom>
              <a:ln w="19050">
                <a:solidFill>
                  <a:srgbClr val="000000"/>
                </a:solidFill>
              </a:ln>
            </p:spPr>
          </p:pic>
          <p:sp>
            <p:nvSpPr>
              <p:cNvPr id="11" name="Rettangolo con angoli arrotondati 10">
                <a:extLst>
                  <a:ext uri="{FF2B5EF4-FFF2-40B4-BE49-F238E27FC236}">
                    <a16:creationId xmlns:a16="http://schemas.microsoft.com/office/drawing/2014/main" id="{EFCAEA82-7FF0-34AC-5774-155658C2556C}"/>
                  </a:ext>
                </a:extLst>
              </p:cNvPr>
              <p:cNvSpPr/>
              <p:nvPr/>
            </p:nvSpPr>
            <p:spPr>
              <a:xfrm>
                <a:off x="7394849" y="5620172"/>
                <a:ext cx="1222205" cy="180833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dirty="0"/>
              </a:p>
            </p:txBody>
          </p:sp>
          <p:sp>
            <p:nvSpPr>
              <p:cNvPr id="12" name="CasellaDiTesto 20">
                <a:extLst>
                  <a:ext uri="{FF2B5EF4-FFF2-40B4-BE49-F238E27FC236}">
                    <a16:creationId xmlns:a16="http://schemas.microsoft.com/office/drawing/2014/main" id="{D0186832-03B1-9D65-67D2-E4519C154A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320" y="5585765"/>
                <a:ext cx="1300187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it-IT" altLang="it-IT" sz="800">
                    <a:latin typeface="Trebuchet MS" panose="020B0603020202020204" pitchFamily="34" charset="0"/>
                  </a:rPr>
                  <a:t>10. Tide gauge</a:t>
                </a:r>
              </a:p>
            </p:txBody>
          </p:sp>
        </p:grpSp>
        <p:pic>
          <p:nvPicPr>
            <p:cNvPr id="9" name="Immagine 8" descr="Immagine che contiene modello, punto, monocromatico&#10;&#10;Descrizione generata automaticamente">
              <a:extLst>
                <a:ext uri="{FF2B5EF4-FFF2-40B4-BE49-F238E27FC236}">
                  <a16:creationId xmlns:a16="http://schemas.microsoft.com/office/drawing/2014/main" id="{8EC8DA39-08BA-DE07-7CAA-D4B92D2BB9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3652" y="3934539"/>
              <a:ext cx="1843428" cy="1866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magine 14">
            <a:extLst>
              <a:ext uri="{FF2B5EF4-FFF2-40B4-BE49-F238E27FC236}">
                <a16:creationId xmlns:a16="http://schemas.microsoft.com/office/drawing/2014/main" id="{7878A31F-70F2-30EC-5481-ED954759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527" y="2263248"/>
            <a:ext cx="1932866" cy="13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887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7E98D455-6AC4-2F57-7223-CD3FA22C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9"/>
          <a:stretch>
            <a:fillRect/>
          </a:stretch>
        </p:blipFill>
        <p:spPr bwMode="auto">
          <a:xfrm>
            <a:off x="144869" y="3285619"/>
            <a:ext cx="5345112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aria aperta, cielo, natura, paesaggio&#10;&#10;Descrizione generata automaticamente">
            <a:extLst>
              <a:ext uri="{FF2B5EF4-FFF2-40B4-BE49-F238E27FC236}">
                <a16:creationId xmlns:a16="http://schemas.microsoft.com/office/drawing/2014/main" id="{FFCA22B2-9C6D-0702-66AE-D0858152D420}"/>
              </a:ext>
            </a:extLst>
          </p:cNvPr>
          <p:cNvPicPr>
            <a:picLocks noChangeAspect="1"/>
          </p:cNvPicPr>
          <p:nvPr/>
        </p:nvPicPr>
        <p:blipFill>
          <a:blip r:embed="rId3" cstate="hqprint"/>
          <a:srcRect/>
          <a:stretch/>
        </p:blipFill>
        <p:spPr>
          <a:xfrm>
            <a:off x="234834" y="1350111"/>
            <a:ext cx="3865020" cy="1899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83A3B6-7B7B-C59D-4BCF-CC4BFEB3D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89" y="659618"/>
            <a:ext cx="3984167" cy="49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5ABBAB8E-B98A-F661-B07F-32B84F85C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170" y="728735"/>
            <a:ext cx="2486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  <a:latin typeface="Seaford" panose="00000500000000000000" pitchFamily="2" charset="0"/>
              </a:rPr>
              <a:t>Causative </a:t>
            </a:r>
            <a:r>
              <a:rPr lang="it-IT" altLang="it-IT" sz="1600" b="1" dirty="0" err="1">
                <a:solidFill>
                  <a:schemeClr val="tx1"/>
                </a:solidFill>
                <a:latin typeface="Seaford" panose="00000500000000000000" pitchFamily="2" charset="0"/>
              </a:rPr>
              <a:t>processes</a:t>
            </a:r>
            <a:r>
              <a:rPr lang="it-IT" altLang="it-IT" sz="1600" b="1" dirty="0">
                <a:solidFill>
                  <a:schemeClr val="tx1"/>
                </a:solidFill>
                <a:latin typeface="Seaford" panose="00000500000000000000" pitchFamily="2" charset="0"/>
              </a:rPr>
              <a:t>: </a:t>
            </a:r>
            <a:r>
              <a:rPr lang="it-IT" altLang="it-IT" sz="1600" b="1" dirty="0" err="1">
                <a:solidFill>
                  <a:schemeClr val="tx1"/>
                </a:solidFill>
                <a:latin typeface="Seaford" panose="00000500000000000000" pitchFamily="2" charset="0"/>
              </a:rPr>
              <a:t>environmental</a:t>
            </a:r>
            <a:r>
              <a:rPr lang="it-IT" altLang="it-IT" sz="1600" b="1" dirty="0">
                <a:solidFill>
                  <a:schemeClr val="tx1"/>
                </a:solidFill>
                <a:latin typeface="Seaford" panose="00000500000000000000" pitchFamily="2" charset="0"/>
              </a:rPr>
              <a:t> forcing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2F1279A-8D34-9026-0058-851FD18250D0}"/>
              </a:ext>
            </a:extLst>
          </p:cNvPr>
          <p:cNvSpPr/>
          <p:nvPr/>
        </p:nvSpPr>
        <p:spPr>
          <a:xfrm rot="2312707">
            <a:off x="9634054" y="2554060"/>
            <a:ext cx="26693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60456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">
            <a:extLst>
              <a:ext uri="{FF2B5EF4-FFF2-40B4-BE49-F238E27FC236}">
                <a16:creationId xmlns:a16="http://schemas.microsoft.com/office/drawing/2014/main" id="{115D7D96-4EAB-F0B6-DB5D-720600EF84BA}"/>
              </a:ext>
            </a:extLst>
          </p:cNvPr>
          <p:cNvGrpSpPr>
            <a:grpSpLocks/>
          </p:cNvGrpSpPr>
          <p:nvPr/>
        </p:nvGrpSpPr>
        <p:grpSpPr bwMode="auto">
          <a:xfrm>
            <a:off x="234410" y="1566188"/>
            <a:ext cx="3067050" cy="4222750"/>
            <a:chOff x="596753" y="1442789"/>
            <a:chExt cx="3271354" cy="4361804"/>
          </a:xfrm>
        </p:grpSpPr>
        <p:grpSp>
          <p:nvGrpSpPr>
            <p:cNvPr id="5" name="Gruppo 3">
              <a:extLst>
                <a:ext uri="{FF2B5EF4-FFF2-40B4-BE49-F238E27FC236}">
                  <a16:creationId xmlns:a16="http://schemas.microsoft.com/office/drawing/2014/main" id="{43B93548-CF96-8855-0AFD-342C5F310F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753" y="1442789"/>
              <a:ext cx="3271354" cy="4361804"/>
              <a:chOff x="8446322" y="906269"/>
              <a:chExt cx="3391774" cy="4522364"/>
            </a:xfrm>
          </p:grpSpPr>
          <p:pic>
            <p:nvPicPr>
              <p:cNvPr id="16" name="Immagine 33" descr="Immagine che contiene nuvola, aria aperta, acqua, cielo&#10;&#10;Descrizione generata automaticamente">
                <a:extLst>
                  <a:ext uri="{FF2B5EF4-FFF2-40B4-BE49-F238E27FC236}">
                    <a16:creationId xmlns:a16="http://schemas.microsoft.com/office/drawing/2014/main" id="{F4F2AFC4-983A-6A05-2457-3B600572CE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6322" y="906269"/>
                <a:ext cx="3391774" cy="452236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Figura a mano libera: forma 16">
                <a:extLst>
                  <a:ext uri="{FF2B5EF4-FFF2-40B4-BE49-F238E27FC236}">
                    <a16:creationId xmlns:a16="http://schemas.microsoft.com/office/drawing/2014/main" id="{B76F71AE-4CF3-CD07-6249-665D20686854}"/>
                  </a:ext>
                </a:extLst>
              </p:cNvPr>
              <p:cNvSpPr/>
              <p:nvPr/>
            </p:nvSpPr>
            <p:spPr>
              <a:xfrm>
                <a:off x="9424179" y="1516618"/>
                <a:ext cx="486294" cy="2733820"/>
              </a:xfrm>
              <a:custGeom>
                <a:avLst/>
                <a:gdLst>
                  <a:gd name="connsiteX0" fmla="*/ 0 w 487680"/>
                  <a:gd name="connsiteY0" fmla="*/ 0 h 2735182"/>
                  <a:gd name="connsiteX1" fmla="*/ 45720 w 487680"/>
                  <a:gd name="connsiteY1" fmla="*/ 101600 h 2735182"/>
                  <a:gd name="connsiteX2" fmla="*/ 71120 w 487680"/>
                  <a:gd name="connsiteY2" fmla="*/ 147320 h 2735182"/>
                  <a:gd name="connsiteX3" fmla="*/ 101600 w 487680"/>
                  <a:gd name="connsiteY3" fmla="*/ 218440 h 2735182"/>
                  <a:gd name="connsiteX4" fmla="*/ 167640 w 487680"/>
                  <a:gd name="connsiteY4" fmla="*/ 274320 h 2735182"/>
                  <a:gd name="connsiteX5" fmla="*/ 193040 w 487680"/>
                  <a:gd name="connsiteY5" fmla="*/ 350520 h 2735182"/>
                  <a:gd name="connsiteX6" fmla="*/ 193040 w 487680"/>
                  <a:gd name="connsiteY6" fmla="*/ 406400 h 2735182"/>
                  <a:gd name="connsiteX7" fmla="*/ 172720 w 487680"/>
                  <a:gd name="connsiteY7" fmla="*/ 492760 h 2735182"/>
                  <a:gd name="connsiteX8" fmla="*/ 162560 w 487680"/>
                  <a:gd name="connsiteY8" fmla="*/ 543560 h 2735182"/>
                  <a:gd name="connsiteX9" fmla="*/ 177800 w 487680"/>
                  <a:gd name="connsiteY9" fmla="*/ 655320 h 2735182"/>
                  <a:gd name="connsiteX10" fmla="*/ 182880 w 487680"/>
                  <a:gd name="connsiteY10" fmla="*/ 711200 h 2735182"/>
                  <a:gd name="connsiteX11" fmla="*/ 182880 w 487680"/>
                  <a:gd name="connsiteY11" fmla="*/ 772160 h 2735182"/>
                  <a:gd name="connsiteX12" fmla="*/ 182880 w 487680"/>
                  <a:gd name="connsiteY12" fmla="*/ 817880 h 2735182"/>
                  <a:gd name="connsiteX13" fmla="*/ 182880 w 487680"/>
                  <a:gd name="connsiteY13" fmla="*/ 899160 h 2735182"/>
                  <a:gd name="connsiteX14" fmla="*/ 203200 w 487680"/>
                  <a:gd name="connsiteY14" fmla="*/ 1209040 h 2735182"/>
                  <a:gd name="connsiteX15" fmla="*/ 203200 w 487680"/>
                  <a:gd name="connsiteY15" fmla="*/ 1290320 h 2735182"/>
                  <a:gd name="connsiteX16" fmla="*/ 187960 w 487680"/>
                  <a:gd name="connsiteY16" fmla="*/ 1386840 h 2735182"/>
                  <a:gd name="connsiteX17" fmla="*/ 187960 w 487680"/>
                  <a:gd name="connsiteY17" fmla="*/ 1432560 h 2735182"/>
                  <a:gd name="connsiteX18" fmla="*/ 203200 w 487680"/>
                  <a:gd name="connsiteY18" fmla="*/ 1503680 h 2735182"/>
                  <a:gd name="connsiteX19" fmla="*/ 208280 w 487680"/>
                  <a:gd name="connsiteY19" fmla="*/ 1615440 h 2735182"/>
                  <a:gd name="connsiteX20" fmla="*/ 208280 w 487680"/>
                  <a:gd name="connsiteY20" fmla="*/ 1671320 h 2735182"/>
                  <a:gd name="connsiteX21" fmla="*/ 233680 w 487680"/>
                  <a:gd name="connsiteY21" fmla="*/ 1803400 h 2735182"/>
                  <a:gd name="connsiteX22" fmla="*/ 259080 w 487680"/>
                  <a:gd name="connsiteY22" fmla="*/ 1869440 h 2735182"/>
                  <a:gd name="connsiteX23" fmla="*/ 274320 w 487680"/>
                  <a:gd name="connsiteY23" fmla="*/ 1965960 h 2735182"/>
                  <a:gd name="connsiteX24" fmla="*/ 304800 w 487680"/>
                  <a:gd name="connsiteY24" fmla="*/ 2047240 h 2735182"/>
                  <a:gd name="connsiteX25" fmla="*/ 325120 w 487680"/>
                  <a:gd name="connsiteY25" fmla="*/ 2118360 h 2735182"/>
                  <a:gd name="connsiteX26" fmla="*/ 284480 w 487680"/>
                  <a:gd name="connsiteY26" fmla="*/ 2260600 h 2735182"/>
                  <a:gd name="connsiteX27" fmla="*/ 284480 w 487680"/>
                  <a:gd name="connsiteY27" fmla="*/ 2311400 h 2735182"/>
                  <a:gd name="connsiteX28" fmla="*/ 314960 w 487680"/>
                  <a:gd name="connsiteY28" fmla="*/ 2362200 h 2735182"/>
                  <a:gd name="connsiteX29" fmla="*/ 335280 w 487680"/>
                  <a:gd name="connsiteY29" fmla="*/ 2392680 h 2735182"/>
                  <a:gd name="connsiteX30" fmla="*/ 340360 w 487680"/>
                  <a:gd name="connsiteY30" fmla="*/ 2413000 h 2735182"/>
                  <a:gd name="connsiteX31" fmla="*/ 447040 w 487680"/>
                  <a:gd name="connsiteY31" fmla="*/ 2595880 h 2735182"/>
                  <a:gd name="connsiteX32" fmla="*/ 482600 w 487680"/>
                  <a:gd name="connsiteY32" fmla="*/ 2687320 h 2735182"/>
                  <a:gd name="connsiteX33" fmla="*/ 487680 w 487680"/>
                  <a:gd name="connsiteY33" fmla="*/ 2733040 h 2735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87680" h="2735182">
                    <a:moveTo>
                      <a:pt x="0" y="0"/>
                    </a:moveTo>
                    <a:cubicBezTo>
                      <a:pt x="16933" y="38523"/>
                      <a:pt x="33867" y="77047"/>
                      <a:pt x="45720" y="101600"/>
                    </a:cubicBezTo>
                    <a:cubicBezTo>
                      <a:pt x="57573" y="126153"/>
                      <a:pt x="61807" y="127847"/>
                      <a:pt x="71120" y="147320"/>
                    </a:cubicBezTo>
                    <a:cubicBezTo>
                      <a:pt x="80433" y="166793"/>
                      <a:pt x="85513" y="197273"/>
                      <a:pt x="101600" y="218440"/>
                    </a:cubicBezTo>
                    <a:cubicBezTo>
                      <a:pt x="117687" y="239607"/>
                      <a:pt x="152400" y="252307"/>
                      <a:pt x="167640" y="274320"/>
                    </a:cubicBezTo>
                    <a:cubicBezTo>
                      <a:pt x="182880" y="296333"/>
                      <a:pt x="188807" y="328507"/>
                      <a:pt x="193040" y="350520"/>
                    </a:cubicBezTo>
                    <a:cubicBezTo>
                      <a:pt x="197273" y="372533"/>
                      <a:pt x="196427" y="382693"/>
                      <a:pt x="193040" y="406400"/>
                    </a:cubicBezTo>
                    <a:cubicBezTo>
                      <a:pt x="189653" y="430107"/>
                      <a:pt x="177800" y="469900"/>
                      <a:pt x="172720" y="492760"/>
                    </a:cubicBezTo>
                    <a:cubicBezTo>
                      <a:pt x="167640" y="515620"/>
                      <a:pt x="161713" y="516467"/>
                      <a:pt x="162560" y="543560"/>
                    </a:cubicBezTo>
                    <a:cubicBezTo>
                      <a:pt x="163407" y="570653"/>
                      <a:pt x="174413" y="627380"/>
                      <a:pt x="177800" y="655320"/>
                    </a:cubicBezTo>
                    <a:cubicBezTo>
                      <a:pt x="181187" y="683260"/>
                      <a:pt x="182033" y="691727"/>
                      <a:pt x="182880" y="711200"/>
                    </a:cubicBezTo>
                    <a:cubicBezTo>
                      <a:pt x="183727" y="730673"/>
                      <a:pt x="182880" y="772160"/>
                      <a:pt x="182880" y="772160"/>
                    </a:cubicBezTo>
                    <a:lnTo>
                      <a:pt x="182880" y="817880"/>
                    </a:lnTo>
                    <a:cubicBezTo>
                      <a:pt x="182880" y="839047"/>
                      <a:pt x="179493" y="833967"/>
                      <a:pt x="182880" y="899160"/>
                    </a:cubicBezTo>
                    <a:cubicBezTo>
                      <a:pt x="186267" y="964353"/>
                      <a:pt x="199813" y="1143847"/>
                      <a:pt x="203200" y="1209040"/>
                    </a:cubicBezTo>
                    <a:cubicBezTo>
                      <a:pt x="206587" y="1274233"/>
                      <a:pt x="205740" y="1260687"/>
                      <a:pt x="203200" y="1290320"/>
                    </a:cubicBezTo>
                    <a:cubicBezTo>
                      <a:pt x="200660" y="1319953"/>
                      <a:pt x="190500" y="1363133"/>
                      <a:pt x="187960" y="1386840"/>
                    </a:cubicBezTo>
                    <a:cubicBezTo>
                      <a:pt x="185420" y="1410547"/>
                      <a:pt x="185420" y="1413087"/>
                      <a:pt x="187960" y="1432560"/>
                    </a:cubicBezTo>
                    <a:cubicBezTo>
                      <a:pt x="190500" y="1452033"/>
                      <a:pt x="199813" y="1473200"/>
                      <a:pt x="203200" y="1503680"/>
                    </a:cubicBezTo>
                    <a:cubicBezTo>
                      <a:pt x="206587" y="1534160"/>
                      <a:pt x="207433" y="1587500"/>
                      <a:pt x="208280" y="1615440"/>
                    </a:cubicBezTo>
                    <a:cubicBezTo>
                      <a:pt x="209127" y="1643380"/>
                      <a:pt x="204047" y="1639993"/>
                      <a:pt x="208280" y="1671320"/>
                    </a:cubicBezTo>
                    <a:cubicBezTo>
                      <a:pt x="212513" y="1702647"/>
                      <a:pt x="225213" y="1770380"/>
                      <a:pt x="233680" y="1803400"/>
                    </a:cubicBezTo>
                    <a:cubicBezTo>
                      <a:pt x="242147" y="1836420"/>
                      <a:pt x="252307" y="1842347"/>
                      <a:pt x="259080" y="1869440"/>
                    </a:cubicBezTo>
                    <a:cubicBezTo>
                      <a:pt x="265853" y="1896533"/>
                      <a:pt x="266700" y="1936327"/>
                      <a:pt x="274320" y="1965960"/>
                    </a:cubicBezTo>
                    <a:cubicBezTo>
                      <a:pt x="281940" y="1995593"/>
                      <a:pt x="296333" y="2021840"/>
                      <a:pt x="304800" y="2047240"/>
                    </a:cubicBezTo>
                    <a:cubicBezTo>
                      <a:pt x="313267" y="2072640"/>
                      <a:pt x="328507" y="2082800"/>
                      <a:pt x="325120" y="2118360"/>
                    </a:cubicBezTo>
                    <a:cubicBezTo>
                      <a:pt x="321733" y="2153920"/>
                      <a:pt x="291253" y="2228427"/>
                      <a:pt x="284480" y="2260600"/>
                    </a:cubicBezTo>
                    <a:cubicBezTo>
                      <a:pt x="277707" y="2292773"/>
                      <a:pt x="279400" y="2294467"/>
                      <a:pt x="284480" y="2311400"/>
                    </a:cubicBezTo>
                    <a:cubicBezTo>
                      <a:pt x="289560" y="2328333"/>
                      <a:pt x="306493" y="2348653"/>
                      <a:pt x="314960" y="2362200"/>
                    </a:cubicBezTo>
                    <a:cubicBezTo>
                      <a:pt x="323427" y="2375747"/>
                      <a:pt x="331047" y="2384213"/>
                      <a:pt x="335280" y="2392680"/>
                    </a:cubicBezTo>
                    <a:cubicBezTo>
                      <a:pt x="339513" y="2401147"/>
                      <a:pt x="321733" y="2379133"/>
                      <a:pt x="340360" y="2413000"/>
                    </a:cubicBezTo>
                    <a:cubicBezTo>
                      <a:pt x="358987" y="2446867"/>
                      <a:pt x="423333" y="2550160"/>
                      <a:pt x="447040" y="2595880"/>
                    </a:cubicBezTo>
                    <a:cubicBezTo>
                      <a:pt x="470747" y="2641600"/>
                      <a:pt x="475827" y="2664460"/>
                      <a:pt x="482600" y="2687320"/>
                    </a:cubicBezTo>
                    <a:cubicBezTo>
                      <a:pt x="489373" y="2710180"/>
                      <a:pt x="476673" y="2744047"/>
                      <a:pt x="487680" y="273304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8" name="Figura a mano libera: forma 17">
                <a:extLst>
                  <a:ext uri="{FF2B5EF4-FFF2-40B4-BE49-F238E27FC236}">
                    <a16:creationId xmlns:a16="http://schemas.microsoft.com/office/drawing/2014/main" id="{5EB297C6-01B7-C485-BA53-257B3D3E5117}"/>
                  </a:ext>
                </a:extLst>
              </p:cNvPr>
              <p:cNvSpPr/>
              <p:nvPr/>
            </p:nvSpPr>
            <p:spPr>
              <a:xfrm>
                <a:off x="8913305" y="1744436"/>
                <a:ext cx="73734" cy="2205078"/>
              </a:xfrm>
              <a:custGeom>
                <a:avLst/>
                <a:gdLst>
                  <a:gd name="connsiteX0" fmla="*/ 58562 w 73802"/>
                  <a:gd name="connsiteY0" fmla="*/ 0 h 2204720"/>
                  <a:gd name="connsiteX1" fmla="*/ 48402 w 73802"/>
                  <a:gd name="connsiteY1" fmla="*/ 127000 h 2204720"/>
                  <a:gd name="connsiteX2" fmla="*/ 33162 w 73802"/>
                  <a:gd name="connsiteY2" fmla="*/ 193040 h 2204720"/>
                  <a:gd name="connsiteX3" fmla="*/ 33162 w 73802"/>
                  <a:gd name="connsiteY3" fmla="*/ 299720 h 2204720"/>
                  <a:gd name="connsiteX4" fmla="*/ 33162 w 73802"/>
                  <a:gd name="connsiteY4" fmla="*/ 370840 h 2204720"/>
                  <a:gd name="connsiteX5" fmla="*/ 33162 w 73802"/>
                  <a:gd name="connsiteY5" fmla="*/ 436880 h 2204720"/>
                  <a:gd name="connsiteX6" fmla="*/ 33162 w 73802"/>
                  <a:gd name="connsiteY6" fmla="*/ 528320 h 2204720"/>
                  <a:gd name="connsiteX7" fmla="*/ 33162 w 73802"/>
                  <a:gd name="connsiteY7" fmla="*/ 594360 h 2204720"/>
                  <a:gd name="connsiteX8" fmla="*/ 38242 w 73802"/>
                  <a:gd name="connsiteY8" fmla="*/ 690880 h 2204720"/>
                  <a:gd name="connsiteX9" fmla="*/ 23002 w 73802"/>
                  <a:gd name="connsiteY9" fmla="*/ 777240 h 2204720"/>
                  <a:gd name="connsiteX10" fmla="*/ 33162 w 73802"/>
                  <a:gd name="connsiteY10" fmla="*/ 889000 h 2204720"/>
                  <a:gd name="connsiteX11" fmla="*/ 38242 w 73802"/>
                  <a:gd name="connsiteY11" fmla="*/ 965200 h 2204720"/>
                  <a:gd name="connsiteX12" fmla="*/ 33162 w 73802"/>
                  <a:gd name="connsiteY12" fmla="*/ 1056640 h 2204720"/>
                  <a:gd name="connsiteX13" fmla="*/ 2682 w 73802"/>
                  <a:gd name="connsiteY13" fmla="*/ 1219200 h 2204720"/>
                  <a:gd name="connsiteX14" fmla="*/ 2682 w 73802"/>
                  <a:gd name="connsiteY14" fmla="*/ 1305560 h 2204720"/>
                  <a:gd name="connsiteX15" fmla="*/ 12842 w 73802"/>
                  <a:gd name="connsiteY15" fmla="*/ 1417320 h 2204720"/>
                  <a:gd name="connsiteX16" fmla="*/ 28082 w 73802"/>
                  <a:gd name="connsiteY16" fmla="*/ 1539240 h 2204720"/>
                  <a:gd name="connsiteX17" fmla="*/ 33162 w 73802"/>
                  <a:gd name="connsiteY17" fmla="*/ 1595120 h 2204720"/>
                  <a:gd name="connsiteX18" fmla="*/ 43322 w 73802"/>
                  <a:gd name="connsiteY18" fmla="*/ 1722120 h 2204720"/>
                  <a:gd name="connsiteX19" fmla="*/ 43322 w 73802"/>
                  <a:gd name="connsiteY19" fmla="*/ 1818640 h 2204720"/>
                  <a:gd name="connsiteX20" fmla="*/ 43322 w 73802"/>
                  <a:gd name="connsiteY20" fmla="*/ 1965960 h 2204720"/>
                  <a:gd name="connsiteX21" fmla="*/ 43322 w 73802"/>
                  <a:gd name="connsiteY21" fmla="*/ 2042160 h 2204720"/>
                  <a:gd name="connsiteX22" fmla="*/ 43322 w 73802"/>
                  <a:gd name="connsiteY22" fmla="*/ 2143760 h 2204720"/>
                  <a:gd name="connsiteX23" fmla="*/ 73802 w 73802"/>
                  <a:gd name="connsiteY23" fmla="*/ 2204720 h 220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802" h="2204720">
                    <a:moveTo>
                      <a:pt x="58562" y="0"/>
                    </a:moveTo>
                    <a:cubicBezTo>
                      <a:pt x="55598" y="47413"/>
                      <a:pt x="52635" y="94827"/>
                      <a:pt x="48402" y="127000"/>
                    </a:cubicBezTo>
                    <a:cubicBezTo>
                      <a:pt x="44169" y="159173"/>
                      <a:pt x="35702" y="164253"/>
                      <a:pt x="33162" y="193040"/>
                    </a:cubicBezTo>
                    <a:cubicBezTo>
                      <a:pt x="30622" y="221827"/>
                      <a:pt x="33162" y="299720"/>
                      <a:pt x="33162" y="299720"/>
                    </a:cubicBezTo>
                    <a:lnTo>
                      <a:pt x="33162" y="370840"/>
                    </a:lnTo>
                    <a:lnTo>
                      <a:pt x="33162" y="436880"/>
                    </a:lnTo>
                    <a:lnTo>
                      <a:pt x="33162" y="528320"/>
                    </a:lnTo>
                    <a:cubicBezTo>
                      <a:pt x="33162" y="554567"/>
                      <a:pt x="32315" y="567267"/>
                      <a:pt x="33162" y="594360"/>
                    </a:cubicBezTo>
                    <a:cubicBezTo>
                      <a:pt x="34009" y="621453"/>
                      <a:pt x="39935" y="660400"/>
                      <a:pt x="38242" y="690880"/>
                    </a:cubicBezTo>
                    <a:cubicBezTo>
                      <a:pt x="36549" y="721360"/>
                      <a:pt x="23849" y="744220"/>
                      <a:pt x="23002" y="777240"/>
                    </a:cubicBezTo>
                    <a:cubicBezTo>
                      <a:pt x="22155" y="810260"/>
                      <a:pt x="30622" y="857673"/>
                      <a:pt x="33162" y="889000"/>
                    </a:cubicBezTo>
                    <a:cubicBezTo>
                      <a:pt x="35702" y="920327"/>
                      <a:pt x="38242" y="937260"/>
                      <a:pt x="38242" y="965200"/>
                    </a:cubicBezTo>
                    <a:cubicBezTo>
                      <a:pt x="38242" y="993140"/>
                      <a:pt x="39089" y="1014307"/>
                      <a:pt x="33162" y="1056640"/>
                    </a:cubicBezTo>
                    <a:cubicBezTo>
                      <a:pt x="27235" y="1098973"/>
                      <a:pt x="7762" y="1177713"/>
                      <a:pt x="2682" y="1219200"/>
                    </a:cubicBezTo>
                    <a:cubicBezTo>
                      <a:pt x="-2398" y="1260687"/>
                      <a:pt x="989" y="1272540"/>
                      <a:pt x="2682" y="1305560"/>
                    </a:cubicBezTo>
                    <a:cubicBezTo>
                      <a:pt x="4375" y="1338580"/>
                      <a:pt x="8609" y="1378373"/>
                      <a:pt x="12842" y="1417320"/>
                    </a:cubicBezTo>
                    <a:cubicBezTo>
                      <a:pt x="17075" y="1456267"/>
                      <a:pt x="24695" y="1509607"/>
                      <a:pt x="28082" y="1539240"/>
                    </a:cubicBezTo>
                    <a:cubicBezTo>
                      <a:pt x="31469" y="1568873"/>
                      <a:pt x="30622" y="1564640"/>
                      <a:pt x="33162" y="1595120"/>
                    </a:cubicBezTo>
                    <a:cubicBezTo>
                      <a:pt x="35702" y="1625600"/>
                      <a:pt x="41629" y="1684867"/>
                      <a:pt x="43322" y="1722120"/>
                    </a:cubicBezTo>
                    <a:cubicBezTo>
                      <a:pt x="45015" y="1759373"/>
                      <a:pt x="43322" y="1818640"/>
                      <a:pt x="43322" y="1818640"/>
                    </a:cubicBezTo>
                    <a:lnTo>
                      <a:pt x="43322" y="1965960"/>
                    </a:lnTo>
                    <a:lnTo>
                      <a:pt x="43322" y="2042160"/>
                    </a:lnTo>
                    <a:cubicBezTo>
                      <a:pt x="43322" y="2071793"/>
                      <a:pt x="38242" y="2116667"/>
                      <a:pt x="43322" y="2143760"/>
                    </a:cubicBezTo>
                    <a:cubicBezTo>
                      <a:pt x="48402" y="2170853"/>
                      <a:pt x="57715" y="2197947"/>
                      <a:pt x="73802" y="220472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9" name="Figura a mano libera: forma 18">
                <a:extLst>
                  <a:ext uri="{FF2B5EF4-FFF2-40B4-BE49-F238E27FC236}">
                    <a16:creationId xmlns:a16="http://schemas.microsoft.com/office/drawing/2014/main" id="{0D36B9D9-A611-4BFB-FAEB-97A20A88487C}"/>
                  </a:ext>
                </a:extLst>
              </p:cNvPr>
              <p:cNvSpPr/>
              <p:nvPr/>
            </p:nvSpPr>
            <p:spPr>
              <a:xfrm>
                <a:off x="10312500" y="3760798"/>
                <a:ext cx="549495" cy="1645732"/>
              </a:xfrm>
              <a:custGeom>
                <a:avLst/>
                <a:gdLst>
                  <a:gd name="connsiteX0" fmla="*/ 0 w 548640"/>
                  <a:gd name="connsiteY0" fmla="*/ 1645920 h 1645920"/>
                  <a:gd name="connsiteX1" fmla="*/ 10160 w 548640"/>
                  <a:gd name="connsiteY1" fmla="*/ 1524000 h 1645920"/>
                  <a:gd name="connsiteX2" fmla="*/ 30480 w 548640"/>
                  <a:gd name="connsiteY2" fmla="*/ 1457960 h 1645920"/>
                  <a:gd name="connsiteX3" fmla="*/ 55880 w 548640"/>
                  <a:gd name="connsiteY3" fmla="*/ 1402080 h 1645920"/>
                  <a:gd name="connsiteX4" fmla="*/ 111760 w 548640"/>
                  <a:gd name="connsiteY4" fmla="*/ 1315720 h 1645920"/>
                  <a:gd name="connsiteX5" fmla="*/ 142240 w 548640"/>
                  <a:gd name="connsiteY5" fmla="*/ 1219200 h 1645920"/>
                  <a:gd name="connsiteX6" fmla="*/ 152400 w 548640"/>
                  <a:gd name="connsiteY6" fmla="*/ 1112520 h 1645920"/>
                  <a:gd name="connsiteX7" fmla="*/ 167640 w 548640"/>
                  <a:gd name="connsiteY7" fmla="*/ 1016000 h 1645920"/>
                  <a:gd name="connsiteX8" fmla="*/ 213360 w 548640"/>
                  <a:gd name="connsiteY8" fmla="*/ 904240 h 1645920"/>
                  <a:gd name="connsiteX9" fmla="*/ 254000 w 548640"/>
                  <a:gd name="connsiteY9" fmla="*/ 853440 h 1645920"/>
                  <a:gd name="connsiteX10" fmla="*/ 284480 w 548640"/>
                  <a:gd name="connsiteY10" fmla="*/ 802640 h 1645920"/>
                  <a:gd name="connsiteX11" fmla="*/ 320040 w 548640"/>
                  <a:gd name="connsiteY11" fmla="*/ 746760 h 1645920"/>
                  <a:gd name="connsiteX12" fmla="*/ 350520 w 548640"/>
                  <a:gd name="connsiteY12" fmla="*/ 650240 h 1645920"/>
                  <a:gd name="connsiteX13" fmla="*/ 370840 w 548640"/>
                  <a:gd name="connsiteY13" fmla="*/ 589280 h 1645920"/>
                  <a:gd name="connsiteX14" fmla="*/ 396240 w 548640"/>
                  <a:gd name="connsiteY14" fmla="*/ 538480 h 1645920"/>
                  <a:gd name="connsiteX15" fmla="*/ 406400 w 548640"/>
                  <a:gd name="connsiteY15" fmla="*/ 452120 h 1645920"/>
                  <a:gd name="connsiteX16" fmla="*/ 411480 w 548640"/>
                  <a:gd name="connsiteY16" fmla="*/ 375920 h 1645920"/>
                  <a:gd name="connsiteX17" fmla="*/ 416560 w 548640"/>
                  <a:gd name="connsiteY17" fmla="*/ 320040 h 1645920"/>
                  <a:gd name="connsiteX18" fmla="*/ 416560 w 548640"/>
                  <a:gd name="connsiteY18" fmla="*/ 233680 h 1645920"/>
                  <a:gd name="connsiteX19" fmla="*/ 416560 w 548640"/>
                  <a:gd name="connsiteY19" fmla="*/ 172720 h 1645920"/>
                  <a:gd name="connsiteX20" fmla="*/ 431800 w 548640"/>
                  <a:gd name="connsiteY20" fmla="*/ 101600 h 1645920"/>
                  <a:gd name="connsiteX21" fmla="*/ 487680 w 548640"/>
                  <a:gd name="connsiteY21" fmla="*/ 35560 h 1645920"/>
                  <a:gd name="connsiteX22" fmla="*/ 548640 w 548640"/>
                  <a:gd name="connsiteY22" fmla="*/ 0 h 1645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48640" h="1645920">
                    <a:moveTo>
                      <a:pt x="0" y="1645920"/>
                    </a:moveTo>
                    <a:cubicBezTo>
                      <a:pt x="2540" y="1600623"/>
                      <a:pt x="5080" y="1555327"/>
                      <a:pt x="10160" y="1524000"/>
                    </a:cubicBezTo>
                    <a:cubicBezTo>
                      <a:pt x="15240" y="1492673"/>
                      <a:pt x="22860" y="1478280"/>
                      <a:pt x="30480" y="1457960"/>
                    </a:cubicBezTo>
                    <a:cubicBezTo>
                      <a:pt x="38100" y="1437640"/>
                      <a:pt x="42333" y="1425787"/>
                      <a:pt x="55880" y="1402080"/>
                    </a:cubicBezTo>
                    <a:cubicBezTo>
                      <a:pt x="69427" y="1378373"/>
                      <a:pt x="97367" y="1346200"/>
                      <a:pt x="111760" y="1315720"/>
                    </a:cubicBezTo>
                    <a:cubicBezTo>
                      <a:pt x="126153" y="1285240"/>
                      <a:pt x="135467" y="1253067"/>
                      <a:pt x="142240" y="1219200"/>
                    </a:cubicBezTo>
                    <a:cubicBezTo>
                      <a:pt x="149013" y="1185333"/>
                      <a:pt x="148167" y="1146387"/>
                      <a:pt x="152400" y="1112520"/>
                    </a:cubicBezTo>
                    <a:cubicBezTo>
                      <a:pt x="156633" y="1078653"/>
                      <a:pt x="157480" y="1050713"/>
                      <a:pt x="167640" y="1016000"/>
                    </a:cubicBezTo>
                    <a:cubicBezTo>
                      <a:pt x="177800" y="981287"/>
                      <a:pt x="198967" y="931333"/>
                      <a:pt x="213360" y="904240"/>
                    </a:cubicBezTo>
                    <a:cubicBezTo>
                      <a:pt x="227753" y="877147"/>
                      <a:pt x="242147" y="870373"/>
                      <a:pt x="254000" y="853440"/>
                    </a:cubicBezTo>
                    <a:cubicBezTo>
                      <a:pt x="265853" y="836507"/>
                      <a:pt x="273473" y="820420"/>
                      <a:pt x="284480" y="802640"/>
                    </a:cubicBezTo>
                    <a:cubicBezTo>
                      <a:pt x="295487" y="784860"/>
                      <a:pt x="309033" y="772160"/>
                      <a:pt x="320040" y="746760"/>
                    </a:cubicBezTo>
                    <a:cubicBezTo>
                      <a:pt x="331047" y="721360"/>
                      <a:pt x="342053" y="676487"/>
                      <a:pt x="350520" y="650240"/>
                    </a:cubicBezTo>
                    <a:cubicBezTo>
                      <a:pt x="358987" y="623993"/>
                      <a:pt x="363220" y="607907"/>
                      <a:pt x="370840" y="589280"/>
                    </a:cubicBezTo>
                    <a:cubicBezTo>
                      <a:pt x="378460" y="570653"/>
                      <a:pt x="390313" y="561340"/>
                      <a:pt x="396240" y="538480"/>
                    </a:cubicBezTo>
                    <a:cubicBezTo>
                      <a:pt x="402167" y="515620"/>
                      <a:pt x="403860" y="479213"/>
                      <a:pt x="406400" y="452120"/>
                    </a:cubicBezTo>
                    <a:cubicBezTo>
                      <a:pt x="408940" y="425027"/>
                      <a:pt x="409787" y="397933"/>
                      <a:pt x="411480" y="375920"/>
                    </a:cubicBezTo>
                    <a:cubicBezTo>
                      <a:pt x="413173" y="353907"/>
                      <a:pt x="415713" y="343747"/>
                      <a:pt x="416560" y="320040"/>
                    </a:cubicBezTo>
                    <a:cubicBezTo>
                      <a:pt x="417407" y="296333"/>
                      <a:pt x="416560" y="233680"/>
                      <a:pt x="416560" y="233680"/>
                    </a:cubicBezTo>
                    <a:cubicBezTo>
                      <a:pt x="416560" y="209127"/>
                      <a:pt x="414020" y="194733"/>
                      <a:pt x="416560" y="172720"/>
                    </a:cubicBezTo>
                    <a:cubicBezTo>
                      <a:pt x="419100" y="150707"/>
                      <a:pt x="419947" y="124460"/>
                      <a:pt x="431800" y="101600"/>
                    </a:cubicBezTo>
                    <a:cubicBezTo>
                      <a:pt x="443653" y="78740"/>
                      <a:pt x="468207" y="52493"/>
                      <a:pt x="487680" y="35560"/>
                    </a:cubicBezTo>
                    <a:cubicBezTo>
                      <a:pt x="507153" y="18627"/>
                      <a:pt x="530013" y="7620"/>
                      <a:pt x="548640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4307246-00F4-6C37-6FDA-6F757EC2A4EF}"/>
                  </a:ext>
                </a:extLst>
              </p:cNvPr>
              <p:cNvSpPr txBox="1"/>
              <p:nvPr/>
            </p:nvSpPr>
            <p:spPr>
              <a:xfrm>
                <a:off x="9668184" y="3554505"/>
                <a:ext cx="487679" cy="38292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b="1" dirty="0">
                    <a:ln>
                      <a:solidFill>
                        <a:schemeClr val="bg1"/>
                      </a:solidFill>
                    </a:ln>
                    <a:solidFill>
                      <a:srgbClr val="00B050"/>
                    </a:solidFill>
                  </a:rPr>
                  <a:t>F3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3D8A28D-D1EB-EFBB-7A33-352223694960}"/>
                  </a:ext>
                </a:extLst>
              </p:cNvPr>
              <p:cNvSpPr txBox="1"/>
              <p:nvPr/>
            </p:nvSpPr>
            <p:spPr>
              <a:xfrm>
                <a:off x="8778431" y="1934008"/>
                <a:ext cx="487680" cy="38292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b="1" dirty="0">
                    <a:ln>
                      <a:solidFill>
                        <a:schemeClr val="bg1"/>
                      </a:solidFill>
                    </a:ln>
                    <a:solidFill>
                      <a:srgbClr val="287A59"/>
                    </a:solidFill>
                  </a:rPr>
                  <a:t>F1</a:t>
                </a:r>
              </a:p>
            </p:txBody>
          </p:sp>
        </p:grp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DF1823AB-89E9-B463-97FE-CB31442DD5F8}"/>
                </a:ext>
              </a:extLst>
            </p:cNvPr>
            <p:cNvSpPr txBox="1"/>
            <p:nvPr/>
          </p:nvSpPr>
          <p:spPr>
            <a:xfrm>
              <a:off x="1683433" y="2456323"/>
              <a:ext cx="470366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</a:rPr>
                <a:t>F2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540C4C90-4B0B-1858-FC37-71E90B824C36}"/>
                </a:ext>
              </a:extLst>
            </p:cNvPr>
            <p:cNvSpPr txBox="1"/>
            <p:nvPr/>
          </p:nvSpPr>
          <p:spPr>
            <a:xfrm>
              <a:off x="1968046" y="5266651"/>
              <a:ext cx="47036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>
                  <a:ln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</a:rPr>
                <a:t>F4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D79CDA9-4E51-5FD0-63F8-524EF975618E}"/>
                </a:ext>
              </a:extLst>
            </p:cNvPr>
            <p:cNvSpPr txBox="1"/>
            <p:nvPr/>
          </p:nvSpPr>
          <p:spPr>
            <a:xfrm>
              <a:off x="2537356" y="3560027"/>
              <a:ext cx="470365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T1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8A06D67E-D098-81F0-F66E-220A06F69CCB}"/>
                </a:ext>
              </a:extLst>
            </p:cNvPr>
            <p:cNvSpPr/>
            <p:nvPr/>
          </p:nvSpPr>
          <p:spPr>
            <a:xfrm>
              <a:off x="2396676" y="5435643"/>
              <a:ext cx="157471" cy="15741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4F60F4DB-0456-50B1-EA12-D7A3142FEB55}"/>
                </a:ext>
              </a:extLst>
            </p:cNvPr>
            <p:cNvSpPr/>
            <p:nvPr/>
          </p:nvSpPr>
          <p:spPr>
            <a:xfrm>
              <a:off x="1753242" y="4330434"/>
              <a:ext cx="157471" cy="15741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66A91357-9DF5-DB47-50BA-DBDFF2BEE791}"/>
                </a:ext>
              </a:extLst>
            </p:cNvPr>
            <p:cNvSpPr/>
            <p:nvPr/>
          </p:nvSpPr>
          <p:spPr>
            <a:xfrm>
              <a:off x="1665193" y="2833319"/>
              <a:ext cx="157471" cy="15741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EBAD8580-260E-21A1-9F90-9AE69D60796E}"/>
                </a:ext>
              </a:extLst>
            </p:cNvPr>
            <p:cNvSpPr/>
            <p:nvPr/>
          </p:nvSpPr>
          <p:spPr>
            <a:xfrm>
              <a:off x="1011599" y="2777567"/>
              <a:ext cx="157471" cy="15741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0DF4C62-9212-BE4E-E21A-1834074BB06F}"/>
                </a:ext>
              </a:extLst>
            </p:cNvPr>
            <p:cNvSpPr txBox="1"/>
            <p:nvPr/>
          </p:nvSpPr>
          <p:spPr>
            <a:xfrm>
              <a:off x="2281797" y="5081985"/>
              <a:ext cx="596494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>
                  <a:ln>
                    <a:solidFill>
                      <a:schemeClr val="bg1"/>
                    </a:solidFill>
                  </a:ln>
                  <a:solidFill>
                    <a:srgbClr val="298380"/>
                  </a:solidFill>
                </a:rPr>
                <a:t>LC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B1995C1-4C41-5813-231D-CFEA0E95C814}"/>
                </a:ext>
              </a:extLst>
            </p:cNvPr>
            <p:cNvSpPr txBox="1"/>
            <p:nvPr/>
          </p:nvSpPr>
          <p:spPr>
            <a:xfrm>
              <a:off x="3146755" y="4829197"/>
              <a:ext cx="596494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b="1" dirty="0">
                  <a:ln>
                    <a:solidFill>
                      <a:schemeClr val="bg1"/>
                    </a:solidFill>
                  </a:ln>
                </a:rPr>
                <a:t>Tilt</a:t>
              </a:r>
            </a:p>
          </p:txBody>
        </p:sp>
        <p:sp>
          <p:nvSpPr>
            <p:cNvPr id="15" name="Rombo 14">
              <a:extLst>
                <a:ext uri="{FF2B5EF4-FFF2-40B4-BE49-F238E27FC236}">
                  <a16:creationId xmlns:a16="http://schemas.microsoft.com/office/drawing/2014/main" id="{02260D84-BC47-C345-DA16-A5C763523A84}"/>
                </a:ext>
              </a:extLst>
            </p:cNvPr>
            <p:cNvSpPr/>
            <p:nvPr/>
          </p:nvSpPr>
          <p:spPr>
            <a:xfrm>
              <a:off x="3444795" y="5197876"/>
              <a:ext cx="267533" cy="131182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22" name="Immagine 39">
            <a:extLst>
              <a:ext uri="{FF2B5EF4-FFF2-40B4-BE49-F238E27FC236}">
                <a16:creationId xmlns:a16="http://schemas.microsoft.com/office/drawing/2014/main" id="{CC632F6B-0E34-A09E-DAB6-35CE8C826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85" y="4552275"/>
            <a:ext cx="49672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40">
            <a:extLst>
              <a:ext uri="{FF2B5EF4-FFF2-40B4-BE49-F238E27FC236}">
                <a16:creationId xmlns:a16="http://schemas.microsoft.com/office/drawing/2014/main" id="{1E2B37D4-3553-4AD4-A8B4-5B4370D9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60" y="1810663"/>
            <a:ext cx="50022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41">
            <a:extLst>
              <a:ext uri="{FF2B5EF4-FFF2-40B4-BE49-F238E27FC236}">
                <a16:creationId xmlns:a16="http://schemas.microsoft.com/office/drawing/2014/main" id="{FD7C55C5-4576-4837-25C1-67D2EDFE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85" y="3187025"/>
            <a:ext cx="500221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42">
            <a:extLst>
              <a:ext uri="{FF2B5EF4-FFF2-40B4-BE49-F238E27FC236}">
                <a16:creationId xmlns:a16="http://schemas.microsoft.com/office/drawing/2014/main" id="{CF7F86D3-6FFB-D3EF-552B-37753E83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85" y="518438"/>
            <a:ext cx="4967288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olo 3">
            <a:extLst>
              <a:ext uri="{FF2B5EF4-FFF2-40B4-BE49-F238E27FC236}">
                <a16:creationId xmlns:a16="http://schemas.microsoft.com/office/drawing/2014/main" id="{8F9A1FF5-383C-FD43-6905-D8579D7E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151" y="844917"/>
            <a:ext cx="2386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it-IT" altLang="it-IT" sz="1600" b="1" dirty="0">
                <a:solidFill>
                  <a:schemeClr val="tx1"/>
                </a:solidFill>
                <a:latin typeface="Seaford" panose="00000500000000000000" pitchFamily="2" charset="0"/>
              </a:rPr>
              <a:t>Causative </a:t>
            </a:r>
            <a:r>
              <a:rPr lang="it-IT" altLang="it-IT" sz="1600" b="1" dirty="0" err="1">
                <a:solidFill>
                  <a:schemeClr val="tx1"/>
                </a:solidFill>
                <a:latin typeface="Seaford" panose="00000500000000000000" pitchFamily="2" charset="0"/>
              </a:rPr>
              <a:t>processes</a:t>
            </a:r>
            <a:r>
              <a:rPr lang="it-IT" altLang="it-IT" sz="1600" b="1" dirty="0">
                <a:solidFill>
                  <a:schemeClr val="tx1"/>
                </a:solidFill>
                <a:latin typeface="Seaford" panose="00000500000000000000" pitchFamily="2" charset="0"/>
              </a:rPr>
              <a:t>: cliff </a:t>
            </a:r>
            <a:r>
              <a:rPr lang="it-IT" altLang="it-IT" sz="1600" b="1" dirty="0" err="1">
                <a:solidFill>
                  <a:schemeClr val="tx1"/>
                </a:solidFill>
                <a:latin typeface="Seaford" panose="00000500000000000000" pitchFamily="2" charset="0"/>
              </a:rPr>
              <a:t>response</a:t>
            </a:r>
            <a:endParaRPr lang="it-IT" altLang="it-IT" sz="1600" b="1" dirty="0">
              <a:solidFill>
                <a:schemeClr val="tx1"/>
              </a:solidFill>
              <a:latin typeface="Seaford" panose="00000500000000000000" pitchFamily="2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8AE100A-B17D-FD2C-4B09-23CC352333C5}"/>
              </a:ext>
            </a:extLst>
          </p:cNvPr>
          <p:cNvSpPr/>
          <p:nvPr/>
        </p:nvSpPr>
        <p:spPr>
          <a:xfrm rot="2317655">
            <a:off x="8879839" y="2494337"/>
            <a:ext cx="35358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Reaction</a:t>
            </a:r>
          </a:p>
        </p:txBody>
      </p:sp>
    </p:spTree>
    <p:extLst>
      <p:ext uri="{BB962C8B-B14F-4D97-AF65-F5344CB8AC3E}">
        <p14:creationId xmlns:p14="http://schemas.microsoft.com/office/powerpoint/2010/main" val="156020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CF6E-16D3-0AF8-E750-A9CFF196F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olo 3">
            <a:extLst>
              <a:ext uri="{FF2B5EF4-FFF2-40B4-BE49-F238E27FC236}">
                <a16:creationId xmlns:a16="http://schemas.microsoft.com/office/drawing/2014/main" id="{8A7EB0B3-ED27-86BC-D106-6F74160CB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286" y="669819"/>
            <a:ext cx="83599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altLang="it-IT" sz="1600" b="1">
                <a:solidFill>
                  <a:schemeClr val="tx1"/>
                </a:solidFill>
                <a:latin typeface="Seaford" panose="00000500000000000000" pitchFamily="2" charset="0"/>
              </a:rPr>
              <a:t>Use of simultaneous and multiparametric data for studies supporting process analysis</a:t>
            </a:r>
            <a:endParaRPr lang="it-IT" altLang="it-IT" sz="1600" b="1" dirty="0">
              <a:solidFill>
                <a:schemeClr val="tx1"/>
              </a:solidFill>
              <a:latin typeface="Seaford" panose="00000500000000000000" pitchFamily="2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AA703AE-B80A-2366-7849-F9A196984A14}"/>
              </a:ext>
            </a:extLst>
          </p:cNvPr>
          <p:cNvGrpSpPr/>
          <p:nvPr/>
        </p:nvGrpSpPr>
        <p:grpSpPr>
          <a:xfrm>
            <a:off x="376135" y="1134108"/>
            <a:ext cx="11439729" cy="4589784"/>
            <a:chOff x="-1" y="954982"/>
            <a:chExt cx="12192001" cy="4948036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5F756F2C-5C4E-28A9-1EFA-7263AB35E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122"/>
            <a:stretch>
              <a:fillRect/>
            </a:stretch>
          </p:blipFill>
          <p:spPr>
            <a:xfrm>
              <a:off x="-1" y="954982"/>
              <a:ext cx="7543801" cy="4948036"/>
            </a:xfrm>
            <a:prstGeom prst="rect">
              <a:avLst/>
            </a:prstGeom>
          </p:spPr>
        </p:pic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3A79A554-FBB0-4C69-90B8-6B2FE170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909"/>
            <a:stretch>
              <a:fillRect/>
            </a:stretch>
          </p:blipFill>
          <p:spPr>
            <a:xfrm>
              <a:off x="7755946" y="1331398"/>
              <a:ext cx="4436054" cy="4571620"/>
            </a:xfrm>
            <a:prstGeom prst="rect">
              <a:avLst/>
            </a:prstGeom>
          </p:spPr>
        </p:pic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22C5A6FF-ADA6-E9AB-3636-0E09FFFC976C}"/>
                </a:ext>
              </a:extLst>
            </p:cNvPr>
            <p:cNvGrpSpPr/>
            <p:nvPr/>
          </p:nvGrpSpPr>
          <p:grpSpPr>
            <a:xfrm>
              <a:off x="5813448" y="1120225"/>
              <a:ext cx="2500178" cy="3571337"/>
              <a:chOff x="5813448" y="1868342"/>
              <a:chExt cx="2500178" cy="3571337"/>
            </a:xfrm>
          </p:grpSpPr>
          <p:grpSp>
            <p:nvGrpSpPr>
              <p:cNvPr id="29" name="Group 7">
                <a:extLst>
                  <a:ext uri="{FF2B5EF4-FFF2-40B4-BE49-F238E27FC236}">
                    <a16:creationId xmlns:a16="http://schemas.microsoft.com/office/drawing/2014/main" id="{7D0961FA-E0E8-76D5-FB41-9C19DCD9EA85}"/>
                  </a:ext>
                </a:extLst>
              </p:cNvPr>
              <p:cNvGrpSpPr/>
              <p:nvPr/>
            </p:nvGrpSpPr>
            <p:grpSpPr>
              <a:xfrm>
                <a:off x="5813448" y="2039471"/>
                <a:ext cx="105150" cy="3400208"/>
                <a:chOff x="5813448" y="2039471"/>
                <a:chExt cx="105150" cy="3400208"/>
              </a:xfrm>
            </p:grpSpPr>
            <p:sp>
              <p:nvSpPr>
                <p:cNvPr id="33" name="Rectangle 2">
                  <a:extLst>
                    <a:ext uri="{FF2B5EF4-FFF2-40B4-BE49-F238E27FC236}">
                      <a16:creationId xmlns:a16="http://schemas.microsoft.com/office/drawing/2014/main" id="{2DB1DFCC-4AEE-C4D6-EC8E-B7D6E6943DA9}"/>
                    </a:ext>
                  </a:extLst>
                </p:cNvPr>
                <p:cNvSpPr/>
                <p:nvPr/>
              </p:nvSpPr>
              <p:spPr>
                <a:xfrm>
                  <a:off x="5813448" y="4586990"/>
                  <a:ext cx="105150" cy="85268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4">
                  <a:extLst>
                    <a:ext uri="{FF2B5EF4-FFF2-40B4-BE49-F238E27FC236}">
                      <a16:creationId xmlns:a16="http://schemas.microsoft.com/office/drawing/2014/main" id="{690B71B8-6463-6A36-F080-2E9D40621104}"/>
                    </a:ext>
                  </a:extLst>
                </p:cNvPr>
                <p:cNvSpPr/>
                <p:nvPr/>
              </p:nvSpPr>
              <p:spPr>
                <a:xfrm>
                  <a:off x="5813448" y="2039471"/>
                  <a:ext cx="105150" cy="85268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6">
                  <a:extLst>
                    <a:ext uri="{FF2B5EF4-FFF2-40B4-BE49-F238E27FC236}">
                      <a16:creationId xmlns:a16="http://schemas.microsoft.com/office/drawing/2014/main" id="{9981665A-2B2E-CB69-53B6-FDCFCA6F8E42}"/>
                    </a:ext>
                  </a:extLst>
                </p:cNvPr>
                <p:cNvCxnSpPr>
                  <a:stCxn id="34" idx="2"/>
                  <a:endCxn id="33" idx="0"/>
                </p:cNvCxnSpPr>
                <p:nvPr/>
              </p:nvCxnSpPr>
              <p:spPr>
                <a:xfrm>
                  <a:off x="5866023" y="2892160"/>
                  <a:ext cx="0" cy="169483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11">
                <a:extLst>
                  <a:ext uri="{FF2B5EF4-FFF2-40B4-BE49-F238E27FC236}">
                    <a16:creationId xmlns:a16="http://schemas.microsoft.com/office/drawing/2014/main" id="{9E095771-8930-7489-EDB5-AF70BFED4EAA}"/>
                  </a:ext>
                </a:extLst>
              </p:cNvPr>
              <p:cNvCxnSpPr>
                <a:stCxn id="34" idx="0"/>
              </p:cNvCxnSpPr>
              <p:nvPr/>
            </p:nvCxnSpPr>
            <p:spPr>
              <a:xfrm flipV="1">
                <a:off x="5866023" y="1873284"/>
                <a:ext cx="965" cy="16618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13">
                <a:extLst>
                  <a:ext uri="{FF2B5EF4-FFF2-40B4-BE49-F238E27FC236}">
                    <a16:creationId xmlns:a16="http://schemas.microsoft.com/office/drawing/2014/main" id="{AF901246-422B-4F9F-7F33-1BCB28AD67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6023" y="1868342"/>
                <a:ext cx="244760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15">
                <a:extLst>
                  <a:ext uri="{FF2B5EF4-FFF2-40B4-BE49-F238E27FC236}">
                    <a16:creationId xmlns:a16="http://schemas.microsoft.com/office/drawing/2014/main" id="{EC5FB6A8-A387-A55F-FB1B-64E5BCE64706}"/>
                  </a:ext>
                </a:extLst>
              </p:cNvPr>
              <p:cNvCxnSpPr/>
              <p:nvPr/>
            </p:nvCxnSpPr>
            <p:spPr>
              <a:xfrm>
                <a:off x="8313626" y="1873284"/>
                <a:ext cx="0" cy="32127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73149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F11A7-504F-39D1-BE39-71C4673CE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C0097B3-1025-E551-0313-7845691A3ED6}"/>
              </a:ext>
            </a:extLst>
          </p:cNvPr>
          <p:cNvSpPr/>
          <p:nvPr/>
        </p:nvSpPr>
        <p:spPr>
          <a:xfrm>
            <a:off x="2016143" y="3297677"/>
            <a:ext cx="102334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OUR EPOS EXPERIENCE UNTIL NOW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9CF6D71-D9A5-3C69-DB87-0CB2F39F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2367605" y="622977"/>
            <a:ext cx="9530576" cy="26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40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FA4B-E91A-55E8-959A-335069C61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vestiti, interno, presentazione, seminario&#10;&#10;Il contenuto generato dall'IA potrebbe non essere corretto.">
            <a:extLst>
              <a:ext uri="{FF2B5EF4-FFF2-40B4-BE49-F238E27FC236}">
                <a16:creationId xmlns:a16="http://schemas.microsoft.com/office/drawing/2014/main" id="{A85850F9-6790-3950-B118-41E40AFCA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5" t="12767"/>
          <a:stretch>
            <a:fillRect/>
          </a:stretch>
        </p:blipFill>
        <p:spPr>
          <a:xfrm>
            <a:off x="340467" y="1020923"/>
            <a:ext cx="6770451" cy="4640573"/>
          </a:xfrm>
          <a:prstGeom prst="rect">
            <a:avLst/>
          </a:prstGeom>
        </p:spPr>
      </p:pic>
      <p:pic>
        <p:nvPicPr>
          <p:cNvPr id="7" name="Immagine 6" descr="Immagine che contiene Viso umano, vestiti, persona, interno&#10;&#10;Il contenuto generato dall'IA potrebbe non essere corretto.">
            <a:extLst>
              <a:ext uri="{FF2B5EF4-FFF2-40B4-BE49-F238E27FC236}">
                <a16:creationId xmlns:a16="http://schemas.microsoft.com/office/drawing/2014/main" id="{B28304FB-ABBD-DFB7-D9E1-4EAAD9CEFC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274"/>
          <a:stretch>
            <a:fillRect/>
          </a:stretch>
        </p:blipFill>
        <p:spPr>
          <a:xfrm>
            <a:off x="7774557" y="612843"/>
            <a:ext cx="3989427" cy="44552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9BF1D6-0DD9-1BA6-9EB5-4D5031777B6D}"/>
              </a:ext>
            </a:extLst>
          </p:cNvPr>
          <p:cNvSpPr txBox="1"/>
          <p:nvPr/>
        </p:nvSpPr>
        <p:spPr>
          <a:xfrm>
            <a:off x="7228493" y="5068111"/>
            <a:ext cx="41528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EPOS DAYS 2025</a:t>
            </a:r>
          </a:p>
        </p:txBody>
      </p:sp>
    </p:spTree>
    <p:extLst>
      <p:ext uri="{BB962C8B-B14F-4D97-AF65-F5344CB8AC3E}">
        <p14:creationId xmlns:p14="http://schemas.microsoft.com/office/powerpoint/2010/main" val="3574563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DFA2D-A563-294A-42FF-F461FEFCB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4EDFDC-FE9D-3782-0609-9DA2066632A9}"/>
              </a:ext>
            </a:extLst>
          </p:cNvPr>
          <p:cNvSpPr txBox="1"/>
          <p:nvPr/>
        </p:nvSpPr>
        <p:spPr>
          <a:xfrm>
            <a:off x="188402" y="1478605"/>
            <a:ext cx="2447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FROM MARCH 2025</a:t>
            </a:r>
          </a:p>
          <a:p>
            <a:pPr algn="ctr"/>
            <a:r>
              <a:rPr lang="it-IT" sz="2800" b="1" dirty="0"/>
              <a:t>(EPOS Days)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 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TO NOVEMBER 2025</a:t>
            </a:r>
          </a:p>
        </p:txBody>
      </p:sp>
      <p:pic>
        <p:nvPicPr>
          <p:cNvPr id="1028" name="Picture 4" descr="November 15, 2022 – EPOS-NL">
            <a:extLst>
              <a:ext uri="{FF2B5EF4-FFF2-40B4-BE49-F238E27FC236}">
                <a16:creationId xmlns:a16="http://schemas.microsoft.com/office/drawing/2014/main" id="{96BD1C54-F3CE-9054-4CA2-04F02EE4E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12178" r="17628" b="14730"/>
          <a:stretch>
            <a:fillRect/>
          </a:stretch>
        </p:blipFill>
        <p:spPr bwMode="auto">
          <a:xfrm>
            <a:off x="2931063" y="461469"/>
            <a:ext cx="3412212" cy="23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CS Multi-scale laboratories | Epos-France">
            <a:extLst>
              <a:ext uri="{FF2B5EF4-FFF2-40B4-BE49-F238E27FC236}">
                <a16:creationId xmlns:a16="http://schemas.microsoft.com/office/drawing/2014/main" id="{496D32C1-9EFD-CBB6-8C16-483B80E6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26" y="2918264"/>
            <a:ext cx="3237487" cy="27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3" descr="Immagine che contiene testo, schermata, grotta, natura&#10;&#10;Il contenuto generato dall'IA potrebbe non essere corretto.">
            <a:extLst>
              <a:ext uri="{FF2B5EF4-FFF2-40B4-BE49-F238E27FC236}">
                <a16:creationId xmlns:a16="http://schemas.microsoft.com/office/drawing/2014/main" id="{65B101A9-1756-5A4A-ABC0-2DEC6D33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48">
            <a:off x="6757162" y="1547793"/>
            <a:ext cx="4923965" cy="297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1230EF-02C3-083A-F969-84B6DE706720}"/>
              </a:ext>
            </a:extLst>
          </p:cNvPr>
          <p:cNvSpPr txBox="1"/>
          <p:nvPr/>
        </p:nvSpPr>
        <p:spPr>
          <a:xfrm>
            <a:off x="6343275" y="4036979"/>
            <a:ext cx="3745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/>
              <a:t>Community hosting</a:t>
            </a:r>
          </a:p>
        </p:txBody>
      </p:sp>
      <p:sp>
        <p:nvSpPr>
          <p:cNvPr id="4" name="Freccia destra con strisce 3">
            <a:extLst>
              <a:ext uri="{FF2B5EF4-FFF2-40B4-BE49-F238E27FC236}">
                <a16:creationId xmlns:a16="http://schemas.microsoft.com/office/drawing/2014/main" id="{714C1AA2-C0FC-83EB-4CD1-F375C5B7B2D7}"/>
              </a:ext>
            </a:extLst>
          </p:cNvPr>
          <p:cNvSpPr/>
          <p:nvPr/>
        </p:nvSpPr>
        <p:spPr>
          <a:xfrm rot="5400000">
            <a:off x="1049964" y="3082591"/>
            <a:ext cx="685560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492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176C0-9E18-414B-A320-F176BA4C4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C988CB-E13F-91DD-B7C0-2B040AE07088}"/>
              </a:ext>
            </a:extLst>
          </p:cNvPr>
          <p:cNvSpPr txBox="1"/>
          <p:nvPr/>
        </p:nvSpPr>
        <p:spPr>
          <a:xfrm>
            <a:off x="188402" y="1478605"/>
            <a:ext cx="2447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FROM MARCH 2025</a:t>
            </a:r>
          </a:p>
          <a:p>
            <a:pPr algn="ctr"/>
            <a:r>
              <a:rPr lang="it-IT" sz="2800" b="1" dirty="0"/>
              <a:t>(EPOS Days)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 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TO NOVEMBER 2025</a:t>
            </a:r>
          </a:p>
        </p:txBody>
      </p:sp>
      <p:pic>
        <p:nvPicPr>
          <p:cNvPr id="5" name="Immagine 2">
            <a:extLst>
              <a:ext uri="{FF2B5EF4-FFF2-40B4-BE49-F238E27FC236}">
                <a16:creationId xmlns:a16="http://schemas.microsoft.com/office/drawing/2014/main" id="{92FCAE2C-8BC0-83C3-A23E-4BB7C017C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47" y="1478605"/>
            <a:ext cx="9105901" cy="43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F9803C2-4492-1707-6648-F6EC52BEE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194" y="483396"/>
            <a:ext cx="5250318" cy="241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November 15, 2022 – EPOS-NL">
            <a:extLst>
              <a:ext uri="{FF2B5EF4-FFF2-40B4-BE49-F238E27FC236}">
                <a16:creationId xmlns:a16="http://schemas.microsoft.com/office/drawing/2014/main" id="{29B2A10A-26C6-BE92-EF0F-E1659D906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12178" r="17628" b="14730"/>
          <a:stretch>
            <a:fillRect/>
          </a:stretch>
        </p:blipFill>
        <p:spPr bwMode="auto">
          <a:xfrm>
            <a:off x="2984640" y="483396"/>
            <a:ext cx="1955108" cy="13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14">
            <a:extLst>
              <a:ext uri="{FF2B5EF4-FFF2-40B4-BE49-F238E27FC236}">
                <a16:creationId xmlns:a16="http://schemas.microsoft.com/office/drawing/2014/main" id="{170844C6-9DF5-F9FE-89B0-9A76C3064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436" y="4252209"/>
            <a:ext cx="1955108" cy="15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destra con strisce 7">
            <a:extLst>
              <a:ext uri="{FF2B5EF4-FFF2-40B4-BE49-F238E27FC236}">
                <a16:creationId xmlns:a16="http://schemas.microsoft.com/office/drawing/2014/main" id="{D0D0E430-6401-DF57-A4FC-3CE10D97D21D}"/>
              </a:ext>
            </a:extLst>
          </p:cNvPr>
          <p:cNvSpPr/>
          <p:nvPr/>
        </p:nvSpPr>
        <p:spPr>
          <a:xfrm rot="5400000">
            <a:off x="1049964" y="3082591"/>
            <a:ext cx="685560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309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F4B0F-69F1-DDB2-EABF-D8B1233E7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1DA520-BAF4-7B71-C2E4-18F337F65D98}"/>
              </a:ext>
            </a:extLst>
          </p:cNvPr>
          <p:cNvSpPr txBox="1"/>
          <p:nvPr/>
        </p:nvSpPr>
        <p:spPr>
          <a:xfrm>
            <a:off x="4688732" y="4221805"/>
            <a:ext cx="7149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TCS MSL ANNUAL MEETING MONTPELLIER 2025</a:t>
            </a:r>
          </a:p>
        </p:txBody>
      </p:sp>
      <p:pic>
        <p:nvPicPr>
          <p:cNvPr id="3" name="Immagine 2" descr="Immagine che contiene vestiti, persona, calzature, uomo&#10;&#10;Il contenuto generato dall'IA potrebbe non essere corretto.">
            <a:extLst>
              <a:ext uri="{FF2B5EF4-FFF2-40B4-BE49-F238E27FC236}">
                <a16:creationId xmlns:a16="http://schemas.microsoft.com/office/drawing/2014/main" id="{541FACFA-5C16-AE9D-7252-A996CE3C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7593" y="1113817"/>
            <a:ext cx="3635650" cy="4630366"/>
          </a:xfrm>
          <a:prstGeom prst="rect">
            <a:avLst/>
          </a:prstGeom>
        </p:spPr>
      </p:pic>
      <p:pic>
        <p:nvPicPr>
          <p:cNvPr id="6" name="Immagine 5" descr="Immagine che contiene Biglietto Post-it, interno, calligrafia, testo&#10;&#10;Il contenuto generato dall'IA potrebbe non essere corretto.">
            <a:extLst>
              <a:ext uri="{FF2B5EF4-FFF2-40B4-BE49-F238E27FC236}">
                <a16:creationId xmlns:a16="http://schemas.microsoft.com/office/drawing/2014/main" id="{443A5A7E-BF36-71A6-82C7-4159E7BE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78" b="42553"/>
          <a:stretch>
            <a:fillRect/>
          </a:stretch>
        </p:blipFill>
        <p:spPr>
          <a:xfrm>
            <a:off x="3940361" y="1113817"/>
            <a:ext cx="8074046" cy="29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0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DF1D-8A06-5557-2456-A61163D88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31DB8DC-4C53-50ED-5BAD-C5D79DAA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2902419" y="623983"/>
            <a:ext cx="8935572" cy="250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B22E9-91BB-0457-E36B-D66E782B7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47" t="6374" r="122" b="33502"/>
          <a:stretch/>
        </p:blipFill>
        <p:spPr>
          <a:xfrm>
            <a:off x="2909141" y="3131697"/>
            <a:ext cx="4350125" cy="25733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12365C5-27A0-E37D-D9A1-64B770DB8B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7" t="9099" r="3269" b="10771"/>
          <a:stretch/>
        </p:blipFill>
        <p:spPr>
          <a:xfrm flipH="1">
            <a:off x="7958513" y="3131697"/>
            <a:ext cx="3879477" cy="2548248"/>
          </a:xfrm>
          <a:prstGeom prst="rect">
            <a:avLst/>
          </a:prstGeom>
        </p:spPr>
      </p:pic>
      <p:pic>
        <p:nvPicPr>
          <p:cNvPr id="8" name="Picture 4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ABB407CD-DB17-3987-DEF5-F03EDACB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75" t="470" r="24884" b="-470"/>
          <a:stretch/>
        </p:blipFill>
        <p:spPr>
          <a:xfrm>
            <a:off x="5201865" y="3131697"/>
            <a:ext cx="4598895" cy="2583425"/>
          </a:xfrm>
          <a:prstGeom prst="parallelogram">
            <a:avLst>
              <a:gd name="adj" fmla="val 69678"/>
            </a:avLst>
          </a:prstGeom>
          <a:ln w="38100">
            <a:solidFill>
              <a:schemeClr val="bg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C33B89-BEC5-C672-A44F-12980CAD5BB4}"/>
              </a:ext>
            </a:extLst>
          </p:cNvPr>
          <p:cNvSpPr txBox="1"/>
          <p:nvPr/>
        </p:nvSpPr>
        <p:spPr>
          <a:xfrm>
            <a:off x="188402" y="1478605"/>
            <a:ext cx="2447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FROM MARCH 2025</a:t>
            </a:r>
          </a:p>
          <a:p>
            <a:pPr algn="ctr"/>
            <a:r>
              <a:rPr lang="it-IT" sz="2800" b="1" dirty="0"/>
              <a:t>(EPOS Days)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 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TO NOVEMBER 2025</a:t>
            </a:r>
          </a:p>
        </p:txBody>
      </p:sp>
      <p:sp>
        <p:nvSpPr>
          <p:cNvPr id="10" name="Google Shape;55;p13">
            <a:extLst>
              <a:ext uri="{FF2B5EF4-FFF2-40B4-BE49-F238E27FC236}">
                <a16:creationId xmlns:a16="http://schemas.microsoft.com/office/drawing/2014/main" id="{FCA3FFF8-DF45-8F45-FDE7-FDE347E6CAED}"/>
              </a:ext>
            </a:extLst>
          </p:cNvPr>
          <p:cNvSpPr txBox="1">
            <a:spLocks/>
          </p:cNvSpPr>
          <p:nvPr/>
        </p:nvSpPr>
        <p:spPr>
          <a:xfrm>
            <a:off x="2983006" y="3611443"/>
            <a:ext cx="3112994" cy="21179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</a:rPr>
              <a:t>Field-Scale      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</a:rPr>
              <a:t>Laboratories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</a:rPr>
              <a:t>in MSL</a:t>
            </a:r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45E1D3B5-B127-1AB1-BB72-353738B7F704}"/>
              </a:ext>
            </a:extLst>
          </p:cNvPr>
          <p:cNvSpPr/>
          <p:nvPr/>
        </p:nvSpPr>
        <p:spPr>
          <a:xfrm rot="5400000">
            <a:off x="1049964" y="3082591"/>
            <a:ext cx="685560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DC084F-F7BC-EB2B-370F-1B8F476E8834}"/>
              </a:ext>
            </a:extLst>
          </p:cNvPr>
          <p:cNvSpPr txBox="1"/>
          <p:nvPr/>
        </p:nvSpPr>
        <p:spPr>
          <a:xfrm>
            <a:off x="5497630" y="740082"/>
            <a:ext cx="3745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bg1"/>
                </a:solidFill>
              </a:rPr>
              <a:t>Community building</a:t>
            </a:r>
          </a:p>
        </p:txBody>
      </p:sp>
    </p:spTree>
    <p:extLst>
      <p:ext uri="{BB962C8B-B14F-4D97-AF65-F5344CB8AC3E}">
        <p14:creationId xmlns:p14="http://schemas.microsoft.com/office/powerpoint/2010/main" val="2118318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B8F61-6D4A-2407-6854-6E7019D8A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588B713-A986-799C-D09C-B7139CAD3A79}"/>
              </a:ext>
            </a:extLst>
          </p:cNvPr>
          <p:cNvSpPr/>
          <p:nvPr/>
        </p:nvSpPr>
        <p:spPr>
          <a:xfrm>
            <a:off x="2918298" y="3596989"/>
            <a:ext cx="72860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</a:t>
            </a:r>
            <a:r>
              <a:rPr lang="it-I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 WE ARE</a:t>
            </a:r>
          </a:p>
        </p:txBody>
      </p:sp>
      <p:pic>
        <p:nvPicPr>
          <p:cNvPr id="1028" name="Picture 4" descr="Sei un geologo della Sapienza se... | Facebook">
            <a:extLst>
              <a:ext uri="{FF2B5EF4-FFF2-40B4-BE49-F238E27FC236}">
                <a16:creationId xmlns:a16="http://schemas.microsoft.com/office/drawing/2014/main" id="{912C90EA-ADC9-0510-E35D-42E50B34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1" y="520631"/>
            <a:ext cx="2691224" cy="27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rso aggiornamento docenti - DST Sapienza">
            <a:extLst>
              <a:ext uri="{FF2B5EF4-FFF2-40B4-BE49-F238E27FC236}">
                <a16:creationId xmlns:a16="http://schemas.microsoft.com/office/drawing/2014/main" id="{F4822856-DCC2-C142-A808-9EE431ED1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11054"/>
          <a:stretch>
            <a:fillRect/>
          </a:stretch>
        </p:blipFill>
        <p:spPr bwMode="auto">
          <a:xfrm>
            <a:off x="8916925" y="1145208"/>
            <a:ext cx="3275075" cy="14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oma, Università la Sapienza prima al mondo in studi classici - la  Repubblica">
            <a:extLst>
              <a:ext uri="{FF2B5EF4-FFF2-40B4-BE49-F238E27FC236}">
                <a16:creationId xmlns:a16="http://schemas.microsoft.com/office/drawing/2014/main" id="{E9B28D5E-4143-D0B0-52D7-DA1ACBA04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11972"/>
          <a:stretch>
            <a:fillRect/>
          </a:stretch>
        </p:blipFill>
        <p:spPr bwMode="auto">
          <a:xfrm>
            <a:off x="2389761" y="520631"/>
            <a:ext cx="3706239" cy="27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79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0D64-0A43-64FE-607C-5F94A0D70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Goals Icon Stock Illustrations – 49,255 Goals Icon Stock Illustrations,  Vectors &amp; Clipart - Dreamstime">
            <a:extLst>
              <a:ext uri="{FF2B5EF4-FFF2-40B4-BE49-F238E27FC236}">
                <a16:creationId xmlns:a16="http://schemas.microsoft.com/office/drawing/2014/main" id="{B0769EE4-4C22-A7A1-3DDA-21665A839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42" y="2311070"/>
            <a:ext cx="1488958" cy="14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enario Modelling: A Comprehensive Guide | Orgvue">
            <a:extLst>
              <a:ext uri="{FF2B5EF4-FFF2-40B4-BE49-F238E27FC236}">
                <a16:creationId xmlns:a16="http://schemas.microsoft.com/office/drawing/2014/main" id="{E55E21CC-E5DC-04A5-7CC1-01221426C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905" y="3776812"/>
            <a:ext cx="2342582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ABF9DE-B535-6D4E-2E96-37AF805041E3}"/>
              </a:ext>
            </a:extLst>
          </p:cNvPr>
          <p:cNvSpPr txBox="1"/>
          <p:nvPr/>
        </p:nvSpPr>
        <p:spPr>
          <a:xfrm>
            <a:off x="207858" y="1118682"/>
            <a:ext cx="2729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FROM NOVEMBER      2025</a:t>
            </a:r>
          </a:p>
          <a:p>
            <a:pPr algn="ctr"/>
            <a:r>
              <a:rPr lang="it-IT" sz="2800" b="1" dirty="0"/>
              <a:t>(TCS MSL </a:t>
            </a:r>
            <a:r>
              <a:rPr lang="it-IT" sz="2800" b="1" dirty="0" err="1"/>
              <a:t>annual</a:t>
            </a:r>
            <a:r>
              <a:rPr lang="it-IT" sz="2800" b="1" dirty="0"/>
              <a:t> meeting)</a:t>
            </a:r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TO MARCH 2026</a:t>
            </a:r>
          </a:p>
          <a:p>
            <a:pPr algn="ctr"/>
            <a:r>
              <a:rPr lang="it-IT" sz="2800" b="1" dirty="0"/>
              <a:t>(EPOS Days)</a:t>
            </a:r>
          </a:p>
        </p:txBody>
      </p:sp>
      <p:sp>
        <p:nvSpPr>
          <p:cNvPr id="3" name="Freccia destra con strisce 2">
            <a:extLst>
              <a:ext uri="{FF2B5EF4-FFF2-40B4-BE49-F238E27FC236}">
                <a16:creationId xmlns:a16="http://schemas.microsoft.com/office/drawing/2014/main" id="{86761765-FFAB-3B3D-3DC9-B63386F10C3A}"/>
              </a:ext>
            </a:extLst>
          </p:cNvPr>
          <p:cNvSpPr/>
          <p:nvPr/>
        </p:nvSpPr>
        <p:spPr>
          <a:xfrm rot="5400000">
            <a:off x="1127785" y="3531099"/>
            <a:ext cx="685560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F42B775-3E9D-74F3-FB6A-D2C00FAE8EF0}"/>
              </a:ext>
            </a:extLst>
          </p:cNvPr>
          <p:cNvSpPr/>
          <p:nvPr/>
        </p:nvSpPr>
        <p:spPr>
          <a:xfrm rot="19785217">
            <a:off x="3166114" y="1485054"/>
            <a:ext cx="36185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Workplan</a:t>
            </a:r>
            <a:endParaRPr lang="it-IT" sz="66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6CBAFCA-4237-CFC9-C4C8-01D80C4F222E}"/>
              </a:ext>
            </a:extLst>
          </p:cNvPr>
          <p:cNvSpPr/>
          <p:nvPr/>
        </p:nvSpPr>
        <p:spPr>
          <a:xfrm rot="19637492">
            <a:off x="5147901" y="2472154"/>
            <a:ext cx="35142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i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Scenarios</a:t>
            </a:r>
            <a:endParaRPr lang="it-IT" sz="66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A26D6F0-23FB-A4AF-21BE-97F4D38CDE38}"/>
              </a:ext>
            </a:extLst>
          </p:cNvPr>
          <p:cNvSpPr/>
          <p:nvPr/>
        </p:nvSpPr>
        <p:spPr>
          <a:xfrm rot="19785217">
            <a:off x="6891935" y="3122691"/>
            <a:ext cx="44918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6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Goals to be </a:t>
            </a:r>
            <a:r>
              <a:rPr lang="it-IT" sz="6600" b="1" i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achieved</a:t>
            </a:r>
            <a:endParaRPr lang="it-IT" sz="6600" b="1" i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122" name="Picture 2" descr="Work Plan icon. Line style symbol from productivity icon collection. Work  Plan creative element for logo, infographic, ux and ui Stock Vector Image &amp;  Art - Alamy">
            <a:extLst>
              <a:ext uri="{FF2B5EF4-FFF2-40B4-BE49-F238E27FC236}">
                <a16:creationId xmlns:a16="http://schemas.microsoft.com/office/drawing/2014/main" id="{0B12973A-3ED0-BB4F-BBE3-F97BB174B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0"/>
          <a:stretch>
            <a:fillRect/>
          </a:stretch>
        </p:blipFill>
        <p:spPr bwMode="auto">
          <a:xfrm>
            <a:off x="6730791" y="624885"/>
            <a:ext cx="1042702" cy="13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16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55796-9C1D-2BE8-FF12-0A050454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C1FFFB1F-1F8C-AA03-8592-5629AACF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76" y="3874758"/>
            <a:ext cx="2997273" cy="1835893"/>
          </a:xfrm>
          <a:prstGeom prst="rect">
            <a:avLst/>
          </a:prstGeom>
        </p:spPr>
      </p:pic>
      <p:pic>
        <p:nvPicPr>
          <p:cNvPr id="15" name="Immagine 14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8A22BC08-6902-0181-93A1-FA877D3C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504" y="3086220"/>
            <a:ext cx="2709600" cy="198164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AEBC31-B801-30AE-B2F2-15A18383D618}"/>
              </a:ext>
            </a:extLst>
          </p:cNvPr>
          <p:cNvSpPr txBox="1"/>
          <p:nvPr/>
        </p:nvSpPr>
        <p:spPr>
          <a:xfrm>
            <a:off x="188402" y="1478605"/>
            <a:ext cx="24477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FROM MARCH 2025</a:t>
            </a:r>
          </a:p>
          <a:p>
            <a:pPr algn="ctr"/>
            <a:r>
              <a:rPr lang="it-IT" sz="2800" b="1" dirty="0"/>
              <a:t>(EPOS Days)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 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TO NOVEMBER 2025</a:t>
            </a:r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B324D237-0828-BC64-5C32-D696B7AD6186}"/>
              </a:ext>
            </a:extLst>
          </p:cNvPr>
          <p:cNvSpPr/>
          <p:nvPr/>
        </p:nvSpPr>
        <p:spPr>
          <a:xfrm rot="5400000">
            <a:off x="1049964" y="3082591"/>
            <a:ext cx="685560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176748-D395-AFE4-601B-4A41814D35C9}"/>
              </a:ext>
            </a:extLst>
          </p:cNvPr>
          <p:cNvSpPr txBox="1"/>
          <p:nvPr/>
        </p:nvSpPr>
        <p:spPr>
          <a:xfrm>
            <a:off x="5497630" y="740082"/>
            <a:ext cx="3745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chemeClr val="bg1"/>
                </a:solidFill>
              </a:rPr>
              <a:t>Community building</a:t>
            </a:r>
          </a:p>
        </p:txBody>
      </p:sp>
      <p:pic>
        <p:nvPicPr>
          <p:cNvPr id="3" name="Immagine 2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6E946BFB-1A42-7883-75A5-ABC68FA74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091" y="658794"/>
            <a:ext cx="3289256" cy="4948880"/>
          </a:xfrm>
          <a:prstGeom prst="rect">
            <a:avLst/>
          </a:prstGeom>
        </p:spPr>
      </p:pic>
      <p:pic>
        <p:nvPicPr>
          <p:cNvPr id="12" name="Immagine 11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97246896-523B-D95E-3652-0A45C9743A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3777" r="5815" b="1"/>
          <a:stretch>
            <a:fillRect/>
          </a:stretch>
        </p:blipFill>
        <p:spPr>
          <a:xfrm>
            <a:off x="6916980" y="1679512"/>
            <a:ext cx="2753706" cy="1935804"/>
          </a:xfrm>
          <a:prstGeom prst="rect">
            <a:avLst/>
          </a:prstGeom>
        </p:spPr>
      </p:pic>
      <p:pic>
        <p:nvPicPr>
          <p:cNvPr id="19" name="Immagine 18" descr="Immagine che contiene testo, Carattere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BBE6F004-BDDA-FECC-E1CF-A57796C6D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204" y="515061"/>
            <a:ext cx="3745149" cy="1102184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B996DDF7-11DB-94A2-19B1-06F4887A21EE}"/>
              </a:ext>
            </a:extLst>
          </p:cNvPr>
          <p:cNvSpPr/>
          <p:nvPr/>
        </p:nvSpPr>
        <p:spPr>
          <a:xfrm>
            <a:off x="3020091" y="1617245"/>
            <a:ext cx="3289256" cy="146897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2" descr="Work Plan icon. Line style symbol from productivity icon collection. Work  Plan creative element for logo, infographic, ux and ui Stock Vector Image &amp;  Art - Alamy">
            <a:extLst>
              <a:ext uri="{FF2B5EF4-FFF2-40B4-BE49-F238E27FC236}">
                <a16:creationId xmlns:a16="http://schemas.microsoft.com/office/drawing/2014/main" id="{DDB1AEF6-BE85-F273-C0FA-33AB2B26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0"/>
          <a:stretch>
            <a:fillRect/>
          </a:stretch>
        </p:blipFill>
        <p:spPr bwMode="auto">
          <a:xfrm>
            <a:off x="10436048" y="1679512"/>
            <a:ext cx="1042702" cy="132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8C9669C3-DDCA-EE8D-B3AD-A8651C78EF41}"/>
              </a:ext>
            </a:extLst>
          </p:cNvPr>
          <p:cNvGrpSpPr/>
          <p:nvPr/>
        </p:nvGrpSpPr>
        <p:grpSpPr>
          <a:xfrm>
            <a:off x="3062716" y="1926823"/>
            <a:ext cx="1856465" cy="1149669"/>
            <a:chOff x="3062716" y="1975463"/>
            <a:chExt cx="1856465" cy="1149669"/>
          </a:xfrm>
        </p:grpSpPr>
        <p:pic>
          <p:nvPicPr>
            <p:cNvPr id="4" name="Immagine 3" descr="Immagine che contiene testo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AFA07553-E796-A842-AB0A-1666423F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1900" y="1975463"/>
              <a:ext cx="1827281" cy="942291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7FABA7A0-4A3D-9A0C-C7C0-B3C4C0018C65}"/>
                </a:ext>
              </a:extLst>
            </p:cNvPr>
            <p:cNvSpPr txBox="1"/>
            <p:nvPr/>
          </p:nvSpPr>
          <p:spPr>
            <a:xfrm>
              <a:off x="3062716" y="2848133"/>
              <a:ext cx="1566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chemeClr val="accent6">
                      <a:lumMod val="50000"/>
                    </a:schemeClr>
                  </a:solidFill>
                </a:rPr>
                <a:t>Gian Marco </a:t>
              </a:r>
              <a:r>
                <a:rPr lang="it-IT" sz="1200" dirty="0" err="1">
                  <a:solidFill>
                    <a:schemeClr val="accent6">
                      <a:lumMod val="50000"/>
                    </a:schemeClr>
                  </a:solidFill>
                </a:rPr>
                <a:t>Marmoni</a:t>
              </a:r>
              <a:endParaRPr lang="it-IT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465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50BB6-CE80-E7D9-8621-2B8259958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7D70D83-BECA-0239-2CE3-C30288F27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32"/>
          <a:stretch>
            <a:fillRect/>
          </a:stretch>
        </p:blipFill>
        <p:spPr>
          <a:xfrm>
            <a:off x="283043" y="1029966"/>
            <a:ext cx="3155727" cy="368523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B5D588D-8BBF-E7AC-C818-8D8E8708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93005" y="2785618"/>
            <a:ext cx="2989443" cy="2945351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7DDBDD8-9A83-AA2F-80DE-448267F71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1973" y="483649"/>
            <a:ext cx="2989443" cy="2945351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90C733A4-7916-0213-D537-520036ABFA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89275" y="2902351"/>
            <a:ext cx="2870963" cy="2828618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315D7378-5705-B7DE-0686-C70CD91C7A14}"/>
              </a:ext>
            </a:extLst>
          </p:cNvPr>
          <p:cNvSpPr/>
          <p:nvPr/>
        </p:nvSpPr>
        <p:spPr>
          <a:xfrm>
            <a:off x="315755" y="4914599"/>
            <a:ext cx="16740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question</a:t>
            </a:r>
            <a:endParaRPr lang="it-IT" sz="32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4EAB42B-9932-188C-1F1D-1A313886E026}"/>
              </a:ext>
            </a:extLst>
          </p:cNvPr>
          <p:cNvSpPr/>
          <p:nvPr/>
        </p:nvSpPr>
        <p:spPr>
          <a:xfrm>
            <a:off x="4073684" y="1617343"/>
            <a:ext cx="18092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contest </a:t>
            </a:r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selection</a:t>
            </a:r>
            <a:endParaRPr lang="it-IT" sz="32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7CA988C5-EACF-C49D-4FFA-037B1EB75380}"/>
              </a:ext>
            </a:extLst>
          </p:cNvPr>
          <p:cNvSpPr/>
          <p:nvPr/>
        </p:nvSpPr>
        <p:spPr>
          <a:xfrm>
            <a:off x="7299468" y="3778051"/>
            <a:ext cx="18092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data </a:t>
            </a:r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selection</a:t>
            </a:r>
            <a:endParaRPr lang="it-IT" sz="32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B1F28F96-7998-7043-246D-403234885008}"/>
              </a:ext>
            </a:extLst>
          </p:cNvPr>
          <p:cNvSpPr/>
          <p:nvPr/>
        </p:nvSpPr>
        <p:spPr>
          <a:xfrm>
            <a:off x="9720118" y="1059732"/>
            <a:ext cx="24718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data downloading</a:t>
            </a:r>
          </a:p>
        </p:txBody>
      </p:sp>
      <p:sp>
        <p:nvSpPr>
          <p:cNvPr id="34" name="Freccia circolare a destra 33">
            <a:extLst>
              <a:ext uri="{FF2B5EF4-FFF2-40B4-BE49-F238E27FC236}">
                <a16:creationId xmlns:a16="http://schemas.microsoft.com/office/drawing/2014/main" id="{D9E6F7A2-27E5-D69F-536E-1E80C446FEE5}"/>
              </a:ext>
            </a:extLst>
          </p:cNvPr>
          <p:cNvSpPr/>
          <p:nvPr/>
        </p:nvSpPr>
        <p:spPr>
          <a:xfrm rot="19267448">
            <a:off x="2645934" y="4768377"/>
            <a:ext cx="575788" cy="1151451"/>
          </a:xfrm>
          <a:prstGeom prst="curvedRightArrow">
            <a:avLst>
              <a:gd name="adj1" fmla="val 25000"/>
              <a:gd name="adj2" fmla="val 6591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Freccia circolare a destra 34">
            <a:extLst>
              <a:ext uri="{FF2B5EF4-FFF2-40B4-BE49-F238E27FC236}">
                <a16:creationId xmlns:a16="http://schemas.microsoft.com/office/drawing/2014/main" id="{736FD3AE-ECF8-B6B4-F76C-17F9B93CA2DA}"/>
              </a:ext>
            </a:extLst>
          </p:cNvPr>
          <p:cNvSpPr/>
          <p:nvPr/>
        </p:nvSpPr>
        <p:spPr>
          <a:xfrm rot="13989999">
            <a:off x="6818525" y="3370943"/>
            <a:ext cx="582017" cy="1151451"/>
          </a:xfrm>
          <a:prstGeom prst="curvedRightArrow">
            <a:avLst>
              <a:gd name="adj1" fmla="val 25000"/>
              <a:gd name="adj2" fmla="val 6591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6" name="Freccia circolare a destra 35">
            <a:extLst>
              <a:ext uri="{FF2B5EF4-FFF2-40B4-BE49-F238E27FC236}">
                <a16:creationId xmlns:a16="http://schemas.microsoft.com/office/drawing/2014/main" id="{D23C065F-D6FD-3692-24CE-75647C526C72}"/>
              </a:ext>
            </a:extLst>
          </p:cNvPr>
          <p:cNvSpPr/>
          <p:nvPr/>
        </p:nvSpPr>
        <p:spPr>
          <a:xfrm rot="18745987" flipH="1">
            <a:off x="9712653" y="1878517"/>
            <a:ext cx="514564" cy="1151451"/>
          </a:xfrm>
          <a:prstGeom prst="curvedRightArrow">
            <a:avLst>
              <a:gd name="adj1" fmla="val 25000"/>
              <a:gd name="adj2" fmla="val 6591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8" name="Picture 4" descr="Scenario Modelling: A Comprehensive Guide | Orgvue">
            <a:extLst>
              <a:ext uri="{FF2B5EF4-FFF2-40B4-BE49-F238E27FC236}">
                <a16:creationId xmlns:a16="http://schemas.microsoft.com/office/drawing/2014/main" id="{71A3F23A-052D-1B50-2D76-0B0910001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37" b="11725"/>
          <a:stretch>
            <a:fillRect/>
          </a:stretch>
        </p:blipFill>
        <p:spPr bwMode="auto">
          <a:xfrm>
            <a:off x="3438770" y="466185"/>
            <a:ext cx="2281094" cy="11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64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FA549-C396-91B5-D3E0-C6676BFD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cenario Modelling: A Comprehensive Guide | Orgvue">
            <a:extLst>
              <a:ext uri="{FF2B5EF4-FFF2-40B4-BE49-F238E27FC236}">
                <a16:creationId xmlns:a16="http://schemas.microsoft.com/office/drawing/2014/main" id="{ADC72305-7E68-E0C8-40BE-FA44A1E31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6861"/>
          <a:stretch>
            <a:fillRect/>
          </a:stretch>
        </p:blipFill>
        <p:spPr bwMode="auto">
          <a:xfrm>
            <a:off x="946920" y="4665070"/>
            <a:ext cx="1796280" cy="11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Goals Icon Stock Illustrations – 49,255 Goals Icon Stock Illustrations,  Vectors &amp; Clipart - Dreamstime">
            <a:extLst>
              <a:ext uri="{FF2B5EF4-FFF2-40B4-BE49-F238E27FC236}">
                <a16:creationId xmlns:a16="http://schemas.microsoft.com/office/drawing/2014/main" id="{BE106ACA-59C6-0344-F5E3-9154FDCB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03" y="806270"/>
            <a:ext cx="1488958" cy="14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8C487E8-B874-BBF6-75E2-F64C56AE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079"/>
          <a:stretch>
            <a:fillRect/>
          </a:stretch>
        </p:blipFill>
        <p:spPr>
          <a:xfrm>
            <a:off x="414564" y="2032571"/>
            <a:ext cx="2906746" cy="2632499"/>
          </a:xfrm>
          <a:prstGeom prst="rect">
            <a:avLst/>
          </a:prstGeom>
        </p:spPr>
      </p:pic>
      <p:sp>
        <p:nvSpPr>
          <p:cNvPr id="5" name="Freccia destra con strisce 4">
            <a:extLst>
              <a:ext uri="{FF2B5EF4-FFF2-40B4-BE49-F238E27FC236}">
                <a16:creationId xmlns:a16="http://schemas.microsoft.com/office/drawing/2014/main" id="{C7C1F111-0021-96A5-9CB2-77D65E3E63FB}"/>
              </a:ext>
            </a:extLst>
          </p:cNvPr>
          <p:cNvSpPr/>
          <p:nvPr/>
        </p:nvSpPr>
        <p:spPr>
          <a:xfrm>
            <a:off x="3638145" y="3348821"/>
            <a:ext cx="1291213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2" descr="Immagine che contiene testo, schermata, Software multimediale, software&#10;&#10;Il contenuto generato dall'IA potrebbe non essere corretto.">
            <a:extLst>
              <a:ext uri="{FF2B5EF4-FFF2-40B4-BE49-F238E27FC236}">
                <a16:creationId xmlns:a16="http://schemas.microsoft.com/office/drawing/2014/main" id="{EC19E058-0D2D-6DBE-8250-A5E691FE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474" y="2295228"/>
            <a:ext cx="6757212" cy="311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82FF334-053F-15A0-2E72-9F7DC76361E8}"/>
              </a:ext>
            </a:extLst>
          </p:cNvPr>
          <p:cNvSpPr/>
          <p:nvPr/>
        </p:nvSpPr>
        <p:spPr>
          <a:xfrm>
            <a:off x="2511903" y="806270"/>
            <a:ext cx="58733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Toward</a:t>
            </a:r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 IT service for data </a:t>
            </a:r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providing</a:t>
            </a:r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on EPOS </a:t>
            </a:r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platform</a:t>
            </a:r>
            <a:endParaRPr lang="it-IT" sz="32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1411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99526-9ED7-4306-5604-3BD74E76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cenario Modelling: A Comprehensive Guide | Orgvue">
            <a:extLst>
              <a:ext uri="{FF2B5EF4-FFF2-40B4-BE49-F238E27FC236}">
                <a16:creationId xmlns:a16="http://schemas.microsoft.com/office/drawing/2014/main" id="{8DE0AEE2-7802-E64D-BA1B-B33D3BAE7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229"/>
          <a:stretch>
            <a:fillRect/>
          </a:stretch>
        </p:blipFill>
        <p:spPr bwMode="auto">
          <a:xfrm>
            <a:off x="689645" y="4721792"/>
            <a:ext cx="1899760" cy="109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Goals Icon Stock Illustrations – 49,255 Goals Icon Stock Illustrations,  Vectors &amp; Clipart - Dreamstime">
            <a:extLst>
              <a:ext uri="{FF2B5EF4-FFF2-40B4-BE49-F238E27FC236}">
                <a16:creationId xmlns:a16="http://schemas.microsoft.com/office/drawing/2014/main" id="{A22C2CC1-9F9A-4B69-4E44-E570C084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398" y="154152"/>
            <a:ext cx="1488958" cy="14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E26B600-7DF6-5962-BDCC-9660D6E7B3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079"/>
          <a:stretch>
            <a:fillRect/>
          </a:stretch>
        </p:blipFill>
        <p:spPr>
          <a:xfrm>
            <a:off x="414564" y="2032571"/>
            <a:ext cx="2906746" cy="2632499"/>
          </a:xfrm>
          <a:prstGeom prst="rect">
            <a:avLst/>
          </a:prstGeom>
        </p:spPr>
      </p:pic>
      <p:sp>
        <p:nvSpPr>
          <p:cNvPr id="5" name="Freccia destra con strisce 4">
            <a:extLst>
              <a:ext uri="{FF2B5EF4-FFF2-40B4-BE49-F238E27FC236}">
                <a16:creationId xmlns:a16="http://schemas.microsoft.com/office/drawing/2014/main" id="{F64B8159-0763-D0F7-9586-626430E085CC}"/>
              </a:ext>
            </a:extLst>
          </p:cNvPr>
          <p:cNvSpPr/>
          <p:nvPr/>
        </p:nvSpPr>
        <p:spPr>
          <a:xfrm rot="20053396">
            <a:off x="3734778" y="2438902"/>
            <a:ext cx="2288166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424F7DE-15F7-EA97-BC5B-28840B6016CE}"/>
              </a:ext>
            </a:extLst>
          </p:cNvPr>
          <p:cNvSpPr/>
          <p:nvPr/>
        </p:nvSpPr>
        <p:spPr>
          <a:xfrm>
            <a:off x="0" y="898631"/>
            <a:ext cx="587333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Toward</a:t>
            </a:r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 IT service for data </a:t>
            </a:r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providing</a:t>
            </a:r>
            <a:r>
              <a:rPr lang="it-IT" sz="32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on EPOS </a:t>
            </a:r>
            <a:r>
              <a:rPr lang="it-IT" sz="32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platform</a:t>
            </a:r>
            <a:endParaRPr lang="it-IT" sz="32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Freccia destra con strisce 3">
            <a:extLst>
              <a:ext uri="{FF2B5EF4-FFF2-40B4-BE49-F238E27FC236}">
                <a16:creationId xmlns:a16="http://schemas.microsoft.com/office/drawing/2014/main" id="{88401D53-282E-7918-33BC-6368570EF803}"/>
              </a:ext>
            </a:extLst>
          </p:cNvPr>
          <p:cNvSpPr/>
          <p:nvPr/>
        </p:nvSpPr>
        <p:spPr>
          <a:xfrm rot="1088332">
            <a:off x="3908298" y="4501925"/>
            <a:ext cx="2141540" cy="692818"/>
          </a:xfrm>
          <a:prstGeom prst="striped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10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A754D858-18C6-C519-D8FD-163C0BD5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31" y="505495"/>
            <a:ext cx="3411367" cy="24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3" descr="Immagine che contiene testo, schermata, diagramma, Rettangolo&#10;&#10;Descrizione generata automaticamente">
            <a:extLst>
              <a:ext uri="{FF2B5EF4-FFF2-40B4-BE49-F238E27FC236}">
                <a16:creationId xmlns:a16="http://schemas.microsoft.com/office/drawing/2014/main" id="{B0E3895B-EE5F-A724-9292-E3F6C64D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744" y="3116585"/>
            <a:ext cx="3550353" cy="263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F4E34FE-AC57-9910-312F-CD1C04CEC189}"/>
              </a:ext>
            </a:extLst>
          </p:cNvPr>
          <p:cNvSpPr/>
          <p:nvPr/>
        </p:nvSpPr>
        <p:spPr>
          <a:xfrm>
            <a:off x="9720118" y="1737647"/>
            <a:ext cx="20573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data </a:t>
            </a:r>
            <a:r>
              <a:rPr lang="it-IT" sz="24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availability</a:t>
            </a:r>
            <a:endParaRPr lang="it-IT" sz="2400" b="1" i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FA5F104-45B2-F35E-F16D-D30B69E42EEA}"/>
              </a:ext>
            </a:extLst>
          </p:cNvPr>
          <p:cNvSpPr/>
          <p:nvPr/>
        </p:nvSpPr>
        <p:spPr>
          <a:xfrm>
            <a:off x="9986006" y="4456987"/>
            <a:ext cx="17983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data </a:t>
            </a:r>
            <a:r>
              <a:rPr lang="it-IT" sz="2400" b="1" i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analysis</a:t>
            </a:r>
            <a:r>
              <a:rPr lang="it-IT" sz="24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tools</a:t>
            </a:r>
          </a:p>
        </p:txBody>
      </p:sp>
      <p:pic>
        <p:nvPicPr>
          <p:cNvPr id="13" name="Immagine 2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3BF9D26E-A323-9616-642E-5C88B0342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583" y="4456987"/>
            <a:ext cx="2441643" cy="177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D17D83-DE33-287D-BA4A-5FB3D5EC9CE9}"/>
              </a:ext>
            </a:extLst>
          </p:cNvPr>
          <p:cNvSpPr txBox="1"/>
          <p:nvPr/>
        </p:nvSpPr>
        <p:spPr>
          <a:xfrm rot="20006693">
            <a:off x="3858449" y="2657830"/>
            <a:ext cx="173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short time goal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72A4459-3A70-6E12-9B94-3D956EB5442B}"/>
              </a:ext>
            </a:extLst>
          </p:cNvPr>
          <p:cNvSpPr txBox="1"/>
          <p:nvPr/>
        </p:nvSpPr>
        <p:spPr>
          <a:xfrm rot="992214">
            <a:off x="3934318" y="4663668"/>
            <a:ext cx="205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middle time goal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E0E93FE-2EAD-84B8-9465-0936974D9EA2}"/>
              </a:ext>
            </a:extLst>
          </p:cNvPr>
          <p:cNvSpPr txBox="1"/>
          <p:nvPr/>
        </p:nvSpPr>
        <p:spPr>
          <a:xfrm>
            <a:off x="3439058" y="3540823"/>
            <a:ext cx="245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CONTRIBUTION EXPECTED FROM EPOS</a:t>
            </a:r>
          </a:p>
        </p:txBody>
      </p:sp>
    </p:spTree>
    <p:extLst>
      <p:ext uri="{BB962C8B-B14F-4D97-AF65-F5344CB8AC3E}">
        <p14:creationId xmlns:p14="http://schemas.microsoft.com/office/powerpoint/2010/main" val="242985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2162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45D53-0D14-F9D2-535D-37D8B75A2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i un geologo della Sapienza se... | Facebook">
            <a:extLst>
              <a:ext uri="{FF2B5EF4-FFF2-40B4-BE49-F238E27FC236}">
                <a16:creationId xmlns:a16="http://schemas.microsoft.com/office/drawing/2014/main" id="{C2284C77-A457-C89F-E04E-9DD61310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1" y="520631"/>
            <a:ext cx="2691224" cy="27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oma, Università la Sapienza prima al mondo in studi classici - la  Repubblica">
            <a:extLst>
              <a:ext uri="{FF2B5EF4-FFF2-40B4-BE49-F238E27FC236}">
                <a16:creationId xmlns:a16="http://schemas.microsoft.com/office/drawing/2014/main" id="{3B6C859F-6DA6-91EF-CC3A-89B203D6D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r="11972"/>
          <a:stretch>
            <a:fillRect/>
          </a:stretch>
        </p:blipFill>
        <p:spPr bwMode="auto">
          <a:xfrm>
            <a:off x="2389761" y="520631"/>
            <a:ext cx="3706239" cy="27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alvatore MARTINO | Professor (Associate) | PhD | Sapienza University of  Rome, Rome | la sapienza | Department of Earth Sciences | Research profile">
            <a:extLst>
              <a:ext uri="{FF2B5EF4-FFF2-40B4-BE49-F238E27FC236}">
                <a16:creationId xmlns:a16="http://schemas.microsoft.com/office/drawing/2014/main" id="{39C096A2-F556-2905-F109-35B8861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591" y="3505301"/>
            <a:ext cx="1958459" cy="195845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an Marco MARMONI | Researcher | PhD in Engineering Geology | Sapienza  University of Rome, Rome | la sapienza | Department of Earth Sciences |  Research profile">
            <a:extLst>
              <a:ext uri="{FF2B5EF4-FFF2-40B4-BE49-F238E27FC236}">
                <a16:creationId xmlns:a16="http://schemas.microsoft.com/office/drawing/2014/main" id="{DBA389F2-D900-9B45-8D4E-2B4C1930D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t="33048" r="18589"/>
          <a:stretch>
            <a:fillRect/>
          </a:stretch>
        </p:blipFill>
        <p:spPr bwMode="auto">
          <a:xfrm>
            <a:off x="3800163" y="3470927"/>
            <a:ext cx="2058687" cy="1986449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ian Marco Marmoni - Sapienza Università di Roma | LinkedIn">
            <a:extLst>
              <a:ext uri="{FF2B5EF4-FFF2-40B4-BE49-F238E27FC236}">
                <a16:creationId xmlns:a16="http://schemas.microsoft.com/office/drawing/2014/main" id="{3A9CA3E6-0F8C-58AC-9360-29D9FE741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t="23748" r="11487"/>
          <a:stretch>
            <a:fillRect/>
          </a:stretch>
        </p:blipFill>
        <p:spPr bwMode="auto">
          <a:xfrm>
            <a:off x="6333150" y="3492533"/>
            <a:ext cx="1951548" cy="196484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50A93E-405A-2A3B-C8B6-C99B1A32C9F3}"/>
              </a:ext>
            </a:extLst>
          </p:cNvPr>
          <p:cNvSpPr txBox="1"/>
          <p:nvPr/>
        </p:nvSpPr>
        <p:spPr>
          <a:xfrm>
            <a:off x="1314591" y="5457376"/>
            <a:ext cx="202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Salvatore Martino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E39F7C-7A1F-C7FC-E2DA-1478FA225925}"/>
              </a:ext>
            </a:extLst>
          </p:cNvPr>
          <p:cNvSpPr txBox="1"/>
          <p:nvPr/>
        </p:nvSpPr>
        <p:spPr>
          <a:xfrm>
            <a:off x="3627318" y="5457376"/>
            <a:ext cx="242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Gian Marco </a:t>
            </a:r>
            <a:r>
              <a:rPr lang="it-IT" dirty="0" err="1"/>
              <a:t>Marmoni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D941B1-5BB1-3C41-416B-C3ED909B884B}"/>
              </a:ext>
            </a:extLst>
          </p:cNvPr>
          <p:cNvSpPr txBox="1"/>
          <p:nvPr/>
        </p:nvSpPr>
        <p:spPr>
          <a:xfrm>
            <a:off x="6225701" y="5463760"/>
            <a:ext cx="200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Guglielmo Grechi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FCBDB97-20C5-8532-CF2A-AE982393F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51928" t="35704" r="6816" b="30376"/>
          <a:stretch>
            <a:fillRect/>
          </a:stretch>
        </p:blipFill>
        <p:spPr bwMode="auto">
          <a:xfrm>
            <a:off x="8758999" y="3534410"/>
            <a:ext cx="1940130" cy="195375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1A337D-97C1-91D3-EE8A-7391A16CCCCD}"/>
              </a:ext>
            </a:extLst>
          </p:cNvPr>
          <p:cNvSpPr txBox="1"/>
          <p:nvPr/>
        </p:nvSpPr>
        <p:spPr>
          <a:xfrm>
            <a:off x="8693258" y="5429373"/>
            <a:ext cx="200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Mattia Buglione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6B04CAD-6363-6C57-4C7F-5815D201FE4C}"/>
              </a:ext>
            </a:extLst>
          </p:cNvPr>
          <p:cNvGrpSpPr/>
          <p:nvPr/>
        </p:nvGrpSpPr>
        <p:grpSpPr>
          <a:xfrm>
            <a:off x="8916925" y="520934"/>
            <a:ext cx="3164139" cy="2739548"/>
            <a:chOff x="8916925" y="520934"/>
            <a:chExt cx="3164139" cy="2739548"/>
          </a:xfrm>
        </p:grpSpPr>
        <p:pic>
          <p:nvPicPr>
            <p:cNvPr id="1038" name="Picture 14" descr="Corso aggiornamento docenti - DST Sapienza">
              <a:extLst>
                <a:ext uri="{FF2B5EF4-FFF2-40B4-BE49-F238E27FC236}">
                  <a16:creationId xmlns:a16="http://schemas.microsoft.com/office/drawing/2014/main" id="{7EE473F4-840B-D579-7AFC-5D6574F55D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5" t="-5909" r="11055" b="61685"/>
            <a:stretch>
              <a:fillRect/>
            </a:stretch>
          </p:blipFill>
          <p:spPr bwMode="auto">
            <a:xfrm>
              <a:off x="8916925" y="1561395"/>
              <a:ext cx="2389761" cy="64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Sapienza Università di Roma - Elastica">
              <a:extLst>
                <a:ext uri="{FF2B5EF4-FFF2-40B4-BE49-F238E27FC236}">
                  <a16:creationId xmlns:a16="http://schemas.microsoft.com/office/drawing/2014/main" id="{BFFF21D1-B92C-1EB3-6336-C55D6FD96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4" t="21596" r="10018" b="26064"/>
            <a:stretch>
              <a:fillRect/>
            </a:stretch>
          </p:blipFill>
          <p:spPr bwMode="auto">
            <a:xfrm>
              <a:off x="9046626" y="520934"/>
              <a:ext cx="3034438" cy="996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Dipartimento di Scienze della Terra">
              <a:extLst>
                <a:ext uri="{FF2B5EF4-FFF2-40B4-BE49-F238E27FC236}">
                  <a16:creationId xmlns:a16="http://schemas.microsoft.com/office/drawing/2014/main" id="{4AD3D799-F421-3D1B-08B2-9CE5269C56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3657" y="2121166"/>
              <a:ext cx="3017407" cy="113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341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30B56-9D84-8BF3-68F3-961D64D4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A19C6E72-B7BC-AE2A-40A0-9B8958DF5CA4}"/>
              </a:ext>
            </a:extLst>
          </p:cNvPr>
          <p:cNvSpPr/>
          <p:nvPr/>
        </p:nvSpPr>
        <p:spPr>
          <a:xfrm>
            <a:off x="2530550" y="3429000"/>
            <a:ext cx="88356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OUR EXPERIENCE BEFORE EPOS</a:t>
            </a:r>
            <a:endParaRPr lang="it-IT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F89BE80-69D5-D278-CECA-3F86D889E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2367605" y="622977"/>
            <a:ext cx="9530576" cy="26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906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36C22-3D3D-F4C4-28FE-5CFBD4ABB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32E1E2C3-C620-D17F-D556-D587122FC985}"/>
              </a:ext>
            </a:extLst>
          </p:cNvPr>
          <p:cNvGrpSpPr/>
          <p:nvPr/>
        </p:nvGrpSpPr>
        <p:grpSpPr>
          <a:xfrm>
            <a:off x="392660" y="1072280"/>
            <a:ext cx="2777584" cy="4713439"/>
            <a:chOff x="2271070" y="281662"/>
            <a:chExt cx="3066781" cy="5442272"/>
          </a:xfrm>
        </p:grpSpPr>
        <p:grpSp>
          <p:nvGrpSpPr>
            <p:cNvPr id="2" name="Gruppo 14">
              <a:extLst>
                <a:ext uri="{FF2B5EF4-FFF2-40B4-BE49-F238E27FC236}">
                  <a16:creationId xmlns:a16="http://schemas.microsoft.com/office/drawing/2014/main" id="{67611BB0-2EE5-8D0D-002B-7DC6404B9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1070" y="2058075"/>
              <a:ext cx="2443832" cy="1876746"/>
              <a:chOff x="119198" y="51319"/>
              <a:chExt cx="2443239" cy="1876066"/>
            </a:xfrm>
          </p:grpSpPr>
          <p:pic>
            <p:nvPicPr>
              <p:cNvPr id="3" name="Immagine 10" descr="Immagine che contiene testo, segnale&#10;&#10;Descrizione generata automaticamente">
                <a:extLst>
                  <a:ext uri="{FF2B5EF4-FFF2-40B4-BE49-F238E27FC236}">
                    <a16:creationId xmlns:a16="http://schemas.microsoft.com/office/drawing/2014/main" id="{94CFB0BB-53BF-1D7F-FA01-240C827824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51319"/>
                <a:ext cx="1403639" cy="1403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C2A58372-4039-F73B-9F45-C999E846B1BE}"/>
                  </a:ext>
                </a:extLst>
              </p:cNvPr>
              <p:cNvSpPr txBox="1"/>
              <p:nvPr/>
            </p:nvSpPr>
            <p:spPr>
              <a:xfrm>
                <a:off x="119198" y="1447813"/>
                <a:ext cx="2443239" cy="479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it-IT" sz="1050" b="1" dirty="0">
                    <a:solidFill>
                      <a:srgbClr val="0070C0"/>
                    </a:solidFill>
                  </a:rPr>
                  <a:t>https://dst.web.uniroma1.it/it/acuto-field-laboratory</a:t>
                </a:r>
              </a:p>
            </p:txBody>
          </p:sp>
        </p:grpSp>
        <p:grpSp>
          <p:nvGrpSpPr>
            <p:cNvPr id="7" name="Gruppo 15">
              <a:extLst>
                <a:ext uri="{FF2B5EF4-FFF2-40B4-BE49-F238E27FC236}">
                  <a16:creationId xmlns:a16="http://schemas.microsoft.com/office/drawing/2014/main" id="{A48B6F86-C9F9-FEE7-741D-E86B57E735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5996" y="3883700"/>
              <a:ext cx="2443831" cy="1840234"/>
              <a:chOff x="127434" y="3699394"/>
              <a:chExt cx="2443582" cy="1840318"/>
            </a:xfrm>
          </p:grpSpPr>
          <p:pic>
            <p:nvPicPr>
              <p:cNvPr id="8" name="Immagine 14">
                <a:extLst>
                  <a:ext uri="{FF2B5EF4-FFF2-40B4-BE49-F238E27FC236}">
                    <a16:creationId xmlns:a16="http://schemas.microsoft.com/office/drawing/2014/main" id="{D4729EA4-E0F3-FF79-01E9-B96A70C80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125" y="3699394"/>
                <a:ext cx="1884363" cy="140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59FF466-1C9F-B4F9-EE97-01E37D84AD58}"/>
                  </a:ext>
                </a:extLst>
              </p:cNvPr>
              <p:cNvSpPr txBox="1"/>
              <p:nvPr/>
            </p:nvSpPr>
            <p:spPr>
              <a:xfrm>
                <a:off x="127434" y="5059944"/>
                <a:ext cx="2443582" cy="479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it-IT" sz="1050" b="1" dirty="0">
                    <a:solidFill>
                      <a:srgbClr val="0070C0"/>
                    </a:solidFill>
                  </a:rPr>
                  <a:t>https://dst.web.uniroma1.it/it/ventotene-field-laboratory</a:t>
                </a:r>
              </a:p>
            </p:txBody>
          </p:sp>
        </p:grpSp>
        <p:grpSp>
          <p:nvGrpSpPr>
            <p:cNvPr id="10" name="Gruppo 13">
              <a:extLst>
                <a:ext uri="{FF2B5EF4-FFF2-40B4-BE49-F238E27FC236}">
                  <a16:creationId xmlns:a16="http://schemas.microsoft.com/office/drawing/2014/main" id="{7DF3E8B3-E8FB-5E3F-72EE-709C47E98A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1071" y="281662"/>
              <a:ext cx="3066780" cy="1806895"/>
              <a:chOff x="70910" y="1961509"/>
              <a:chExt cx="3066951" cy="1806542"/>
            </a:xfrm>
          </p:grpSpPr>
          <p:pic>
            <p:nvPicPr>
              <p:cNvPr id="11" name="Google Shape;75;p15">
                <a:extLst>
                  <a:ext uri="{FF2B5EF4-FFF2-40B4-BE49-F238E27FC236}">
                    <a16:creationId xmlns:a16="http://schemas.microsoft.com/office/drawing/2014/main" id="{96F14F26-6F40-A157-2300-293F4E8666A0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03"/>
              <a:stretch>
                <a:fillRect/>
              </a:stretch>
            </p:blipFill>
            <p:spPr bwMode="auto">
              <a:xfrm>
                <a:off x="70910" y="1961509"/>
                <a:ext cx="1944216" cy="140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BF27AE8-4832-980A-7BA3-34EB85B704D8}"/>
                  </a:ext>
                </a:extLst>
              </p:cNvPr>
              <p:cNvSpPr txBox="1"/>
              <p:nvPr/>
            </p:nvSpPr>
            <p:spPr>
              <a:xfrm>
                <a:off x="93136" y="3288399"/>
                <a:ext cx="3044725" cy="479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it-IT" sz="1050" b="1" dirty="0">
                    <a:solidFill>
                      <a:srgbClr val="0070C0"/>
                    </a:solidFill>
                  </a:rPr>
                  <a:t>https://dst.web.uniroma1.it/it/laboratorio-naturale-di-poggio-baldi</a:t>
                </a:r>
              </a:p>
            </p:txBody>
          </p:sp>
        </p:grp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A4F8F15-D5A2-A2E6-2A3E-7E9E4512CFD6}"/>
              </a:ext>
            </a:extLst>
          </p:cNvPr>
          <p:cNvGrpSpPr/>
          <p:nvPr/>
        </p:nvGrpSpPr>
        <p:grpSpPr>
          <a:xfrm>
            <a:off x="3140075" y="485056"/>
            <a:ext cx="5911850" cy="5300663"/>
            <a:chOff x="3699152" y="568513"/>
            <a:chExt cx="5911850" cy="5300663"/>
          </a:xfrm>
        </p:grpSpPr>
        <p:pic>
          <p:nvPicPr>
            <p:cNvPr id="14" name="Immagine 12" descr="Immagine che contiene acqua, Risorse idriche, mappa, testo&#10;&#10;Il contenuto generato dall'IA potrebbe non essere corretto.">
              <a:extLst>
                <a:ext uri="{FF2B5EF4-FFF2-40B4-BE49-F238E27FC236}">
                  <a16:creationId xmlns:a16="http://schemas.microsoft.com/office/drawing/2014/main" id="{8AB0A1F5-21E8-0EE2-709F-9EB028FC3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452" y="568513"/>
              <a:ext cx="5416550" cy="530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magine 1">
              <a:extLst>
                <a:ext uri="{FF2B5EF4-FFF2-40B4-BE49-F238E27FC236}">
                  <a16:creationId xmlns:a16="http://schemas.microsoft.com/office/drawing/2014/main" id="{E6644157-546D-0313-E919-BFB206864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9152" y="1033651"/>
              <a:ext cx="1706563" cy="1308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6" name="Picture 6" descr="GeoSciences IR — Italiano">
              <a:extLst>
                <a:ext uri="{FF2B5EF4-FFF2-40B4-BE49-F238E27FC236}">
                  <a16:creationId xmlns:a16="http://schemas.microsoft.com/office/drawing/2014/main" id="{B2009B60-42E1-95E8-153A-126FE58A3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40" y="3613338"/>
              <a:ext cx="1706562" cy="6873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Bando PNRR Fondazione RETURN – Cluster Smart Cities &amp; Communities Lombardia">
              <a:extLst>
                <a:ext uri="{FF2B5EF4-FFF2-40B4-BE49-F238E27FC236}">
                  <a16:creationId xmlns:a16="http://schemas.microsoft.com/office/drawing/2014/main" id="{708E9B81-1223-FCF5-0AF1-AE9A2FA4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440" y="2505263"/>
              <a:ext cx="1706562" cy="957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uppo 19">
              <a:extLst>
                <a:ext uri="{FF2B5EF4-FFF2-40B4-BE49-F238E27FC236}">
                  <a16:creationId xmlns:a16="http://schemas.microsoft.com/office/drawing/2014/main" id="{3F667786-CE81-919C-7EC1-E01DE3BBD2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3440" y="4402326"/>
              <a:ext cx="1706562" cy="1403350"/>
              <a:chOff x="2490774" y="4553856"/>
              <a:chExt cx="1706307" cy="1403575"/>
            </a:xfrm>
          </p:grpSpPr>
          <p:pic>
            <p:nvPicPr>
              <p:cNvPr id="19" name="Picture 4" descr="Triquetra - Geosystems Hellas S.A.">
                <a:extLst>
                  <a:ext uri="{FF2B5EF4-FFF2-40B4-BE49-F238E27FC236}">
                    <a16:creationId xmlns:a16="http://schemas.microsoft.com/office/drawing/2014/main" id="{BFC9DA8B-CF54-CAFA-8FA5-62D7068D2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0774" y="4553856"/>
                <a:ext cx="1706307" cy="14035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Comunità economica europea - Wikipedia">
                <a:extLst>
                  <a:ext uri="{FF2B5EF4-FFF2-40B4-BE49-F238E27FC236}">
                    <a16:creationId xmlns:a16="http://schemas.microsoft.com/office/drawing/2014/main" id="{8F4E35A7-0FF5-F954-AD0D-D3F70EFD97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817" y="4603188"/>
                <a:ext cx="444018" cy="295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Immagine 2" descr="Immagine che contiene modello, quadrato, Simmetria, pixel&#10;&#10;Il contenuto generato dall'IA potrebbe non essere corretto.">
              <a:extLst>
                <a:ext uri="{FF2B5EF4-FFF2-40B4-BE49-F238E27FC236}">
                  <a16:creationId xmlns:a16="http://schemas.microsoft.com/office/drawing/2014/main" id="{B7D53F96-9AB8-E641-4317-05FA095A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9852" y="614551"/>
              <a:ext cx="1509713" cy="150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Ovale 22">
            <a:extLst>
              <a:ext uri="{FF2B5EF4-FFF2-40B4-BE49-F238E27FC236}">
                <a16:creationId xmlns:a16="http://schemas.microsoft.com/office/drawing/2014/main" id="{B7B97132-D93E-5083-251C-88969E8DA346}"/>
              </a:ext>
            </a:extLst>
          </p:cNvPr>
          <p:cNvSpPr/>
          <p:nvPr/>
        </p:nvSpPr>
        <p:spPr>
          <a:xfrm>
            <a:off x="5593872" y="1975313"/>
            <a:ext cx="282102" cy="2754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7B456B7F-D744-6DB9-373C-43764B1430E0}"/>
              </a:ext>
            </a:extLst>
          </p:cNvPr>
          <p:cNvSpPr/>
          <p:nvPr/>
        </p:nvSpPr>
        <p:spPr>
          <a:xfrm>
            <a:off x="6061548" y="2943354"/>
            <a:ext cx="282102" cy="2754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025827E-BBAF-3559-6CCA-F2154A6B26CD}"/>
              </a:ext>
            </a:extLst>
          </p:cNvPr>
          <p:cNvSpPr/>
          <p:nvPr/>
        </p:nvSpPr>
        <p:spPr>
          <a:xfrm>
            <a:off x="6096000" y="3501410"/>
            <a:ext cx="282102" cy="2754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Google Shape;56;p13">
            <a:extLst>
              <a:ext uri="{FF2B5EF4-FFF2-40B4-BE49-F238E27FC236}">
                <a16:creationId xmlns:a16="http://schemas.microsoft.com/office/drawing/2014/main" id="{1AF4ED45-6A59-8BD0-EF94-3408EEEF18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/>
          <a:srcRect l="36150" t="9382" r="3199" b="17117"/>
          <a:stretch>
            <a:fillRect/>
          </a:stretch>
        </p:blipFill>
        <p:spPr bwMode="auto">
          <a:xfrm>
            <a:off x="9130142" y="492781"/>
            <a:ext cx="2890289" cy="177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magine 2" descr="Immagine che contiene neve, esterni, natura, discesa&#10;&#10;Descrizione generata automaticamente">
            <a:extLst>
              <a:ext uri="{FF2B5EF4-FFF2-40B4-BE49-F238E27FC236}">
                <a16:creationId xmlns:a16="http://schemas.microsoft.com/office/drawing/2014/main" id="{F1125B61-11DE-9066-89E8-09F5BD852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43" y="2293430"/>
            <a:ext cx="2628949" cy="177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Immagine che contiene aria aperta, cielo, natura, paesaggio&#10;&#10;Descrizione generata automaticamente">
            <a:extLst>
              <a:ext uri="{FF2B5EF4-FFF2-40B4-BE49-F238E27FC236}">
                <a16:creationId xmlns:a16="http://schemas.microsoft.com/office/drawing/2014/main" id="{FD819870-4896-29CB-C9B0-59FD1193E409}"/>
              </a:ext>
            </a:extLst>
          </p:cNvPr>
          <p:cNvPicPr>
            <a:picLocks noChangeAspect="1"/>
          </p:cNvPicPr>
          <p:nvPr/>
        </p:nvPicPr>
        <p:blipFill>
          <a:blip r:embed="rId14" cstate="hqprint"/>
          <a:srcRect/>
          <a:stretch/>
        </p:blipFill>
        <p:spPr>
          <a:xfrm>
            <a:off x="9170391" y="4147500"/>
            <a:ext cx="2786241" cy="168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73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76148DB-BD1F-35C9-DF04-DF020D0C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2367605" y="622977"/>
            <a:ext cx="9530576" cy="26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D518F3-9E38-D748-7073-0409F0D80E70}"/>
              </a:ext>
            </a:extLst>
          </p:cNvPr>
          <p:cNvSpPr txBox="1"/>
          <p:nvPr/>
        </p:nvSpPr>
        <p:spPr>
          <a:xfrm>
            <a:off x="2299510" y="3297677"/>
            <a:ext cx="9441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Ground instabilities, such as landslides, can be studied in their natural context through laboratory-like environments that allow the synchronous monitoring of multiple control parameters of the phenomenon using sensors of different types.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204049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E59C9-837F-D7A3-251D-0CEA946C6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>
            <a:extLst>
              <a:ext uri="{FF2B5EF4-FFF2-40B4-BE49-F238E27FC236}">
                <a16:creationId xmlns:a16="http://schemas.microsoft.com/office/drawing/2014/main" id="{BE125293-9946-EE1B-5FE0-89B503C2271C}"/>
              </a:ext>
            </a:extLst>
          </p:cNvPr>
          <p:cNvGrpSpPr/>
          <p:nvPr/>
        </p:nvGrpSpPr>
        <p:grpSpPr>
          <a:xfrm>
            <a:off x="143202" y="403615"/>
            <a:ext cx="11599848" cy="4149618"/>
            <a:chOff x="235950" y="491164"/>
            <a:chExt cx="11599848" cy="4149618"/>
          </a:xfrm>
        </p:grpSpPr>
        <p:pic>
          <p:nvPicPr>
            <p:cNvPr id="2" name="Picture 2" descr="Edometro Automatico Compiuterizzato ACE EmS - Controls">
              <a:extLst>
                <a:ext uri="{FF2B5EF4-FFF2-40B4-BE49-F238E27FC236}">
                  <a16:creationId xmlns:a16="http://schemas.microsoft.com/office/drawing/2014/main" id="{BB688C47-6B53-39F7-FBBE-98AB05BE9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23" y="860496"/>
              <a:ext cx="2269177" cy="184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uppo 9">
              <a:extLst>
                <a:ext uri="{FF2B5EF4-FFF2-40B4-BE49-F238E27FC236}">
                  <a16:creationId xmlns:a16="http://schemas.microsoft.com/office/drawing/2014/main" id="{98FA0E2C-846E-2046-DA37-7155AC7EF7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5950" y="2731190"/>
              <a:ext cx="2410524" cy="1663054"/>
              <a:chOff x="4874556" y="414383"/>
              <a:chExt cx="4845727" cy="5570492"/>
            </a:xfrm>
          </p:grpSpPr>
          <p:pic>
            <p:nvPicPr>
              <p:cNvPr id="6" name="Picture 4" descr="Infografica Dello Strato Del Suolo Tessitura Del Sottosuolo Terrestre -  Immagini vettoriali stock e altre immagini di Terreno - iStock">
                <a:extLst>
                  <a:ext uri="{FF2B5EF4-FFF2-40B4-BE49-F238E27FC236}">
                    <a16:creationId xmlns:a16="http://schemas.microsoft.com/office/drawing/2014/main" id="{E8FEB838-3F01-CE6A-F785-6374E1E9F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092"/>
              <a:stretch>
                <a:fillRect/>
              </a:stretch>
            </p:blipFill>
            <p:spPr bwMode="auto">
              <a:xfrm>
                <a:off x="4874556" y="679151"/>
                <a:ext cx="4845727" cy="5305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ttangolo con angoli arrotondati 2">
                <a:extLst>
                  <a:ext uri="{FF2B5EF4-FFF2-40B4-BE49-F238E27FC236}">
                    <a16:creationId xmlns:a16="http://schemas.microsoft.com/office/drawing/2014/main" id="{82616A05-D17B-945B-1ADA-57DAC9863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905" y="3332014"/>
                <a:ext cx="216024" cy="391632"/>
              </a:xfrm>
              <a:prstGeom prst="roundRect">
                <a:avLst>
                  <a:gd name="adj" fmla="val 16667"/>
                </a:avLst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822433"/>
                  </a:buClr>
                  <a:buChar char="•"/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16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4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20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it-IT" altLang="it-IT" sz="90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Freccia in giù 7">
                <a:extLst>
                  <a:ext uri="{FF2B5EF4-FFF2-40B4-BE49-F238E27FC236}">
                    <a16:creationId xmlns:a16="http://schemas.microsoft.com/office/drawing/2014/main" id="{068532DA-3B90-1EF2-BCE0-8D787DAC1968}"/>
                  </a:ext>
                </a:extLst>
              </p:cNvPr>
              <p:cNvSpPr/>
              <p:nvPr/>
            </p:nvSpPr>
            <p:spPr bwMode="auto">
              <a:xfrm>
                <a:off x="5566388" y="414383"/>
                <a:ext cx="793989" cy="488252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charset="0"/>
                </a:endParaRPr>
              </a:p>
            </p:txBody>
          </p:sp>
          <p:sp>
            <p:nvSpPr>
              <p:cNvPr id="9" name="Freccia in giù 8">
                <a:extLst>
                  <a:ext uri="{FF2B5EF4-FFF2-40B4-BE49-F238E27FC236}">
                    <a16:creationId xmlns:a16="http://schemas.microsoft.com/office/drawing/2014/main" id="{490E4487-2D99-D76C-4AE2-ADBC61E4E0B8}"/>
                  </a:ext>
                </a:extLst>
              </p:cNvPr>
              <p:cNvSpPr/>
              <p:nvPr/>
            </p:nvSpPr>
            <p:spPr bwMode="auto">
              <a:xfrm>
                <a:off x="6504879" y="428671"/>
                <a:ext cx="793989" cy="488252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charset="0"/>
                </a:endParaRPr>
              </a:p>
            </p:txBody>
          </p:sp>
          <p:sp>
            <p:nvSpPr>
              <p:cNvPr id="10" name="Freccia in giù 9">
                <a:extLst>
                  <a:ext uri="{FF2B5EF4-FFF2-40B4-BE49-F238E27FC236}">
                    <a16:creationId xmlns:a16="http://schemas.microsoft.com/office/drawing/2014/main" id="{EACBDDDE-40E8-2C7D-4CF4-22C4A0FF0C2F}"/>
                  </a:ext>
                </a:extLst>
              </p:cNvPr>
              <p:cNvSpPr/>
              <p:nvPr/>
            </p:nvSpPr>
            <p:spPr bwMode="auto">
              <a:xfrm>
                <a:off x="7471958" y="428671"/>
                <a:ext cx="795575" cy="488252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charset="0"/>
                </a:endParaRPr>
              </a:p>
            </p:txBody>
          </p:sp>
          <p:sp>
            <p:nvSpPr>
              <p:cNvPr id="11" name="Freccia in giù 10">
                <a:extLst>
                  <a:ext uri="{FF2B5EF4-FFF2-40B4-BE49-F238E27FC236}">
                    <a16:creationId xmlns:a16="http://schemas.microsoft.com/office/drawing/2014/main" id="{3FC596A1-6C9F-1DC4-DB74-C4E617A743F7}"/>
                  </a:ext>
                </a:extLst>
              </p:cNvPr>
              <p:cNvSpPr/>
              <p:nvPr/>
            </p:nvSpPr>
            <p:spPr bwMode="auto">
              <a:xfrm>
                <a:off x="8369164" y="435022"/>
                <a:ext cx="793989" cy="488252"/>
              </a:xfrm>
              <a:prstGeom prst="downArrow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it-IT">
                  <a:latin typeface="Arial" charset="0"/>
                </a:endParaRPr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FD8FCA01-9098-037B-BF23-7D3B0E68E69C}"/>
                </a:ext>
              </a:extLst>
            </p:cNvPr>
            <p:cNvGrpSpPr/>
            <p:nvPr/>
          </p:nvGrpSpPr>
          <p:grpSpPr>
            <a:xfrm>
              <a:off x="3225440" y="860496"/>
              <a:ext cx="4148655" cy="3082648"/>
              <a:chOff x="3810266" y="741742"/>
              <a:chExt cx="4077607" cy="2906590"/>
            </a:xfrm>
          </p:grpSpPr>
          <p:pic>
            <p:nvPicPr>
              <p:cNvPr id="13" name="Picture 2" descr="Shaking table test for seismic optimization of soil slope reinforced by new  EPS pile under earthquake - ScienceDirect">
                <a:extLst>
                  <a:ext uri="{FF2B5EF4-FFF2-40B4-BE49-F238E27FC236}">
                    <a16:creationId xmlns:a16="http://schemas.microsoft.com/office/drawing/2014/main" id="{51DD9C97-8B43-2D45-8062-5AA49C5648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266" y="741742"/>
                <a:ext cx="4077607" cy="2391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DAF5DB32-9C61-AC9B-942B-C8BB0ACEE5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3807" y="3128847"/>
                <a:ext cx="2410524" cy="519485"/>
                <a:chOff x="5964659" y="4078514"/>
                <a:chExt cx="2493541" cy="1498433"/>
              </a:xfrm>
            </p:grpSpPr>
            <p:pic>
              <p:nvPicPr>
                <p:cNvPr id="15" name="Picture 6" descr="Segnale sismico GM17: (a) accelerogramma e (b) spettro di Fourier delle...  | Download Scientific Diagram">
                  <a:extLst>
                    <a:ext uri="{FF2B5EF4-FFF2-40B4-BE49-F238E27FC236}">
                      <a16:creationId xmlns:a16="http://schemas.microsoft.com/office/drawing/2014/main" id="{5C8CE380-8ED3-FFB0-D7B4-B63D2E28C5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50" t="10725" r="55733" b="4581"/>
                <a:stretch>
                  <a:fillRect/>
                </a:stretch>
              </p:blipFill>
              <p:spPr bwMode="auto">
                <a:xfrm>
                  <a:off x="5964659" y="4078514"/>
                  <a:ext cx="2372820" cy="1498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" name="Rettangolo 1">
                  <a:extLst>
                    <a:ext uri="{FF2B5EF4-FFF2-40B4-BE49-F238E27FC236}">
                      <a16:creationId xmlns:a16="http://schemas.microsoft.com/office/drawing/2014/main" id="{AB3D0515-6922-A57C-3D69-D7C44F793B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16863" y="4078514"/>
                  <a:ext cx="255537" cy="2145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rgbClr val="822433"/>
                    </a:buClr>
                    <a:buChar char="•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it-IT" altLang="it-IT"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Rettangolo 10">
                  <a:extLst>
                    <a:ext uri="{FF2B5EF4-FFF2-40B4-BE49-F238E27FC236}">
                      <a16:creationId xmlns:a16="http://schemas.microsoft.com/office/drawing/2014/main" id="{290AD655-FE31-AB22-DCCC-CFFFA7E5D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77931" y="4941168"/>
                  <a:ext cx="255537" cy="2145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rgbClr val="822433"/>
                    </a:buClr>
                    <a:buChar char="•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it-IT" altLang="it-IT"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Rettangolo 11">
                  <a:extLst>
                    <a:ext uri="{FF2B5EF4-FFF2-40B4-BE49-F238E27FC236}">
                      <a16:creationId xmlns:a16="http://schemas.microsoft.com/office/drawing/2014/main" id="{29DA9FD4-26AA-119B-41A0-AB591E631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89094" y="5134291"/>
                  <a:ext cx="383306" cy="2145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rgbClr val="822433"/>
                    </a:buClr>
                    <a:buChar char="•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it-IT" altLang="it-IT" sz="9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Rettangolo 12">
                  <a:extLst>
                    <a:ext uri="{FF2B5EF4-FFF2-40B4-BE49-F238E27FC236}">
                      <a16:creationId xmlns:a16="http://schemas.microsoft.com/office/drawing/2014/main" id="{F07BB4A3-6628-E8A8-AD1E-9DDDC1467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02663" y="4967064"/>
                  <a:ext cx="255537" cy="2145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rgbClr val="822433"/>
                    </a:buClr>
                    <a:buChar char="•"/>
                    <a:defRPr sz="2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0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16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14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FontTx/>
                    <a:buNone/>
                  </a:pPr>
                  <a:endParaRPr lang="it-IT" altLang="it-IT" sz="90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21" name="Google Shape;67;p14">
              <a:extLst>
                <a:ext uri="{FF2B5EF4-FFF2-40B4-BE49-F238E27FC236}">
                  <a16:creationId xmlns:a16="http://schemas.microsoft.com/office/drawing/2014/main" id="{905450F9-CAE5-1512-CF07-88E03E82348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2" t="605" r="-999" b="22688"/>
            <a:stretch>
              <a:fillRect/>
            </a:stretch>
          </p:blipFill>
          <p:spPr bwMode="auto">
            <a:xfrm>
              <a:off x="7626336" y="1713145"/>
              <a:ext cx="4209462" cy="2647051"/>
            </a:xfrm>
            <a:prstGeom prst="rect">
              <a:avLst/>
            </a:prstGeom>
            <a:solidFill>
              <a:srgbClr val="FFFFFF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5" name="Freccia destra con strisce 24">
              <a:extLst>
                <a:ext uri="{FF2B5EF4-FFF2-40B4-BE49-F238E27FC236}">
                  <a16:creationId xmlns:a16="http://schemas.microsoft.com/office/drawing/2014/main" id="{F0C0C6C1-92AD-EF4F-CE25-EF41755A8E2B}"/>
                </a:ext>
              </a:extLst>
            </p:cNvPr>
            <p:cNvSpPr/>
            <p:nvPr/>
          </p:nvSpPr>
          <p:spPr>
            <a:xfrm rot="19033454">
              <a:off x="2834014" y="3570059"/>
              <a:ext cx="888980" cy="629198"/>
            </a:xfrm>
            <a:prstGeom prst="striped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reccia destra con strisce 25">
              <a:extLst>
                <a:ext uri="{FF2B5EF4-FFF2-40B4-BE49-F238E27FC236}">
                  <a16:creationId xmlns:a16="http://schemas.microsoft.com/office/drawing/2014/main" id="{550C1E8E-9D54-9411-72FB-EAAF0AA9B2D0}"/>
                </a:ext>
              </a:extLst>
            </p:cNvPr>
            <p:cNvSpPr/>
            <p:nvPr/>
          </p:nvSpPr>
          <p:spPr>
            <a:xfrm rot="2490962">
              <a:off x="6759236" y="3549463"/>
              <a:ext cx="888980" cy="629198"/>
            </a:xfrm>
            <a:prstGeom prst="striped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Freccia destra con strisce 26">
              <a:extLst>
                <a:ext uri="{FF2B5EF4-FFF2-40B4-BE49-F238E27FC236}">
                  <a16:creationId xmlns:a16="http://schemas.microsoft.com/office/drawing/2014/main" id="{51F90BAA-4BF3-6674-B324-61F12183D82B}"/>
                </a:ext>
              </a:extLst>
            </p:cNvPr>
            <p:cNvSpPr/>
            <p:nvPr/>
          </p:nvSpPr>
          <p:spPr>
            <a:xfrm rot="13616389">
              <a:off x="7360222" y="893616"/>
              <a:ext cx="888980" cy="629198"/>
            </a:xfrm>
            <a:prstGeom prst="strip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Freccia destra con strisce 27">
              <a:extLst>
                <a:ext uri="{FF2B5EF4-FFF2-40B4-BE49-F238E27FC236}">
                  <a16:creationId xmlns:a16="http://schemas.microsoft.com/office/drawing/2014/main" id="{AF680240-A2DB-0132-C4C4-2AA411E73C5C}"/>
                </a:ext>
              </a:extLst>
            </p:cNvPr>
            <p:cNvSpPr/>
            <p:nvPr/>
          </p:nvSpPr>
          <p:spPr>
            <a:xfrm rot="7981919">
              <a:off x="2261205" y="1112003"/>
              <a:ext cx="888980" cy="629198"/>
            </a:xfrm>
            <a:prstGeom prst="stripedRightArrow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3E3E5B1-ABAA-E68B-67F2-DBFDF7B048E9}"/>
                </a:ext>
              </a:extLst>
            </p:cNvPr>
            <p:cNvSpPr txBox="1"/>
            <p:nvPr/>
          </p:nvSpPr>
          <p:spPr>
            <a:xfrm>
              <a:off x="7308406" y="491164"/>
              <a:ext cx="1799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DOWNSCALING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DA3BC9AF-D556-C30D-1FD1-C38ADE5913DA}"/>
                </a:ext>
              </a:extLst>
            </p:cNvPr>
            <p:cNvSpPr txBox="1"/>
            <p:nvPr/>
          </p:nvSpPr>
          <p:spPr>
            <a:xfrm>
              <a:off x="2623226" y="4271450"/>
              <a:ext cx="1799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UPSCALING</a:t>
              </a:r>
            </a:p>
          </p:txBody>
        </p: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63D3378-4B33-61FC-4629-73674FD09BC8}"/>
              </a:ext>
            </a:extLst>
          </p:cNvPr>
          <p:cNvSpPr txBox="1"/>
          <p:nvPr/>
        </p:nvSpPr>
        <p:spPr>
          <a:xfrm>
            <a:off x="173048" y="4509762"/>
            <a:ext cx="11680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Multiscale laboratory approaches applied to </a:t>
            </a:r>
            <a:r>
              <a:rPr lang="en-US" sz="2000" i="1" dirty="0"/>
              <a:t>ground instabilities</a:t>
            </a:r>
            <a:r>
              <a:rPr lang="en-US" sz="2000" dirty="0"/>
              <a:t> involve </a:t>
            </a:r>
            <a:r>
              <a:rPr lang="en-US" sz="2000" i="1" dirty="0"/>
              <a:t>downscaling</a:t>
            </a:r>
            <a:r>
              <a:rPr lang="en-US" sz="2000" dirty="0"/>
              <a:t> paths—from the natural process to laboratory testing—and </a:t>
            </a:r>
            <a:r>
              <a:rPr lang="en-US" sz="2000" i="1" dirty="0"/>
              <a:t>upscaling</a:t>
            </a:r>
            <a:r>
              <a:rPr lang="en-US" sz="2000" dirty="0"/>
              <a:t> paths—from laboratory testing back to the natural process. These approaches are not always complementary, since some </a:t>
            </a:r>
            <a:r>
              <a:rPr lang="en-US" sz="2000" i="1" dirty="0"/>
              <a:t>ground instability</a:t>
            </a:r>
            <a:r>
              <a:rPr lang="en-US" sz="2000" dirty="0"/>
              <a:t> processes can be fully analyzed only at real scale</a:t>
            </a:r>
            <a:endParaRPr lang="it-IT" sz="2000" dirty="0"/>
          </a:p>
          <a:p>
            <a:pPr algn="just"/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8240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6204B57-6C07-09FC-815A-310FB3B1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2367605" y="622977"/>
            <a:ext cx="9530576" cy="26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 descr="Immagine che contiene testo, schermata, albero, montagna&#10;&#10;Il contenuto generato dall'IA potrebbe non essere corretto.">
            <a:extLst>
              <a:ext uri="{FF2B5EF4-FFF2-40B4-BE49-F238E27FC236}">
                <a16:creationId xmlns:a16="http://schemas.microsoft.com/office/drawing/2014/main" id="{AA89AB4B-2B2E-7E48-EA7C-B2CEAD71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" y="3478470"/>
            <a:ext cx="4412974" cy="2328899"/>
          </a:xfrm>
          <a:prstGeom prst="rect">
            <a:avLst/>
          </a:prstGeom>
        </p:spPr>
      </p:pic>
      <p:pic>
        <p:nvPicPr>
          <p:cNvPr id="3" name="Immagine 2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1FEBBA06-6AAB-EAED-E05A-09F17BFA0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343" y="3406161"/>
            <a:ext cx="4548661" cy="2428066"/>
          </a:xfrm>
          <a:prstGeom prst="rect">
            <a:avLst/>
          </a:prstGeom>
        </p:spPr>
      </p:pic>
      <p:pic>
        <p:nvPicPr>
          <p:cNvPr id="5" name="Immagine 4" descr="Immagine che contiene testo, acqua, schermata, natura&#10;&#10;Il contenuto generato dall'IA potrebbe non essere corretto.">
            <a:extLst>
              <a:ext uri="{FF2B5EF4-FFF2-40B4-BE49-F238E27FC236}">
                <a16:creationId xmlns:a16="http://schemas.microsoft.com/office/drawing/2014/main" id="{7D0E3A76-A2EB-960D-5ADB-33FE18594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699" y="3429000"/>
            <a:ext cx="4548660" cy="2349208"/>
          </a:xfrm>
          <a:prstGeom prst="rect">
            <a:avLst/>
          </a:prstGeom>
        </p:spPr>
      </p:pic>
      <p:pic>
        <p:nvPicPr>
          <p:cNvPr id="7" name="Immagine 6" descr="Immagine che contiene testo, schermata, Software multimediale, software&#10;&#10;Il contenuto generato dall'IA potrebbe non essere corretto.">
            <a:extLst>
              <a:ext uri="{FF2B5EF4-FFF2-40B4-BE49-F238E27FC236}">
                <a16:creationId xmlns:a16="http://schemas.microsoft.com/office/drawing/2014/main" id="{9F0C66F1-FCDE-F197-9C07-DC857C2D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040"/>
            <a:ext cx="914400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C70A9ECC-07D7-8D92-B049-C794717E94F2}"/>
              </a:ext>
            </a:extLst>
          </p:cNvPr>
          <p:cNvGrpSpPr>
            <a:grpSpLocks/>
          </p:cNvGrpSpPr>
          <p:nvPr/>
        </p:nvGrpSpPr>
        <p:grpSpPr bwMode="auto">
          <a:xfrm>
            <a:off x="5220511" y="2363161"/>
            <a:ext cx="6829256" cy="3528131"/>
            <a:chOff x="1244600" y="981076"/>
            <a:chExt cx="7899400" cy="5078572"/>
          </a:xfrm>
        </p:grpSpPr>
        <p:pic>
          <p:nvPicPr>
            <p:cNvPr id="9" name="Immagine 4" descr="Immagine che contiene testo, schermata, Carattere&#10;&#10;Il contenuto generato dall'IA potrebbe non essere corretto.">
              <a:extLst>
                <a:ext uri="{FF2B5EF4-FFF2-40B4-BE49-F238E27FC236}">
                  <a16:creationId xmlns:a16="http://schemas.microsoft.com/office/drawing/2014/main" id="{4EBD04BC-D4B2-55EC-D2CB-B3B608577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00" y="2452527"/>
              <a:ext cx="7832724" cy="360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magine 6" descr="Immagine che contiene testo, schermata, mappa&#10;&#10;Il contenuto generato dall'IA potrebbe non essere corretto.">
              <a:extLst>
                <a:ext uri="{FF2B5EF4-FFF2-40B4-BE49-F238E27FC236}">
                  <a16:creationId xmlns:a16="http://schemas.microsoft.com/office/drawing/2014/main" id="{37464EC3-58E8-E4C8-C309-28E71A5CB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600" y="981076"/>
              <a:ext cx="7899400" cy="233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38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9">
            <a:extLst>
              <a:ext uri="{FF2B5EF4-FFF2-40B4-BE49-F238E27FC236}">
                <a16:creationId xmlns:a16="http://schemas.microsoft.com/office/drawing/2014/main" id="{50A354A9-01BA-55D3-2883-1588C5E4A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82650"/>
            <a:ext cx="5813425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3">
            <a:extLst>
              <a:ext uri="{FF2B5EF4-FFF2-40B4-BE49-F238E27FC236}">
                <a16:creationId xmlns:a16="http://schemas.microsoft.com/office/drawing/2014/main" id="{E21C43C5-25B3-10F0-A0FC-549BC807A2DA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436462"/>
            <a:ext cx="6142037" cy="5387975"/>
            <a:chOff x="3690033" y="552178"/>
            <a:chExt cx="8277657" cy="9399424"/>
          </a:xfrm>
        </p:grpSpPr>
        <p:pic>
          <p:nvPicPr>
            <p:cNvPr id="6" name="Picture 7" descr="A person climbing a cliff&#10;&#10;Description automatically generated">
              <a:extLst>
                <a:ext uri="{FF2B5EF4-FFF2-40B4-BE49-F238E27FC236}">
                  <a16:creationId xmlns:a16="http://schemas.microsoft.com/office/drawing/2014/main" id="{5F531320-1ABE-B0E3-24A8-A59EA942B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95" t="38643" r="10449"/>
            <a:stretch>
              <a:fillRect/>
            </a:stretch>
          </p:blipFill>
          <p:spPr bwMode="auto">
            <a:xfrm>
              <a:off x="8695452" y="3444134"/>
              <a:ext cx="3272238" cy="3533771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VID-20240520-WA0003">
              <a:hlinkClick r:id="" action="ppaction://media"/>
              <a:extLst>
                <a:ext uri="{FF2B5EF4-FFF2-40B4-BE49-F238E27FC236}">
                  <a16:creationId xmlns:a16="http://schemas.microsoft.com/office/drawing/2014/main" id="{4BBE9ABF-681D-39C6-42BD-0D731EAA5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033" y="552178"/>
              <a:ext cx="5868147" cy="3321917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VID-20240514-WA0033">
              <a:hlinkClick r:id="" action="ppaction://media"/>
              <a:extLst>
                <a:ext uri="{FF2B5EF4-FFF2-40B4-BE49-F238E27FC236}">
                  <a16:creationId xmlns:a16="http://schemas.microsoft.com/office/drawing/2014/main" id="{4C254FB9-4D42-7F84-5393-28668AF9D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07"/>
            <a:stretch>
              <a:fillRect/>
            </a:stretch>
          </p:blipFill>
          <p:spPr bwMode="auto">
            <a:xfrm>
              <a:off x="8012310" y="6546351"/>
              <a:ext cx="2659157" cy="3405251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Immagine 8" descr="Immagine che contiene modello, punto, monocromatico&#10;&#10;Descrizione generata automaticamente">
            <a:extLst>
              <a:ext uri="{FF2B5EF4-FFF2-40B4-BE49-F238E27FC236}">
                <a16:creationId xmlns:a16="http://schemas.microsoft.com/office/drawing/2014/main" id="{5ED24F03-6CDB-7825-F8EA-385AAB64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17" y="3424134"/>
            <a:ext cx="1973099" cy="199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4">
            <a:extLst>
              <a:ext uri="{FF2B5EF4-FFF2-40B4-BE49-F238E27FC236}">
                <a16:creationId xmlns:a16="http://schemas.microsoft.com/office/drawing/2014/main" id="{FBA47545-B477-8357-A829-DE97D40CB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517" y="1566153"/>
            <a:ext cx="2061976" cy="154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939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334</Words>
  <Application>Microsoft Macintosh PowerPoint</Application>
  <PresentationFormat>Widescreen</PresentationFormat>
  <Paragraphs>84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Seaford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Karl_EPOS ERIC </cp:lastModifiedBy>
  <cp:revision>51</cp:revision>
  <dcterms:created xsi:type="dcterms:W3CDTF">2026-02-14T10:36:05Z</dcterms:created>
  <dcterms:modified xsi:type="dcterms:W3CDTF">2026-03-17T07:22:11Z</dcterms:modified>
</cp:coreProperties>
</file>