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jEqNUsQFMOt73kELlRbkwK4qxC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3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Open Science - Research Data Management</a:t>
            </a: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Key Steps</a:t>
            </a:r>
            <a:endParaRPr/>
          </a:p>
        </p:txBody>
      </p:sp>
      <p:sp>
        <p:nvSpPr>
          <p:cNvPr id="126" name="Google Shape;12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geographic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/>
          <p:nvPr/>
        </p:nvSpPr>
        <p:spPr>
          <a:xfrm>
            <a:off x="1676400" y="2948059"/>
            <a:ext cx="10424700" cy="227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ct val="102325"/>
              <a:buFont typeface="Calibri"/>
              <a:buNone/>
            </a:pPr>
            <a:r>
              <a:rPr lang="it-IT" sz="4300" b="1" dirty="0" err="1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Integrating</a:t>
            </a:r>
            <a:r>
              <a:rPr lang="it-IT" sz="4300" b="1" dirty="0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 the </a:t>
            </a:r>
            <a:r>
              <a:rPr lang="it-IT" sz="4300" b="1" dirty="0" err="1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EuroGeographics</a:t>
            </a:r>
            <a:r>
              <a:rPr lang="it-IT" sz="4300" b="1" dirty="0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 Maps </a:t>
            </a:r>
            <a:endParaRPr sz="4300" b="1" dirty="0">
              <a:solidFill>
                <a:srgbClr val="1E2F56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ct val="102325"/>
              <a:buFont typeface="Calibri"/>
              <a:buNone/>
            </a:pPr>
            <a:r>
              <a:rPr lang="it-IT" sz="4300" b="1" dirty="0" err="1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into</a:t>
            </a:r>
            <a:r>
              <a:rPr lang="it-IT" sz="4300" b="1" dirty="0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 the EPOS Platform</a:t>
            </a:r>
            <a:endParaRPr sz="4300" b="1" dirty="0">
              <a:solidFill>
                <a:srgbClr val="1E2F56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ct val="102325"/>
              <a:buFont typeface="Calibri"/>
              <a:buNone/>
            </a:pPr>
            <a:endParaRPr sz="4300" dirty="0">
              <a:solidFill>
                <a:srgbClr val="1E2F56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ct val="137500"/>
              <a:buFont typeface="Calibri"/>
              <a:buNone/>
            </a:pPr>
            <a:r>
              <a:rPr lang="it-IT" sz="3200" i="1" dirty="0" err="1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Kety</a:t>
            </a:r>
            <a:r>
              <a:rPr lang="it-IT" sz="3200" i="1" dirty="0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 Giuliacci and Manuela Sbarra </a:t>
            </a:r>
            <a:endParaRPr sz="3200" i="1" dirty="0">
              <a:solidFill>
                <a:srgbClr val="1E2F56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ct val="137500"/>
              <a:buFont typeface="Calibri"/>
              <a:buNone/>
            </a:pPr>
            <a:r>
              <a:rPr lang="it-IT" sz="3200" i="1" dirty="0">
                <a:solidFill>
                  <a:srgbClr val="1E2F56"/>
                </a:solidFill>
                <a:latin typeface=""/>
                <a:ea typeface="Calibri"/>
                <a:cs typeface="Calibri"/>
                <a:sym typeface="Calibri"/>
              </a:rPr>
              <a:t>EPOS ERIC IT Unit</a:t>
            </a:r>
            <a:endParaRPr sz="3200" i="1" dirty="0">
              <a:solidFill>
                <a:srgbClr val="1E2F56"/>
              </a:solidFill>
              <a:latin typeface="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 txBox="1"/>
          <p:nvPr/>
        </p:nvSpPr>
        <p:spPr>
          <a:xfrm>
            <a:off x="1501150" y="2490575"/>
            <a:ext cx="8785800" cy="22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it-IT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Formalising the collaboration through a MoU</a:t>
            </a:r>
            <a:endParaRPr sz="1500"/>
          </a:p>
          <a:p>
            <a:pPr marL="18288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/>
          </a:p>
          <a:p>
            <a:pPr marL="18288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/>
          </a:p>
          <a:p>
            <a:pPr marL="18288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/>
          </a:p>
          <a:p>
            <a:pPr marL="457200" marR="0" lvl="0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it-IT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 aspects</a:t>
            </a:r>
            <a:endParaRPr sz="2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30288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the test environment for production deployment</a:t>
            </a:r>
            <a:endParaRPr sz="1500"/>
          </a:p>
          <a:p>
            <a:pPr marL="757238" marR="0" lvl="2" indent="-73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3"/>
          <p:cNvSpPr txBox="1"/>
          <p:nvPr/>
        </p:nvSpPr>
        <p:spPr>
          <a:xfrm>
            <a:off x="955600" y="779355"/>
            <a:ext cx="9876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42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/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838200" y="4315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400"/>
              <a:buFont typeface="Calibri"/>
              <a:buNone/>
            </a:pPr>
            <a:r>
              <a:rPr lang="it-IT" b="1">
                <a:solidFill>
                  <a:srgbClr val="1E2F56"/>
                </a:solidFill>
              </a:rPr>
              <a:t>EuroGeographics</a:t>
            </a:r>
            <a:endParaRPr>
              <a:solidFill>
                <a:srgbClr val="1E2F56"/>
              </a:solidFill>
            </a:endParaRPr>
          </a:p>
        </p:txBody>
      </p:sp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838200" y="1483064"/>
            <a:ext cx="10515600" cy="3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/>
              <a:t>EuroGeographics is an independent international not-for-profit organisation representing </a:t>
            </a:r>
            <a:r>
              <a:rPr lang="it-IT" sz="2400" b="1"/>
              <a:t>Europe’s National Mapping, Cadastral and Land Registration Authorities </a:t>
            </a:r>
            <a:r>
              <a:rPr lang="it-IT" sz="2400"/>
              <a:t>and facilitating access to official, reliable, comparable and verifiable geospatial data provided by these authorities.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0" name="Google Shape;50;p2" descr="EuroGeographics">
            <a:hlinkClick r:id="rId3"/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2" descr="Immagine che contiene testo, schermata, Pagina Web, Sito Web&#10;&#10;Il contenuto generato dall'IA potrebbe non essere corretto."/>
          <p:cNvPicPr preferRelativeResize="0"/>
          <p:nvPr/>
        </p:nvPicPr>
        <p:blipFill rotWithShape="1">
          <a:blip r:embed="rId4">
            <a:alphaModFix/>
          </a:blip>
          <a:srcRect t="4462"/>
          <a:stretch/>
        </p:blipFill>
        <p:spPr>
          <a:xfrm>
            <a:off x="1955099" y="3221678"/>
            <a:ext cx="7977000" cy="3109610"/>
          </a:xfrm>
          <a:prstGeom prst="rect">
            <a:avLst/>
          </a:prstGeom>
          <a:noFill/>
          <a:ln w="9525" cap="flat" cmpd="sng">
            <a:solidFill>
              <a:srgbClr val="97A0B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1E2F56">
                <a:alpha val="40000"/>
              </a:srgbClr>
            </a:outerShdw>
          </a:effectLst>
        </p:spPr>
      </p:pic>
      <p:pic>
        <p:nvPicPr>
          <p:cNvPr id="52" name="Google Shape;52;p2" descr="Immagine che contiene Blu elettrico, schermata, Carattere, Elementi grafici&#10;&#10;Il contenuto generato dall'IA potrebbe non essere corret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7130" y="2914106"/>
            <a:ext cx="2048624" cy="1132399"/>
          </a:xfrm>
          <a:prstGeom prst="rect">
            <a:avLst/>
          </a:prstGeom>
          <a:noFill/>
          <a:ln>
            <a:noFill/>
          </a:ln>
          <a:effectLst>
            <a:outerShdw blurRad="49851" dist="37388" dir="2700000" algn="tl" rotWithShape="0">
              <a:srgbClr val="1E2F56">
                <a:alpha val="40000"/>
              </a:srgbClr>
            </a:outerShdw>
          </a:effectLst>
        </p:spPr>
      </p:pic>
      <p:sp>
        <p:nvSpPr>
          <p:cNvPr id="53" name="Google Shape;53;p2"/>
          <p:cNvSpPr txBox="1"/>
          <p:nvPr/>
        </p:nvSpPr>
        <p:spPr>
          <a:xfrm>
            <a:off x="9200173" y="4024267"/>
            <a:ext cx="22842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25" tIns="89725" rIns="89725" bIns="897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81"/>
              </a:spcBef>
              <a:spcAft>
                <a:spcPts val="0"/>
              </a:spcAft>
              <a:buNone/>
            </a:pPr>
            <a:r>
              <a:rPr lang="it-IT" sz="1373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https://eurogeographics.org/</a:t>
            </a:r>
            <a:endParaRPr sz="1373" u="sng">
              <a:solidFill>
                <a:schemeClr val="hlink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/>
          <p:nvPr/>
        </p:nvSpPr>
        <p:spPr>
          <a:xfrm>
            <a:off x="2194564" y="377472"/>
            <a:ext cx="8564700" cy="10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400"/>
              <a:buFont typeface="Calibri"/>
              <a:buNone/>
            </a:pPr>
            <a:r>
              <a:rPr lang="it-IT" sz="31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EPOS-EuroGeographics Collaboration Timeline</a:t>
            </a:r>
            <a:endParaRPr sz="31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473109" y="1448333"/>
            <a:ext cx="11245503" cy="4300612"/>
            <a:chOff x="559522" y="1788281"/>
            <a:chExt cx="11245503" cy="4300612"/>
          </a:xfrm>
        </p:grpSpPr>
        <p:sp>
          <p:nvSpPr>
            <p:cNvPr id="60" name="Google Shape;60;p4"/>
            <p:cNvSpPr/>
            <p:nvPr/>
          </p:nvSpPr>
          <p:spPr>
            <a:xfrm>
              <a:off x="559522" y="3724276"/>
              <a:ext cx="10939500" cy="428700"/>
            </a:xfrm>
            <a:prstGeom prst="homePlate">
              <a:avLst>
                <a:gd name="adj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61;p4"/>
            <p:cNvGrpSpPr/>
            <p:nvPr/>
          </p:nvGrpSpPr>
          <p:grpSpPr>
            <a:xfrm>
              <a:off x="2131558" y="1788282"/>
              <a:ext cx="7795386" cy="4300612"/>
              <a:chOff x="566581" y="1788281"/>
              <a:chExt cx="7795386" cy="4300612"/>
            </a:xfrm>
          </p:grpSpPr>
          <p:grpSp>
            <p:nvGrpSpPr>
              <p:cNvPr id="62" name="Google Shape;62;p4"/>
              <p:cNvGrpSpPr/>
              <p:nvPr/>
            </p:nvGrpSpPr>
            <p:grpSpPr>
              <a:xfrm>
                <a:off x="566581" y="1788281"/>
                <a:ext cx="555000" cy="2200734"/>
                <a:chOff x="566581" y="1788281"/>
                <a:chExt cx="555000" cy="2200734"/>
              </a:xfrm>
            </p:grpSpPr>
            <p:cxnSp>
              <p:nvCxnSpPr>
                <p:cNvPr id="63" name="Google Shape;63;p4"/>
                <p:cNvCxnSpPr/>
                <p:nvPr/>
              </p:nvCxnSpPr>
              <p:spPr>
                <a:xfrm>
                  <a:off x="844155" y="2345626"/>
                  <a:ext cx="0" cy="159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D8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4" name="Google Shape;64;p4"/>
                <p:cNvSpPr/>
                <p:nvPr/>
              </p:nvSpPr>
              <p:spPr>
                <a:xfrm rot="8100000">
                  <a:off x="647859" y="1869559"/>
                  <a:ext cx="392444" cy="392444"/>
                </a:xfrm>
                <a:prstGeom prst="teardrop">
                  <a:avLst>
                    <a:gd name="adj" fmla="val 115000"/>
                  </a:avLst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>
                  <a:off x="691569" y="1913197"/>
                  <a:ext cx="305100" cy="305100"/>
                </a:xfrm>
                <a:prstGeom prst="donut">
                  <a:avLst>
                    <a:gd name="adj" fmla="val 25000"/>
                  </a:avLst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4"/>
                <p:cNvSpPr/>
                <p:nvPr/>
              </p:nvSpPr>
              <p:spPr>
                <a:xfrm>
                  <a:off x="796635" y="3888215"/>
                  <a:ext cx="99900" cy="100800"/>
                </a:xfrm>
                <a:prstGeom prst="ellipse">
                  <a:avLst/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" name="Google Shape;67;p4"/>
              <p:cNvGrpSpPr/>
              <p:nvPr/>
            </p:nvGrpSpPr>
            <p:grpSpPr>
              <a:xfrm>
                <a:off x="2376824" y="3888215"/>
                <a:ext cx="555000" cy="2200678"/>
                <a:chOff x="2125410" y="3888215"/>
                <a:chExt cx="555000" cy="2200678"/>
              </a:xfrm>
            </p:grpSpPr>
            <p:cxnSp>
              <p:nvCxnSpPr>
                <p:cNvPr id="68" name="Google Shape;68;p4"/>
                <p:cNvCxnSpPr/>
                <p:nvPr/>
              </p:nvCxnSpPr>
              <p:spPr>
                <a:xfrm>
                  <a:off x="2402836" y="3938588"/>
                  <a:ext cx="0" cy="159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BF2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9" name="Google Shape;69;p4"/>
                <p:cNvSpPr/>
                <p:nvPr/>
              </p:nvSpPr>
              <p:spPr>
                <a:xfrm rot="-2700000">
                  <a:off x="2206687" y="5615171"/>
                  <a:ext cx="392444" cy="392444"/>
                </a:xfrm>
                <a:prstGeom prst="teardrop">
                  <a:avLst>
                    <a:gd name="adj" fmla="val 115000"/>
                  </a:avLst>
                </a:prstGeom>
                <a:solidFill>
                  <a:srgbClr val="FFBF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2250251" y="5658808"/>
                  <a:ext cx="305100" cy="305100"/>
                </a:xfrm>
                <a:prstGeom prst="donut">
                  <a:avLst>
                    <a:gd name="adj" fmla="val 25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2355317" y="3888215"/>
                  <a:ext cx="99900" cy="100800"/>
                </a:xfrm>
                <a:prstGeom prst="ellipse">
                  <a:avLst/>
                </a:prstGeom>
                <a:solidFill>
                  <a:srgbClr val="FFBF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" name="Google Shape;72;p4"/>
              <p:cNvGrpSpPr/>
              <p:nvPr/>
            </p:nvGrpSpPr>
            <p:grpSpPr>
              <a:xfrm>
                <a:off x="4186773" y="1788281"/>
                <a:ext cx="555000" cy="2200734"/>
                <a:chOff x="6801308" y="1788281"/>
                <a:chExt cx="555000" cy="2200734"/>
              </a:xfrm>
            </p:grpSpPr>
            <p:cxnSp>
              <p:nvCxnSpPr>
                <p:cNvPr id="73" name="Google Shape;73;p4"/>
                <p:cNvCxnSpPr/>
                <p:nvPr/>
              </p:nvCxnSpPr>
              <p:spPr>
                <a:xfrm>
                  <a:off x="7078882" y="2345626"/>
                  <a:ext cx="0" cy="159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D8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74" name="Google Shape;74;p4"/>
                <p:cNvSpPr/>
                <p:nvPr/>
              </p:nvSpPr>
              <p:spPr>
                <a:xfrm rot="8100000">
                  <a:off x="6882586" y="1869559"/>
                  <a:ext cx="392444" cy="392444"/>
                </a:xfrm>
                <a:prstGeom prst="teardrop">
                  <a:avLst>
                    <a:gd name="adj" fmla="val 115000"/>
                  </a:avLst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4"/>
                <p:cNvSpPr/>
                <p:nvPr/>
              </p:nvSpPr>
              <p:spPr>
                <a:xfrm>
                  <a:off x="6926297" y="1913197"/>
                  <a:ext cx="305100" cy="305100"/>
                </a:xfrm>
                <a:prstGeom prst="donut">
                  <a:avLst>
                    <a:gd name="adj" fmla="val 25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4"/>
                <p:cNvSpPr/>
                <p:nvPr/>
              </p:nvSpPr>
              <p:spPr>
                <a:xfrm>
                  <a:off x="7031362" y="3888215"/>
                  <a:ext cx="99900" cy="100800"/>
                </a:xfrm>
                <a:prstGeom prst="ellipse">
                  <a:avLst/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" name="Google Shape;77;p4"/>
              <p:cNvGrpSpPr/>
              <p:nvPr/>
            </p:nvGrpSpPr>
            <p:grpSpPr>
              <a:xfrm>
                <a:off x="5997016" y="3888215"/>
                <a:ext cx="555000" cy="2200678"/>
                <a:chOff x="2125410" y="3888215"/>
                <a:chExt cx="555000" cy="2200678"/>
              </a:xfrm>
            </p:grpSpPr>
            <p:cxnSp>
              <p:nvCxnSpPr>
                <p:cNvPr id="78" name="Google Shape;78;p4"/>
                <p:cNvCxnSpPr/>
                <p:nvPr/>
              </p:nvCxnSpPr>
              <p:spPr>
                <a:xfrm>
                  <a:off x="2402836" y="3938588"/>
                  <a:ext cx="0" cy="159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BF2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79" name="Google Shape;79;p4"/>
                <p:cNvSpPr/>
                <p:nvPr/>
              </p:nvSpPr>
              <p:spPr>
                <a:xfrm rot="-2700000">
                  <a:off x="2206687" y="5615171"/>
                  <a:ext cx="392444" cy="392444"/>
                </a:xfrm>
                <a:prstGeom prst="teardrop">
                  <a:avLst>
                    <a:gd name="adj" fmla="val 115000"/>
                  </a:avLst>
                </a:prstGeom>
                <a:solidFill>
                  <a:srgbClr val="FFBF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2250251" y="5658808"/>
                  <a:ext cx="305100" cy="305100"/>
                </a:xfrm>
                <a:prstGeom prst="donut">
                  <a:avLst>
                    <a:gd name="adj" fmla="val 25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2355317" y="3888215"/>
                  <a:ext cx="99900" cy="100800"/>
                </a:xfrm>
                <a:prstGeom prst="ellipse">
                  <a:avLst/>
                </a:prstGeom>
                <a:solidFill>
                  <a:srgbClr val="FFBF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" name="Google Shape;82;p4"/>
              <p:cNvGrpSpPr/>
              <p:nvPr/>
            </p:nvGrpSpPr>
            <p:grpSpPr>
              <a:xfrm>
                <a:off x="7806967" y="1788281"/>
                <a:ext cx="555000" cy="2200734"/>
                <a:chOff x="6801308" y="1788281"/>
                <a:chExt cx="555000" cy="2200734"/>
              </a:xfrm>
            </p:grpSpPr>
            <p:cxnSp>
              <p:nvCxnSpPr>
                <p:cNvPr id="83" name="Google Shape;83;p4"/>
                <p:cNvCxnSpPr/>
                <p:nvPr/>
              </p:nvCxnSpPr>
              <p:spPr>
                <a:xfrm>
                  <a:off x="7078882" y="2345626"/>
                  <a:ext cx="0" cy="1593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D8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84" name="Google Shape;84;p4"/>
                <p:cNvSpPr/>
                <p:nvPr/>
              </p:nvSpPr>
              <p:spPr>
                <a:xfrm rot="8100000">
                  <a:off x="6882586" y="1869559"/>
                  <a:ext cx="392444" cy="392444"/>
                </a:xfrm>
                <a:prstGeom prst="teardrop">
                  <a:avLst>
                    <a:gd name="adj" fmla="val 115000"/>
                  </a:avLst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6926297" y="1913197"/>
                  <a:ext cx="305100" cy="305100"/>
                </a:xfrm>
                <a:prstGeom prst="donut">
                  <a:avLst>
                    <a:gd name="adj" fmla="val 25000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4"/>
                <p:cNvSpPr/>
                <p:nvPr/>
              </p:nvSpPr>
              <p:spPr>
                <a:xfrm>
                  <a:off x="7031362" y="3888215"/>
                  <a:ext cx="99900" cy="100800"/>
                </a:xfrm>
                <a:prstGeom prst="ellipse">
                  <a:avLst/>
                </a:prstGeom>
                <a:solidFill>
                  <a:srgbClr val="FFD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87;p4"/>
            <p:cNvGrpSpPr/>
            <p:nvPr/>
          </p:nvGrpSpPr>
          <p:grpSpPr>
            <a:xfrm>
              <a:off x="2525256" y="2610307"/>
              <a:ext cx="2179515" cy="1091750"/>
              <a:chOff x="529734" y="3798126"/>
              <a:chExt cx="1353904" cy="1091750"/>
            </a:xfrm>
          </p:grpSpPr>
          <p:sp>
            <p:nvSpPr>
              <p:cNvPr id="88" name="Google Shape;88;p4"/>
              <p:cNvSpPr/>
              <p:nvPr/>
            </p:nvSpPr>
            <p:spPr>
              <a:xfrm>
                <a:off x="529738" y="4072076"/>
                <a:ext cx="1353900" cy="81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None/>
                </a:pP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TCS </a:t>
                </a: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GNSS Data and Products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fosters collaboration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between EPOS and EuroGeographics.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First exploratory meetings.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29734" y="3798126"/>
                <a:ext cx="12621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1">
                    <a:solidFill>
                      <a:srgbClr val="FFD800"/>
                    </a:solidFill>
                  </a:rPr>
                  <a:t>2022–2023:</a:t>
                </a:r>
                <a:r>
                  <a:rPr lang="it-IT" sz="1100">
                    <a:solidFill>
                      <a:schemeClr val="dk1"/>
                    </a:solidFill>
                  </a:rPr>
                  <a:t> </a:t>
                </a:r>
                <a:endParaRPr/>
              </a:p>
            </p:txBody>
          </p:sp>
        </p:grpSp>
        <p:grpSp>
          <p:nvGrpSpPr>
            <p:cNvPr id="90" name="Google Shape;90;p4"/>
            <p:cNvGrpSpPr/>
            <p:nvPr/>
          </p:nvGrpSpPr>
          <p:grpSpPr>
            <a:xfrm>
              <a:off x="6161286" y="2610307"/>
              <a:ext cx="2031729" cy="704746"/>
              <a:chOff x="529734" y="3798126"/>
              <a:chExt cx="1262100" cy="704746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529734" y="4072072"/>
                <a:ext cx="1262100" cy="4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 of </a:t>
                </a: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EPOS ON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project. 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529734" y="3798126"/>
                <a:ext cx="12621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1">
                    <a:solidFill>
                      <a:srgbClr val="FFD800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  <a:r>
                  <a:rPr lang="it-IT" sz="1600" b="1">
                    <a:solidFill>
                      <a:srgbClr val="FFD800"/>
                    </a:solidFill>
                  </a:rPr>
                  <a:t> September 2024: </a:t>
                </a:r>
                <a:endParaRPr sz="1600" b="1">
                  <a:solidFill>
                    <a:srgbClr val="FFD800"/>
                  </a:solidFill>
                </a:endParaRPr>
              </a:p>
            </p:txBody>
          </p:sp>
        </p:grpSp>
        <p:grpSp>
          <p:nvGrpSpPr>
            <p:cNvPr id="93" name="Google Shape;93;p4"/>
            <p:cNvGrpSpPr/>
            <p:nvPr/>
          </p:nvGrpSpPr>
          <p:grpSpPr>
            <a:xfrm>
              <a:off x="9773288" y="2610307"/>
              <a:ext cx="2031737" cy="983963"/>
              <a:chOff x="529729" y="3798126"/>
              <a:chExt cx="1262105" cy="983963"/>
            </a:xfrm>
          </p:grpSpPr>
          <p:sp>
            <p:nvSpPr>
              <p:cNvPr id="94" name="Google Shape;94;p4"/>
              <p:cNvSpPr/>
              <p:nvPr/>
            </p:nvSpPr>
            <p:spPr>
              <a:xfrm>
                <a:off x="529729" y="4079489"/>
                <a:ext cx="1052100" cy="70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EPOS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joined the </a:t>
                </a: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EuroGeographics General Assembly</a:t>
                </a:r>
                <a:endParaRPr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95959"/>
                  </a:solidFill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29734" y="3798126"/>
                <a:ext cx="12621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1">
                    <a:solidFill>
                      <a:srgbClr val="FFD800"/>
                    </a:solidFill>
                  </a:rPr>
                  <a:t>May 2025:</a:t>
                </a:r>
                <a:endParaRPr/>
              </a:p>
            </p:txBody>
          </p:sp>
        </p:grpSp>
        <p:grpSp>
          <p:nvGrpSpPr>
            <p:cNvPr id="96" name="Google Shape;96;p4"/>
            <p:cNvGrpSpPr/>
            <p:nvPr/>
          </p:nvGrpSpPr>
          <p:grpSpPr>
            <a:xfrm>
              <a:off x="4325538" y="4399263"/>
              <a:ext cx="2031734" cy="1234230"/>
              <a:chOff x="529731" y="3798126"/>
              <a:chExt cx="1262103" cy="977376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529731" y="4018002"/>
                <a:ext cx="1262100" cy="75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Collaboration included in the EPOS ON framework (WP5)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as a task to establish the collaboration. 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529734" y="3798126"/>
                <a:ext cx="1262100" cy="19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1">
                    <a:solidFill>
                      <a:srgbClr val="FFBF22"/>
                    </a:solidFill>
                  </a:rPr>
                  <a:t>End 2023:</a:t>
                </a:r>
                <a:endParaRPr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7945737" y="4399263"/>
              <a:ext cx="2031729" cy="821658"/>
              <a:chOff x="529734" y="3798126"/>
              <a:chExt cx="1262100" cy="650663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529734" y="4017989"/>
                <a:ext cx="1262100" cy="4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EuroGeographics</a:t>
                </a:r>
                <a:r>
                  <a:rPr lang="it-IT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participated in </a:t>
                </a:r>
                <a:r>
                  <a:rPr lang="it-IT" sz="13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EPOS Days</a:t>
                </a:r>
                <a:endParaRPr sz="13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529734" y="3798126"/>
                <a:ext cx="1262100" cy="19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1">
                    <a:solidFill>
                      <a:srgbClr val="FFBF22"/>
                    </a:solidFill>
                    <a:latin typeface="Arial"/>
                    <a:ea typeface="Arial"/>
                    <a:cs typeface="Arial"/>
                    <a:sym typeface="Arial"/>
                  </a:rPr>
                  <a:t>March 2025:</a:t>
                </a:r>
                <a:endParaRPr sz="1600" b="1">
                  <a:solidFill>
                    <a:srgbClr val="FFBF2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1">
                  <a:solidFill>
                    <a:srgbClr val="FFBF22"/>
                  </a:solidFill>
                </a:endParaRPr>
              </a:p>
            </p:txBody>
          </p:sp>
        </p:grpSp>
      </p:grpSp>
      <p:sp>
        <p:nvSpPr>
          <p:cNvPr id="102" name="Google Shape;102;p4"/>
          <p:cNvSpPr/>
          <p:nvPr/>
        </p:nvSpPr>
        <p:spPr>
          <a:xfrm>
            <a:off x="2168965" y="1577374"/>
            <a:ext cx="305100" cy="305100"/>
          </a:xfrm>
          <a:prstGeom prst="donut">
            <a:avLst>
              <a:gd name="adj" fmla="val 25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/>
        </p:nvSpPr>
        <p:spPr>
          <a:xfrm>
            <a:off x="4596735" y="1754922"/>
            <a:ext cx="6576300" cy="3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0000" tIns="45700" rIns="91425" bIns="45700" anchor="t" anchorCtr="0">
            <a:noAutofit/>
          </a:bodyPr>
          <a:lstStyle/>
          <a:p>
            <a:pPr marL="108000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EuroGeographics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7" marR="0" lvl="3" indent="-200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a new reservoir of users by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exposing data in the EPOS Platform.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7" marR="0" lvl="3" indent="-200025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shaping multidisciplinary and interdisciplinary use cases and services 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can be of use for the EuroGeographics community.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8" marR="0" lvl="3" indent="-200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OS and RDM-related training 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 focussed on the EPOS Platform as a part of the EuroGeographics training portfolio.</a:t>
            </a:r>
            <a:endParaRPr sz="10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897600" y="429222"/>
            <a:ext cx="10396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200"/>
              <a:buFont typeface="Calibri"/>
              <a:buNone/>
            </a:pPr>
            <a:r>
              <a:rPr lang="it-IT" sz="3600" b="1">
                <a:solidFill>
                  <a:srgbClr val="1E2F56"/>
                </a:solidFill>
              </a:rPr>
              <a:t>EPOS-EuroGeographics collaboration: mutual benefits</a:t>
            </a:r>
            <a:endParaRPr sz="3600"/>
          </a:p>
        </p:txBody>
      </p:sp>
      <p:sp>
        <p:nvSpPr>
          <p:cNvPr id="109" name="Google Shape;109;p5"/>
          <p:cNvSpPr txBox="1"/>
          <p:nvPr/>
        </p:nvSpPr>
        <p:spPr>
          <a:xfrm>
            <a:off x="-177945" y="1754930"/>
            <a:ext cx="5740800" cy="3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99999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EPOS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7" lvl="3" indent="-200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 with a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beyond the solid Earth domain to promote synergies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development and adoption of common approaches, solutions, and services.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7" lvl="3" indent="-200025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multidisciplinary and interdisciplinary use cases and services </a:t>
            </a: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to maps and geospatial information.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4437" lvl="3" indent="-200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channel for </a:t>
            </a: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opportunities.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/>
          <p:nvPr/>
        </p:nvSpPr>
        <p:spPr>
          <a:xfrm>
            <a:off x="406263" y="1926114"/>
            <a:ext cx="11379471" cy="384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613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3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613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8"/>
          <p:cNvSpPr txBox="1">
            <a:spLocks noGrp="1"/>
          </p:cNvSpPr>
          <p:nvPr>
            <p:ph type="body" idx="1"/>
          </p:nvPr>
        </p:nvSpPr>
        <p:spPr>
          <a:xfrm>
            <a:off x="955600" y="1981059"/>
            <a:ext cx="104718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 IT </a:t>
            </a:r>
            <a:r>
              <a:rPr lang="it-IT" sz="2400" b="1"/>
              <a:t>Team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tested the </a:t>
            </a:r>
            <a:r>
              <a:rPr lang="it-IT" sz="2400"/>
              <a:t>integration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EuroGeographic Map services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EPOS Platform.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Proof of Concept completed 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→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interoperable data formats and standards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easy interaction.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implementation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won’t require significant resources</a:t>
            </a:r>
            <a:r>
              <a:rPr lang="it-IT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16" name="Google Shape;116;p8"/>
          <p:cNvSpPr txBox="1"/>
          <p:nvPr/>
        </p:nvSpPr>
        <p:spPr>
          <a:xfrm>
            <a:off x="955600" y="742294"/>
            <a:ext cx="98767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000"/>
              <a:buFont typeface="Calibri"/>
              <a:buNone/>
            </a:pPr>
            <a:r>
              <a:rPr lang="it-IT" sz="40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Turning ideas into action</a:t>
            </a:r>
            <a:endParaRPr sz="42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8" descr="Immagine che contiene Carattere, Elementi grafici, simbolo, logo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 r="65298"/>
          <a:stretch/>
        </p:blipFill>
        <p:spPr>
          <a:xfrm>
            <a:off x="9759789" y="3592509"/>
            <a:ext cx="1104471" cy="11669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8"/>
          <p:cNvGrpSpPr/>
          <p:nvPr/>
        </p:nvGrpSpPr>
        <p:grpSpPr>
          <a:xfrm>
            <a:off x="4922071" y="2070795"/>
            <a:ext cx="2751885" cy="2595687"/>
            <a:chOff x="4624358" y="1890035"/>
            <a:chExt cx="2751885" cy="2595687"/>
          </a:xfrm>
        </p:grpSpPr>
        <p:grpSp>
          <p:nvGrpSpPr>
            <p:cNvPr id="119" name="Google Shape;119;p8"/>
            <p:cNvGrpSpPr/>
            <p:nvPr/>
          </p:nvGrpSpPr>
          <p:grpSpPr>
            <a:xfrm rot="10295608">
              <a:off x="4776570" y="2056787"/>
              <a:ext cx="2447459" cy="2262184"/>
              <a:chOff x="6327057" y="1489051"/>
              <a:chExt cx="2447459" cy="2262184"/>
            </a:xfrm>
          </p:grpSpPr>
          <p:sp>
            <p:nvSpPr>
              <p:cNvPr id="120" name="Google Shape;120;p8"/>
              <p:cNvSpPr/>
              <p:nvPr/>
            </p:nvSpPr>
            <p:spPr>
              <a:xfrm rot="1942250">
                <a:off x="6547789" y="1916745"/>
                <a:ext cx="2005996" cy="1406795"/>
              </a:xfrm>
              <a:prstGeom prst="irregularSeal2">
                <a:avLst/>
              </a:prstGeom>
              <a:solidFill>
                <a:srgbClr val="FFBF2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1942250">
                <a:off x="6721833" y="2038948"/>
                <a:ext cx="1632549" cy="1158560"/>
              </a:xfrm>
              <a:prstGeom prst="irregularSeal2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" name="Google Shape;122;p8"/>
            <p:cNvSpPr txBox="1"/>
            <p:nvPr/>
          </p:nvSpPr>
          <p:spPr>
            <a:xfrm>
              <a:off x="5545871" y="2981676"/>
              <a:ext cx="126959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 works!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4400"/>
              <a:buFont typeface="Calibri"/>
              <a:buNone/>
            </a:pPr>
            <a:r>
              <a:rPr lang="it-IT" sz="4000" b="1">
                <a:solidFill>
                  <a:srgbClr val="1E2F56"/>
                </a:solidFill>
              </a:rPr>
              <a:t>Technical Integration of EuroGeographics Maps into the EPOS Platform</a:t>
            </a:r>
            <a:endParaRPr sz="4000"/>
          </a:p>
        </p:txBody>
      </p:sp>
      <p:sp>
        <p:nvSpPr>
          <p:cNvPr id="129" name="Google Shape;129;p9"/>
          <p:cNvSpPr txBox="1">
            <a:spLocks noGrp="1"/>
          </p:cNvSpPr>
          <p:nvPr>
            <p:ph type="body" idx="1"/>
          </p:nvPr>
        </p:nvSpPr>
        <p:spPr>
          <a:xfrm>
            <a:off x="1429650" y="2300225"/>
            <a:ext cx="9332700" cy="3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175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300"/>
              <a:buFont typeface="Noto Sans Symbols"/>
              <a:buChar char="✔"/>
            </a:pP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EuroGeographics maps are provided via </a:t>
            </a: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OGC web services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300" b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(WMS/WFS)</a:t>
            </a:r>
            <a:endParaRPr sz="2300"/>
          </a:p>
          <a:p>
            <a:pPr marL="3175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300"/>
              <a:buFont typeface="Noto Sans Symbols"/>
              <a:buChar char="✔"/>
            </a:pP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 </a:t>
            </a:r>
            <a:r>
              <a:rPr lang="it-IT" sz="2300" b="1"/>
              <a:t>P</a:t>
            </a: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latform natively supports WMS/WFS/WMTS layers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400"/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no data conversion required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75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300"/>
              <a:buFont typeface="Noto Sans Symbols"/>
              <a:buChar char="✔"/>
            </a:pP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 description created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EuroGeographics web services using</a:t>
            </a:r>
            <a:b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EPOS-DCAT-AP metadata specification (TTL files)</a:t>
            </a:r>
            <a:endParaRPr sz="2300"/>
          </a:p>
          <a:p>
            <a:pPr marL="3175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300"/>
              <a:buFont typeface="Noto Sans Symbols"/>
              <a:buChar char="✔"/>
            </a:pP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 ingestion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the EPOS catalogue</a:t>
            </a:r>
            <a:endParaRPr sz="2300"/>
          </a:p>
          <a:p>
            <a:pPr marL="3175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2300"/>
              <a:buFont typeface="Noto Sans Symbols"/>
              <a:buChar char="✔"/>
            </a:pPr>
            <a:r>
              <a:rPr lang="it-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environment created</a:t>
            </a:r>
            <a:r>
              <a:rPr lang="it-IT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validate the integration and interoperability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/>
          <p:nvPr/>
        </p:nvSpPr>
        <p:spPr>
          <a:xfrm>
            <a:off x="0" y="324228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27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Test Environment: EuroGeographics Maps in EPOS Platform </a:t>
            </a:r>
            <a:endParaRPr sz="27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15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(1/3)</a:t>
            </a:r>
            <a:endParaRPr sz="15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0" descr="Immagine che contiene mappa, testo, schermata, Software per la grafica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8963" y="1322775"/>
            <a:ext cx="8074078" cy="44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0"/>
          <p:cNvSpPr/>
          <p:nvPr/>
        </p:nvSpPr>
        <p:spPr>
          <a:xfrm>
            <a:off x="9624453" y="1560300"/>
            <a:ext cx="171147" cy="272751"/>
          </a:xfrm>
          <a:custGeom>
            <a:avLst/>
            <a:gdLst/>
            <a:ahLst/>
            <a:cxnLst/>
            <a:rect l="l" t="t" r="r" b="b"/>
            <a:pathLst>
              <a:path w="316938" h="329609" extrusionOk="0">
                <a:moveTo>
                  <a:pt x="0" y="0"/>
                </a:moveTo>
                <a:cubicBezTo>
                  <a:pt x="140780" y="-11062"/>
                  <a:pt x="202033" y="14553"/>
                  <a:pt x="316938" y="0"/>
                </a:cubicBezTo>
                <a:cubicBezTo>
                  <a:pt x="332040" y="162980"/>
                  <a:pt x="322214" y="191955"/>
                  <a:pt x="316938" y="329609"/>
                </a:cubicBezTo>
                <a:cubicBezTo>
                  <a:pt x="210210" y="328207"/>
                  <a:pt x="117885" y="326848"/>
                  <a:pt x="0" y="329609"/>
                </a:cubicBezTo>
                <a:cubicBezTo>
                  <a:pt x="-5156" y="228738"/>
                  <a:pt x="-15467" y="148760"/>
                  <a:pt x="0" y="0"/>
                </a:cubicBezTo>
                <a:close/>
              </a:path>
            </a:pathLst>
          </a:custGeom>
          <a:noFill/>
          <a:ln w="360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9775" tIns="39875" rIns="79775" bIns="39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0" descr="Cursore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4452" y="1649925"/>
            <a:ext cx="670300" cy="670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 txBox="1"/>
          <p:nvPr/>
        </p:nvSpPr>
        <p:spPr>
          <a:xfrm>
            <a:off x="0" y="324228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27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Test Environment: EuroGeographics Maps in EPOS Platform </a:t>
            </a:r>
            <a:endParaRPr sz="27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15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(2/3)</a:t>
            </a:r>
            <a:endParaRPr sz="15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11"/>
          <p:cNvGrpSpPr/>
          <p:nvPr/>
        </p:nvGrpSpPr>
        <p:grpSpPr>
          <a:xfrm>
            <a:off x="2059002" y="1322799"/>
            <a:ext cx="8064639" cy="4482888"/>
            <a:chOff x="1138025" y="1286600"/>
            <a:chExt cx="9915946" cy="5511973"/>
          </a:xfrm>
        </p:grpSpPr>
        <p:pic>
          <p:nvPicPr>
            <p:cNvPr id="144" name="Google Shape;144;p11" descr="Immagine che contiene testo, schermata, software, Software multimediale&#10;&#10;Il contenuto generato dall'IA potrebbe non essere corretto."/>
            <p:cNvPicPr preferRelativeResize="0"/>
            <p:nvPr/>
          </p:nvPicPr>
          <p:blipFill rotWithShape="1">
            <a:blip r:embed="rId3">
              <a:alphaModFix/>
            </a:blip>
            <a:srcRect b="735"/>
            <a:stretch/>
          </p:blipFill>
          <p:spPr>
            <a:xfrm>
              <a:off x="1138025" y="1286600"/>
              <a:ext cx="9915946" cy="5511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1"/>
            <p:cNvSpPr/>
            <p:nvPr/>
          </p:nvSpPr>
          <p:spPr>
            <a:xfrm>
              <a:off x="7666125" y="2097625"/>
              <a:ext cx="3218361" cy="238143"/>
            </a:xfrm>
            <a:custGeom>
              <a:avLst/>
              <a:gdLst/>
              <a:ahLst/>
              <a:cxnLst/>
              <a:rect l="l" t="t" r="r" b="b"/>
              <a:pathLst>
                <a:path w="3526971" h="329609" extrusionOk="0">
                  <a:moveTo>
                    <a:pt x="0" y="0"/>
                  </a:moveTo>
                  <a:cubicBezTo>
                    <a:pt x="118152" y="-27349"/>
                    <a:pt x="388242" y="-24879"/>
                    <a:pt x="552559" y="0"/>
                  </a:cubicBezTo>
                  <a:cubicBezTo>
                    <a:pt x="716876" y="24879"/>
                    <a:pt x="932414" y="-3401"/>
                    <a:pt x="1034578" y="0"/>
                  </a:cubicBezTo>
                  <a:cubicBezTo>
                    <a:pt x="1136742" y="3401"/>
                    <a:pt x="1365812" y="-12926"/>
                    <a:pt x="1692946" y="0"/>
                  </a:cubicBezTo>
                  <a:cubicBezTo>
                    <a:pt x="2020080" y="12926"/>
                    <a:pt x="2095284" y="-2204"/>
                    <a:pt x="2245505" y="0"/>
                  </a:cubicBezTo>
                  <a:cubicBezTo>
                    <a:pt x="2395726" y="2204"/>
                    <a:pt x="2598344" y="5889"/>
                    <a:pt x="2798064" y="0"/>
                  </a:cubicBezTo>
                  <a:cubicBezTo>
                    <a:pt x="2997784" y="-5889"/>
                    <a:pt x="3291871" y="9562"/>
                    <a:pt x="3526971" y="0"/>
                  </a:cubicBezTo>
                  <a:cubicBezTo>
                    <a:pt x="3513584" y="148340"/>
                    <a:pt x="3541595" y="232481"/>
                    <a:pt x="3526971" y="329609"/>
                  </a:cubicBezTo>
                  <a:cubicBezTo>
                    <a:pt x="3341719" y="313737"/>
                    <a:pt x="3113843" y="303282"/>
                    <a:pt x="2939143" y="329609"/>
                  </a:cubicBezTo>
                  <a:cubicBezTo>
                    <a:pt x="2764443" y="355936"/>
                    <a:pt x="2690973" y="318137"/>
                    <a:pt x="2457123" y="329609"/>
                  </a:cubicBezTo>
                  <a:cubicBezTo>
                    <a:pt x="2223273" y="341081"/>
                    <a:pt x="2032277" y="308532"/>
                    <a:pt x="1869295" y="329609"/>
                  </a:cubicBezTo>
                  <a:cubicBezTo>
                    <a:pt x="1706313" y="350686"/>
                    <a:pt x="1508068" y="329643"/>
                    <a:pt x="1281466" y="329609"/>
                  </a:cubicBezTo>
                  <a:cubicBezTo>
                    <a:pt x="1054864" y="329575"/>
                    <a:pt x="888070" y="338419"/>
                    <a:pt x="728907" y="329609"/>
                  </a:cubicBezTo>
                  <a:cubicBezTo>
                    <a:pt x="569744" y="320799"/>
                    <a:pt x="295779" y="359232"/>
                    <a:pt x="0" y="329609"/>
                  </a:cubicBezTo>
                  <a:cubicBezTo>
                    <a:pt x="-14590" y="203549"/>
                    <a:pt x="8758" y="81144"/>
                    <a:pt x="0" y="0"/>
                  </a:cubicBezTo>
                  <a:close/>
                </a:path>
              </a:pathLst>
            </a:custGeom>
            <a:noFill/>
            <a:ln w="3357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4350" tIns="37175" rIns="74350" bIns="371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6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" name="Google Shape;146;p11" descr="Cursore con riempimento a tinta unit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03552" y="202662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/>
          <p:nvPr/>
        </p:nvSpPr>
        <p:spPr>
          <a:xfrm>
            <a:off x="0" y="324228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27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Test Environment: EuroGeographics Maps in EPOS Platform </a:t>
            </a:r>
            <a:endParaRPr sz="27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F56"/>
              </a:buClr>
              <a:buSzPts val="3000"/>
              <a:buFont typeface="Calibri"/>
              <a:buNone/>
            </a:pPr>
            <a:r>
              <a:rPr lang="it-IT" sz="1500" b="1">
                <a:solidFill>
                  <a:srgbClr val="1E2F56"/>
                </a:solidFill>
                <a:latin typeface="Calibri"/>
                <a:ea typeface="Calibri"/>
                <a:cs typeface="Calibri"/>
                <a:sym typeface="Calibri"/>
              </a:rPr>
              <a:t>(3/3)</a:t>
            </a:r>
            <a:endParaRPr sz="1500" b="1">
              <a:solidFill>
                <a:srgbClr val="1E2F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2" descr="Immagine che contiene testo, schermata, mappa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9000" y="1322800"/>
            <a:ext cx="8064653" cy="446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Macintosh PowerPoint</Application>
  <PresentationFormat>Widescreen</PresentationFormat>
  <Paragraphs>70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Noto Sans Symbols</vt:lpstr>
      <vt:lpstr>Tema di Office</vt:lpstr>
      <vt:lpstr>Presentazione standard di PowerPoint</vt:lpstr>
      <vt:lpstr>EuroGeographics</vt:lpstr>
      <vt:lpstr>Presentazione standard di PowerPoint</vt:lpstr>
      <vt:lpstr>EPOS-EuroGeographics collaboration: mutual benefits</vt:lpstr>
      <vt:lpstr>Presentazione standard di PowerPoint</vt:lpstr>
      <vt:lpstr>Technical Integration of EuroGeographics Maps into the EPOS Platform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Angioni</dc:creator>
  <cp:lastModifiedBy>Karl_EPOS ERIC </cp:lastModifiedBy>
  <cp:revision>2</cp:revision>
  <dcterms:created xsi:type="dcterms:W3CDTF">2026-02-14T10:36:05Z</dcterms:created>
  <dcterms:modified xsi:type="dcterms:W3CDTF">2026-03-17T07:20:31Z</dcterms:modified>
</cp:coreProperties>
</file>