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0" r:id="rId4"/>
    <p:sldId id="266" r:id="rId5"/>
    <p:sldId id="274" r:id="rId6"/>
    <p:sldId id="267" r:id="rId7"/>
    <p:sldId id="271" r:id="rId8"/>
    <p:sldId id="268" r:id="rId9"/>
    <p:sldId id="272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83"/>
  </p:normalViewPr>
  <p:slideViewPr>
    <p:cSldViewPr snapToGrid="0">
      <p:cViewPr varScale="1">
        <p:scale>
          <a:sx n="102" d="100"/>
          <a:sy n="102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880/WSM.2025.001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0B6A92C-A3C6-B34F-B275-D8566501F34C}"/>
              </a:ext>
            </a:extLst>
          </p:cNvPr>
          <p:cNvSpPr txBox="1">
            <a:spLocks/>
          </p:cNvSpPr>
          <p:nvPr/>
        </p:nvSpPr>
        <p:spPr>
          <a:xfrm>
            <a:off x="1601243" y="3429000"/>
            <a:ext cx="10424556" cy="776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4000" b="1" dirty="0">
                <a:solidFill>
                  <a:srgbClr val="002060"/>
                </a:solidFill>
                <a:latin typeface=""/>
              </a:rPr>
              <a:t>Enhancing Services for Science:</a:t>
            </a:r>
            <a:br>
              <a:rPr lang="en-GB" sz="4000" b="1" dirty="0">
                <a:solidFill>
                  <a:srgbClr val="002060"/>
                </a:solidFill>
                <a:latin typeface=""/>
              </a:rPr>
            </a:br>
            <a:r>
              <a:rPr lang="en-GB" sz="4000" b="1" dirty="0">
                <a:solidFill>
                  <a:srgbClr val="002060"/>
                </a:solidFill>
                <a:latin typeface=""/>
              </a:rPr>
              <a:t>EPOS ON WP2 Achievements during project first period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5D4B667-FE40-25EC-0AC6-E312E49F7999}"/>
              </a:ext>
            </a:extLst>
          </p:cNvPr>
          <p:cNvSpPr txBox="1"/>
          <p:nvPr/>
        </p:nvSpPr>
        <p:spPr>
          <a:xfrm>
            <a:off x="5283407" y="5060217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i="1" dirty="0">
                <a:solidFill>
                  <a:srgbClr val="002060"/>
                </a:solidFill>
                <a:latin typeface=""/>
              </a:rPr>
              <a:t>EPOS-ON WP2</a:t>
            </a:r>
          </a:p>
          <a:p>
            <a:pPr algn="ctr"/>
            <a:r>
              <a:rPr lang="nl-NL" i="1" dirty="0">
                <a:solidFill>
                  <a:srgbClr val="002060"/>
                </a:solidFill>
                <a:latin typeface=""/>
              </a:rPr>
              <a:t>Otto Lange </a:t>
            </a:r>
            <a:r>
              <a:rPr lang="nl-NL" i="1" dirty="0" err="1">
                <a:solidFill>
                  <a:srgbClr val="002060"/>
                </a:solidFill>
                <a:latin typeface=""/>
              </a:rPr>
              <a:t>and</a:t>
            </a:r>
            <a:r>
              <a:rPr lang="nl-NL" i="1" dirty="0">
                <a:solidFill>
                  <a:srgbClr val="002060"/>
                </a:solidFill>
                <a:latin typeface=""/>
              </a:rPr>
              <a:t> Jan Michalek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0B6A92C-A3C6-B34F-B275-D8566501F34C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2162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B41C8-096B-C44E-2EE1-58CF3636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EPOS-ON WP2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80738FE-3D9B-5C2C-F2A4-5D91787C7305}"/>
              </a:ext>
            </a:extLst>
          </p:cNvPr>
          <p:cNvSpPr txBox="1"/>
          <p:nvPr/>
        </p:nvSpPr>
        <p:spPr>
          <a:xfrm>
            <a:off x="1317031" y="2203374"/>
            <a:ext cx="955793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+mj-lt"/>
              </a:rPr>
              <a:t>T2.1 – </a:t>
            </a:r>
            <a:r>
              <a:rPr lang="nl-NL" sz="3200" dirty="0" err="1">
                <a:latin typeface="+mj-lt"/>
              </a:rPr>
              <a:t>Enhanced</a:t>
            </a:r>
            <a:r>
              <a:rPr lang="nl-NL" sz="3200" dirty="0">
                <a:latin typeface="+mj-lt"/>
              </a:rPr>
              <a:t> EPOS </a:t>
            </a:r>
            <a:r>
              <a:rPr lang="nl-NL" sz="3200" dirty="0" err="1">
                <a:latin typeface="+mj-lt"/>
              </a:rPr>
              <a:t>catalogue</a:t>
            </a:r>
            <a:r>
              <a:rPr lang="nl-NL" sz="3200" dirty="0">
                <a:latin typeface="+mj-lt"/>
              </a:rPr>
              <a:t> of services </a:t>
            </a:r>
            <a:r>
              <a:rPr lang="nl-NL" sz="3200" dirty="0" err="1">
                <a:latin typeface="+mj-lt"/>
              </a:rPr>
              <a:t>for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science</a:t>
            </a:r>
            <a:endParaRPr lang="nl-NL" sz="3200" dirty="0">
              <a:latin typeface="+mj-lt"/>
            </a:endParaRPr>
          </a:p>
          <a:p>
            <a:r>
              <a:rPr lang="nl-NL" sz="3200" dirty="0">
                <a:latin typeface="+mj-lt"/>
              </a:rPr>
              <a:t>T2.2 – Integration of new </a:t>
            </a:r>
            <a:r>
              <a:rPr lang="nl-NL" sz="3200" dirty="0" err="1">
                <a:latin typeface="+mj-lt"/>
              </a:rPr>
              <a:t>communities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and</a:t>
            </a:r>
            <a:r>
              <a:rPr lang="nl-NL" sz="3200" dirty="0">
                <a:latin typeface="+mj-lt"/>
              </a:rPr>
              <a:t> stakeholders</a:t>
            </a:r>
          </a:p>
          <a:p>
            <a:r>
              <a:rPr lang="nl-NL" sz="3200" dirty="0">
                <a:latin typeface="+mj-lt"/>
              </a:rPr>
              <a:t>T2.3 – </a:t>
            </a:r>
            <a:r>
              <a:rPr lang="nl-NL" sz="3200" dirty="0" err="1">
                <a:latin typeface="+mj-lt"/>
              </a:rPr>
              <a:t>Computational</a:t>
            </a:r>
            <a:r>
              <a:rPr lang="nl-NL" sz="3200" dirty="0">
                <a:latin typeface="+mj-lt"/>
              </a:rPr>
              <a:t> Earth </a:t>
            </a:r>
            <a:r>
              <a:rPr lang="nl-NL" sz="3200" dirty="0" err="1">
                <a:latin typeface="+mj-lt"/>
              </a:rPr>
              <a:t>Science</a:t>
            </a:r>
            <a:r>
              <a:rPr lang="nl-NL" sz="3200" dirty="0">
                <a:latin typeface="+mj-lt"/>
              </a:rPr>
              <a:t> </a:t>
            </a:r>
            <a:r>
              <a:rPr lang="nl-NL" sz="3200" dirty="0" err="1">
                <a:latin typeface="+mj-lt"/>
              </a:rPr>
              <a:t>and</a:t>
            </a:r>
            <a:r>
              <a:rPr lang="nl-NL" sz="3200" dirty="0">
                <a:latin typeface="+mj-lt"/>
              </a:rPr>
              <a:t> tools</a:t>
            </a:r>
          </a:p>
        </p:txBody>
      </p:sp>
    </p:spTree>
    <p:extLst>
      <p:ext uri="{BB962C8B-B14F-4D97-AF65-F5344CB8AC3E}">
        <p14:creationId xmlns:p14="http://schemas.microsoft.com/office/powerpoint/2010/main" val="217593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9AA3A-074A-6CF7-4EB0-BFE43872E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E6541-3042-A25F-BDE0-12E75D48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90"/>
            <a:ext cx="10515600" cy="565654"/>
          </a:xfrm>
        </p:spPr>
        <p:txBody>
          <a:bodyPr>
            <a:normAutofit/>
          </a:bodyPr>
          <a:lstStyle/>
          <a:p>
            <a:r>
              <a:rPr lang="en-GB" sz="3200" noProof="1"/>
              <a:t>T2.1 - Enhanced EPOS catalogue of services for science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AB3F4AEC-B476-12C8-7893-1261946D8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65382"/>
              </p:ext>
            </p:extLst>
          </p:nvPr>
        </p:nvGraphicFramePr>
        <p:xfrm>
          <a:off x="319264" y="1464054"/>
          <a:ext cx="11548873" cy="4538682"/>
        </p:xfrm>
        <a:graphic>
          <a:graphicData uri="http://schemas.openxmlformats.org/drawingml/2006/table">
            <a:tbl>
              <a:tblPr/>
              <a:tblGrid>
                <a:gridCol w="5775960">
                  <a:extLst>
                    <a:ext uri="{9D8B030D-6E8A-4147-A177-3AD203B41FA5}">
                      <a16:colId xmlns:a16="http://schemas.microsoft.com/office/drawing/2014/main" val="1753908262"/>
                    </a:ext>
                  </a:extLst>
                </a:gridCol>
                <a:gridCol w="5772913">
                  <a:extLst>
                    <a:ext uri="{9D8B030D-6E8A-4147-A177-3AD203B41FA5}">
                      <a16:colId xmlns:a16="http://schemas.microsoft.com/office/drawing/2014/main" val="1253780735"/>
                    </a:ext>
                  </a:extLst>
                </a:gridCol>
              </a:tblGrid>
              <a:tr h="51219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subtask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l-N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>
                      <a:noFill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443416"/>
                  </a:ext>
                </a:extLst>
              </a:tr>
              <a:tr h="31730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Multidisciplinary data: Micro-climatic data from Slovenian Karst (2.1.1)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WSM database 2025 release (2.1.6)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373365"/>
                  </a:ext>
                </a:extLst>
              </a:tr>
              <a:tr h="50073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Multidisciplinary data: Seismic data from Slovenian Karst (2.1.1)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Expansion of the WSM database with stress magnitude and pore pressure data (2.1.6)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479207"/>
                  </a:ext>
                </a:extLst>
              </a:tr>
              <a:tr h="31730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Real-time and Discrete Geochemical Data Repository (2.1.2)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Coordinated inventory of mobile instrument pools (2.1.7)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018318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learning-driven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Validation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b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Predictive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Maintenance System (2.1.2)</a:t>
                      </a:r>
                      <a:endParaRPr lang="nl-N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Simplified and harmonized litho-stratigraphic maps (2.1.8)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059219"/>
                  </a:ext>
                </a:extLst>
              </a:tr>
              <a:tr h="31730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Automatic Alert System for Geochemical Anomalies (2.1.2)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 and DEM-derived elements - slopes (2.1.8) 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035202"/>
                  </a:ext>
                </a:extLst>
              </a:tr>
              <a:tr h="31730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new MSL service for site-specific GETB data (2.1.3) 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Compilation of measured V</a:t>
                      </a:r>
                      <a:r>
                        <a:rPr lang="nl-NL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s30</a:t>
                      </a: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 across Europe (2.1.8)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823338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for multi-domain GETB data dissemination (2.1.3) 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for the integration of a local-scale dataset for site effect characterisation (proof of concept, additional; 2.1.8)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051731"/>
                  </a:ext>
                </a:extLst>
              </a:tr>
              <a:tr h="31730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Enhanced magnetotelluric data and models (2.1.4)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Rapid Position Time-Series Computation (2.1.9)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609174"/>
                  </a:ext>
                </a:extLst>
              </a:tr>
              <a:tr h="31730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Muography data (2.1.5)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Dissemination of Rapid Position Time-Series (2.1.9)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273552"/>
                  </a:ext>
                </a:extLst>
              </a:tr>
              <a:tr h="31730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the new WSM database infrastructure MaRS (2.1.6)</a:t>
                      </a:r>
                      <a:endParaRPr lang="nl-NL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Airborne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magnetic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survey data (2.1.10)</a:t>
                      </a:r>
                      <a:endParaRPr lang="nl-N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26" marR="12426" marT="12426" marB="0"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670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50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03E27-BCC7-A90A-7992-9F79F751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noProof="1"/>
              <a:t>Status update T2.1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22105ED-F235-BEFF-F45C-B7AF9D0F1269}"/>
              </a:ext>
            </a:extLst>
          </p:cNvPr>
          <p:cNvSpPr txBox="1"/>
          <p:nvPr/>
        </p:nvSpPr>
        <p:spPr>
          <a:xfrm>
            <a:off x="838200" y="1719229"/>
            <a:ext cx="10885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Achievements:</a:t>
            </a:r>
          </a:p>
          <a:p>
            <a:pPr marL="285750" indent="-285750">
              <a:buFontTx/>
              <a:buChar char="-"/>
            </a:pPr>
            <a:r>
              <a:rPr lang="en-GB" noProof="1"/>
              <a:t>D2.1 – Roadmap for implementation of new services</a:t>
            </a:r>
          </a:p>
          <a:p>
            <a:pPr marL="285750" indent="-285750">
              <a:buFontTx/>
              <a:buChar char="-"/>
            </a:pPr>
            <a:r>
              <a:rPr lang="en-GB" noProof="1"/>
              <a:t>Implementation of services is now fully tracked through EPOS ON Implementation Level Matrix</a:t>
            </a:r>
          </a:p>
          <a:p>
            <a:pPr marL="285750" indent="-285750">
              <a:buFontTx/>
              <a:buChar char="-"/>
            </a:pPr>
            <a:endParaRPr lang="en-GB" noProof="1"/>
          </a:p>
          <a:p>
            <a:r>
              <a:rPr lang="en-GB" noProof="1"/>
              <a:t>Status 2026-Q1:</a:t>
            </a:r>
          </a:p>
          <a:p>
            <a:pPr marL="285750" indent="-285750">
              <a:buFontTx/>
              <a:buChar char="-"/>
            </a:pPr>
            <a:endParaRPr lang="en-GB" noProof="1"/>
          </a:p>
          <a:p>
            <a:pPr marL="285750" indent="-285750">
              <a:buFontTx/>
              <a:buChar char="-"/>
            </a:pPr>
            <a:r>
              <a:rPr lang="en-GB" noProof="1"/>
              <a:t>Enhance magnetotelluric data and models – developments on track</a:t>
            </a:r>
          </a:p>
          <a:p>
            <a:pPr marL="285750" indent="-285750">
              <a:buFontTx/>
              <a:buChar char="-"/>
            </a:pPr>
            <a:r>
              <a:rPr lang="en-GB" noProof="1"/>
              <a:t>Muography – started; technically advanced, require international coordination</a:t>
            </a:r>
          </a:p>
          <a:p>
            <a:pPr marL="285750" indent="-285750">
              <a:buFontTx/>
              <a:buChar char="-"/>
            </a:pPr>
            <a:r>
              <a:rPr lang="en-GB" noProof="1"/>
              <a:t>World Stress Map – </a:t>
            </a:r>
          </a:p>
          <a:p>
            <a:pPr marL="742950" lvl="1" indent="-285750">
              <a:buFontTx/>
              <a:buChar char="-"/>
            </a:pPr>
            <a:r>
              <a:rPr lang="en-GB" noProof="1"/>
              <a:t>Map released (</a:t>
            </a:r>
            <a:r>
              <a:rPr lang="en-GB" noProof="1">
                <a:hlinkClick r:id="rId2"/>
              </a:rPr>
              <a:t>https://doi.org/10.5880/WSM.2025.001</a:t>
            </a:r>
            <a:r>
              <a:rPr lang="en-GB" noProof="1"/>
              <a:t>);</a:t>
            </a:r>
          </a:p>
          <a:p>
            <a:pPr marL="742950" lvl="1" indent="-285750">
              <a:buFontTx/>
              <a:buChar char="-"/>
            </a:pPr>
            <a:r>
              <a:rPr lang="en-GB" noProof="1"/>
              <a:t>Webservice for WSM under development (collaboration within GFZ)</a:t>
            </a:r>
          </a:p>
          <a:p>
            <a:pPr marL="285750" indent="-285750">
              <a:buFontTx/>
              <a:buChar char="-"/>
            </a:pPr>
            <a:r>
              <a:rPr lang="en-GB" noProof="1"/>
              <a:t>Coordinated inventory of mobile instrument pools – start postponed to 2026-Q2</a:t>
            </a:r>
          </a:p>
          <a:p>
            <a:pPr marL="285750" indent="-285750">
              <a:buFontTx/>
              <a:buChar char="-"/>
            </a:pPr>
            <a:r>
              <a:rPr lang="en-GB" noProof="1"/>
              <a:t>Multidisciplinary data – seismic data from Slovenian Karst: started</a:t>
            </a:r>
          </a:p>
          <a:p>
            <a:pPr marL="285750" indent="-285750">
              <a:buFontTx/>
              <a:buChar char="-"/>
            </a:pPr>
            <a:r>
              <a:rPr lang="en-GB" noProof="1"/>
              <a:t>MSL service for site-specific GETB data – started development of new service</a:t>
            </a:r>
          </a:p>
          <a:p>
            <a:endParaRPr lang="en-GB" noProof="1"/>
          </a:p>
          <a:p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71749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823C5E-14A0-40E8-A932-34E04AB5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56" y="0"/>
            <a:ext cx="10471266" cy="58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1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34581-0E5E-141B-ECD4-4EE679618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3B7FB-D2CB-183B-0B23-6C11AE7D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90"/>
            <a:ext cx="10515600" cy="696282"/>
          </a:xfrm>
        </p:spPr>
        <p:txBody>
          <a:bodyPr>
            <a:normAutofit/>
          </a:bodyPr>
          <a:lstStyle/>
          <a:p>
            <a:r>
              <a:rPr lang="nl-NL" sz="3200" dirty="0"/>
              <a:t>T2.2 - Integration of new </a:t>
            </a:r>
            <a:r>
              <a:rPr lang="nl-NL" sz="3200" dirty="0" err="1"/>
              <a:t>communities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stakeholders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CC1DD7E-1B2E-E917-120B-88C3A83DD774}"/>
              </a:ext>
            </a:extLst>
          </p:cNvPr>
          <p:cNvSpPr txBox="1"/>
          <p:nvPr/>
        </p:nvSpPr>
        <p:spPr>
          <a:xfrm>
            <a:off x="905925" y="1806766"/>
            <a:ext cx="965046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Integration Built Environment Data (BED) community</a:t>
            </a:r>
          </a:p>
          <a:p>
            <a:endParaRPr lang="nl-NL" b="1" dirty="0"/>
          </a:p>
          <a:p>
            <a:r>
              <a:rPr lang="nl-NL" dirty="0" err="1"/>
              <a:t>Considerations</a:t>
            </a:r>
            <a:r>
              <a:rPr lang="nl-NL" dirty="0"/>
              <a:t>:</a:t>
            </a:r>
          </a:p>
          <a:p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Guidelines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activities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EPOS ERIC </a:t>
            </a:r>
            <a:r>
              <a:rPr lang="nl-NL" dirty="0" err="1"/>
              <a:t>Implementing</a:t>
            </a:r>
            <a:r>
              <a:rPr lang="nl-NL" dirty="0"/>
              <a:t> Rules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Technical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governance</a:t>
            </a:r>
            <a:r>
              <a:rPr lang="nl-NL" dirty="0"/>
              <a:t> </a:t>
            </a:r>
            <a:r>
              <a:rPr lang="nl-NL" dirty="0" err="1"/>
              <a:t>dimensions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managed</a:t>
            </a:r>
            <a:r>
              <a:rPr lang="nl-NL" dirty="0"/>
              <a:t> in parallel</a:t>
            </a:r>
          </a:p>
          <a:p>
            <a:endParaRPr lang="nl-NL" dirty="0"/>
          </a:p>
          <a:p>
            <a:r>
              <a:rPr lang="nl-NL" b="1" dirty="0"/>
              <a:t>Cooperation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industrial</a:t>
            </a:r>
            <a:r>
              <a:rPr lang="nl-NL" b="1" dirty="0"/>
              <a:t> sector (</a:t>
            </a:r>
            <a:r>
              <a:rPr lang="nl-NL" b="1" dirty="0" err="1"/>
              <a:t>Krafla</a:t>
            </a:r>
            <a:r>
              <a:rPr lang="nl-NL" b="1" dirty="0"/>
              <a:t> Magma </a:t>
            </a:r>
            <a:r>
              <a:rPr lang="nl-NL" b="1" dirty="0" err="1"/>
              <a:t>Testbed</a:t>
            </a:r>
            <a:r>
              <a:rPr lang="nl-NL" b="1" dirty="0"/>
              <a:t>)</a:t>
            </a:r>
          </a:p>
          <a:p>
            <a:endParaRPr lang="nl-NL" dirty="0"/>
          </a:p>
          <a:p>
            <a:r>
              <a:rPr lang="nl-NL" dirty="0" err="1"/>
              <a:t>Challenges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learned</a:t>
            </a:r>
            <a:r>
              <a:rPr lang="nl-NL" dirty="0"/>
              <a:t>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track/</a:t>
            </a:r>
            <a:r>
              <a:rPr lang="nl-NL" dirty="0" err="1"/>
              <a:t>define</a:t>
            </a:r>
            <a:r>
              <a:rPr lang="nl-NL" dirty="0"/>
              <a:t> </a:t>
            </a:r>
            <a:r>
              <a:rPr lang="nl-NL" dirty="0" err="1"/>
              <a:t>progress</a:t>
            </a:r>
            <a:r>
              <a:rPr lang="nl-NL" dirty="0"/>
              <a:t>/impact in collaborating </a:t>
            </a:r>
            <a:r>
              <a:rPr lang="nl-NL" dirty="0" err="1"/>
              <a:t>with</a:t>
            </a:r>
            <a:r>
              <a:rPr lang="nl-NL" dirty="0"/>
              <a:t> private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Bi-</a:t>
            </a:r>
            <a:r>
              <a:rPr lang="nl-NL" dirty="0" err="1"/>
              <a:t>directional</a:t>
            </a:r>
            <a:r>
              <a:rPr lang="nl-NL" dirty="0"/>
              <a:t> data </a:t>
            </a:r>
            <a:r>
              <a:rPr lang="nl-NL" dirty="0" err="1"/>
              <a:t>provision</a:t>
            </a:r>
            <a:r>
              <a:rPr lang="nl-NL" dirty="0"/>
              <a:t>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imagine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elaborate</a:t>
            </a:r>
            <a:r>
              <a:rPr lang="nl-NL" dirty="0"/>
              <a:t> a </a:t>
            </a:r>
            <a:r>
              <a:rPr lang="nl-NL" dirty="0" err="1"/>
              <a:t>framework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mutual</a:t>
            </a:r>
            <a:r>
              <a:rPr lang="nl-NL" dirty="0"/>
              <a:t> engagement?</a:t>
            </a:r>
          </a:p>
        </p:txBody>
      </p:sp>
    </p:spTree>
    <p:extLst>
      <p:ext uri="{BB962C8B-B14F-4D97-AF65-F5344CB8AC3E}">
        <p14:creationId xmlns:p14="http://schemas.microsoft.com/office/powerpoint/2010/main" val="302383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8897B-558F-40A2-52C1-BD016B6BF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89E8A-45A7-3FD4-6820-62943D25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Status update T2.2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A36BD48-1F2F-9986-A6F1-996626E1B8EA}"/>
              </a:ext>
            </a:extLst>
          </p:cNvPr>
          <p:cNvSpPr txBox="1"/>
          <p:nvPr/>
        </p:nvSpPr>
        <p:spPr>
          <a:xfrm>
            <a:off x="838200" y="1719229"/>
            <a:ext cx="10885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Achievements:</a:t>
            </a:r>
          </a:p>
          <a:p>
            <a:pPr marL="285750" indent="-285750">
              <a:buFontTx/>
              <a:buChar char="-"/>
            </a:pPr>
            <a:r>
              <a:rPr lang="en-GB" noProof="1"/>
              <a:t>D2.2 – Guidelines for new communities integration</a:t>
            </a:r>
          </a:p>
          <a:p>
            <a:endParaRPr lang="en-GB" noProof="1"/>
          </a:p>
          <a:p>
            <a:r>
              <a:rPr lang="en-GB" noProof="1"/>
              <a:t>Paraphrasing the Advisory Board (AB): </a:t>
            </a:r>
            <a:r>
              <a:rPr lang="en-GB" i="1" noProof="1"/>
              <a:t>Aligns with an important discussion at EU level. Deliverable is detailed and could fit as a guideline for other RIs to follow in making strategic decisions about incorporating new communities. External sharing with relevant fora is encouraged.</a:t>
            </a:r>
          </a:p>
          <a:p>
            <a:endParaRPr lang="en-GB" noProof="1"/>
          </a:p>
          <a:p>
            <a:r>
              <a:rPr lang="en-GB" noProof="1"/>
              <a:t>Status 2026-Q1:</a:t>
            </a:r>
          </a:p>
          <a:p>
            <a:pPr marL="285750" indent="-285750">
              <a:buFontTx/>
              <a:buChar char="-"/>
            </a:pPr>
            <a:endParaRPr lang="en-GB" noProof="1"/>
          </a:p>
          <a:p>
            <a:pPr marL="285750" indent="-285750">
              <a:buFontTx/>
              <a:buChar char="-"/>
            </a:pPr>
            <a:r>
              <a:rPr lang="en-GB" noProof="1"/>
              <a:t>Extension D2.2 with KPIs for precise measuring of status in preliminary stage (discussion)</a:t>
            </a:r>
          </a:p>
          <a:p>
            <a:pPr marL="285750" indent="-285750">
              <a:buFontTx/>
              <a:buChar char="-"/>
            </a:pPr>
            <a:r>
              <a:rPr lang="en-GB" noProof="1"/>
              <a:t>Science-industry workshop planned at World Geothermal Congress 2026 in June in Calgary</a:t>
            </a:r>
          </a:p>
          <a:p>
            <a:pPr marL="285750" indent="-285750">
              <a:buFontTx/>
              <a:buChar char="-"/>
            </a:pPr>
            <a:r>
              <a:rPr lang="en-GB" noProof="1"/>
              <a:t>Time-frame KMT data provision (exceeds EPOS-ON project):</a:t>
            </a:r>
          </a:p>
          <a:p>
            <a:pPr marL="742950" lvl="1" indent="-285750">
              <a:buFontTx/>
              <a:buChar char="-"/>
            </a:pPr>
            <a:r>
              <a:rPr lang="en-GB" noProof="1"/>
              <a:t>2027 first dwell planned (as yet)</a:t>
            </a:r>
          </a:p>
          <a:p>
            <a:pPr marL="742950" lvl="1" indent="-285750">
              <a:buFontTx/>
              <a:buChar char="-"/>
            </a:pPr>
            <a:r>
              <a:rPr lang="en-GB" noProof="1"/>
              <a:t>Data flow into EPOS depends on when KMT drills (there is relevant uncertainty)</a:t>
            </a:r>
          </a:p>
          <a:p>
            <a:endParaRPr lang="en-GB" noProof="1"/>
          </a:p>
          <a:p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745730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1EBD8-01C3-EE40-DF66-11240F825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B5EE4-2759-01A2-A651-1DE12F4D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90"/>
            <a:ext cx="10515600" cy="728940"/>
          </a:xfrm>
        </p:spPr>
        <p:txBody>
          <a:bodyPr>
            <a:normAutofit/>
          </a:bodyPr>
          <a:lstStyle/>
          <a:p>
            <a:r>
              <a:rPr lang="nl-NL" sz="3200" dirty="0"/>
              <a:t>T2.3 - </a:t>
            </a:r>
            <a:r>
              <a:rPr lang="nl-NL" sz="3200" dirty="0" err="1"/>
              <a:t>Computational</a:t>
            </a:r>
            <a:r>
              <a:rPr lang="nl-NL" sz="3200" dirty="0"/>
              <a:t> Earth </a:t>
            </a:r>
            <a:r>
              <a:rPr lang="nl-NL" sz="3200" dirty="0" err="1"/>
              <a:t>Science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tools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F7283E-9E3C-205D-CF1F-223E21FCC5D8}"/>
              </a:ext>
            </a:extLst>
          </p:cNvPr>
          <p:cNvSpPr txBox="1"/>
          <p:nvPr/>
        </p:nvSpPr>
        <p:spPr>
          <a:xfrm>
            <a:off x="838200" y="1850834"/>
            <a:ext cx="1037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Developing</a:t>
            </a:r>
            <a:r>
              <a:rPr lang="nl-NL" b="1" dirty="0"/>
              <a:t> prototypes of </a:t>
            </a:r>
            <a:r>
              <a:rPr lang="nl-NL" b="1" dirty="0" err="1"/>
              <a:t>selected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cases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i="1" dirty="0" err="1"/>
              <a:t>Integrated</a:t>
            </a:r>
            <a:r>
              <a:rPr lang="nl-NL" b="1" i="1" dirty="0"/>
              <a:t> </a:t>
            </a:r>
            <a:r>
              <a:rPr lang="nl-NL" b="1" i="1" dirty="0" err="1"/>
              <a:t>Core</a:t>
            </a:r>
            <a:r>
              <a:rPr lang="nl-NL" b="1" i="1" dirty="0"/>
              <a:t> Services – Distributed </a:t>
            </a:r>
            <a:r>
              <a:rPr lang="nl-NL" b="1" dirty="0"/>
              <a:t>(ICS-D) in EPOS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CD83074-07DC-EB5A-E3AC-CC768B72CD1F}"/>
              </a:ext>
            </a:extLst>
          </p:cNvPr>
          <p:cNvSpPr txBox="1"/>
          <p:nvPr/>
        </p:nvSpPr>
        <p:spPr>
          <a:xfrm>
            <a:off x="870334" y="2633031"/>
            <a:ext cx="10598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Characteristics</a:t>
            </a:r>
            <a:endParaRPr lang="nl-NL" dirty="0"/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err="1"/>
              <a:t>Activities</a:t>
            </a:r>
            <a:r>
              <a:rPr lang="nl-NL" dirty="0"/>
              <a:t> </a:t>
            </a:r>
            <a:r>
              <a:rPr lang="nl-NL" dirty="0" err="1"/>
              <a:t>largely</a:t>
            </a:r>
            <a:r>
              <a:rPr lang="nl-NL" dirty="0"/>
              <a:t> </a:t>
            </a:r>
            <a:r>
              <a:rPr lang="nl-NL" dirty="0" err="1"/>
              <a:t>related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interoperability</a:t>
            </a:r>
            <a:r>
              <a:rPr lang="nl-NL" dirty="0"/>
              <a:t> </a:t>
            </a:r>
            <a:r>
              <a:rPr lang="nl-NL" dirty="0" err="1"/>
              <a:t>layer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EPOS e‑</a:t>
            </a:r>
            <a:r>
              <a:rPr lang="nl-NL" dirty="0" err="1"/>
              <a:t>infrastructure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cloud</a:t>
            </a:r>
            <a:r>
              <a:rPr lang="nl-NL" dirty="0"/>
              <a:t>- </a:t>
            </a:r>
            <a:r>
              <a:rPr lang="nl-NL" dirty="0" err="1"/>
              <a:t>and</a:t>
            </a:r>
            <a:r>
              <a:rPr lang="nl-NL" dirty="0"/>
              <a:t> HPC </a:t>
            </a:r>
            <a:r>
              <a:rPr lang="nl-NL" dirty="0" err="1"/>
              <a:t>infrastructures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err="1"/>
              <a:t>Leverage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</a:t>
            </a:r>
            <a:r>
              <a:rPr lang="nl-NL" dirty="0" err="1"/>
              <a:t>scientific</a:t>
            </a:r>
            <a:r>
              <a:rPr lang="nl-NL" dirty="0"/>
              <a:t> </a:t>
            </a:r>
            <a:r>
              <a:rPr lang="nl-NL" dirty="0" err="1"/>
              <a:t>workflows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services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enhance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research </a:t>
            </a:r>
            <a:r>
              <a:rPr lang="nl-NL" dirty="0" err="1"/>
              <a:t>infrastructure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err="1"/>
              <a:t>Alignment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extension of </a:t>
            </a:r>
            <a:r>
              <a:rPr lang="nl-NL" dirty="0" err="1"/>
              <a:t>the</a:t>
            </a:r>
            <a:r>
              <a:rPr lang="nl-NL" dirty="0"/>
              <a:t> EPOS </a:t>
            </a:r>
            <a:r>
              <a:rPr lang="nl-NL" dirty="0" err="1"/>
              <a:t>architecture</a:t>
            </a:r>
            <a:r>
              <a:rPr lang="nl-NL" dirty="0"/>
              <a:t> design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Sustainable</a:t>
            </a:r>
            <a:r>
              <a:rPr lang="nl-NL" dirty="0"/>
              <a:t> partnerships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applicable</a:t>
            </a:r>
            <a:r>
              <a:rPr lang="nl-NL" dirty="0"/>
              <a:t>: </a:t>
            </a:r>
            <a:r>
              <a:rPr lang="nl-NL" dirty="0" err="1"/>
              <a:t>requires</a:t>
            </a:r>
            <a:r>
              <a:rPr lang="nl-NL" dirty="0"/>
              <a:t> </a:t>
            </a:r>
            <a:r>
              <a:rPr lang="nl-NL" dirty="0" err="1"/>
              <a:t>definition</a:t>
            </a:r>
            <a:r>
              <a:rPr lang="nl-NL" dirty="0"/>
              <a:t> of </a:t>
            </a:r>
            <a:r>
              <a:rPr lang="nl-NL" dirty="0" err="1"/>
              <a:t>technical</a:t>
            </a:r>
            <a:r>
              <a:rPr lang="nl-NL" dirty="0"/>
              <a:t>, </a:t>
            </a:r>
            <a:r>
              <a:rPr lang="nl-NL" dirty="0" err="1"/>
              <a:t>legal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financial </a:t>
            </a:r>
            <a:r>
              <a:rPr lang="nl-NL" dirty="0" err="1"/>
              <a:t>aspects</a:t>
            </a:r>
            <a:r>
              <a:rPr lang="nl-NL" dirty="0"/>
              <a:t> </a:t>
            </a:r>
            <a:r>
              <a:rPr lang="nl-NL" dirty="0" err="1"/>
              <a:t>under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ICS-D prototypes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external</a:t>
            </a:r>
            <a:r>
              <a:rPr lang="nl-NL" dirty="0"/>
              <a:t> </a:t>
            </a:r>
            <a:r>
              <a:rPr lang="nl-NL" dirty="0" err="1"/>
              <a:t>infrastructure</a:t>
            </a:r>
            <a:r>
              <a:rPr lang="nl-NL" dirty="0"/>
              <a:t>(s)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operate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Adoption of </a:t>
            </a:r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DT-GEO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Geo</a:t>
            </a:r>
            <a:r>
              <a:rPr lang="nl-NL" dirty="0"/>
              <a:t>-INQUIRE Horizon Europe </a:t>
            </a:r>
            <a:r>
              <a:rPr lang="nl-NL" dirty="0" err="1"/>
              <a:t>projects</a:t>
            </a: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422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195D3-8819-448D-9D94-A5E28701E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883AA-2F0B-39BF-4B6E-34B72BD1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Status update T2.3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4059EFA-13BA-11BE-83CC-045F0A374683}"/>
              </a:ext>
            </a:extLst>
          </p:cNvPr>
          <p:cNvSpPr txBox="1"/>
          <p:nvPr/>
        </p:nvSpPr>
        <p:spPr>
          <a:xfrm>
            <a:off x="838200" y="1719229"/>
            <a:ext cx="10885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1"/>
              <a:t>Achievements:</a:t>
            </a:r>
          </a:p>
          <a:p>
            <a:endParaRPr lang="en-GB" noProof="1"/>
          </a:p>
          <a:p>
            <a:pPr marL="285750" indent="-285750">
              <a:buFontTx/>
              <a:buChar char="-"/>
            </a:pPr>
            <a:r>
              <a:rPr lang="en-GB" noProof="1"/>
              <a:t>Relevant use cases identified and described</a:t>
            </a:r>
          </a:p>
          <a:p>
            <a:pPr marL="285750" indent="-285750">
              <a:buFontTx/>
              <a:buChar char="-"/>
            </a:pPr>
            <a:r>
              <a:rPr lang="en-GB" noProof="1"/>
              <a:t>Landscape analysis performed for the identification of already existing tools and code</a:t>
            </a:r>
          </a:p>
          <a:p>
            <a:endParaRPr lang="en-GB" noProof="1"/>
          </a:p>
          <a:p>
            <a:r>
              <a:rPr lang="en-GB" noProof="1"/>
              <a:t>Status 2026-Q1:</a:t>
            </a:r>
          </a:p>
          <a:p>
            <a:endParaRPr lang="en-GB" noProof="1"/>
          </a:p>
          <a:p>
            <a:pPr marL="285750" indent="-285750">
              <a:buFontTx/>
              <a:buChar char="-"/>
            </a:pPr>
            <a:r>
              <a:rPr lang="en-GB" noProof="1"/>
              <a:t>At the current stage, the EPOS architecture design need not be updated, as it is flexible enough to accommodate the ICS-D use cases.</a:t>
            </a:r>
          </a:p>
          <a:p>
            <a:pPr marL="285750" indent="-285750">
              <a:buFontTx/>
              <a:buChar char="-"/>
            </a:pPr>
            <a:r>
              <a:rPr lang="en-GB" noProof="1"/>
              <a:t>Technical, legal, and financial aspects under which the ICS-D prototypes and the related external infrastructures will operate: fully consolidated framework still under refinement, but substantial progress has been achieved (e.g. MoU with EGI, access to computational resources at CINECA through EPOS Italy)</a:t>
            </a:r>
          </a:p>
          <a:p>
            <a:pPr marL="285750" indent="-285750">
              <a:buFontTx/>
              <a:buChar char="-"/>
            </a:pPr>
            <a:r>
              <a:rPr lang="en-GB" noProof="1"/>
              <a:t>DT-GEO results being transferred, Geo-INQUIRE upcoming</a:t>
            </a:r>
          </a:p>
          <a:p>
            <a:endParaRPr lang="en-GB" noProof="1"/>
          </a:p>
          <a:p>
            <a:endParaRPr lang="en-GB" noProof="1"/>
          </a:p>
          <a:p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502080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788</Words>
  <Application>Microsoft Macintosh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EPOS-ON WP2</vt:lpstr>
      <vt:lpstr>T2.1 - Enhanced EPOS catalogue of services for science</vt:lpstr>
      <vt:lpstr>Status update T2.1</vt:lpstr>
      <vt:lpstr>Presentazione standard di PowerPoint</vt:lpstr>
      <vt:lpstr>T2.2 - Integration of new communities and stakeholders</vt:lpstr>
      <vt:lpstr>Status update T2.2</vt:lpstr>
      <vt:lpstr>T2.3 - Computational Earth Science and tools</vt:lpstr>
      <vt:lpstr>Status update T2.3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Karl_EPOS ERIC </cp:lastModifiedBy>
  <cp:revision>30</cp:revision>
  <dcterms:created xsi:type="dcterms:W3CDTF">2026-02-14T10:36:05Z</dcterms:created>
  <dcterms:modified xsi:type="dcterms:W3CDTF">2026-03-17T07:19:58Z</dcterms:modified>
</cp:coreProperties>
</file>