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415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275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xmjakPmprtW5xzmDEiPEescZl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646DBB-337C-42C6-9472-7EB49AE9C034}">
  <a:tblStyle styleId="{9A646DBB-337C-42C6-9472-7EB49AE9C0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3"/>
  </p:normalViewPr>
  <p:slideViewPr>
    <p:cSldViewPr snapToGrid="0">
      <p:cViewPr varScale="1">
        <p:scale>
          <a:sx n="102" d="100"/>
          <a:sy n="102" d="100"/>
        </p:scale>
        <p:origin x="856" y="192"/>
      </p:cViewPr>
      <p:guideLst>
        <p:guide pos="3840"/>
        <p:guide pos="415"/>
        <p:guide pos="7242"/>
        <p:guide orient="horz" pos="686"/>
        <p:guide orient="horz" pos="1162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1_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2718147" y="3238310"/>
            <a:ext cx="8691911" cy="86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IT" sz="4000" b="1" i="0" u="none" strike="noStrike" cap="none">
                <a:solidFill>
                  <a:srgbClr val="002060"/>
                </a:solidFill>
                <a:latin typeface=""/>
                <a:ea typeface="Calibri"/>
                <a:cs typeface="Calibri"/>
                <a:sym typeface="Calibri"/>
              </a:rPr>
              <a:t>Welcome and introduction to day 2</a:t>
            </a:r>
            <a:endParaRPr sz="3600" b="1" i="0" u="none" strike="noStrike" cap="none" dirty="0">
              <a:solidFill>
                <a:srgbClr val="002060"/>
              </a:solidFill>
              <a:latin typeface="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4722844" y="4241774"/>
            <a:ext cx="4682516" cy="98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IT" sz="30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Lilli Freda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IT" sz="30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EPOS ERIC Executive Director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51" name="Google Shape;5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</a:pPr>
              <a:r>
                <a:rPr lang="en-IT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</a:pPr>
              <a:r>
                <a:rPr lang="en-IT" sz="2000" b="1" i="0" u="none" strike="noStrike" cap="none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lang="en-IT" sz="2000" b="1" i="0" u="none" strike="noStrike" cap="none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IT" sz="2000" b="1" i="0" u="none" strike="noStrike" cap="none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lang="en-IT" sz="2000" b="1" i="0" u="none" strike="noStrike" cap="none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0" i="0" u="none" strike="noStrike" cap="none">
                <a:solidFill>
                  <a:srgbClr val="03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</a:pPr>
            <a:r>
              <a:rPr lang="en-IT" sz="2000" b="1" i="0" u="none" strike="noStrike" cap="none">
                <a:solidFill>
                  <a:srgbClr val="A16368"/>
                </a:solidFill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sz="2000" b="0" i="0" u="none" strike="noStrike" cap="none">
              <a:solidFill>
                <a:srgbClr val="A163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063048" y="4744278"/>
            <a:ext cx="2469248" cy="1017825"/>
          </a:xfrm>
          <a:prstGeom prst="rect">
            <a:avLst/>
          </a:prstGeom>
          <a:solidFill>
            <a:srgbClr val="FEFAEE"/>
          </a:solidFill>
          <a:ln w="38100" cap="flat" cmpd="sng">
            <a:solidFill>
              <a:srgbClr val="F6D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9051351" y="2074616"/>
            <a:ext cx="2346144" cy="1077218"/>
          </a:xfrm>
          <a:prstGeom prst="rect">
            <a:avLst/>
          </a:prstGeom>
          <a:solidFill>
            <a:srgbClr val="F0F1F7"/>
          </a:solidFill>
          <a:ln w="38100" cap="flat" cmpd="sng">
            <a:solidFill>
              <a:srgbClr val="477D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8997557" y="2197726"/>
            <a:ext cx="23999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4: Technical challenges, opportunities and solutions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solidFill>
            <a:srgbClr val="F5ECEA"/>
          </a:solidFill>
          <a:ln w="38100" cap="flat" cmpd="sng">
            <a:solidFill>
              <a:srgbClr val="9C63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noFill/>
          <a:ln w="9525" cap="flat" cmpd="sng">
            <a:solidFill>
              <a:srgbClr val="A16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4: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in National Landscapes</a:t>
            </a:r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l="-11148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574474" y="1218208"/>
            <a:ext cx="5580544" cy="544669"/>
          </a:xfrm>
          <a:prstGeom prst="rect">
            <a:avLst/>
          </a:prstGeom>
          <a:solidFill>
            <a:srgbClr val="FBE4D4"/>
          </a:solidFill>
          <a:ln w="381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5: EPOS Data Policy</a:t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9155018" y="4730186"/>
            <a:ext cx="23416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Societal Impact and Responsible Research Infrastructures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4: UFG report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59700" y="4821399"/>
            <a:ext cx="4959216" cy="1017825"/>
          </a:xfrm>
          <a:prstGeom prst="rect">
            <a:avLst/>
          </a:prstGeom>
          <a:solidFill>
            <a:srgbClr val="E1EFD8"/>
          </a:solidFill>
          <a:ln w="38100" cap="flat" cmpd="sng">
            <a:solidFill>
              <a:srgbClr val="A2C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878800" y="4791722"/>
            <a:ext cx="535605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1: Thematic Core Services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2: Early Career Researchers, 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2: New Services and communities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3: International Collaboration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</a:pPr>
              <a:r>
                <a:rPr lang="en-IT" sz="2000" b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</a:pPr>
              <a:r>
                <a:rPr lang="en-IT" sz="2000" b="1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lang="en-IT" sz="2000" b="1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IT" sz="2000" b="1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lang="en-IT" sz="2000" b="1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rgbClr val="03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</a:pPr>
            <a:r>
              <a:rPr lang="en-IT" sz="2000" b="1">
                <a:solidFill>
                  <a:srgbClr val="A16368"/>
                </a:solidFill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sz="2000">
              <a:solidFill>
                <a:srgbClr val="A163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l="-11148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659700" y="4821399"/>
            <a:ext cx="4959216" cy="1017825"/>
          </a:xfrm>
          <a:prstGeom prst="rect">
            <a:avLst/>
          </a:prstGeom>
          <a:solidFill>
            <a:srgbClr val="E1EFD8"/>
          </a:solidFill>
          <a:ln w="38100" cap="flat" cmpd="sng">
            <a:solidFill>
              <a:srgbClr val="A2C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878800" y="4791722"/>
            <a:ext cx="535605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1: Thematic Core Services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2: Early Career Researchers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2: New Services and communities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3: International Collaboration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3" descr="Mark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716" y="4391032"/>
            <a:ext cx="1289302" cy="128930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/>
          <p:nvPr/>
        </p:nvSpPr>
        <p:spPr>
          <a:xfrm>
            <a:off x="9063048" y="4744278"/>
            <a:ext cx="2469248" cy="1017825"/>
          </a:xfrm>
          <a:prstGeom prst="rect">
            <a:avLst/>
          </a:prstGeom>
          <a:solidFill>
            <a:srgbClr val="FEFAEE"/>
          </a:solidFill>
          <a:ln w="38100" cap="flat" cmpd="sng">
            <a:solidFill>
              <a:srgbClr val="F6D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9155018" y="4730186"/>
            <a:ext cx="23416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n-IT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Societal Impact and Responsible Research Infrastructures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4: UFG report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" descr="Mark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2024" y="4147071"/>
            <a:ext cx="1289302" cy="128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ON objectives covered in today’s sessions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618" y="1245862"/>
            <a:ext cx="6618761" cy="335198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/>
          <p:nvPr/>
        </p:nvSpPr>
        <p:spPr>
          <a:xfrm rot="5400000" flipH="1">
            <a:off x="2056769" y="3448643"/>
            <a:ext cx="1841789" cy="2209010"/>
          </a:xfrm>
          <a:prstGeom prst="bentArrow">
            <a:avLst>
              <a:gd name="adj1" fmla="val 7392"/>
              <a:gd name="adj2" fmla="val 9948"/>
              <a:gd name="adj3" fmla="val 17051"/>
              <a:gd name="adj4" fmla="val 4272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204414" y="3658914"/>
            <a:ext cx="379041" cy="1298983"/>
          </a:xfrm>
          <a:prstGeom prst="upArrow">
            <a:avLst>
              <a:gd name="adj1" fmla="val 36960"/>
              <a:gd name="adj2" fmla="val 870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65913" y="4957897"/>
            <a:ext cx="1948495" cy="788036"/>
          </a:xfrm>
          <a:prstGeom prst="rect">
            <a:avLst/>
          </a:prstGeom>
          <a:solidFill>
            <a:srgbClr val="F0F1F7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9.00-11.00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Services and Communities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4164180" y="4970482"/>
            <a:ext cx="2467970" cy="788036"/>
          </a:xfrm>
          <a:prstGeom prst="rect">
            <a:avLst/>
          </a:prstGeom>
          <a:solidFill>
            <a:srgbClr val="F0F1F7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11.45-13.30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Societal Impact and Responsible RIs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rot="-5400000">
            <a:off x="6950824" y="3280300"/>
            <a:ext cx="1841789" cy="2425008"/>
          </a:xfrm>
          <a:prstGeom prst="bentArrow">
            <a:avLst>
              <a:gd name="adj1" fmla="val 7392"/>
              <a:gd name="adj2" fmla="val 9948"/>
              <a:gd name="adj3" fmla="val 17051"/>
              <a:gd name="adj4" fmla="val 4272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902802" y="4957897"/>
            <a:ext cx="1741637" cy="788036"/>
          </a:xfrm>
          <a:prstGeom prst="rect">
            <a:avLst/>
          </a:prstGeom>
          <a:solidFill>
            <a:srgbClr val="F0F1F7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15.00-18.30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Career Researchers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5"/>
          <p:cNvGraphicFramePr/>
          <p:nvPr/>
        </p:nvGraphicFramePr>
        <p:xfrm>
          <a:off x="524282" y="131051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{9A646DBB-337C-42C6-9472-7EB49AE9C034}</a:tableStyleId>
              </a:tblPr>
              <a:tblGrid>
                <a:gridCol w="55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600">
                <a:tc gridSpan="3">
                  <a:txBody>
                    <a:bodyPr/>
                    <a:lstStyle/>
                    <a:p>
                      <a:pPr marL="184150" marR="0" lvl="0" indent="-44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 u="none" strike="noStrike" cap="none"/>
                        <a:t> 09.00-11.00</a:t>
                      </a:r>
                      <a:r>
                        <a:rPr lang="en-IT" sz="2000" u="none" strike="noStrike" cap="none"/>
                        <a:t> | New Services and New Communities </a:t>
                      </a:r>
                      <a:r>
                        <a:rPr lang="en-IT" sz="2400" u="none" strike="noStrike" cap="none"/>
                        <a:t>- </a:t>
                      </a:r>
                      <a:r>
                        <a:rPr lang="en-IT" sz="1600" u="none" strike="noStrike" cap="none"/>
                        <a:t>Chairs: R. Paciello, O. Lange, J. Michalek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500" marR="5500" marT="5500" marB="5500" anchor="ctr">
                    <a:solidFill>
                      <a:srgbClr val="477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introduction of the day’s agenda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Lilli Freda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EPOS ON WP2: Achievements during project first period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O. Lange, J. Michalek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the EuroGeographics Maps into the EPOS Platform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K. Giuliacci, M. Sbarra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Instability data from Field Laboratories: a new opportunity for EPOS through the TCS MSL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 Martino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of a European Quantum Infrastructure for Gravimetry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 Merlet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Muography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J. Joutsenvaara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European and global data landscape in Geochemistry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Klocking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7D8F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1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Q&amp;A and interactive discussion</a:t>
                      </a:r>
                      <a:endParaRPr sz="1600" b="1">
                        <a:solidFill>
                          <a:srgbClr val="477D8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36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11.00-11.45 | Coffee break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0" name="Google Shape;100;p5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 Agenda: Morning Sessions 1/2</a:t>
            </a:r>
            <a:endParaRPr/>
          </a:p>
        </p:txBody>
      </p:sp>
      <p:pic>
        <p:nvPicPr>
          <p:cNvPr id="101" name="Google Shape;101;p5" descr="Coffe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770" y="4547392"/>
            <a:ext cx="438266" cy="43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6"/>
          <p:cNvGraphicFramePr/>
          <p:nvPr/>
        </p:nvGraphicFramePr>
        <p:xfrm>
          <a:off x="513396" y="131051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{9A646DBB-337C-42C6-9472-7EB49AE9C034}</a:tableStyleId>
              </a:tblPr>
              <a:tblGrid>
                <a:gridCol w="55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6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/>
                        <a:t> </a:t>
                      </a:r>
                      <a:r>
                        <a:rPr lang="en-IT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11.45-13.30</a:t>
                      </a:r>
                      <a:r>
                        <a:rPr lang="en-IT" sz="2000"/>
                        <a:t> | </a:t>
                      </a:r>
                      <a:r>
                        <a:rPr lang="en-IT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Societal Impact and Responsible Research Infrastructures </a:t>
                      </a:r>
                      <a:r>
                        <a:rPr lang="en-IT" sz="1600"/>
                        <a:t>– Chairs: F. Romano, A. Scala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477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EPOS ON WP3: Achievements during project first period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F. Romano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products exploitable in evidence-based decision making – introduction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G. Forlenza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Next-Generation Earthquake Early Warning: From Public Alerts to Multi-Hazard Integration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A. Scala, A.Marmureanu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Integrated Tsunami Impact Assessment Workflow within ARISTOTLE: A Collaborative Use Case for Emergency Management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F. Løvholt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Earthquake Impact Assessment: Understanding Uncertainty from Source and ShakeMap Variability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H. Crowley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ShakeMap Services: Applications and Societal Impact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L. Faenza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Ethical Label to identify ethical and social implications of project outputs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S. Peppoloni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50">
                <a:tc gridSpan="2">
                  <a:txBody>
                    <a:bodyPr/>
                    <a:lstStyle/>
                    <a:p>
                      <a:pPr marL="139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7D8F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1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Q&amp;A and interactive discussion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/>
                        <a:t> 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464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13.30-15.00 | Lunch break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7" name="Google Shape;107;p6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 Agenda: Morning Sessions 2/2</a:t>
            </a:r>
            <a:endParaRPr/>
          </a:p>
        </p:txBody>
      </p:sp>
      <p:pic>
        <p:nvPicPr>
          <p:cNvPr id="108" name="Google Shape;108;p6" descr="Pasta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276" y="4837477"/>
            <a:ext cx="520465" cy="52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 Agenda: Afternoon Sessions</a:t>
            </a:r>
            <a:endParaRPr/>
          </a:p>
        </p:txBody>
      </p:sp>
      <p:graphicFrame>
        <p:nvGraphicFramePr>
          <p:cNvPr id="114" name="Google Shape;114;p7"/>
          <p:cNvGraphicFramePr/>
          <p:nvPr/>
        </p:nvGraphicFramePr>
        <p:xfrm>
          <a:off x="513396" y="157084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{9A646DBB-337C-42C6-9472-7EB49AE9C034}</a:tableStyleId>
              </a:tblPr>
              <a:tblGrid>
                <a:gridCol w="22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75">
                <a:tc gridSpan="2"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T" sz="2000"/>
                        <a:t> 15.00 – 18.30 | Early Career Researchers </a:t>
                      </a:r>
                      <a:r>
                        <a:rPr lang="en-IT" sz="2400"/>
                        <a:t>- </a:t>
                      </a:r>
                      <a:r>
                        <a:rPr lang="en-IT" sz="1600"/>
                        <a:t>Chairs: H. Ciechowska, F. Monterroso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500" marR="5500" marT="5500" marB="5500" anchor="ctr">
                    <a:solidFill>
                      <a:srgbClr val="477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15.00-16.45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challenges and use cases – </a:t>
                      </a:r>
                      <a:r>
                        <a:rPr lang="en-IT" sz="1600" b="1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Flash pitches </a:t>
                      </a:r>
                      <a:br>
                        <a:rPr lang="en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T" sz="16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presented by Early Career Researchers from the TCS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5500" marR="5500" marT="5500" marB="5500" anchor="ctr">
                    <a:solidFill>
                      <a:srgbClr val="F0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16.45- 18.30 </a:t>
                      </a:r>
                      <a:endParaRPr/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challenges and use cases – </a:t>
                      </a:r>
                      <a:r>
                        <a:rPr lang="en-IT" sz="1600" b="1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 Session </a:t>
                      </a:r>
                      <a:br>
                        <a:rPr lang="en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T" sz="16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presented by Early Career Researchers from the TCS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 and refreshments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5" name="Google Shape;115;p7" descr="Coffe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258" y="3746080"/>
            <a:ext cx="537666" cy="53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Doughnu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5877" y="3876489"/>
            <a:ext cx="418498" cy="4184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7"/>
          <p:cNvGraphicFramePr/>
          <p:nvPr/>
        </p:nvGraphicFramePr>
        <p:xfrm>
          <a:off x="513396" y="476249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{9A646DBB-337C-42C6-9472-7EB49AE9C034}</a:tableStyleId>
              </a:tblPr>
              <a:tblGrid>
                <a:gridCol w="1115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T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19.30-22.00 - Social Dinner</a:t>
                      </a:r>
                      <a:r>
                        <a:rPr lang="en-IT" sz="20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T" sz="2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Obicà Mozzarella Bar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IT" sz="2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Via Roma 143</a:t>
                      </a:r>
                      <a:endParaRPr sz="1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" marR="5500" marT="5500" marB="55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8" name="Google Shape;118;p7" descr="Mark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453" y="4955091"/>
            <a:ext cx="925393" cy="819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2441-0D9E-E378-CEBA-291DECA9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58" y="1092199"/>
            <a:ext cx="10652342" cy="44739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3200" dirty="0"/>
              <a:t>Tonight @ 19.30-22.00 - </a:t>
            </a:r>
            <a:r>
              <a:rPr lang="it-IT" sz="3200" b="1" dirty="0" err="1"/>
              <a:t>Obicà</a:t>
            </a:r>
            <a:r>
              <a:rPr lang="it-IT" sz="3200" b="1" dirty="0"/>
              <a:t> Mozzarella Bar – via Roma 143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A45263-2B21-E78B-45FC-AB5AB3C6CA28}"/>
              </a:ext>
            </a:extLst>
          </p:cNvPr>
          <p:cNvSpPr txBox="1">
            <a:spLocks/>
          </p:cNvSpPr>
          <p:nvPr/>
        </p:nvSpPr>
        <p:spPr>
          <a:xfrm>
            <a:off x="838200" y="313268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A16368"/>
                </a:solidFill>
                <a:latin typeface="+mn-lt"/>
              </a:rPr>
              <a:t>Social </a:t>
            </a:r>
            <a:r>
              <a:rPr lang="it-IT" sz="3200" b="1" dirty="0" err="1">
                <a:solidFill>
                  <a:srgbClr val="A16368"/>
                </a:solidFill>
                <a:latin typeface="+mn-lt"/>
              </a:rPr>
              <a:t>Dinner</a:t>
            </a:r>
            <a:endParaRPr lang="it-IT" sz="3200" b="1" dirty="0">
              <a:solidFill>
                <a:srgbClr val="A16368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9673E-8859-47CE-13B5-7BB2193B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048" b="23041"/>
          <a:stretch>
            <a:fillRect/>
          </a:stretch>
        </p:blipFill>
        <p:spPr>
          <a:xfrm>
            <a:off x="1032946" y="1727201"/>
            <a:ext cx="10089199" cy="4038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41B70-0C36-28CE-DEF3-4A108D1E9323}"/>
              </a:ext>
            </a:extLst>
          </p:cNvPr>
          <p:cNvSpPr txBox="1">
            <a:spLocks/>
          </p:cNvSpPr>
          <p:nvPr/>
        </p:nvSpPr>
        <p:spPr>
          <a:xfrm>
            <a:off x="9480789" y="2082800"/>
            <a:ext cx="2276231" cy="2146300"/>
          </a:xfrm>
          <a:prstGeom prst="ellipse">
            <a:avLst/>
          </a:prstGeom>
          <a:solidFill>
            <a:srgbClr val="FDDB1B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 err="1"/>
              <a:t>Bring</a:t>
            </a:r>
            <a:r>
              <a:rPr lang="it-IT" sz="3600" b="1" dirty="0"/>
              <a:t> </a:t>
            </a:r>
            <a:r>
              <a:rPr lang="it-IT" sz="3600" b="1" dirty="0" err="1"/>
              <a:t>your</a:t>
            </a:r>
            <a:r>
              <a:rPr lang="it-IT" sz="3600" b="1" dirty="0"/>
              <a:t> badge!</a:t>
            </a:r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5948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658813" y="3526650"/>
            <a:ext cx="10837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A61"/>
              </a:buClr>
              <a:buSzPts val="5400"/>
              <a:buFont typeface="Calibri"/>
              <a:buNone/>
            </a:pPr>
            <a:r>
              <a:rPr lang="en-IT" sz="5400" b="0" i="0" u="none" strike="noStrike" cap="none">
                <a:solidFill>
                  <a:srgbClr val="2A3A61"/>
                </a:solidFill>
                <a:latin typeface="Calibri"/>
                <a:ea typeface="Calibri"/>
                <a:cs typeface="Calibri"/>
                <a:sym typeface="Calibri"/>
              </a:rPr>
              <a:t>Enjoy the programme!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Macintosh PowerPoint</Application>
  <PresentationFormat>Widescreen</PresentationFormat>
  <Paragraphs>94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 Angioni</dc:creator>
  <cp:lastModifiedBy>Karl_EPOS ERIC </cp:lastModifiedBy>
  <cp:revision>2</cp:revision>
  <dcterms:created xsi:type="dcterms:W3CDTF">2026-02-14T10:36:05Z</dcterms:created>
  <dcterms:modified xsi:type="dcterms:W3CDTF">2026-03-16T19:38:27Z</dcterms:modified>
</cp:coreProperties>
</file>