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1495" r:id="rId3"/>
    <p:sldId id="1570" r:id="rId4"/>
    <p:sldId id="1536" r:id="rId5"/>
    <p:sldId id="1524" r:id="rId6"/>
    <p:sldId id="1559" r:id="rId7"/>
    <p:sldId id="1549" r:id="rId8"/>
    <p:sldId id="1575" r:id="rId9"/>
    <p:sldId id="1505" r:id="rId10"/>
    <p:sldId id="1517" r:id="rId11"/>
    <p:sldId id="271" r:id="rId12"/>
    <p:sldId id="1581" r:id="rId13"/>
    <p:sldId id="1562" r:id="rId14"/>
    <p:sldId id="1490" r:id="rId15"/>
    <p:sldId id="1582" r:id="rId16"/>
    <p:sldId id="1571" r:id="rId17"/>
    <p:sldId id="1564" r:id="rId18"/>
    <p:sldId id="1556" r:id="rId19"/>
    <p:sldId id="1494" r:id="rId20"/>
    <p:sldId id="1558" r:id="rId21"/>
    <p:sldId id="1577" r:id="rId22"/>
    <p:sldId id="1576" r:id="rId23"/>
    <p:sldId id="1578" r:id="rId24"/>
    <p:sldId id="1531" r:id="rId25"/>
    <p:sldId id="1572" r:id="rId26"/>
    <p:sldId id="1557" r:id="rId27"/>
    <p:sldId id="1574" r:id="rId28"/>
    <p:sldId id="1583" r:id="rId29"/>
    <p:sldId id="1580" r:id="rId30"/>
    <p:sldId id="1584" r:id="rId31"/>
    <p:sldId id="265" r:id="rId3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F57"/>
    <a:srgbClr val="487A81"/>
    <a:srgbClr val="3A3838"/>
    <a:srgbClr val="163D5A"/>
    <a:srgbClr val="A06368"/>
    <a:srgbClr val="5D9BA4"/>
    <a:srgbClr val="F5981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34"/>
    <p:restoredTop sz="94683"/>
  </p:normalViewPr>
  <p:slideViewPr>
    <p:cSldViewPr snapToGrid="0">
      <p:cViewPr varScale="1">
        <p:scale>
          <a:sx n="102" d="100"/>
          <a:sy n="102" d="100"/>
        </p:scale>
        <p:origin x="5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B8A76-C38D-794B-A2AF-F840674CCF70}" type="datetimeFigureOut">
              <a:rPr lang="en-US" smtClean="0"/>
              <a:t>3/17/26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0F75E-52E3-FB4B-B0B4-76ED7D377EE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22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EPOS MSL is member</a:t>
            </a:r>
          </a:p>
          <a:p>
            <a:endParaRPr lang="en-US" dirty="0"/>
          </a:p>
          <a:p>
            <a:r>
              <a:rPr lang="en-US" dirty="0"/>
              <a:t>Endorsed by 6 of the 15 societies</a:t>
            </a:r>
          </a:p>
          <a:p>
            <a:endParaRPr lang="en-US" dirty="0"/>
          </a:p>
          <a:p>
            <a:r>
              <a:rPr lang="en-US" dirty="0"/>
              <a:t>academic focus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4AF50-EF17-EF47-94A3-942042FA1D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4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4AF50-EF17-EF47-94A3-942042FA1D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59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primary</a:t>
            </a:r>
            <a:r>
              <a:rPr lang="de-DE" dirty="0"/>
              <a:t> </a:t>
            </a:r>
            <a:r>
              <a:rPr lang="de-DE" dirty="0" err="1"/>
              <a:t>goals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1GC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advance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standards</a:t>
            </a:r>
            <a:r>
              <a:rPr lang="de-DE" dirty="0"/>
              <a:t>/</a:t>
            </a: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practices</a:t>
            </a:r>
            <a:endParaRPr lang="de-DE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strongly</a:t>
            </a:r>
            <a:r>
              <a:rPr lang="de-DE" dirty="0"/>
              <a:t> </a:t>
            </a:r>
            <a:r>
              <a:rPr lang="de-DE" dirty="0" err="1"/>
              <a:t>advocate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whichever</a:t>
            </a:r>
            <a:r>
              <a:rPr lang="de-DE" dirty="0"/>
              <a:t> </a:t>
            </a:r>
            <a:r>
              <a:rPr lang="de-DE" dirty="0" err="1"/>
              <a:t>community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in, </a:t>
            </a:r>
            <a:r>
              <a:rPr lang="de-DE" dirty="0" err="1"/>
              <a:t>go</a:t>
            </a:r>
            <a:r>
              <a:rPr lang="de-DE" dirty="0"/>
              <a:t> find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community</a:t>
            </a:r>
            <a:r>
              <a:rPr lang="de-DE" dirty="0"/>
              <a:t> </a:t>
            </a:r>
            <a:r>
              <a:rPr lang="de-DE" dirty="0" err="1"/>
              <a:t>resource</a:t>
            </a:r>
            <a:r>
              <a:rPr lang="de-DE" dirty="0"/>
              <a:t> and </a:t>
            </a:r>
            <a:r>
              <a:rPr lang="de-DE" dirty="0" err="1"/>
              <a:t>join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conversation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. And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don‘t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, </a:t>
            </a:r>
            <a:r>
              <a:rPr lang="de-DE" dirty="0" err="1"/>
              <a:t>come</a:t>
            </a:r>
            <a:r>
              <a:rPr lang="de-DE" dirty="0"/>
              <a:t> </a:t>
            </a:r>
            <a:r>
              <a:rPr lang="de-DE" dirty="0" err="1"/>
              <a:t>talk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 dirty="0"/>
              <a:t>.</a:t>
            </a:r>
            <a:endParaRPr dirty="0"/>
          </a:p>
        </p:txBody>
      </p:sp>
      <p:sp>
        <p:nvSpPr>
          <p:cNvPr id="216" name="Google Shape;2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444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SKOS</a:t>
            </a:r>
          </a:p>
          <a:p>
            <a:r>
              <a:rPr lang="en-US" dirty="0"/>
              <a:t>RDF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4AF50-EF17-EF47-94A3-942042FA1D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26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580da12b96_0_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2580da12b96_0_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3534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relevant that </a:t>
            </a:r>
          </a:p>
          <a:p>
            <a:r>
              <a:rPr lang="en-US" dirty="0"/>
              <a:t>1GC invited to contribute to cross-domain standard development</a:t>
            </a:r>
          </a:p>
          <a:p>
            <a:endParaRPr lang="en-US" dirty="0"/>
          </a:p>
          <a:p>
            <a:r>
              <a:rPr lang="en-US" dirty="0" err="1"/>
              <a:t>Beschreibung</a:t>
            </a:r>
            <a:r>
              <a:rPr lang="en-US" dirty="0"/>
              <a:t> der Standards </a:t>
            </a:r>
            <a:r>
              <a:rPr lang="en-US" dirty="0" err="1"/>
              <a:t>mit</a:t>
            </a:r>
            <a:r>
              <a:rPr lang="en-US" dirty="0"/>
              <a:t> FIPs;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423688-FE9C-884E-90E6-FBE61162DE4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36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Are they already included in our synthesis databases?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0F75E-52E3-FB4B-B0B4-76ED7D377EE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1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891" lvl="0" indent="-285750">
              <a:buFont typeface="Courier New" panose="02070309020205020404" pitchFamily="49" charset="0"/>
              <a:buChar char="o"/>
            </a:pPr>
            <a:r>
              <a:rPr lang="en-GB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Geochemistry emerged as a discipline in the mid 19th century</a:t>
            </a:r>
          </a:p>
          <a:p>
            <a:pPr marL="285891" lvl="0" indent="-285750">
              <a:buFont typeface="Courier New" panose="02070309020205020404" pitchFamily="49" charset="0"/>
              <a:buChar char="o"/>
            </a:pPr>
            <a:r>
              <a:rPr lang="en-GB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you can see from this definition, it is a classically long tail community</a:t>
            </a:r>
          </a:p>
          <a:p>
            <a:pPr marL="285891" lvl="0" indent="-285750">
              <a:buFont typeface="Courier New" panose="02070309020205020404" pitchFamily="49" charset="0"/>
              <a:buChar char="o"/>
            </a:pPr>
            <a:endParaRPr lang="en-GB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891" lvl="0" indent="-285750">
              <a:buFont typeface="Courier New" panose="02070309020205020404" pitchFamily="49" charset="0"/>
              <a:buChar char="o"/>
            </a:pPr>
            <a:r>
              <a:rPr lang="en-GB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 tail: diversity of geochemical data</a:t>
            </a:r>
            <a:endParaRPr lang="en-GB" sz="1200" kern="1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891" lvl="0" indent="-285750">
              <a:buFont typeface="Courier New" panose="02070309020205020404" pitchFamily="49" charset="0"/>
              <a:buChar char="o"/>
            </a:pPr>
            <a:r>
              <a:rPr lang="en-US" dirty="0"/>
              <a:t>makes it challenging to develop (informatics) workflows for geochemistry because one-size-fits-all doesn't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423688-FE9C-884E-90E6-FBE61162DE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09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But we need workflows! because... the volume of data has exploded in the last few decades as new data types have emerged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Nr of values compiled in GEOROC by publication year as proxy for igneous geochemistry. Averaged by the number of publications.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Dramatic increase of the number of data values/points published in each paper in recent years, driven by in situ techniques. Instrumentation; microanalytical = in situ analyses (minerals)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 increasing volumes of data are perfect for analysis by computational/statistical tools, such as machine learning</a:t>
            </a:r>
          </a:p>
          <a:p>
            <a:endParaRPr lang="en-US" dirty="0"/>
          </a:p>
          <a:p>
            <a:r>
              <a:rPr lang="en-US" dirty="0"/>
              <a:t>There is a story about how geochemical data were published as well, but I am not going to go into this now.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423688-FE9C-884E-90E6-FBE61162DE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272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4AF50-EF17-EF47-94A3-942042FA1D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65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dirty="0" err="1">
                <a:solidFill>
                  <a:schemeClr val="accent1"/>
                </a:solidFill>
                <a:effectLst/>
              </a:rPr>
              <a:t>Together</a:t>
            </a:r>
            <a:r>
              <a:rPr lang="de-DE" sz="1200" b="0" dirty="0">
                <a:solidFill>
                  <a:schemeClr val="accent1"/>
                </a:solidFill>
                <a:effectLst/>
              </a:rPr>
              <a:t> </a:t>
            </a:r>
            <a:r>
              <a:rPr lang="de-DE" sz="1200" b="0" dirty="0" err="1">
                <a:solidFill>
                  <a:schemeClr val="accent1"/>
                </a:solidFill>
                <a:effectLst/>
              </a:rPr>
              <a:t>enables</a:t>
            </a:r>
            <a:r>
              <a:rPr lang="de-DE" sz="1200" b="0" dirty="0">
                <a:solidFill>
                  <a:schemeClr val="accent1"/>
                </a:solidFill>
                <a:effectLst/>
              </a:rPr>
              <a:t> </a:t>
            </a:r>
            <a:r>
              <a:rPr lang="de-DE" sz="1200" b="0" dirty="0" err="1">
                <a:solidFill>
                  <a:schemeClr val="accent1"/>
                </a:solidFill>
                <a:effectLst/>
              </a:rPr>
              <a:t>highly</a:t>
            </a:r>
            <a:r>
              <a:rPr lang="de-DE" sz="1200" b="0" dirty="0">
                <a:solidFill>
                  <a:schemeClr val="accent1"/>
                </a:solidFill>
                <a:effectLst/>
              </a:rPr>
              <a:t> </a:t>
            </a:r>
            <a:r>
              <a:rPr lang="de-DE" sz="1200" b="0" dirty="0" err="1">
                <a:solidFill>
                  <a:schemeClr val="accent1"/>
                </a:solidFill>
                <a:effectLst/>
              </a:rPr>
              <a:t>customisable</a:t>
            </a:r>
            <a:r>
              <a:rPr lang="de-DE" sz="1200" b="0" dirty="0">
                <a:solidFill>
                  <a:schemeClr val="accent1"/>
                </a:solidFill>
                <a:effectLst/>
              </a:rPr>
              <a:t> </a:t>
            </a:r>
            <a:r>
              <a:rPr lang="de-DE" sz="1200" b="0" dirty="0" err="1">
                <a:solidFill>
                  <a:schemeClr val="accent1"/>
                </a:solidFill>
                <a:effectLst/>
              </a:rPr>
              <a:t>search</a:t>
            </a:r>
            <a:r>
              <a:rPr lang="de-DE" sz="1200" b="0" dirty="0">
                <a:solidFill>
                  <a:schemeClr val="accent1"/>
                </a:solidFill>
                <a:effectLst/>
              </a:rPr>
              <a:t> </a:t>
            </a:r>
            <a:r>
              <a:rPr lang="de-DE" sz="1200" b="0" dirty="0" err="1">
                <a:solidFill>
                  <a:schemeClr val="accent1"/>
                </a:solidFill>
                <a:effectLst/>
              </a:rPr>
              <a:t>by</a:t>
            </a:r>
            <a:r>
              <a:rPr lang="de-DE" sz="1200" b="0" dirty="0">
                <a:solidFill>
                  <a:schemeClr val="accent1"/>
                </a:solidFill>
                <a:effectLst/>
              </a:rPr>
              <a:t> </a:t>
            </a:r>
            <a:r>
              <a:rPr lang="de-DE" sz="1200" b="0" dirty="0" err="1">
                <a:solidFill>
                  <a:schemeClr val="accent1"/>
                </a:solidFill>
                <a:effectLst/>
              </a:rPr>
              <a:t>any</a:t>
            </a:r>
            <a:r>
              <a:rPr lang="de-DE" sz="1200" b="0" dirty="0">
                <a:solidFill>
                  <a:schemeClr val="accent1"/>
                </a:solidFill>
                <a:effectLst/>
              </a:rPr>
              <a:t> </a:t>
            </a:r>
            <a:r>
              <a:rPr lang="de-DE" sz="1200" b="0" dirty="0" err="1">
                <a:solidFill>
                  <a:schemeClr val="accent1"/>
                </a:solidFill>
                <a:effectLst/>
              </a:rPr>
              <a:t>number</a:t>
            </a:r>
            <a:r>
              <a:rPr lang="de-DE" sz="1200" b="0" dirty="0">
                <a:solidFill>
                  <a:schemeClr val="accent1"/>
                </a:solidFill>
                <a:effectLst/>
              </a:rPr>
              <a:t> </a:t>
            </a:r>
            <a:r>
              <a:rPr lang="de-DE" sz="1200" b="0" dirty="0" err="1">
                <a:solidFill>
                  <a:schemeClr val="accent1"/>
                </a:solidFill>
                <a:effectLst/>
              </a:rPr>
              <a:t>of</a:t>
            </a:r>
            <a:r>
              <a:rPr lang="de-DE" sz="1200" b="0" dirty="0">
                <a:solidFill>
                  <a:schemeClr val="accent1"/>
                </a:solidFill>
                <a:effectLst/>
              </a:rPr>
              <a:t> </a:t>
            </a:r>
            <a:r>
              <a:rPr lang="de-DE" sz="1200" b="0" dirty="0" err="1">
                <a:solidFill>
                  <a:schemeClr val="accent1"/>
                </a:solidFill>
                <a:effectLst/>
              </a:rPr>
              <a:t>differnt</a:t>
            </a:r>
            <a:r>
              <a:rPr lang="de-DE" sz="1200" b="0" dirty="0">
                <a:solidFill>
                  <a:schemeClr val="accent1"/>
                </a:solidFill>
                <a:effectLst/>
              </a:rPr>
              <a:t> </a:t>
            </a:r>
            <a:r>
              <a:rPr lang="de-DE" sz="1200" b="0" dirty="0" err="1">
                <a:solidFill>
                  <a:schemeClr val="accent1"/>
                </a:solidFill>
                <a:effectLst/>
              </a:rPr>
              <a:t>filter</a:t>
            </a:r>
            <a:r>
              <a:rPr lang="de-DE" sz="1200" b="0" dirty="0">
                <a:solidFill>
                  <a:schemeClr val="accent1"/>
                </a:solidFill>
                <a:effectLst/>
              </a:rPr>
              <a:t> </a:t>
            </a:r>
            <a:r>
              <a:rPr lang="de-DE" sz="1200" b="0" dirty="0" err="1">
                <a:solidFill>
                  <a:schemeClr val="accent1"/>
                </a:solidFill>
                <a:effectLst/>
              </a:rPr>
              <a:t>criteria</a:t>
            </a:r>
            <a:r>
              <a:rPr lang="de-DE" sz="1200" b="0" dirty="0">
                <a:solidFill>
                  <a:schemeClr val="accent1"/>
                </a:solidFill>
                <a:effectLst/>
              </a:rPr>
              <a:t>.</a:t>
            </a:r>
            <a:endParaRPr lang="en-US" sz="1200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4AF50-EF17-EF47-94A3-942042FA1D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21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Increasingly provide data infrastructure for Earth Science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4AF50-EF17-EF47-94A3-942042FA1D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34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580da12b96_2_1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But maybe even more exciting….</a:t>
            </a:r>
            <a:endParaRPr dirty="0"/>
          </a:p>
        </p:txBody>
      </p:sp>
      <p:sp>
        <p:nvSpPr>
          <p:cNvPr id="311" name="Google Shape;311;g2580da12b96_2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580da12b96_0_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2580da12b96_0_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5472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4AF50-EF17-EF47-94A3-942042FA1D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41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5C813F-62C6-A5D5-9EA1-0CA39316C6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91A16F0-1CD1-96E7-5776-79C946CECC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895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0E9BC0-8D26-143A-CEE6-8996059DA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836"/>
            <a:ext cx="10515600" cy="13255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6FE488-6DFB-DE1B-87B1-054093008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7399"/>
            <a:ext cx="10515600" cy="3648957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1234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10C6BB-6928-C13E-2034-C77DAEB7E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791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4A60AFA-C986-2165-404C-D0120E763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588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83786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3AF877-4D7E-D104-D087-5B951208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5689"/>
            <a:ext cx="10515600" cy="1061155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42D62F-FA44-CEC6-6FD7-2815DB6984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07992"/>
            <a:ext cx="5167489" cy="3615332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A3658C4-A31E-634E-5B7F-E9A4553EA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07992"/>
            <a:ext cx="5167489" cy="361533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51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EBCC3CF1-8602-DF3E-DA18-3E9BB210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5689"/>
            <a:ext cx="10515600" cy="1061155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870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918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6E3F5F-F48B-63A1-869B-D723B5897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43968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684C6A-9FFB-FC08-5119-2E6F66614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141C26F-0905-3CB9-3E63-4E4057675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2698"/>
            <a:ext cx="3932237" cy="33162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74826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84AE3A-CBA8-FB61-0706-B5D38560F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5B17F68-E097-6C69-EFE9-E56047A0C5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1DC2EB4-4690-629C-C981-2B4EBD183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41600"/>
            <a:ext cx="3932237" cy="32273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20669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D9F019-85F0-9CF8-791A-2023701AA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02E578F-161A-AE12-0369-CDD9C28880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980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DC7A3E3-0318-B7C0-A5F6-1E3FA6AFA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95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3BEC1F2-7D93-C8A5-FA1F-DE6384CFB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36799"/>
            <a:ext cx="10515600" cy="3499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5392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11" Type="http://schemas.openxmlformats.org/officeDocument/2006/relationships/image" Target="../media/image42.svg"/><Relationship Id="rId5" Type="http://schemas.openxmlformats.org/officeDocument/2006/relationships/image" Target="../media/image13.svg"/><Relationship Id="rId10" Type="http://schemas.openxmlformats.org/officeDocument/2006/relationships/image" Target="../media/image41.svg"/><Relationship Id="rId4" Type="http://schemas.openxmlformats.org/officeDocument/2006/relationships/image" Target="../media/image12.svg"/><Relationship Id="rId9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chem.org/ecl/template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6.sv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svg"/><Relationship Id="rId5" Type="http://schemas.openxmlformats.org/officeDocument/2006/relationships/image" Target="../media/image48.svg"/><Relationship Id="rId4" Type="http://schemas.openxmlformats.org/officeDocument/2006/relationships/image" Target="../media/image47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onegeochemistry.org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vocabs.ardc.edu.au/viewById/650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onegeochemistry.org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chem.org/ecl/template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594/IEDA/100426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gcj.org/" TargetMode="External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sv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sv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svg"/><Relationship Id="rId1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90B6A92C-A3C6-B34F-B275-D8566501F34C}"/>
              </a:ext>
            </a:extLst>
          </p:cNvPr>
          <p:cNvSpPr txBox="1">
            <a:spLocks/>
          </p:cNvSpPr>
          <p:nvPr/>
        </p:nvSpPr>
        <p:spPr>
          <a:xfrm>
            <a:off x="1640541" y="2766218"/>
            <a:ext cx="104245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GB" sz="4000" b="1" dirty="0">
                <a:solidFill>
                  <a:srgbClr val="002060"/>
                </a:solidFill>
                <a:latin typeface=""/>
              </a:rPr>
              <a:t>The European and global data landscape in Geochemistry</a:t>
            </a:r>
            <a:endParaRPr lang="en-GB" sz="4000" dirty="0">
              <a:solidFill>
                <a:srgbClr val="002060"/>
              </a:solidFill>
              <a:latin typeface=""/>
            </a:endParaRPr>
          </a:p>
        </p:txBody>
      </p:sp>
      <p:sp>
        <p:nvSpPr>
          <p:cNvPr id="2" name="Google Shape;46;p7">
            <a:extLst>
              <a:ext uri="{FF2B5EF4-FFF2-40B4-BE49-F238E27FC236}">
                <a16:creationId xmlns:a16="http://schemas.microsoft.com/office/drawing/2014/main" id="{6FFF7BF7-F790-3727-D887-2B23493ED35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470802" y="4160953"/>
            <a:ext cx="10764033" cy="110229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" i="1" dirty="0" err="1">
                <a:solidFill>
                  <a:srgbClr val="002060"/>
                </a:solidFill>
                <a:latin typeface=""/>
              </a:rPr>
              <a:t>Marthe</a:t>
            </a:r>
            <a:r>
              <a:rPr lang="en" i="1" dirty="0">
                <a:solidFill>
                  <a:srgbClr val="002060"/>
                </a:solidFill>
                <a:latin typeface=""/>
              </a:rPr>
              <a:t> Klöcking</a:t>
            </a:r>
            <a:r>
              <a:rPr lang="en" i="1" baseline="30000" dirty="0">
                <a:solidFill>
                  <a:srgbClr val="002060"/>
                </a:solidFill>
                <a:latin typeface=""/>
              </a:rPr>
              <a:t>1</a:t>
            </a:r>
            <a:r>
              <a:rPr lang="en" i="1" dirty="0">
                <a:solidFill>
                  <a:srgbClr val="002060"/>
                </a:solidFill>
                <a:latin typeface=""/>
              </a:rPr>
              <a:t> </a:t>
            </a:r>
            <a:br>
              <a:rPr lang="en" sz="1600" b="1" i="1" baseline="30000" dirty="0">
                <a:solidFill>
                  <a:srgbClr val="002060"/>
                </a:solidFill>
                <a:latin typeface=""/>
              </a:rPr>
            </a:br>
            <a:r>
              <a:rPr lang="en" sz="1800" i="1" dirty="0">
                <a:solidFill>
                  <a:srgbClr val="002060"/>
                </a:solidFill>
                <a:latin typeface=""/>
              </a:rPr>
              <a:t>Kerstin Lehnert</a:t>
            </a:r>
            <a:r>
              <a:rPr lang="en" sz="1800" i="1" baseline="30000" dirty="0">
                <a:solidFill>
                  <a:srgbClr val="002060"/>
                </a:solidFill>
                <a:latin typeface=""/>
              </a:rPr>
              <a:t>2</a:t>
            </a:r>
            <a:r>
              <a:rPr lang="en" sz="1800" i="1" dirty="0">
                <a:solidFill>
                  <a:srgbClr val="002060"/>
                </a:solidFill>
                <a:latin typeface=""/>
              </a:rPr>
              <a:t>, Lesley Wyborn</a:t>
            </a:r>
            <a:r>
              <a:rPr lang="en" sz="1800" i="1" baseline="30000" dirty="0">
                <a:solidFill>
                  <a:srgbClr val="002060"/>
                </a:solidFill>
                <a:latin typeface=""/>
              </a:rPr>
              <a:t>3</a:t>
            </a:r>
            <a:r>
              <a:rPr lang="en" sz="1800" i="1" dirty="0">
                <a:solidFill>
                  <a:srgbClr val="002060"/>
                </a:solidFill>
                <a:latin typeface=""/>
              </a:rPr>
              <a:t>, Kirsten Elger</a:t>
            </a:r>
            <a:r>
              <a:rPr lang="en" sz="1800" i="1" baseline="30000" dirty="0">
                <a:solidFill>
                  <a:srgbClr val="002060"/>
                </a:solidFill>
                <a:latin typeface=""/>
              </a:rPr>
              <a:t>4</a:t>
            </a:r>
            <a:r>
              <a:rPr lang="en" sz="1800" i="1" dirty="0">
                <a:solidFill>
                  <a:srgbClr val="002060"/>
                </a:solidFill>
                <a:latin typeface=""/>
              </a:rPr>
              <a:t>, Angus Nixon</a:t>
            </a:r>
            <a:r>
              <a:rPr lang="en" sz="1800" i="1" baseline="30000" dirty="0">
                <a:solidFill>
                  <a:srgbClr val="002060"/>
                </a:solidFill>
                <a:latin typeface=""/>
              </a:rPr>
              <a:t>5</a:t>
            </a:r>
            <a:r>
              <a:rPr lang="en" sz="1800" i="1" dirty="0">
                <a:solidFill>
                  <a:srgbClr val="002060"/>
                </a:solidFill>
                <a:latin typeface=""/>
              </a:rPr>
              <a:t>, Marie Traun</a:t>
            </a:r>
            <a:r>
              <a:rPr lang="en" sz="1800" i="1" baseline="30000" dirty="0">
                <a:solidFill>
                  <a:srgbClr val="002060"/>
                </a:solidFill>
                <a:latin typeface=""/>
              </a:rPr>
              <a:t>6</a:t>
            </a:r>
            <a:r>
              <a:rPr lang="en" sz="1800" i="1" dirty="0">
                <a:solidFill>
                  <a:srgbClr val="002060"/>
                </a:solidFill>
                <a:latin typeface=""/>
              </a:rPr>
              <a:t>, Keith Sircombe</a:t>
            </a:r>
            <a:r>
              <a:rPr lang="en" sz="1800" i="1" baseline="30000" dirty="0">
                <a:solidFill>
                  <a:srgbClr val="002060"/>
                </a:solidFill>
                <a:latin typeface=""/>
              </a:rPr>
              <a:t>7</a:t>
            </a:r>
            <a:r>
              <a:rPr lang="en" sz="1800" i="1" dirty="0">
                <a:solidFill>
                  <a:srgbClr val="002060"/>
                </a:solidFill>
                <a:latin typeface=""/>
              </a:rPr>
              <a:t>, Nina Welti</a:t>
            </a:r>
            <a:r>
              <a:rPr lang="en" sz="1800" i="1" baseline="30000" dirty="0">
                <a:solidFill>
                  <a:srgbClr val="002060"/>
                </a:solidFill>
                <a:latin typeface=""/>
              </a:rPr>
              <a:t>8</a:t>
            </a:r>
            <a:endParaRPr sz="1600" i="1" dirty="0">
              <a:solidFill>
                <a:srgbClr val="002060"/>
              </a:solidFill>
              <a:latin typeface="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" sz="1400" i="1" baseline="30000" dirty="0">
                <a:solidFill>
                  <a:srgbClr val="002060"/>
                </a:solidFill>
                <a:latin typeface=""/>
              </a:rPr>
              <a:t>1</a:t>
            </a:r>
            <a:r>
              <a:rPr lang="en" sz="1400" i="1" dirty="0">
                <a:solidFill>
                  <a:srgbClr val="002060"/>
                </a:solidFill>
                <a:latin typeface=""/>
              </a:rPr>
              <a:t>U. Münster, DE; </a:t>
            </a:r>
            <a:r>
              <a:rPr lang="en" sz="1400" i="1" baseline="30000" dirty="0">
                <a:solidFill>
                  <a:srgbClr val="002060"/>
                </a:solidFill>
                <a:latin typeface=""/>
              </a:rPr>
              <a:t>2</a:t>
            </a:r>
            <a:r>
              <a:rPr lang="en" sz="1400" i="1" dirty="0">
                <a:solidFill>
                  <a:srgbClr val="002060"/>
                </a:solidFill>
                <a:latin typeface=""/>
              </a:rPr>
              <a:t>Columbia U., USA; </a:t>
            </a:r>
            <a:r>
              <a:rPr lang="en" sz="1400" i="1" baseline="30000" dirty="0">
                <a:solidFill>
                  <a:srgbClr val="002060"/>
                </a:solidFill>
                <a:latin typeface=""/>
              </a:rPr>
              <a:t>3</a:t>
            </a:r>
            <a:r>
              <a:rPr lang="en" sz="1400" i="1" dirty="0">
                <a:solidFill>
                  <a:srgbClr val="002060"/>
                </a:solidFill>
                <a:latin typeface=""/>
              </a:rPr>
              <a:t>ANU, AU;</a:t>
            </a:r>
            <a:r>
              <a:rPr lang="en" sz="1400" i="1" baseline="30000" dirty="0">
                <a:solidFill>
                  <a:srgbClr val="002060"/>
                </a:solidFill>
                <a:latin typeface=""/>
              </a:rPr>
              <a:t> 4</a:t>
            </a:r>
            <a:r>
              <a:rPr lang="en" sz="1400" i="1" dirty="0">
                <a:solidFill>
                  <a:srgbClr val="002060"/>
                </a:solidFill>
                <a:latin typeface=""/>
              </a:rPr>
              <a:t>GFZ, DE; </a:t>
            </a:r>
            <a:r>
              <a:rPr lang="en" sz="1400" i="1" baseline="30000" dirty="0">
                <a:solidFill>
                  <a:srgbClr val="002060"/>
                </a:solidFill>
                <a:latin typeface=""/>
              </a:rPr>
              <a:t>5</a:t>
            </a:r>
            <a:r>
              <a:rPr lang="en" sz="1400" i="1" dirty="0">
                <a:solidFill>
                  <a:srgbClr val="002060"/>
                </a:solidFill>
                <a:latin typeface=""/>
              </a:rPr>
              <a:t>U. Adelaide, AU; </a:t>
            </a:r>
            <a:r>
              <a:rPr lang="en" sz="1400" i="1" baseline="30000" dirty="0">
                <a:solidFill>
                  <a:srgbClr val="002060"/>
                </a:solidFill>
                <a:latin typeface=""/>
              </a:rPr>
              <a:t>6</a:t>
            </a:r>
            <a:r>
              <a:rPr lang="en" sz="1400" i="1" dirty="0">
                <a:solidFill>
                  <a:srgbClr val="002060"/>
                </a:solidFill>
                <a:latin typeface=""/>
              </a:rPr>
              <a:t>U. Göttingen, DE; </a:t>
            </a:r>
            <a:r>
              <a:rPr lang="en" sz="1400" i="1" baseline="30000" dirty="0">
                <a:solidFill>
                  <a:srgbClr val="002060"/>
                </a:solidFill>
                <a:latin typeface=""/>
              </a:rPr>
              <a:t>7</a:t>
            </a:r>
            <a:r>
              <a:rPr lang="en" sz="1400" i="1" dirty="0">
                <a:solidFill>
                  <a:srgbClr val="002060"/>
                </a:solidFill>
                <a:latin typeface=""/>
              </a:rPr>
              <a:t>Geoscience AU; </a:t>
            </a:r>
            <a:r>
              <a:rPr lang="en" sz="1400" i="1" baseline="30000" dirty="0">
                <a:solidFill>
                  <a:srgbClr val="002060"/>
                </a:solidFill>
                <a:latin typeface=""/>
              </a:rPr>
              <a:t>8</a:t>
            </a:r>
            <a:r>
              <a:rPr lang="en" sz="1400" i="1" dirty="0">
                <a:solidFill>
                  <a:srgbClr val="002060"/>
                </a:solidFill>
                <a:latin typeface=""/>
              </a:rPr>
              <a:t>CSIRO, AU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i="1" dirty="0" err="1">
                <a:solidFill>
                  <a:srgbClr val="002060"/>
                </a:solidFill>
                <a:latin typeface=""/>
              </a:rPr>
              <a:t>mkloecking@uni-muenster.de</a:t>
            </a:r>
            <a:endParaRPr lang="en" sz="1400" i="1" dirty="0">
              <a:solidFill>
                <a:srgbClr val="002060"/>
              </a:solidFill>
              <a:latin typeface=""/>
            </a:endParaRPr>
          </a:p>
        </p:txBody>
      </p:sp>
      <p:pic>
        <p:nvPicPr>
          <p:cNvPr id="5" name="Google Shape;49;p7">
            <a:extLst>
              <a:ext uri="{FF2B5EF4-FFF2-40B4-BE49-F238E27FC236}">
                <a16:creationId xmlns:a16="http://schemas.microsoft.com/office/drawing/2014/main" id="{6C231F4E-F0B7-8A15-486A-380E25DBA70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52548" y="613520"/>
            <a:ext cx="1539712" cy="1532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690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844807-FDA8-3CF7-FB9F-AB73D4EC8111}"/>
              </a:ext>
            </a:extLst>
          </p:cNvPr>
          <p:cNvSpPr txBox="1"/>
          <p:nvPr/>
        </p:nvSpPr>
        <p:spPr>
          <a:xfrm>
            <a:off x="-1" y="5787189"/>
            <a:ext cx="12191999" cy="6674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en-GB" sz="4400" dirty="0">
              <a:solidFill>
                <a:srgbClr val="487A8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9671E-D0FA-CB6E-63DF-969AFCCB0CE2}"/>
              </a:ext>
            </a:extLst>
          </p:cNvPr>
          <p:cNvSpPr txBox="1"/>
          <p:nvPr/>
        </p:nvSpPr>
        <p:spPr>
          <a:xfrm>
            <a:off x="2115968" y="-2996"/>
            <a:ext cx="10076032" cy="99804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400" dirty="0">
                <a:solidFill>
                  <a:srgbClr val="202F57"/>
                </a:solidFill>
                <a:latin typeface="+mj-lt"/>
              </a:rPr>
              <a:t>Enabling global, integrative research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466CA3-87C6-EFBC-35A7-266028214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938" y="1284421"/>
            <a:ext cx="5161784" cy="35603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FB19B0-28D7-9FEF-2B65-B3FD42475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79" y="1284422"/>
            <a:ext cx="6457295" cy="23250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C8A9A0-7538-BA1D-B16D-30E6F7D2F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278" y="4420208"/>
            <a:ext cx="7078622" cy="179158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37A509-7CB2-9FF2-2C02-56110EBA4614}"/>
              </a:ext>
            </a:extLst>
          </p:cNvPr>
          <p:cNvCxnSpPr>
            <a:cxnSpLocks/>
          </p:cNvCxnSpPr>
          <p:nvPr/>
        </p:nvCxnSpPr>
        <p:spPr>
          <a:xfrm>
            <a:off x="1057984" y="996694"/>
            <a:ext cx="10076033" cy="0"/>
          </a:xfrm>
          <a:prstGeom prst="line">
            <a:avLst/>
          </a:prstGeom>
          <a:ln w="28575">
            <a:solidFill>
              <a:srgbClr val="202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428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8BCB1E-FA9E-7CE2-6B55-CBC2E4CF00E1}"/>
              </a:ext>
            </a:extLst>
          </p:cNvPr>
          <p:cNvSpPr txBox="1"/>
          <p:nvPr/>
        </p:nvSpPr>
        <p:spPr>
          <a:xfrm>
            <a:off x="-1" y="5787189"/>
            <a:ext cx="12191999" cy="6674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en-GB" sz="4400" dirty="0">
              <a:solidFill>
                <a:srgbClr val="487A81"/>
              </a:solidFill>
              <a:latin typeface="+mj-lt"/>
            </a:endParaRPr>
          </a:p>
        </p:txBody>
      </p:sp>
      <p:pic>
        <p:nvPicPr>
          <p:cNvPr id="315" name="Google Shape;315;p42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000" y="1316826"/>
            <a:ext cx="5240994" cy="25769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6" name="Google Shape;316;p42"/>
          <p:cNvGrpSpPr>
            <a:grpSpLocks noChangeAspect="1"/>
          </p:cNvGrpSpPr>
          <p:nvPr/>
        </p:nvGrpSpPr>
        <p:grpSpPr>
          <a:xfrm>
            <a:off x="232999" y="3972641"/>
            <a:ext cx="6488643" cy="2120884"/>
            <a:chOff x="232999" y="2659067"/>
            <a:chExt cx="11709762" cy="3827463"/>
          </a:xfrm>
        </p:grpSpPr>
        <p:pic>
          <p:nvPicPr>
            <p:cNvPr id="317" name="Google Shape;317;p4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2999" y="2659067"/>
              <a:ext cx="6009635" cy="38274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4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242634" y="2659067"/>
              <a:ext cx="5700127" cy="38274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9" name="Google Shape;319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71351" y="1119867"/>
            <a:ext cx="1995448" cy="5100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2"/>
          <p:cNvPicPr preferRelativeResize="0"/>
          <p:nvPr/>
        </p:nvPicPr>
        <p:blipFill rotWithShape="1">
          <a:blip r:embed="rId7">
            <a:alphaModFix/>
          </a:blip>
          <a:srcRect l="6708" r="55068" b="48541"/>
          <a:stretch/>
        </p:blipFill>
        <p:spPr>
          <a:xfrm>
            <a:off x="5473993" y="1722601"/>
            <a:ext cx="4231737" cy="3963769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2"/>
          <p:cNvSpPr txBox="1"/>
          <p:nvPr/>
        </p:nvSpPr>
        <p:spPr>
          <a:xfrm>
            <a:off x="5945267" y="1018267"/>
            <a:ext cx="32892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000" b="1"/>
              <a:t>Geodynamics</a:t>
            </a:r>
            <a:endParaRPr sz="2000" b="1"/>
          </a:p>
          <a:p>
            <a:r>
              <a:rPr lang="en" sz="2000"/>
              <a:t>Zhang et al. (2022, Geology)</a:t>
            </a:r>
            <a:endParaRPr sz="2000"/>
          </a:p>
        </p:txBody>
      </p:sp>
      <p:sp>
        <p:nvSpPr>
          <p:cNvPr id="322" name="Google Shape;322;p42"/>
          <p:cNvSpPr txBox="1"/>
          <p:nvPr/>
        </p:nvSpPr>
        <p:spPr>
          <a:xfrm>
            <a:off x="8154201" y="5690068"/>
            <a:ext cx="38048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b="1" dirty="0"/>
              <a:t>Earth Evolution</a:t>
            </a:r>
            <a:endParaRPr sz="2000" b="1" dirty="0"/>
          </a:p>
          <a:p>
            <a:r>
              <a:rPr lang="en" sz="2000" dirty="0"/>
              <a:t>Keller &amp; Schoene (2012, Nature)</a:t>
            </a:r>
            <a:endParaRPr sz="2000" dirty="0"/>
          </a:p>
        </p:txBody>
      </p:sp>
      <p:sp>
        <p:nvSpPr>
          <p:cNvPr id="323" name="Google Shape;323;p42"/>
          <p:cNvSpPr txBox="1"/>
          <p:nvPr/>
        </p:nvSpPr>
        <p:spPr>
          <a:xfrm>
            <a:off x="279633" y="5990367"/>
            <a:ext cx="67120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b="1" dirty="0" err="1"/>
              <a:t>GeoHealth</a:t>
            </a:r>
            <a:r>
              <a:rPr lang="en" sz="2000" b="1" dirty="0"/>
              <a:t>:</a:t>
            </a:r>
            <a:r>
              <a:rPr lang="en" sz="2000" dirty="0"/>
              <a:t> Bezuidenhout (2021, J Environ </a:t>
            </a:r>
            <a:r>
              <a:rPr lang="en" sz="2000" dirty="0" err="1"/>
              <a:t>Radioactiv</a:t>
            </a:r>
            <a:r>
              <a:rPr lang="en" sz="2000" dirty="0"/>
              <a:t>)</a:t>
            </a:r>
            <a:endParaRPr sz="2000" dirty="0"/>
          </a:p>
        </p:txBody>
      </p:sp>
      <p:sp>
        <p:nvSpPr>
          <p:cNvPr id="324" name="Google Shape;324;p42"/>
          <p:cNvSpPr txBox="1"/>
          <p:nvPr/>
        </p:nvSpPr>
        <p:spPr>
          <a:xfrm>
            <a:off x="491367" y="996701"/>
            <a:ext cx="45824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b="1" dirty="0"/>
              <a:t>Exploration: </a:t>
            </a:r>
            <a:r>
              <a:rPr lang="en" sz="2000" dirty="0"/>
              <a:t>Barber et al. (2021, GCA)</a:t>
            </a:r>
            <a:endParaRPr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F34DA-BDD4-8598-0377-711B24139FE7}"/>
              </a:ext>
            </a:extLst>
          </p:cNvPr>
          <p:cNvSpPr txBox="1"/>
          <p:nvPr/>
        </p:nvSpPr>
        <p:spPr>
          <a:xfrm>
            <a:off x="2115968" y="-2996"/>
            <a:ext cx="10076032" cy="99804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400" dirty="0">
                <a:solidFill>
                  <a:srgbClr val="202F57"/>
                </a:solidFill>
                <a:latin typeface="+mj-lt"/>
              </a:rPr>
              <a:t>Enabling global, integrative research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C3A790-9712-A721-66A0-030C0FCF40B2}"/>
              </a:ext>
            </a:extLst>
          </p:cNvPr>
          <p:cNvCxnSpPr>
            <a:cxnSpLocks/>
          </p:cNvCxnSpPr>
          <p:nvPr/>
        </p:nvCxnSpPr>
        <p:spPr>
          <a:xfrm>
            <a:off x="1057984" y="996694"/>
            <a:ext cx="10076033" cy="0"/>
          </a:xfrm>
          <a:prstGeom prst="line">
            <a:avLst/>
          </a:prstGeom>
          <a:ln w="28575">
            <a:solidFill>
              <a:srgbClr val="202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E52832-E961-51F2-0E0A-0440AF3DF08C}"/>
              </a:ext>
            </a:extLst>
          </p:cNvPr>
          <p:cNvSpPr txBox="1"/>
          <p:nvPr/>
        </p:nvSpPr>
        <p:spPr>
          <a:xfrm>
            <a:off x="-1" y="5787189"/>
            <a:ext cx="12191999" cy="6674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en-GB" sz="4400" dirty="0">
              <a:solidFill>
                <a:srgbClr val="487A8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F0C892-E7AF-C26D-3269-0D3331E0A563}"/>
              </a:ext>
            </a:extLst>
          </p:cNvPr>
          <p:cNvSpPr txBox="1"/>
          <p:nvPr/>
        </p:nvSpPr>
        <p:spPr>
          <a:xfrm>
            <a:off x="2115968" y="-2996"/>
            <a:ext cx="10076032" cy="99804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400" dirty="0">
                <a:solidFill>
                  <a:srgbClr val="202F57"/>
                </a:solidFill>
                <a:latin typeface="+mj-lt"/>
              </a:rPr>
              <a:t>The geochemical data pipeline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23B443-6AB2-55B0-E0E8-A751C801A9C0}"/>
              </a:ext>
            </a:extLst>
          </p:cNvPr>
          <p:cNvCxnSpPr>
            <a:cxnSpLocks/>
          </p:cNvCxnSpPr>
          <p:nvPr/>
        </p:nvCxnSpPr>
        <p:spPr>
          <a:xfrm>
            <a:off x="1057984" y="996694"/>
            <a:ext cx="10076033" cy="0"/>
          </a:xfrm>
          <a:prstGeom prst="line">
            <a:avLst/>
          </a:prstGeom>
          <a:ln w="28575">
            <a:solidFill>
              <a:srgbClr val="202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Test tubes">
            <a:extLst>
              <a:ext uri="{FF2B5EF4-FFF2-40B4-BE49-F238E27FC236}">
                <a16:creationId xmlns:a16="http://schemas.microsoft.com/office/drawing/2014/main" id="{BEF7DC4E-890C-A3FF-3068-115FDFCAD6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57984" y="1690275"/>
            <a:ext cx="1404000" cy="1404000"/>
          </a:xfrm>
          <a:prstGeom prst="rect">
            <a:avLst/>
          </a:prstGeom>
        </p:spPr>
      </p:pic>
      <p:pic>
        <p:nvPicPr>
          <p:cNvPr id="12" name="Graphic 11" descr="Microscope">
            <a:extLst>
              <a:ext uri="{FF2B5EF4-FFF2-40B4-BE49-F238E27FC236}">
                <a16:creationId xmlns:a16="http://schemas.microsoft.com/office/drawing/2014/main" id="{76281016-7FCA-08FC-E053-AC04BA8DC8D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549" y="1690275"/>
            <a:ext cx="1404000" cy="1404000"/>
          </a:xfrm>
          <a:prstGeom prst="rect">
            <a:avLst/>
          </a:prstGeom>
        </p:spPr>
      </p:pic>
      <p:pic>
        <p:nvPicPr>
          <p:cNvPr id="16" name="Graphic 15" descr="Paper">
            <a:extLst>
              <a:ext uri="{FF2B5EF4-FFF2-40B4-BE49-F238E27FC236}">
                <a16:creationId xmlns:a16="http://schemas.microsoft.com/office/drawing/2014/main" id="{54A6CDEC-C374-D94B-ED80-A754EE7B02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84084" y="1754201"/>
            <a:ext cx="1404000" cy="1404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9C11142-6090-D3C6-E4EB-1B86C10A809B}"/>
              </a:ext>
            </a:extLst>
          </p:cNvPr>
          <p:cNvGrpSpPr/>
          <p:nvPr/>
        </p:nvGrpSpPr>
        <p:grpSpPr>
          <a:xfrm>
            <a:off x="7356887" y="1690275"/>
            <a:ext cx="1404000" cy="1404000"/>
            <a:chOff x="6641431" y="1201988"/>
            <a:chExt cx="1404000" cy="1404000"/>
          </a:xfrm>
        </p:grpSpPr>
        <p:pic>
          <p:nvPicPr>
            <p:cNvPr id="14" name="Graphic 13" descr="Document">
              <a:extLst>
                <a:ext uri="{FF2B5EF4-FFF2-40B4-BE49-F238E27FC236}">
                  <a16:creationId xmlns:a16="http://schemas.microsoft.com/office/drawing/2014/main" id="{779F20F0-5261-A0DF-7412-598D75946B2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641431" y="1201988"/>
              <a:ext cx="1404000" cy="140400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9F8F0A4-ACAA-E515-8A96-01B6CECE77DF}"/>
                </a:ext>
              </a:extLst>
            </p:cNvPr>
            <p:cNvGrpSpPr/>
            <p:nvPr/>
          </p:nvGrpSpPr>
          <p:grpSpPr>
            <a:xfrm>
              <a:off x="7110722" y="1656786"/>
              <a:ext cx="914400" cy="914400"/>
              <a:chOff x="6429031" y="2699604"/>
              <a:chExt cx="914400" cy="914400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D1B5EF9-F5CC-8FA3-283F-4BC6EA4426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68353" y="2830422"/>
                <a:ext cx="501173" cy="50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Graphic 17" descr="Magnifying glass">
                <a:extLst>
                  <a:ext uri="{FF2B5EF4-FFF2-40B4-BE49-F238E27FC236}">
                    <a16:creationId xmlns:a16="http://schemas.microsoft.com/office/drawing/2014/main" id="{8CF31D2E-17DB-EAD0-DA6C-1863C6F6AF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429031" y="2699604"/>
                <a:ext cx="914400" cy="914400"/>
              </a:xfrm>
              <a:prstGeom prst="rect">
                <a:avLst/>
              </a:prstGeom>
            </p:spPr>
          </p:pic>
        </p:grpSp>
      </p:grp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B194A4F3-EC02-C7CC-4153-0D2AA71984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84084" y="4451225"/>
            <a:ext cx="1404000" cy="1404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5693D4F-9B73-F2B8-BD0C-5B722A2E5733}"/>
              </a:ext>
            </a:extLst>
          </p:cNvPr>
          <p:cNvGrpSpPr/>
          <p:nvPr/>
        </p:nvGrpSpPr>
        <p:grpSpPr>
          <a:xfrm>
            <a:off x="3044322" y="1656712"/>
            <a:ext cx="1743889" cy="1471127"/>
            <a:chOff x="2718031" y="1511657"/>
            <a:chExt cx="1743889" cy="1471127"/>
          </a:xfrm>
        </p:grpSpPr>
        <p:pic>
          <p:nvPicPr>
            <p:cNvPr id="22" name="Graphic 21" descr="Hospital">
              <a:extLst>
                <a:ext uri="{FF2B5EF4-FFF2-40B4-BE49-F238E27FC236}">
                  <a16:creationId xmlns:a16="http://schemas.microsoft.com/office/drawing/2014/main" id="{1CDD92D9-F27A-6F7A-3557-35A7A43D01D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65920" y="1686784"/>
              <a:ext cx="1296000" cy="1296000"/>
            </a:xfrm>
            <a:prstGeom prst="rect">
              <a:avLst/>
            </a:prstGeom>
          </p:spPr>
        </p:pic>
        <p:pic>
          <p:nvPicPr>
            <p:cNvPr id="10" name="Graphic 9" descr="Flask">
              <a:extLst>
                <a:ext uri="{FF2B5EF4-FFF2-40B4-BE49-F238E27FC236}">
                  <a16:creationId xmlns:a16="http://schemas.microsoft.com/office/drawing/2014/main" id="{419871BA-2964-5AA8-70CA-4CAB54E8E4B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718031" y="1511657"/>
              <a:ext cx="1404000" cy="1404000"/>
            </a:xfrm>
            <a:prstGeom prst="rect">
              <a:avLst/>
            </a:prstGeom>
          </p:spPr>
        </p:pic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F17E9D7-C9CF-012C-626E-0A403D08C0D8}"/>
              </a:ext>
            </a:extLst>
          </p:cNvPr>
          <p:cNvCxnSpPr>
            <a:cxnSpLocks/>
          </p:cNvCxnSpPr>
          <p:nvPr/>
        </p:nvCxnSpPr>
        <p:spPr>
          <a:xfrm>
            <a:off x="2551107" y="2392275"/>
            <a:ext cx="7570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25CAB92-3431-8C70-919D-4F144D562A26}"/>
              </a:ext>
            </a:extLst>
          </p:cNvPr>
          <p:cNvCxnSpPr>
            <a:cxnSpLocks/>
          </p:cNvCxnSpPr>
          <p:nvPr/>
        </p:nvCxnSpPr>
        <p:spPr>
          <a:xfrm>
            <a:off x="6687210" y="2392275"/>
            <a:ext cx="7570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3369AC8-FDE4-777B-C5F4-71124C705CA8}"/>
              </a:ext>
            </a:extLst>
          </p:cNvPr>
          <p:cNvCxnSpPr>
            <a:cxnSpLocks/>
          </p:cNvCxnSpPr>
          <p:nvPr/>
        </p:nvCxnSpPr>
        <p:spPr>
          <a:xfrm>
            <a:off x="4861292" y="2392275"/>
            <a:ext cx="7570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6802896-CA68-C215-5E1B-C52E57BE6ABE}"/>
              </a:ext>
            </a:extLst>
          </p:cNvPr>
          <p:cNvSpPr txBox="1"/>
          <p:nvPr/>
        </p:nvSpPr>
        <p:spPr>
          <a:xfrm>
            <a:off x="1147476" y="3198704"/>
            <a:ext cx="1225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Samples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55EDE5-670F-8D71-C2F2-AB76C5173A51}"/>
              </a:ext>
            </a:extLst>
          </p:cNvPr>
          <p:cNvSpPr txBox="1"/>
          <p:nvPr/>
        </p:nvSpPr>
        <p:spPr>
          <a:xfrm>
            <a:off x="3705683" y="3198704"/>
            <a:ext cx="742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Labs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C74468D-1A09-E3E9-E793-F1D5031EB959}"/>
              </a:ext>
            </a:extLst>
          </p:cNvPr>
          <p:cNvSpPr txBox="1"/>
          <p:nvPr/>
        </p:nvSpPr>
        <p:spPr>
          <a:xfrm>
            <a:off x="6927636" y="3198704"/>
            <a:ext cx="2512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Data + Metadata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E3B39B-6A5F-5413-3DAB-C72CBD4BA2CA}"/>
              </a:ext>
            </a:extLst>
          </p:cNvPr>
          <p:cNvSpPr txBox="1"/>
          <p:nvPr/>
        </p:nvSpPr>
        <p:spPr>
          <a:xfrm>
            <a:off x="5418395" y="3198704"/>
            <a:ext cx="1308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Methods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52A3087-36E9-717D-992B-F65A8F4A7A95}"/>
              </a:ext>
            </a:extLst>
          </p:cNvPr>
          <p:cNvSpPr txBox="1"/>
          <p:nvPr/>
        </p:nvSpPr>
        <p:spPr>
          <a:xfrm>
            <a:off x="9581088" y="3198704"/>
            <a:ext cx="1609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Manuscript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4FEEFA5-39C3-89C3-9BFA-1AF5FD227E97}"/>
              </a:ext>
            </a:extLst>
          </p:cNvPr>
          <p:cNvSpPr txBox="1"/>
          <p:nvPr/>
        </p:nvSpPr>
        <p:spPr>
          <a:xfrm>
            <a:off x="9494666" y="5796811"/>
            <a:ext cx="1782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Database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C331932-C1DC-3099-2B2E-5FC19A35CD3D}"/>
              </a:ext>
            </a:extLst>
          </p:cNvPr>
          <p:cNvCxnSpPr>
            <a:cxnSpLocks/>
          </p:cNvCxnSpPr>
          <p:nvPr/>
        </p:nvCxnSpPr>
        <p:spPr>
          <a:xfrm flipH="1">
            <a:off x="10386084" y="3696052"/>
            <a:ext cx="1" cy="7184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EF79C0F-18CD-F736-535D-DD0BE21CE9EF}"/>
              </a:ext>
            </a:extLst>
          </p:cNvPr>
          <p:cNvGrpSpPr/>
          <p:nvPr/>
        </p:nvGrpSpPr>
        <p:grpSpPr>
          <a:xfrm>
            <a:off x="5032092" y="2145073"/>
            <a:ext cx="432000" cy="432000"/>
            <a:chOff x="2929615" y="5068257"/>
            <a:chExt cx="432000" cy="432000"/>
          </a:xfrm>
        </p:grpSpPr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253F46A3-2357-3C94-56D9-7FD02395C2FD}"/>
                </a:ext>
              </a:extLst>
            </p:cNvPr>
            <p:cNvSpPr/>
            <p:nvPr/>
          </p:nvSpPr>
          <p:spPr>
            <a:xfrm>
              <a:off x="2947615" y="5086257"/>
              <a:ext cx="396000" cy="396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Graphic 8" descr="Warning">
              <a:extLst>
                <a:ext uri="{FF2B5EF4-FFF2-40B4-BE49-F238E27FC236}">
                  <a16:creationId xmlns:a16="http://schemas.microsoft.com/office/drawing/2014/main" id="{8607A35C-C055-059C-59E0-71F4A449FFB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29615" y="5068257"/>
              <a:ext cx="432000" cy="4320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A8FEE51-6B51-C0F6-D6E8-B0E12FE570E5}"/>
              </a:ext>
            </a:extLst>
          </p:cNvPr>
          <p:cNvGrpSpPr/>
          <p:nvPr/>
        </p:nvGrpSpPr>
        <p:grpSpPr>
          <a:xfrm>
            <a:off x="6834898" y="2156307"/>
            <a:ext cx="432000" cy="432000"/>
            <a:chOff x="2929615" y="5068257"/>
            <a:chExt cx="432000" cy="432000"/>
          </a:xfrm>
        </p:grpSpPr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72B6911D-3C70-5948-ADCA-AB9452207F16}"/>
                </a:ext>
              </a:extLst>
            </p:cNvPr>
            <p:cNvSpPr/>
            <p:nvPr/>
          </p:nvSpPr>
          <p:spPr>
            <a:xfrm>
              <a:off x="2947615" y="5086257"/>
              <a:ext cx="396000" cy="396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 descr="Warning">
              <a:extLst>
                <a:ext uri="{FF2B5EF4-FFF2-40B4-BE49-F238E27FC236}">
                  <a16:creationId xmlns:a16="http://schemas.microsoft.com/office/drawing/2014/main" id="{2E9AC491-BED3-0060-05D7-6F17BA866F1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29615" y="5068257"/>
              <a:ext cx="432000" cy="4320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448496D-CABB-039E-3FBC-B65C3BA55FA1}"/>
              </a:ext>
            </a:extLst>
          </p:cNvPr>
          <p:cNvGrpSpPr/>
          <p:nvPr/>
        </p:nvGrpSpPr>
        <p:grpSpPr>
          <a:xfrm>
            <a:off x="10165262" y="3772222"/>
            <a:ext cx="432000" cy="432000"/>
            <a:chOff x="2929615" y="5068257"/>
            <a:chExt cx="432000" cy="432000"/>
          </a:xfrm>
        </p:grpSpPr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5FDF9F56-4C7D-60BE-76BF-880AD2AF32D4}"/>
                </a:ext>
              </a:extLst>
            </p:cNvPr>
            <p:cNvSpPr/>
            <p:nvPr/>
          </p:nvSpPr>
          <p:spPr>
            <a:xfrm>
              <a:off x="2947615" y="5086257"/>
              <a:ext cx="396000" cy="396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Graphic 28" descr="Warning">
              <a:extLst>
                <a:ext uri="{FF2B5EF4-FFF2-40B4-BE49-F238E27FC236}">
                  <a16:creationId xmlns:a16="http://schemas.microsoft.com/office/drawing/2014/main" id="{0B3BF021-4FCF-9907-DE7E-E9A539C186B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29615" y="5068257"/>
              <a:ext cx="432000" cy="432000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2606B194-DF47-0993-18DE-AEAFB6C877E8}"/>
              </a:ext>
            </a:extLst>
          </p:cNvPr>
          <p:cNvSpPr txBox="1"/>
          <p:nvPr/>
        </p:nvSpPr>
        <p:spPr>
          <a:xfrm>
            <a:off x="4701841" y="1131779"/>
            <a:ext cx="1061637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Different</a:t>
            </a:r>
          </a:p>
          <a:p>
            <a:pPr algn="ctr"/>
            <a:r>
              <a:rPr lang="en-US" dirty="0"/>
              <a:t>protocols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921D53C-E65E-E3B2-454A-EE959446928D}"/>
              </a:ext>
            </a:extLst>
          </p:cNvPr>
          <p:cNvSpPr txBox="1"/>
          <p:nvPr/>
        </p:nvSpPr>
        <p:spPr>
          <a:xfrm>
            <a:off x="6380397" y="1131779"/>
            <a:ext cx="1245021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Incomplete</a:t>
            </a:r>
          </a:p>
          <a:p>
            <a:pPr algn="ctr"/>
            <a:r>
              <a:rPr lang="en-US" dirty="0"/>
              <a:t>metadata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DAC394D-1FBD-06DC-84CD-DA07C13E15DB}"/>
              </a:ext>
            </a:extLst>
          </p:cNvPr>
          <p:cNvSpPr txBox="1"/>
          <p:nvPr/>
        </p:nvSpPr>
        <p:spPr>
          <a:xfrm>
            <a:off x="756141" y="4711974"/>
            <a:ext cx="5472139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Breaks in chain = Breaks in interoperability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94796AB-534D-43C4-9B18-0877EEFB8091}"/>
              </a:ext>
            </a:extLst>
          </p:cNvPr>
          <p:cNvSpPr txBox="1"/>
          <p:nvPr/>
        </p:nvSpPr>
        <p:spPr>
          <a:xfrm>
            <a:off x="6970412" y="5796811"/>
            <a:ext cx="2229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Data publication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B87EC66-9D44-4635-AB57-70054CE59518}"/>
              </a:ext>
            </a:extLst>
          </p:cNvPr>
          <p:cNvGrpSpPr/>
          <p:nvPr/>
        </p:nvGrpSpPr>
        <p:grpSpPr>
          <a:xfrm>
            <a:off x="7436800" y="4451225"/>
            <a:ext cx="1404000" cy="1404000"/>
            <a:chOff x="6641431" y="1201988"/>
            <a:chExt cx="1404000" cy="1404000"/>
          </a:xfrm>
        </p:grpSpPr>
        <p:pic>
          <p:nvPicPr>
            <p:cNvPr id="99" name="Graphic 98" descr="Document">
              <a:extLst>
                <a:ext uri="{FF2B5EF4-FFF2-40B4-BE49-F238E27FC236}">
                  <a16:creationId xmlns:a16="http://schemas.microsoft.com/office/drawing/2014/main" id="{CFB20EF4-B274-1165-CA26-CE4FFD16A41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641431" y="1201988"/>
              <a:ext cx="1404000" cy="1404000"/>
            </a:xfrm>
            <a:prstGeom prst="rect">
              <a:avLst/>
            </a:prstGeom>
          </p:spPr>
        </p:pic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48D7C944-EB36-987A-431E-D20D4849E1BB}"/>
                </a:ext>
              </a:extLst>
            </p:cNvPr>
            <p:cNvGrpSpPr/>
            <p:nvPr/>
          </p:nvGrpSpPr>
          <p:grpSpPr>
            <a:xfrm>
              <a:off x="7110722" y="1656786"/>
              <a:ext cx="914400" cy="914400"/>
              <a:chOff x="6429031" y="2699604"/>
              <a:chExt cx="914400" cy="914400"/>
            </a:xfrm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6EB26641-165E-1852-B854-FAD562202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68353" y="2830422"/>
                <a:ext cx="501173" cy="50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2" name="Graphic 101" descr="Magnifying glass">
                <a:extLst>
                  <a:ext uri="{FF2B5EF4-FFF2-40B4-BE49-F238E27FC236}">
                    <a16:creationId xmlns:a16="http://schemas.microsoft.com/office/drawing/2014/main" id="{75A0ACCC-C4D0-BDBA-217F-73CDDDF18A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429031" y="2699604"/>
                <a:ext cx="914400" cy="914400"/>
              </a:xfrm>
              <a:prstGeom prst="rect">
                <a:avLst/>
              </a:prstGeom>
            </p:spPr>
          </p:pic>
        </p:grpSp>
      </p:grp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EE2B06A1-AF31-63F5-AFF6-5189CDC7B693}"/>
              </a:ext>
            </a:extLst>
          </p:cNvPr>
          <p:cNvCxnSpPr>
            <a:cxnSpLocks/>
          </p:cNvCxnSpPr>
          <p:nvPr/>
        </p:nvCxnSpPr>
        <p:spPr>
          <a:xfrm>
            <a:off x="8085012" y="3696052"/>
            <a:ext cx="0" cy="6959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3CB9A4A3-381C-3EC2-E6B5-ACC26B60E2F1}"/>
              </a:ext>
            </a:extLst>
          </p:cNvPr>
          <p:cNvCxnSpPr>
            <a:cxnSpLocks/>
          </p:cNvCxnSpPr>
          <p:nvPr/>
        </p:nvCxnSpPr>
        <p:spPr>
          <a:xfrm>
            <a:off x="8876891" y="2384776"/>
            <a:ext cx="7570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71E766C6-7271-9570-5B9A-667637EA6DEB}"/>
              </a:ext>
            </a:extLst>
          </p:cNvPr>
          <p:cNvCxnSpPr>
            <a:cxnSpLocks/>
          </p:cNvCxnSpPr>
          <p:nvPr/>
        </p:nvCxnSpPr>
        <p:spPr>
          <a:xfrm>
            <a:off x="8927068" y="5176684"/>
            <a:ext cx="7570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74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9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C8014A-D85C-C52B-272A-37FC5C2C0D58}"/>
              </a:ext>
            </a:extLst>
          </p:cNvPr>
          <p:cNvSpPr txBox="1"/>
          <p:nvPr/>
        </p:nvSpPr>
        <p:spPr>
          <a:xfrm>
            <a:off x="-1" y="5787189"/>
            <a:ext cx="12191999" cy="6674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en-GB" sz="4400" dirty="0">
              <a:solidFill>
                <a:srgbClr val="487A8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D7D43F-16DB-E046-1375-37CA9692BDB2}"/>
              </a:ext>
            </a:extLst>
          </p:cNvPr>
          <p:cNvSpPr txBox="1"/>
          <p:nvPr/>
        </p:nvSpPr>
        <p:spPr>
          <a:xfrm>
            <a:off x="2115968" y="-2996"/>
            <a:ext cx="10076032" cy="99804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400" dirty="0">
                <a:solidFill>
                  <a:srgbClr val="202F57"/>
                </a:solidFill>
                <a:latin typeface="+mj-lt"/>
              </a:rPr>
              <a:t>Templates for citeable data publications</a:t>
            </a:r>
          </a:p>
        </p:txBody>
      </p:sp>
      <p:sp>
        <p:nvSpPr>
          <p:cNvPr id="476" name="Google Shape;476;p50"/>
          <p:cNvSpPr txBox="1"/>
          <p:nvPr/>
        </p:nvSpPr>
        <p:spPr>
          <a:xfrm>
            <a:off x="4026726" y="1059504"/>
            <a:ext cx="4234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u="sng" dirty="0">
                <a:solidFill>
                  <a:schemeClr val="hlink"/>
                </a:solidFill>
                <a:hlinkClick r:id="rId3"/>
              </a:rPr>
              <a:t>earthchem.org/ecl/templates</a:t>
            </a:r>
            <a:r>
              <a:rPr lang="en" sz="2400" dirty="0"/>
              <a:t>  </a:t>
            </a:r>
            <a:endParaRPr sz="24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E7C1ACB-7156-F3E9-BD80-DD519B9F5BF4}"/>
              </a:ext>
            </a:extLst>
          </p:cNvPr>
          <p:cNvCxnSpPr>
            <a:cxnSpLocks/>
          </p:cNvCxnSpPr>
          <p:nvPr/>
        </p:nvCxnSpPr>
        <p:spPr>
          <a:xfrm>
            <a:off x="1057985" y="996695"/>
            <a:ext cx="10076033" cy="0"/>
          </a:xfrm>
          <a:prstGeom prst="line">
            <a:avLst/>
          </a:prstGeom>
          <a:ln w="28575">
            <a:solidFill>
              <a:srgbClr val="202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49A1A00-EFE4-CE4F-4CB4-ADBD3469BAC2}"/>
              </a:ext>
            </a:extLst>
          </p:cNvPr>
          <p:cNvGrpSpPr/>
          <p:nvPr/>
        </p:nvGrpSpPr>
        <p:grpSpPr>
          <a:xfrm>
            <a:off x="4802" y="1612782"/>
            <a:ext cx="12200234" cy="3024525"/>
            <a:chOff x="165222" y="1580698"/>
            <a:chExt cx="12200234" cy="3024525"/>
          </a:xfrm>
        </p:grpSpPr>
        <p:pic>
          <p:nvPicPr>
            <p:cNvPr id="474" name="Google Shape;474;p50"/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 l="24286" t="36752" r="7212" b="34341"/>
            <a:stretch/>
          </p:blipFill>
          <p:spPr>
            <a:xfrm>
              <a:off x="165222" y="1580699"/>
              <a:ext cx="6139324" cy="30245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474;p50">
              <a:extLst>
                <a:ext uri="{FF2B5EF4-FFF2-40B4-BE49-F238E27FC236}">
                  <a16:creationId xmlns:a16="http://schemas.microsoft.com/office/drawing/2014/main" id="{E76E4832-DB24-E25B-5BB9-2727FF72402F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 l="23873" t="70463" r="7624" b="257"/>
            <a:stretch/>
          </p:blipFill>
          <p:spPr>
            <a:xfrm>
              <a:off x="6304546" y="1580698"/>
              <a:ext cx="6060910" cy="3024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5560E4A-4AE9-B2DC-A891-26F80A3824EA}"/>
              </a:ext>
            </a:extLst>
          </p:cNvPr>
          <p:cNvSpPr txBox="1"/>
          <p:nvPr/>
        </p:nvSpPr>
        <p:spPr>
          <a:xfrm>
            <a:off x="308874" y="5212994"/>
            <a:ext cx="1131303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400" dirty="0" err="1"/>
              <a:t>Standardised</a:t>
            </a:r>
            <a:r>
              <a:rPr lang="en-US" sz="2400" dirty="0"/>
              <a:t> format for data publication &amp; archiving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400" dirty="0"/>
              <a:t>Used by global geochemical domain repositories: </a:t>
            </a:r>
            <a:r>
              <a:rPr lang="en-US" sz="2400" dirty="0" err="1"/>
              <a:t>EarthChem</a:t>
            </a:r>
            <a:r>
              <a:rPr lang="en-US" sz="2400" dirty="0"/>
              <a:t> Library, GFZ Data Services</a:t>
            </a:r>
          </a:p>
        </p:txBody>
      </p:sp>
    </p:spTree>
    <p:extLst>
      <p:ext uri="{BB962C8B-B14F-4D97-AF65-F5344CB8AC3E}">
        <p14:creationId xmlns:p14="http://schemas.microsoft.com/office/powerpoint/2010/main" val="3703688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D836D12-C4B1-AF64-876D-57EB422A0B66}"/>
              </a:ext>
            </a:extLst>
          </p:cNvPr>
          <p:cNvSpPr txBox="1"/>
          <p:nvPr/>
        </p:nvSpPr>
        <p:spPr>
          <a:xfrm>
            <a:off x="-1" y="5787189"/>
            <a:ext cx="12191999" cy="6674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en-GB" sz="4400" dirty="0">
              <a:solidFill>
                <a:srgbClr val="487A81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E927CB-2C9C-EDB9-28BD-C372B78FA074}"/>
              </a:ext>
            </a:extLst>
          </p:cNvPr>
          <p:cNvSpPr txBox="1"/>
          <p:nvPr/>
        </p:nvSpPr>
        <p:spPr>
          <a:xfrm>
            <a:off x="2115968" y="-2996"/>
            <a:ext cx="10076032" cy="99804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400" dirty="0">
                <a:solidFill>
                  <a:srgbClr val="202F57"/>
                </a:solidFill>
                <a:latin typeface="+mj-lt"/>
              </a:rPr>
              <a:t>The geochemical data pipeline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A29A77-F3CA-9A5A-F539-081536733E33}"/>
              </a:ext>
            </a:extLst>
          </p:cNvPr>
          <p:cNvSpPr txBox="1"/>
          <p:nvPr/>
        </p:nvSpPr>
        <p:spPr>
          <a:xfrm>
            <a:off x="0" y="1203492"/>
            <a:ext cx="4378807" cy="461665"/>
          </a:xfrm>
          <a:prstGeom prst="rect">
            <a:avLst/>
          </a:prstGeom>
          <a:solidFill>
            <a:srgbClr val="7996AC">
              <a:alpha val="5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Data Publication &amp; Preservation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BEC99D-E208-6CFE-8C46-1993002F1FE6}"/>
              </a:ext>
            </a:extLst>
          </p:cNvPr>
          <p:cNvSpPr txBox="1"/>
          <p:nvPr/>
        </p:nvSpPr>
        <p:spPr>
          <a:xfrm>
            <a:off x="4378808" y="1202811"/>
            <a:ext cx="7813192" cy="461665"/>
          </a:xfrm>
          <a:prstGeom prst="rect">
            <a:avLst/>
          </a:prstGeom>
          <a:solidFill>
            <a:srgbClr val="B4963F">
              <a:alpha val="5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Data Mining, </a:t>
            </a:r>
            <a:r>
              <a:rPr lang="en-US" sz="2400" dirty="0" err="1"/>
              <a:t>Visualisation</a:t>
            </a:r>
            <a:r>
              <a:rPr lang="en-US" sz="2400" dirty="0"/>
              <a:t> &amp; Analytics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FDB851-84EC-5D77-888D-46EE02AE42AD}"/>
              </a:ext>
            </a:extLst>
          </p:cNvPr>
          <p:cNvSpPr txBox="1"/>
          <p:nvPr/>
        </p:nvSpPr>
        <p:spPr>
          <a:xfrm>
            <a:off x="4882803" y="1860779"/>
            <a:ext cx="2649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D711C"/>
                </a:solidFill>
              </a:rPr>
              <a:t>Synthesis Database</a:t>
            </a:r>
          </a:p>
        </p:txBody>
      </p:sp>
      <p:sp>
        <p:nvSpPr>
          <p:cNvPr id="3" name="Can 2">
            <a:extLst>
              <a:ext uri="{FF2B5EF4-FFF2-40B4-BE49-F238E27FC236}">
                <a16:creationId xmlns:a16="http://schemas.microsoft.com/office/drawing/2014/main" id="{D6E619BA-9D45-3662-2CEB-0E9DAD7878F0}"/>
              </a:ext>
            </a:extLst>
          </p:cNvPr>
          <p:cNvSpPr/>
          <p:nvPr/>
        </p:nvSpPr>
        <p:spPr>
          <a:xfrm>
            <a:off x="5136152" y="3620239"/>
            <a:ext cx="2018931" cy="1176909"/>
          </a:xfrm>
          <a:prstGeom prst="can">
            <a:avLst/>
          </a:prstGeom>
          <a:solidFill>
            <a:srgbClr val="B4963F"/>
          </a:solidFill>
          <a:ln>
            <a:solidFill>
              <a:srgbClr val="614A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Synthesis Database (Data + Metadata)</a:t>
            </a: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D05FEBCF-D4CA-E571-201C-1AEAA4E89FA1}"/>
              </a:ext>
            </a:extLst>
          </p:cNvPr>
          <p:cNvSpPr/>
          <p:nvPr/>
        </p:nvSpPr>
        <p:spPr>
          <a:xfrm rot="5400000">
            <a:off x="4196796" y="2821613"/>
            <a:ext cx="242014" cy="258009"/>
          </a:xfrm>
          <a:prstGeom prst="triangle">
            <a:avLst/>
          </a:prstGeom>
          <a:solidFill>
            <a:srgbClr val="3A38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E395DC6-FDF4-EFFE-A021-7D527F19B56C}"/>
              </a:ext>
            </a:extLst>
          </p:cNvPr>
          <p:cNvGrpSpPr/>
          <p:nvPr/>
        </p:nvGrpSpPr>
        <p:grpSpPr>
          <a:xfrm>
            <a:off x="2945789" y="1860779"/>
            <a:ext cx="1085484" cy="1153409"/>
            <a:chOff x="3684237" y="1707832"/>
            <a:chExt cx="1085484" cy="1153409"/>
          </a:xfrm>
          <a:solidFill>
            <a:schemeClr val="bg2">
              <a:lumMod val="25000"/>
            </a:schemeClr>
          </a:solidFill>
        </p:grpSpPr>
        <p:pic>
          <p:nvPicPr>
            <p:cNvPr id="21" name="Graphic 20" descr="Document">
              <a:extLst>
                <a:ext uri="{FF2B5EF4-FFF2-40B4-BE49-F238E27FC236}">
                  <a16:creationId xmlns:a16="http://schemas.microsoft.com/office/drawing/2014/main" id="{7D3AC27B-1403-DF0D-1F40-DA444AB4612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84237" y="1707832"/>
              <a:ext cx="646331" cy="646331"/>
            </a:xfrm>
            <a:prstGeom prst="rect">
              <a:avLst/>
            </a:prstGeom>
          </p:spPr>
        </p:pic>
        <p:pic>
          <p:nvPicPr>
            <p:cNvPr id="32" name="Graphic 31" descr="Document">
              <a:extLst>
                <a:ext uri="{FF2B5EF4-FFF2-40B4-BE49-F238E27FC236}">
                  <a16:creationId xmlns:a16="http://schemas.microsoft.com/office/drawing/2014/main" id="{09C9EC28-BCAB-91DB-2A29-B808CE07C9D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23390" y="1854676"/>
              <a:ext cx="646331" cy="585001"/>
            </a:xfrm>
            <a:prstGeom prst="rect">
              <a:avLst/>
            </a:prstGeom>
          </p:spPr>
        </p:pic>
        <p:pic>
          <p:nvPicPr>
            <p:cNvPr id="33" name="Graphic 32" descr="Document">
              <a:extLst>
                <a:ext uri="{FF2B5EF4-FFF2-40B4-BE49-F238E27FC236}">
                  <a16:creationId xmlns:a16="http://schemas.microsoft.com/office/drawing/2014/main" id="{B50E6B3D-74EB-2DC1-249A-8B47B471930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2639" y="2276240"/>
              <a:ext cx="646331" cy="585001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D6E8829-CD9E-34A5-9526-6D372798198E}"/>
              </a:ext>
            </a:extLst>
          </p:cNvPr>
          <p:cNvGrpSpPr/>
          <p:nvPr/>
        </p:nvGrpSpPr>
        <p:grpSpPr>
          <a:xfrm>
            <a:off x="4491579" y="2556840"/>
            <a:ext cx="3431272" cy="935369"/>
            <a:chOff x="4880117" y="1646518"/>
            <a:chExt cx="3431272" cy="93536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5B2DF6-1016-3444-FAC0-E6BB091D0CD1}"/>
                </a:ext>
              </a:extLst>
            </p:cNvPr>
            <p:cNvSpPr txBox="1"/>
            <p:nvPr/>
          </p:nvSpPr>
          <p:spPr>
            <a:xfrm>
              <a:off x="4880117" y="1646518"/>
              <a:ext cx="3431272" cy="646331"/>
            </a:xfrm>
            <a:prstGeom prst="rect">
              <a:avLst/>
            </a:prstGeom>
            <a:gradFill>
              <a:gsLst>
                <a:gs pos="0">
                  <a:srgbClr val="FFEBAD">
                    <a:lumMod val="70000"/>
                    <a:lumOff val="30000"/>
                  </a:srgbClr>
                </a:gs>
                <a:gs pos="50000">
                  <a:srgbClr val="FFEBAD"/>
                </a:gs>
                <a:gs pos="100000">
                  <a:srgbClr val="FFEBAD">
                    <a:lumMod val="70000"/>
                    <a:lumOff val="30000"/>
                  </a:srgbClr>
                </a:gs>
              </a:gsLst>
            </a:gradFill>
            <a:ln>
              <a:solidFill>
                <a:srgbClr val="B4963F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Compilation by Data Curators from Literature</a:t>
              </a:r>
            </a:p>
          </p:txBody>
        </p:sp>
        <p:sp>
          <p:nvSpPr>
            <p:cNvPr id="37" name="Down Arrow 36">
              <a:extLst>
                <a:ext uri="{FF2B5EF4-FFF2-40B4-BE49-F238E27FC236}">
                  <a16:creationId xmlns:a16="http://schemas.microsoft.com/office/drawing/2014/main" id="{1E1789EC-5C73-8EDB-385D-3F3C14A9965D}"/>
                </a:ext>
              </a:extLst>
            </p:cNvPr>
            <p:cNvSpPr/>
            <p:nvPr/>
          </p:nvSpPr>
          <p:spPr>
            <a:xfrm>
              <a:off x="6418464" y="2293887"/>
              <a:ext cx="288000" cy="288000"/>
            </a:xfrm>
            <a:prstGeom prst="downArrow">
              <a:avLst/>
            </a:prstGeom>
            <a:solidFill>
              <a:srgbClr val="FFEBAD"/>
            </a:solidFill>
            <a:ln>
              <a:solidFill>
                <a:srgbClr val="B4963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Arc 42">
            <a:extLst>
              <a:ext uri="{FF2B5EF4-FFF2-40B4-BE49-F238E27FC236}">
                <a16:creationId xmlns:a16="http://schemas.microsoft.com/office/drawing/2014/main" id="{FD7C2BA3-4A79-7458-E8B0-43E91C9322C6}"/>
              </a:ext>
            </a:extLst>
          </p:cNvPr>
          <p:cNvSpPr/>
          <p:nvPr/>
        </p:nvSpPr>
        <p:spPr>
          <a:xfrm rot="16200000" flipH="1">
            <a:off x="3794747" y="1773314"/>
            <a:ext cx="955627" cy="1398978"/>
          </a:xfrm>
          <a:prstGeom prst="arc">
            <a:avLst>
              <a:gd name="adj1" fmla="val 17037289"/>
              <a:gd name="adj2" fmla="val 20957536"/>
            </a:avLst>
          </a:prstGeom>
          <a:ln w="50800">
            <a:solidFill>
              <a:schemeClr val="bg2">
                <a:lumMod val="25000"/>
              </a:schemeClr>
            </a:solidFill>
            <a:prstDash val="sysDash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Graphic 78" descr="Programmer">
            <a:extLst>
              <a:ext uri="{FF2B5EF4-FFF2-40B4-BE49-F238E27FC236}">
                <a16:creationId xmlns:a16="http://schemas.microsoft.com/office/drawing/2014/main" id="{656ADB58-4571-5B0A-8CDB-E91299DB5B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6611" y="2862170"/>
            <a:ext cx="540000" cy="540000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E6017CD-E166-9DAD-7516-659EAE9140F4}"/>
              </a:ext>
            </a:extLst>
          </p:cNvPr>
          <p:cNvCxnSpPr>
            <a:cxnSpLocks/>
          </p:cNvCxnSpPr>
          <p:nvPr/>
        </p:nvCxnSpPr>
        <p:spPr>
          <a:xfrm>
            <a:off x="1057984" y="996694"/>
            <a:ext cx="10076033" cy="0"/>
          </a:xfrm>
          <a:prstGeom prst="line">
            <a:avLst/>
          </a:prstGeom>
          <a:ln w="28575">
            <a:solidFill>
              <a:srgbClr val="004E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900141D-6A64-5FC7-7081-05046E101A17}"/>
              </a:ext>
            </a:extLst>
          </p:cNvPr>
          <p:cNvSpPr txBox="1"/>
          <p:nvPr/>
        </p:nvSpPr>
        <p:spPr>
          <a:xfrm>
            <a:off x="3444449" y="1681612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3850676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D836D12-C4B1-AF64-876D-57EB422A0B66}"/>
              </a:ext>
            </a:extLst>
          </p:cNvPr>
          <p:cNvSpPr txBox="1"/>
          <p:nvPr/>
        </p:nvSpPr>
        <p:spPr>
          <a:xfrm>
            <a:off x="-1" y="5787189"/>
            <a:ext cx="12191999" cy="6674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en-GB" sz="4400" dirty="0">
              <a:solidFill>
                <a:srgbClr val="487A81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E927CB-2C9C-EDB9-28BD-C372B78FA074}"/>
              </a:ext>
            </a:extLst>
          </p:cNvPr>
          <p:cNvSpPr txBox="1"/>
          <p:nvPr/>
        </p:nvSpPr>
        <p:spPr>
          <a:xfrm>
            <a:off x="2115968" y="-2996"/>
            <a:ext cx="10076032" cy="99804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400" dirty="0">
                <a:solidFill>
                  <a:srgbClr val="202F57"/>
                </a:solidFill>
                <a:latin typeface="+mj-lt"/>
              </a:rPr>
              <a:t>The geochemical data pipeline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A29A77-F3CA-9A5A-F539-081536733E33}"/>
              </a:ext>
            </a:extLst>
          </p:cNvPr>
          <p:cNvSpPr txBox="1"/>
          <p:nvPr/>
        </p:nvSpPr>
        <p:spPr>
          <a:xfrm>
            <a:off x="0" y="1203492"/>
            <a:ext cx="4378807" cy="461665"/>
          </a:xfrm>
          <a:prstGeom prst="rect">
            <a:avLst/>
          </a:prstGeom>
          <a:solidFill>
            <a:srgbClr val="7996AC">
              <a:alpha val="5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Data Publication &amp; Preservation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BEC99D-E208-6CFE-8C46-1993002F1FE6}"/>
              </a:ext>
            </a:extLst>
          </p:cNvPr>
          <p:cNvSpPr txBox="1"/>
          <p:nvPr/>
        </p:nvSpPr>
        <p:spPr>
          <a:xfrm>
            <a:off x="4378808" y="1202811"/>
            <a:ext cx="7813192" cy="461665"/>
          </a:xfrm>
          <a:prstGeom prst="rect">
            <a:avLst/>
          </a:prstGeom>
          <a:solidFill>
            <a:srgbClr val="B4963F">
              <a:alpha val="5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Data Mining, </a:t>
            </a:r>
            <a:r>
              <a:rPr lang="en-US" sz="2400" dirty="0" err="1"/>
              <a:t>Visualisation</a:t>
            </a:r>
            <a:r>
              <a:rPr lang="en-US" sz="2400" dirty="0"/>
              <a:t> &amp; Analytics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DBDD61-E7CA-69C9-8066-2BEA8DF056B1}"/>
              </a:ext>
            </a:extLst>
          </p:cNvPr>
          <p:cNvSpPr txBox="1"/>
          <p:nvPr/>
        </p:nvSpPr>
        <p:spPr>
          <a:xfrm>
            <a:off x="251350" y="1860779"/>
            <a:ext cx="2634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62740"/>
                </a:solidFill>
              </a:rPr>
              <a:t>Domain Repository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FDB851-84EC-5D77-888D-46EE02AE42AD}"/>
              </a:ext>
            </a:extLst>
          </p:cNvPr>
          <p:cNvSpPr txBox="1"/>
          <p:nvPr/>
        </p:nvSpPr>
        <p:spPr>
          <a:xfrm>
            <a:off x="4882803" y="1860779"/>
            <a:ext cx="2649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D711C"/>
                </a:solidFill>
              </a:rPr>
              <a:t>Synthesis Database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C2A508-AFDC-E434-0EC2-5F5140F9B0AA}"/>
              </a:ext>
            </a:extLst>
          </p:cNvPr>
          <p:cNvSpPr txBox="1"/>
          <p:nvPr/>
        </p:nvSpPr>
        <p:spPr>
          <a:xfrm>
            <a:off x="9722822" y="1860780"/>
            <a:ext cx="1618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D3D1B"/>
                </a:solidFill>
              </a:rPr>
              <a:t>Data Portal</a:t>
            </a:r>
          </a:p>
        </p:txBody>
      </p:sp>
      <p:pic>
        <p:nvPicPr>
          <p:cNvPr id="25" name="Graphic 24" descr="Open folder">
            <a:extLst>
              <a:ext uri="{FF2B5EF4-FFF2-40B4-BE49-F238E27FC236}">
                <a16:creationId xmlns:a16="http://schemas.microsoft.com/office/drawing/2014/main" id="{2D217A05-BD39-B077-7A6D-0CF6D68B42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92812" y="3736458"/>
            <a:ext cx="720000" cy="720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5943AC7-2E93-986B-E2B5-A790A04D4074}"/>
              </a:ext>
            </a:extLst>
          </p:cNvPr>
          <p:cNvGrpSpPr>
            <a:grpSpLocks noChangeAspect="1"/>
          </p:cNvGrpSpPr>
          <p:nvPr/>
        </p:nvGrpSpPr>
        <p:grpSpPr>
          <a:xfrm>
            <a:off x="2109762" y="4329376"/>
            <a:ext cx="648000" cy="648000"/>
            <a:chOff x="4492397" y="5492425"/>
            <a:chExt cx="914400" cy="914400"/>
          </a:xfrm>
        </p:grpSpPr>
        <p:pic>
          <p:nvPicPr>
            <p:cNvPr id="27" name="Graphic 26" descr="Table">
              <a:extLst>
                <a:ext uri="{FF2B5EF4-FFF2-40B4-BE49-F238E27FC236}">
                  <a16:creationId xmlns:a16="http://schemas.microsoft.com/office/drawing/2014/main" id="{E15D2F1F-3073-F0FD-B6E9-D970DC03D60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88597" y="5813777"/>
              <a:ext cx="522000" cy="522000"/>
            </a:xfrm>
            <a:prstGeom prst="rect">
              <a:avLst/>
            </a:prstGeom>
          </p:spPr>
        </p:pic>
        <p:pic>
          <p:nvPicPr>
            <p:cNvPr id="29" name="Graphic 28" descr="Paper">
              <a:extLst>
                <a:ext uri="{FF2B5EF4-FFF2-40B4-BE49-F238E27FC236}">
                  <a16:creationId xmlns:a16="http://schemas.microsoft.com/office/drawing/2014/main" id="{3AC2EC59-8653-507F-E677-CA3D2E4E0E4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492397" y="5492425"/>
              <a:ext cx="914400" cy="914400"/>
            </a:xfrm>
            <a:prstGeom prst="rect">
              <a:avLst/>
            </a:prstGeom>
          </p:spPr>
        </p:pic>
      </p:grpSp>
      <p:sp>
        <p:nvSpPr>
          <p:cNvPr id="2" name="Can 1">
            <a:extLst>
              <a:ext uri="{FF2B5EF4-FFF2-40B4-BE49-F238E27FC236}">
                <a16:creationId xmlns:a16="http://schemas.microsoft.com/office/drawing/2014/main" id="{8BFCFF77-AFAF-BA63-4ED7-3508F0220659}"/>
              </a:ext>
            </a:extLst>
          </p:cNvPr>
          <p:cNvSpPr/>
          <p:nvPr/>
        </p:nvSpPr>
        <p:spPr>
          <a:xfrm>
            <a:off x="540806" y="3770969"/>
            <a:ext cx="1496477" cy="875449"/>
          </a:xfrm>
          <a:prstGeom prst="can">
            <a:avLst/>
          </a:prstGeom>
          <a:solidFill>
            <a:srgbClr val="2E5573"/>
          </a:solidFill>
          <a:ln>
            <a:solidFill>
              <a:srgbClr val="0627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Metadata Catalogue</a:t>
            </a:r>
          </a:p>
        </p:txBody>
      </p:sp>
      <p:sp>
        <p:nvSpPr>
          <p:cNvPr id="3" name="Can 2">
            <a:extLst>
              <a:ext uri="{FF2B5EF4-FFF2-40B4-BE49-F238E27FC236}">
                <a16:creationId xmlns:a16="http://schemas.microsoft.com/office/drawing/2014/main" id="{D6E619BA-9D45-3662-2CEB-0E9DAD7878F0}"/>
              </a:ext>
            </a:extLst>
          </p:cNvPr>
          <p:cNvSpPr/>
          <p:nvPr/>
        </p:nvSpPr>
        <p:spPr>
          <a:xfrm>
            <a:off x="5136152" y="3620239"/>
            <a:ext cx="2018931" cy="1176909"/>
          </a:xfrm>
          <a:prstGeom prst="can">
            <a:avLst/>
          </a:prstGeom>
          <a:solidFill>
            <a:srgbClr val="B4963F"/>
          </a:solidFill>
          <a:ln>
            <a:solidFill>
              <a:srgbClr val="614A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Synthesis Database (Data + Metadata)</a:t>
            </a:r>
          </a:p>
        </p:txBody>
      </p:sp>
      <p:sp>
        <p:nvSpPr>
          <p:cNvPr id="4" name="Can 3">
            <a:extLst>
              <a:ext uri="{FF2B5EF4-FFF2-40B4-BE49-F238E27FC236}">
                <a16:creationId xmlns:a16="http://schemas.microsoft.com/office/drawing/2014/main" id="{07846ECC-7516-57B7-B4B7-1069D3327032}"/>
              </a:ext>
            </a:extLst>
          </p:cNvPr>
          <p:cNvSpPr/>
          <p:nvPr/>
        </p:nvSpPr>
        <p:spPr>
          <a:xfrm>
            <a:off x="9399498" y="3523073"/>
            <a:ext cx="2260106" cy="1371241"/>
          </a:xfrm>
          <a:prstGeom prst="can">
            <a:avLst/>
          </a:prstGeom>
          <a:solidFill>
            <a:srgbClr val="B4603F"/>
          </a:solidFill>
          <a:ln>
            <a:solidFill>
              <a:srgbClr val="611E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Fusion of multiple Databases </a:t>
            </a:r>
          </a:p>
          <a:p>
            <a:pPr algn="ctr"/>
            <a:r>
              <a:rPr lang="en-US" dirty="0"/>
              <a:t>(Data + Metadata)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B8BD9D-F67C-2B14-D85D-E9FB2AFC1379}"/>
              </a:ext>
            </a:extLst>
          </p:cNvPr>
          <p:cNvSpPr txBox="1"/>
          <p:nvPr/>
        </p:nvSpPr>
        <p:spPr>
          <a:xfrm>
            <a:off x="589365" y="4681325"/>
            <a:ext cx="1399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62740"/>
                </a:solidFill>
              </a:rPr>
              <a:t>+ File System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E395DC6-FDF4-EFFE-A021-7D527F19B56C}"/>
              </a:ext>
            </a:extLst>
          </p:cNvPr>
          <p:cNvGrpSpPr/>
          <p:nvPr/>
        </p:nvGrpSpPr>
        <p:grpSpPr>
          <a:xfrm>
            <a:off x="2945789" y="1860779"/>
            <a:ext cx="1085484" cy="1153409"/>
            <a:chOff x="3684237" y="1707832"/>
            <a:chExt cx="1085484" cy="1153409"/>
          </a:xfrm>
          <a:solidFill>
            <a:schemeClr val="bg2">
              <a:lumMod val="25000"/>
            </a:schemeClr>
          </a:solidFill>
        </p:grpSpPr>
        <p:pic>
          <p:nvPicPr>
            <p:cNvPr id="21" name="Graphic 20" descr="Document">
              <a:extLst>
                <a:ext uri="{FF2B5EF4-FFF2-40B4-BE49-F238E27FC236}">
                  <a16:creationId xmlns:a16="http://schemas.microsoft.com/office/drawing/2014/main" id="{7D3AC27B-1403-DF0D-1F40-DA444AB4612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84237" y="1707832"/>
              <a:ext cx="646331" cy="646331"/>
            </a:xfrm>
            <a:prstGeom prst="rect">
              <a:avLst/>
            </a:prstGeom>
          </p:spPr>
        </p:pic>
        <p:pic>
          <p:nvPicPr>
            <p:cNvPr id="32" name="Graphic 31" descr="Document">
              <a:extLst>
                <a:ext uri="{FF2B5EF4-FFF2-40B4-BE49-F238E27FC236}">
                  <a16:creationId xmlns:a16="http://schemas.microsoft.com/office/drawing/2014/main" id="{09C9EC28-BCAB-91DB-2A29-B808CE07C9D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23390" y="1854676"/>
              <a:ext cx="646331" cy="585001"/>
            </a:xfrm>
            <a:prstGeom prst="rect">
              <a:avLst/>
            </a:prstGeom>
          </p:spPr>
        </p:pic>
        <p:pic>
          <p:nvPicPr>
            <p:cNvPr id="33" name="Graphic 32" descr="Document">
              <a:extLst>
                <a:ext uri="{FF2B5EF4-FFF2-40B4-BE49-F238E27FC236}">
                  <a16:creationId xmlns:a16="http://schemas.microsoft.com/office/drawing/2014/main" id="{B50E6B3D-74EB-2DC1-249A-8B47B471930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82639" y="2276240"/>
              <a:ext cx="646331" cy="585001"/>
            </a:xfrm>
            <a:prstGeom prst="rect">
              <a:avLst/>
            </a:prstGeom>
          </p:spPr>
        </p:pic>
      </p:grpSp>
      <p:sp>
        <p:nvSpPr>
          <p:cNvPr id="35" name="Freeform 34">
            <a:extLst>
              <a:ext uri="{FF2B5EF4-FFF2-40B4-BE49-F238E27FC236}">
                <a16:creationId xmlns:a16="http://schemas.microsoft.com/office/drawing/2014/main" id="{50B7DF3B-AFBA-A12B-0349-8CE00A193227}"/>
              </a:ext>
            </a:extLst>
          </p:cNvPr>
          <p:cNvSpPr/>
          <p:nvPr/>
        </p:nvSpPr>
        <p:spPr>
          <a:xfrm>
            <a:off x="2697144" y="2892897"/>
            <a:ext cx="1785355" cy="1500826"/>
          </a:xfrm>
          <a:custGeom>
            <a:avLst/>
            <a:gdLst>
              <a:gd name="connsiteX0" fmla="*/ 0 w 1546577"/>
              <a:gd name="connsiteY0" fmla="*/ 1998134 h 1998134"/>
              <a:gd name="connsiteX1" fmla="*/ 1196622 w 1546577"/>
              <a:gd name="connsiteY1" fmla="*/ 1546578 h 1998134"/>
              <a:gd name="connsiteX2" fmla="*/ 1151466 w 1546577"/>
              <a:gd name="connsiteY2" fmla="*/ 361245 h 1998134"/>
              <a:gd name="connsiteX3" fmla="*/ 1546577 w 1546577"/>
              <a:gd name="connsiteY3" fmla="*/ 0 h 1998134"/>
              <a:gd name="connsiteX0" fmla="*/ 0 w 1546577"/>
              <a:gd name="connsiteY0" fmla="*/ 1998134 h 1998134"/>
              <a:gd name="connsiteX1" fmla="*/ 1196622 w 1546577"/>
              <a:gd name="connsiteY1" fmla="*/ 1546578 h 1998134"/>
              <a:gd name="connsiteX2" fmla="*/ 672902 w 1546577"/>
              <a:gd name="connsiteY2" fmla="*/ 523615 h 1998134"/>
              <a:gd name="connsiteX3" fmla="*/ 1546577 w 1546577"/>
              <a:gd name="connsiteY3" fmla="*/ 0 h 1998134"/>
              <a:gd name="connsiteX0" fmla="*/ 0 w 1208906"/>
              <a:gd name="connsiteY0" fmla="*/ 1591615 h 1591615"/>
              <a:gd name="connsiteX1" fmla="*/ 1196622 w 1208906"/>
              <a:gd name="connsiteY1" fmla="*/ 1140059 h 1591615"/>
              <a:gd name="connsiteX2" fmla="*/ 672902 w 1208906"/>
              <a:gd name="connsiteY2" fmla="*/ 117096 h 1591615"/>
              <a:gd name="connsiteX3" fmla="*/ 1102195 w 1208906"/>
              <a:gd name="connsiteY3" fmla="*/ 63500 h 1591615"/>
              <a:gd name="connsiteX0" fmla="*/ 0 w 1208906"/>
              <a:gd name="connsiteY0" fmla="*/ 1604712 h 1604712"/>
              <a:gd name="connsiteX1" fmla="*/ 1196622 w 1208906"/>
              <a:gd name="connsiteY1" fmla="*/ 1153156 h 1604712"/>
              <a:gd name="connsiteX2" fmla="*/ 672902 w 1208906"/>
              <a:gd name="connsiteY2" fmla="*/ 130193 h 1604712"/>
              <a:gd name="connsiteX3" fmla="*/ 1102195 w 1208906"/>
              <a:gd name="connsiteY3" fmla="*/ 76597 h 1604712"/>
              <a:gd name="connsiteX0" fmla="*/ 0 w 1102908"/>
              <a:gd name="connsiteY0" fmla="*/ 1604712 h 1604712"/>
              <a:gd name="connsiteX1" fmla="*/ 555687 w 1102908"/>
              <a:gd name="connsiteY1" fmla="*/ 1332618 h 1604712"/>
              <a:gd name="connsiteX2" fmla="*/ 672902 w 1102908"/>
              <a:gd name="connsiteY2" fmla="*/ 130193 h 1604712"/>
              <a:gd name="connsiteX3" fmla="*/ 1102195 w 1102908"/>
              <a:gd name="connsiteY3" fmla="*/ 76597 h 1604712"/>
              <a:gd name="connsiteX0" fmla="*/ 0 w 1102908"/>
              <a:gd name="connsiteY0" fmla="*/ 1604712 h 1604712"/>
              <a:gd name="connsiteX1" fmla="*/ 555687 w 1102908"/>
              <a:gd name="connsiteY1" fmla="*/ 1332618 h 1604712"/>
              <a:gd name="connsiteX2" fmla="*/ 672902 w 1102908"/>
              <a:gd name="connsiteY2" fmla="*/ 130193 h 1604712"/>
              <a:gd name="connsiteX3" fmla="*/ 1102195 w 1102908"/>
              <a:gd name="connsiteY3" fmla="*/ 76597 h 1604712"/>
              <a:gd name="connsiteX0" fmla="*/ 0 w 1102805"/>
              <a:gd name="connsiteY0" fmla="*/ 1528115 h 1528115"/>
              <a:gd name="connsiteX1" fmla="*/ 555687 w 1102805"/>
              <a:gd name="connsiteY1" fmla="*/ 1256021 h 1528115"/>
              <a:gd name="connsiteX2" fmla="*/ 604536 w 1102805"/>
              <a:gd name="connsiteY2" fmla="*/ 361245 h 1528115"/>
              <a:gd name="connsiteX3" fmla="*/ 1102195 w 1102805"/>
              <a:gd name="connsiteY3" fmla="*/ 0 h 1528115"/>
              <a:gd name="connsiteX0" fmla="*/ 0 w 1102805"/>
              <a:gd name="connsiteY0" fmla="*/ 1400411 h 1400411"/>
              <a:gd name="connsiteX1" fmla="*/ 555687 w 1102805"/>
              <a:gd name="connsiteY1" fmla="*/ 1128317 h 1400411"/>
              <a:gd name="connsiteX2" fmla="*/ 604536 w 1102805"/>
              <a:gd name="connsiteY2" fmla="*/ 233541 h 1400411"/>
              <a:gd name="connsiteX3" fmla="*/ 1102195 w 1102805"/>
              <a:gd name="connsiteY3" fmla="*/ 483 h 1400411"/>
              <a:gd name="connsiteX0" fmla="*/ 0 w 1102805"/>
              <a:gd name="connsiteY0" fmla="*/ 1400411 h 1400411"/>
              <a:gd name="connsiteX1" fmla="*/ 555687 w 1102805"/>
              <a:gd name="connsiteY1" fmla="*/ 1128317 h 1400411"/>
              <a:gd name="connsiteX2" fmla="*/ 604536 w 1102805"/>
              <a:gd name="connsiteY2" fmla="*/ 233541 h 1400411"/>
              <a:gd name="connsiteX3" fmla="*/ 1102195 w 1102805"/>
              <a:gd name="connsiteY3" fmla="*/ 483 h 1400411"/>
              <a:gd name="connsiteX0" fmla="*/ 0 w 1102805"/>
              <a:gd name="connsiteY0" fmla="*/ 1400411 h 1400411"/>
              <a:gd name="connsiteX1" fmla="*/ 555687 w 1102805"/>
              <a:gd name="connsiteY1" fmla="*/ 1128317 h 1400411"/>
              <a:gd name="connsiteX2" fmla="*/ 604536 w 1102805"/>
              <a:gd name="connsiteY2" fmla="*/ 233541 h 1400411"/>
              <a:gd name="connsiteX3" fmla="*/ 1102195 w 1102805"/>
              <a:gd name="connsiteY3" fmla="*/ 483 h 1400411"/>
              <a:gd name="connsiteX0" fmla="*/ 0 w 1102794"/>
              <a:gd name="connsiteY0" fmla="*/ 1406966 h 1406966"/>
              <a:gd name="connsiteX1" fmla="*/ 555687 w 1102794"/>
              <a:gd name="connsiteY1" fmla="*/ 1134872 h 1406966"/>
              <a:gd name="connsiteX2" fmla="*/ 595990 w 1102794"/>
              <a:gd name="connsiteY2" fmla="*/ 200031 h 1406966"/>
              <a:gd name="connsiteX3" fmla="*/ 1102195 w 1102794"/>
              <a:gd name="connsiteY3" fmla="*/ 7038 h 1406966"/>
              <a:gd name="connsiteX0" fmla="*/ 0 w 1102794"/>
              <a:gd name="connsiteY0" fmla="*/ 1406966 h 1406966"/>
              <a:gd name="connsiteX1" fmla="*/ 307859 w 1102794"/>
              <a:gd name="connsiteY1" fmla="*/ 1174937 h 1406966"/>
              <a:gd name="connsiteX2" fmla="*/ 595990 w 1102794"/>
              <a:gd name="connsiteY2" fmla="*/ 200031 h 1406966"/>
              <a:gd name="connsiteX3" fmla="*/ 1102195 w 1102794"/>
              <a:gd name="connsiteY3" fmla="*/ 7038 h 1406966"/>
              <a:gd name="connsiteX0" fmla="*/ 0 w 1102794"/>
              <a:gd name="connsiteY0" fmla="*/ 1406966 h 1406966"/>
              <a:gd name="connsiteX1" fmla="*/ 307859 w 1102794"/>
              <a:gd name="connsiteY1" fmla="*/ 1174937 h 1406966"/>
              <a:gd name="connsiteX2" fmla="*/ 595990 w 1102794"/>
              <a:gd name="connsiteY2" fmla="*/ 200031 h 1406966"/>
              <a:gd name="connsiteX3" fmla="*/ 1102195 w 1102794"/>
              <a:gd name="connsiteY3" fmla="*/ 7038 h 1406966"/>
              <a:gd name="connsiteX0" fmla="*/ 0 w 1102794"/>
              <a:gd name="connsiteY0" fmla="*/ 1406966 h 1406966"/>
              <a:gd name="connsiteX1" fmla="*/ 307859 w 1102794"/>
              <a:gd name="connsiteY1" fmla="*/ 1174937 h 1406966"/>
              <a:gd name="connsiteX2" fmla="*/ 595990 w 1102794"/>
              <a:gd name="connsiteY2" fmla="*/ 200031 h 1406966"/>
              <a:gd name="connsiteX3" fmla="*/ 1102195 w 1102794"/>
              <a:gd name="connsiteY3" fmla="*/ 7038 h 1406966"/>
              <a:gd name="connsiteX0" fmla="*/ 0 w 1102794"/>
              <a:gd name="connsiteY0" fmla="*/ 1406966 h 1406966"/>
              <a:gd name="connsiteX1" fmla="*/ 316405 w 1102794"/>
              <a:gd name="connsiteY1" fmla="*/ 1198976 h 1406966"/>
              <a:gd name="connsiteX2" fmla="*/ 595990 w 1102794"/>
              <a:gd name="connsiteY2" fmla="*/ 200031 h 1406966"/>
              <a:gd name="connsiteX3" fmla="*/ 1102195 w 1102794"/>
              <a:gd name="connsiteY3" fmla="*/ 7038 h 1406966"/>
              <a:gd name="connsiteX0" fmla="*/ 0 w 1102755"/>
              <a:gd name="connsiteY0" fmla="*/ 1400026 h 1400026"/>
              <a:gd name="connsiteX1" fmla="*/ 316405 w 1102755"/>
              <a:gd name="connsiteY1" fmla="*/ 1192036 h 1400026"/>
              <a:gd name="connsiteX2" fmla="*/ 561807 w 1102755"/>
              <a:gd name="connsiteY2" fmla="*/ 241169 h 1400026"/>
              <a:gd name="connsiteX3" fmla="*/ 1102195 w 1102755"/>
              <a:gd name="connsiteY3" fmla="*/ 98 h 1400026"/>
              <a:gd name="connsiteX0" fmla="*/ 0 w 1102712"/>
              <a:gd name="connsiteY0" fmla="*/ 1405027 h 1405027"/>
              <a:gd name="connsiteX1" fmla="*/ 316405 w 1102712"/>
              <a:gd name="connsiteY1" fmla="*/ 1197037 h 1405027"/>
              <a:gd name="connsiteX2" fmla="*/ 519078 w 1102712"/>
              <a:gd name="connsiteY2" fmla="*/ 206105 h 1405027"/>
              <a:gd name="connsiteX3" fmla="*/ 1102195 w 1102712"/>
              <a:gd name="connsiteY3" fmla="*/ 5099 h 1405027"/>
              <a:gd name="connsiteX0" fmla="*/ 0 w 1102712"/>
              <a:gd name="connsiteY0" fmla="*/ 1405027 h 1405027"/>
              <a:gd name="connsiteX1" fmla="*/ 316405 w 1102712"/>
              <a:gd name="connsiteY1" fmla="*/ 1197037 h 1405027"/>
              <a:gd name="connsiteX2" fmla="*/ 519078 w 1102712"/>
              <a:gd name="connsiteY2" fmla="*/ 206105 h 1405027"/>
              <a:gd name="connsiteX3" fmla="*/ 1102195 w 1102712"/>
              <a:gd name="connsiteY3" fmla="*/ 5099 h 1405027"/>
              <a:gd name="connsiteX0" fmla="*/ 0 w 1102712"/>
              <a:gd name="connsiteY0" fmla="*/ 1405027 h 1405027"/>
              <a:gd name="connsiteX1" fmla="*/ 316405 w 1102712"/>
              <a:gd name="connsiteY1" fmla="*/ 1197037 h 1405027"/>
              <a:gd name="connsiteX2" fmla="*/ 519078 w 1102712"/>
              <a:gd name="connsiteY2" fmla="*/ 206105 h 1405027"/>
              <a:gd name="connsiteX3" fmla="*/ 1102195 w 1102712"/>
              <a:gd name="connsiteY3" fmla="*/ 5099 h 1405027"/>
              <a:gd name="connsiteX0" fmla="*/ 0 w 1102676"/>
              <a:gd name="connsiteY0" fmla="*/ 1399928 h 1399928"/>
              <a:gd name="connsiteX1" fmla="*/ 316405 w 1102676"/>
              <a:gd name="connsiteY1" fmla="*/ 1191938 h 1399928"/>
              <a:gd name="connsiteX2" fmla="*/ 477896 w 1102676"/>
              <a:gd name="connsiteY2" fmla="*/ 370698 h 1399928"/>
              <a:gd name="connsiteX3" fmla="*/ 1102195 w 1102676"/>
              <a:gd name="connsiteY3" fmla="*/ 0 h 1399928"/>
              <a:gd name="connsiteX0" fmla="*/ 0 w 1102723"/>
              <a:gd name="connsiteY0" fmla="*/ 1407255 h 1407255"/>
              <a:gd name="connsiteX1" fmla="*/ 316405 w 1102723"/>
              <a:gd name="connsiteY1" fmla="*/ 1199265 h 1407255"/>
              <a:gd name="connsiteX2" fmla="*/ 477896 w 1102723"/>
              <a:gd name="connsiteY2" fmla="*/ 378025 h 1407255"/>
              <a:gd name="connsiteX3" fmla="*/ 1102195 w 1102723"/>
              <a:gd name="connsiteY3" fmla="*/ 7327 h 1407255"/>
              <a:gd name="connsiteX0" fmla="*/ 0 w 1102723"/>
              <a:gd name="connsiteY0" fmla="*/ 1407255 h 1407255"/>
              <a:gd name="connsiteX1" fmla="*/ 316405 w 1102723"/>
              <a:gd name="connsiteY1" fmla="*/ 1199265 h 1407255"/>
              <a:gd name="connsiteX2" fmla="*/ 477896 w 1102723"/>
              <a:gd name="connsiteY2" fmla="*/ 378025 h 1407255"/>
              <a:gd name="connsiteX3" fmla="*/ 1102195 w 1102723"/>
              <a:gd name="connsiteY3" fmla="*/ 7327 h 1407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2723" h="1407255">
                <a:moveTo>
                  <a:pt x="0" y="1407255"/>
                </a:moveTo>
                <a:cubicBezTo>
                  <a:pt x="92157" y="1406029"/>
                  <a:pt x="236756" y="1370803"/>
                  <a:pt x="316405" y="1199265"/>
                </a:cubicBezTo>
                <a:cubicBezTo>
                  <a:pt x="396054" y="1027727"/>
                  <a:pt x="406256" y="652733"/>
                  <a:pt x="477896" y="378025"/>
                </a:cubicBezTo>
                <a:cubicBezTo>
                  <a:pt x="589170" y="-85155"/>
                  <a:pt x="1121809" y="7793"/>
                  <a:pt x="1102195" y="7327"/>
                </a:cubicBezTo>
              </a:path>
            </a:pathLst>
          </a:custGeom>
          <a:noFill/>
          <a:ln w="50800">
            <a:solidFill>
              <a:srgbClr val="173D5B"/>
            </a:solidFill>
            <a:prstDash val="sysDash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E98ECFC-98C8-80FA-4DC5-7171F2695717}"/>
              </a:ext>
            </a:extLst>
          </p:cNvPr>
          <p:cNvGrpSpPr/>
          <p:nvPr/>
        </p:nvGrpSpPr>
        <p:grpSpPr>
          <a:xfrm>
            <a:off x="427917" y="2556542"/>
            <a:ext cx="1733167" cy="934731"/>
            <a:chOff x="1495079" y="1655690"/>
            <a:chExt cx="1733167" cy="9347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320269-E303-2FFE-A3D9-6D47E4E90CEC}"/>
                </a:ext>
              </a:extLst>
            </p:cNvPr>
            <p:cNvSpPr txBox="1"/>
            <p:nvPr/>
          </p:nvSpPr>
          <p:spPr>
            <a:xfrm>
              <a:off x="1495079" y="1655690"/>
              <a:ext cx="1733167" cy="646330"/>
            </a:xfrm>
            <a:prstGeom prst="rect">
              <a:avLst/>
            </a:prstGeom>
            <a:gradFill>
              <a:gsLst>
                <a:gs pos="0">
                  <a:srgbClr val="7996AC">
                    <a:lumMod val="70000"/>
                    <a:lumOff val="30000"/>
                  </a:srgbClr>
                </a:gs>
                <a:gs pos="50000">
                  <a:srgbClr val="7996AC"/>
                </a:gs>
                <a:gs pos="100000">
                  <a:srgbClr val="7996AC">
                    <a:lumMod val="70000"/>
                    <a:lumOff val="30000"/>
                  </a:srgbClr>
                </a:gs>
              </a:gsLst>
            </a:gradFill>
            <a:ln>
              <a:solidFill>
                <a:srgbClr val="2E5573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/>
            <a:p>
              <a:r>
                <a:rPr lang="en-US" i="1" dirty="0"/>
                <a:t>User Submission</a:t>
              </a:r>
            </a:p>
          </p:txBody>
        </p:sp>
        <p:sp>
          <p:nvSpPr>
            <p:cNvPr id="36" name="Down Arrow 35">
              <a:extLst>
                <a:ext uri="{FF2B5EF4-FFF2-40B4-BE49-F238E27FC236}">
                  <a16:creationId xmlns:a16="http://schemas.microsoft.com/office/drawing/2014/main" id="{C23052E1-84A6-ADC1-4000-9FACD850BF9C}"/>
                </a:ext>
              </a:extLst>
            </p:cNvPr>
            <p:cNvSpPr/>
            <p:nvPr/>
          </p:nvSpPr>
          <p:spPr>
            <a:xfrm>
              <a:off x="2217662" y="2302421"/>
              <a:ext cx="288000" cy="288000"/>
            </a:xfrm>
            <a:prstGeom prst="downArrow">
              <a:avLst/>
            </a:prstGeom>
            <a:solidFill>
              <a:srgbClr val="7996AC"/>
            </a:solidFill>
            <a:ln>
              <a:solidFill>
                <a:srgbClr val="2E557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D6E8829-CD9E-34A5-9526-6D372798198E}"/>
              </a:ext>
            </a:extLst>
          </p:cNvPr>
          <p:cNvGrpSpPr/>
          <p:nvPr/>
        </p:nvGrpSpPr>
        <p:grpSpPr>
          <a:xfrm>
            <a:off x="4491579" y="2556840"/>
            <a:ext cx="3431272" cy="935369"/>
            <a:chOff x="4880117" y="1646518"/>
            <a:chExt cx="3431272" cy="93536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5B2DF6-1016-3444-FAC0-E6BB091D0CD1}"/>
                </a:ext>
              </a:extLst>
            </p:cNvPr>
            <p:cNvSpPr txBox="1"/>
            <p:nvPr/>
          </p:nvSpPr>
          <p:spPr>
            <a:xfrm>
              <a:off x="4880117" y="1646518"/>
              <a:ext cx="3431272" cy="646331"/>
            </a:xfrm>
            <a:prstGeom prst="rect">
              <a:avLst/>
            </a:prstGeom>
            <a:gradFill>
              <a:gsLst>
                <a:gs pos="0">
                  <a:srgbClr val="FFEBAD">
                    <a:lumMod val="70000"/>
                    <a:lumOff val="30000"/>
                  </a:srgbClr>
                </a:gs>
                <a:gs pos="50000">
                  <a:srgbClr val="FFEBAD"/>
                </a:gs>
                <a:gs pos="100000">
                  <a:srgbClr val="FFEBAD">
                    <a:lumMod val="70000"/>
                    <a:lumOff val="30000"/>
                  </a:srgbClr>
                </a:gs>
              </a:gsLst>
            </a:gradFill>
            <a:ln>
              <a:solidFill>
                <a:srgbClr val="B4963F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Compilation by Data Curators from Literature &amp; User Submissions</a:t>
              </a:r>
            </a:p>
          </p:txBody>
        </p:sp>
        <p:sp>
          <p:nvSpPr>
            <p:cNvPr id="37" name="Down Arrow 36">
              <a:extLst>
                <a:ext uri="{FF2B5EF4-FFF2-40B4-BE49-F238E27FC236}">
                  <a16:creationId xmlns:a16="http://schemas.microsoft.com/office/drawing/2014/main" id="{1E1789EC-5C73-8EDB-385D-3F3C14A9965D}"/>
                </a:ext>
              </a:extLst>
            </p:cNvPr>
            <p:cNvSpPr/>
            <p:nvPr/>
          </p:nvSpPr>
          <p:spPr>
            <a:xfrm>
              <a:off x="6418464" y="2293887"/>
              <a:ext cx="288000" cy="288000"/>
            </a:xfrm>
            <a:prstGeom prst="downArrow">
              <a:avLst/>
            </a:prstGeom>
            <a:solidFill>
              <a:srgbClr val="FFEBAD"/>
            </a:solidFill>
            <a:ln>
              <a:solidFill>
                <a:srgbClr val="B4963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572C409-58AA-F3A6-63AC-3F5764C51F18}"/>
              </a:ext>
            </a:extLst>
          </p:cNvPr>
          <p:cNvGrpSpPr/>
          <p:nvPr/>
        </p:nvGrpSpPr>
        <p:grpSpPr>
          <a:xfrm>
            <a:off x="9106323" y="2556542"/>
            <a:ext cx="2805289" cy="935722"/>
            <a:chOff x="9169957" y="1655690"/>
            <a:chExt cx="2805289" cy="93572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DC5B0F-13B6-CEC4-DEED-A67376ED7B10}"/>
                </a:ext>
              </a:extLst>
            </p:cNvPr>
            <p:cNvSpPr txBox="1"/>
            <p:nvPr/>
          </p:nvSpPr>
          <p:spPr>
            <a:xfrm>
              <a:off x="9169957" y="1655690"/>
              <a:ext cx="2805289" cy="646331"/>
            </a:xfrm>
            <a:prstGeom prst="rect">
              <a:avLst/>
            </a:prstGeom>
            <a:gradFill>
              <a:gsLst>
                <a:gs pos="0">
                  <a:srgbClr val="FFC5AD">
                    <a:lumMod val="70000"/>
                    <a:lumOff val="30000"/>
                  </a:srgbClr>
                </a:gs>
                <a:gs pos="50000">
                  <a:srgbClr val="FFC5AD"/>
                </a:gs>
                <a:gs pos="100000">
                  <a:srgbClr val="FFC5AD">
                    <a:lumMod val="70000"/>
                    <a:lumOff val="30000"/>
                  </a:srgbClr>
                </a:gs>
              </a:gsLst>
            </a:gradFill>
            <a:ln>
              <a:solidFill>
                <a:srgbClr val="B4603F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Data Transfer from Network of Databases</a:t>
              </a:r>
            </a:p>
          </p:txBody>
        </p:sp>
        <p:sp>
          <p:nvSpPr>
            <p:cNvPr id="38" name="Down Arrow 37">
              <a:extLst>
                <a:ext uri="{FF2B5EF4-FFF2-40B4-BE49-F238E27FC236}">
                  <a16:creationId xmlns:a16="http://schemas.microsoft.com/office/drawing/2014/main" id="{0331E935-F549-C934-6638-09668D68E5FD}"/>
                </a:ext>
              </a:extLst>
            </p:cNvPr>
            <p:cNvSpPr/>
            <p:nvPr/>
          </p:nvSpPr>
          <p:spPr>
            <a:xfrm>
              <a:off x="10428601" y="2303412"/>
              <a:ext cx="288000" cy="288000"/>
            </a:xfrm>
            <a:prstGeom prst="downArrow">
              <a:avLst/>
            </a:prstGeom>
            <a:solidFill>
              <a:srgbClr val="FFC5AD"/>
            </a:solidFill>
            <a:ln>
              <a:solidFill>
                <a:srgbClr val="B4603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Arc 42">
            <a:extLst>
              <a:ext uri="{FF2B5EF4-FFF2-40B4-BE49-F238E27FC236}">
                <a16:creationId xmlns:a16="http://schemas.microsoft.com/office/drawing/2014/main" id="{FD7C2BA3-4A79-7458-E8B0-43E91C9322C6}"/>
              </a:ext>
            </a:extLst>
          </p:cNvPr>
          <p:cNvSpPr/>
          <p:nvPr/>
        </p:nvSpPr>
        <p:spPr>
          <a:xfrm rot="16200000" flipH="1">
            <a:off x="3794747" y="1773314"/>
            <a:ext cx="955627" cy="1398978"/>
          </a:xfrm>
          <a:prstGeom prst="arc">
            <a:avLst>
              <a:gd name="adj1" fmla="val 17037289"/>
              <a:gd name="adj2" fmla="val 19942765"/>
            </a:avLst>
          </a:prstGeom>
          <a:ln w="50800">
            <a:solidFill>
              <a:schemeClr val="bg2">
                <a:lumMod val="25000"/>
              </a:schemeClr>
            </a:solidFill>
            <a:prstDash val="sysDash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6203715E-EE82-DA28-3B4C-CCF7E060686B}"/>
              </a:ext>
            </a:extLst>
          </p:cNvPr>
          <p:cNvSpPr/>
          <p:nvPr/>
        </p:nvSpPr>
        <p:spPr>
          <a:xfrm>
            <a:off x="7219951" y="2878730"/>
            <a:ext cx="1886293" cy="1380519"/>
          </a:xfrm>
          <a:custGeom>
            <a:avLst/>
            <a:gdLst>
              <a:gd name="connsiteX0" fmla="*/ 0 w 1546577"/>
              <a:gd name="connsiteY0" fmla="*/ 1998134 h 1998134"/>
              <a:gd name="connsiteX1" fmla="*/ 1196622 w 1546577"/>
              <a:gd name="connsiteY1" fmla="*/ 1546578 h 1998134"/>
              <a:gd name="connsiteX2" fmla="*/ 1151466 w 1546577"/>
              <a:gd name="connsiteY2" fmla="*/ 361245 h 1998134"/>
              <a:gd name="connsiteX3" fmla="*/ 1546577 w 1546577"/>
              <a:gd name="connsiteY3" fmla="*/ 0 h 1998134"/>
              <a:gd name="connsiteX0" fmla="*/ 0 w 1546577"/>
              <a:gd name="connsiteY0" fmla="*/ 1998134 h 1998134"/>
              <a:gd name="connsiteX1" fmla="*/ 1196622 w 1546577"/>
              <a:gd name="connsiteY1" fmla="*/ 1546578 h 1998134"/>
              <a:gd name="connsiteX2" fmla="*/ 672902 w 1546577"/>
              <a:gd name="connsiteY2" fmla="*/ 523615 h 1998134"/>
              <a:gd name="connsiteX3" fmla="*/ 1546577 w 1546577"/>
              <a:gd name="connsiteY3" fmla="*/ 0 h 1998134"/>
              <a:gd name="connsiteX0" fmla="*/ 0 w 1208906"/>
              <a:gd name="connsiteY0" fmla="*/ 1591615 h 1591615"/>
              <a:gd name="connsiteX1" fmla="*/ 1196622 w 1208906"/>
              <a:gd name="connsiteY1" fmla="*/ 1140059 h 1591615"/>
              <a:gd name="connsiteX2" fmla="*/ 672902 w 1208906"/>
              <a:gd name="connsiteY2" fmla="*/ 117096 h 1591615"/>
              <a:gd name="connsiteX3" fmla="*/ 1102195 w 1208906"/>
              <a:gd name="connsiteY3" fmla="*/ 63500 h 1591615"/>
              <a:gd name="connsiteX0" fmla="*/ 0 w 1208906"/>
              <a:gd name="connsiteY0" fmla="*/ 1604712 h 1604712"/>
              <a:gd name="connsiteX1" fmla="*/ 1196622 w 1208906"/>
              <a:gd name="connsiteY1" fmla="*/ 1153156 h 1604712"/>
              <a:gd name="connsiteX2" fmla="*/ 672902 w 1208906"/>
              <a:gd name="connsiteY2" fmla="*/ 130193 h 1604712"/>
              <a:gd name="connsiteX3" fmla="*/ 1102195 w 1208906"/>
              <a:gd name="connsiteY3" fmla="*/ 76597 h 1604712"/>
              <a:gd name="connsiteX0" fmla="*/ 0 w 1102908"/>
              <a:gd name="connsiteY0" fmla="*/ 1604712 h 1604712"/>
              <a:gd name="connsiteX1" fmla="*/ 555687 w 1102908"/>
              <a:gd name="connsiteY1" fmla="*/ 1332618 h 1604712"/>
              <a:gd name="connsiteX2" fmla="*/ 672902 w 1102908"/>
              <a:gd name="connsiteY2" fmla="*/ 130193 h 1604712"/>
              <a:gd name="connsiteX3" fmla="*/ 1102195 w 1102908"/>
              <a:gd name="connsiteY3" fmla="*/ 76597 h 1604712"/>
              <a:gd name="connsiteX0" fmla="*/ 0 w 1102908"/>
              <a:gd name="connsiteY0" fmla="*/ 1604712 h 1604712"/>
              <a:gd name="connsiteX1" fmla="*/ 555687 w 1102908"/>
              <a:gd name="connsiteY1" fmla="*/ 1332618 h 1604712"/>
              <a:gd name="connsiteX2" fmla="*/ 672902 w 1102908"/>
              <a:gd name="connsiteY2" fmla="*/ 130193 h 1604712"/>
              <a:gd name="connsiteX3" fmla="*/ 1102195 w 1102908"/>
              <a:gd name="connsiteY3" fmla="*/ 76597 h 1604712"/>
              <a:gd name="connsiteX0" fmla="*/ 0 w 1102805"/>
              <a:gd name="connsiteY0" fmla="*/ 1528115 h 1528115"/>
              <a:gd name="connsiteX1" fmla="*/ 555687 w 1102805"/>
              <a:gd name="connsiteY1" fmla="*/ 1256021 h 1528115"/>
              <a:gd name="connsiteX2" fmla="*/ 604536 w 1102805"/>
              <a:gd name="connsiteY2" fmla="*/ 361245 h 1528115"/>
              <a:gd name="connsiteX3" fmla="*/ 1102195 w 1102805"/>
              <a:gd name="connsiteY3" fmla="*/ 0 h 1528115"/>
              <a:gd name="connsiteX0" fmla="*/ 0 w 1102805"/>
              <a:gd name="connsiteY0" fmla="*/ 1400411 h 1400411"/>
              <a:gd name="connsiteX1" fmla="*/ 555687 w 1102805"/>
              <a:gd name="connsiteY1" fmla="*/ 1128317 h 1400411"/>
              <a:gd name="connsiteX2" fmla="*/ 604536 w 1102805"/>
              <a:gd name="connsiteY2" fmla="*/ 233541 h 1400411"/>
              <a:gd name="connsiteX3" fmla="*/ 1102195 w 1102805"/>
              <a:gd name="connsiteY3" fmla="*/ 483 h 1400411"/>
              <a:gd name="connsiteX0" fmla="*/ 0 w 1102805"/>
              <a:gd name="connsiteY0" fmla="*/ 1400411 h 1400411"/>
              <a:gd name="connsiteX1" fmla="*/ 555687 w 1102805"/>
              <a:gd name="connsiteY1" fmla="*/ 1128317 h 1400411"/>
              <a:gd name="connsiteX2" fmla="*/ 604536 w 1102805"/>
              <a:gd name="connsiteY2" fmla="*/ 233541 h 1400411"/>
              <a:gd name="connsiteX3" fmla="*/ 1102195 w 1102805"/>
              <a:gd name="connsiteY3" fmla="*/ 483 h 1400411"/>
              <a:gd name="connsiteX0" fmla="*/ 0 w 1102805"/>
              <a:gd name="connsiteY0" fmla="*/ 1400411 h 1400411"/>
              <a:gd name="connsiteX1" fmla="*/ 555687 w 1102805"/>
              <a:gd name="connsiteY1" fmla="*/ 1128317 h 1400411"/>
              <a:gd name="connsiteX2" fmla="*/ 604536 w 1102805"/>
              <a:gd name="connsiteY2" fmla="*/ 233541 h 1400411"/>
              <a:gd name="connsiteX3" fmla="*/ 1102195 w 1102805"/>
              <a:gd name="connsiteY3" fmla="*/ 483 h 1400411"/>
              <a:gd name="connsiteX0" fmla="*/ 0 w 1102794"/>
              <a:gd name="connsiteY0" fmla="*/ 1406966 h 1406966"/>
              <a:gd name="connsiteX1" fmla="*/ 555687 w 1102794"/>
              <a:gd name="connsiteY1" fmla="*/ 1134872 h 1406966"/>
              <a:gd name="connsiteX2" fmla="*/ 595990 w 1102794"/>
              <a:gd name="connsiteY2" fmla="*/ 200031 h 1406966"/>
              <a:gd name="connsiteX3" fmla="*/ 1102195 w 1102794"/>
              <a:gd name="connsiteY3" fmla="*/ 7038 h 1406966"/>
              <a:gd name="connsiteX0" fmla="*/ 0 w 1102794"/>
              <a:gd name="connsiteY0" fmla="*/ 1406966 h 1406966"/>
              <a:gd name="connsiteX1" fmla="*/ 349655 w 1102794"/>
              <a:gd name="connsiteY1" fmla="*/ 1154419 h 1406966"/>
              <a:gd name="connsiteX2" fmla="*/ 595990 w 1102794"/>
              <a:gd name="connsiteY2" fmla="*/ 200031 h 1406966"/>
              <a:gd name="connsiteX3" fmla="*/ 1102195 w 1102794"/>
              <a:gd name="connsiteY3" fmla="*/ 7038 h 1406966"/>
              <a:gd name="connsiteX0" fmla="*/ 0 w 1102794"/>
              <a:gd name="connsiteY0" fmla="*/ 1406966 h 1406966"/>
              <a:gd name="connsiteX1" fmla="*/ 349655 w 1102794"/>
              <a:gd name="connsiteY1" fmla="*/ 1154419 h 1406966"/>
              <a:gd name="connsiteX2" fmla="*/ 595990 w 1102794"/>
              <a:gd name="connsiteY2" fmla="*/ 200031 h 1406966"/>
              <a:gd name="connsiteX3" fmla="*/ 1102195 w 1102794"/>
              <a:gd name="connsiteY3" fmla="*/ 7038 h 1406966"/>
              <a:gd name="connsiteX0" fmla="*/ 0 w 1102727"/>
              <a:gd name="connsiteY0" fmla="*/ 1416485 h 1416485"/>
              <a:gd name="connsiteX1" fmla="*/ 349655 w 1102727"/>
              <a:gd name="connsiteY1" fmla="*/ 1163938 h 1416485"/>
              <a:gd name="connsiteX2" fmla="*/ 534737 w 1102727"/>
              <a:gd name="connsiteY2" fmla="*/ 180231 h 1416485"/>
              <a:gd name="connsiteX3" fmla="*/ 1102195 w 1102727"/>
              <a:gd name="connsiteY3" fmla="*/ 16557 h 1416485"/>
              <a:gd name="connsiteX0" fmla="*/ 0 w 1102755"/>
              <a:gd name="connsiteY0" fmla="*/ 1405881 h 1405881"/>
              <a:gd name="connsiteX1" fmla="*/ 349655 w 1102755"/>
              <a:gd name="connsiteY1" fmla="*/ 1153334 h 1405881"/>
              <a:gd name="connsiteX2" fmla="*/ 534737 w 1102755"/>
              <a:gd name="connsiteY2" fmla="*/ 169627 h 1405881"/>
              <a:gd name="connsiteX3" fmla="*/ 1102195 w 1102755"/>
              <a:gd name="connsiteY3" fmla="*/ 5953 h 1405881"/>
              <a:gd name="connsiteX0" fmla="*/ 0 w 1102749"/>
              <a:gd name="connsiteY0" fmla="*/ 1416485 h 1416485"/>
              <a:gd name="connsiteX1" fmla="*/ 349655 w 1102749"/>
              <a:gd name="connsiteY1" fmla="*/ 1163938 h 1416485"/>
              <a:gd name="connsiteX2" fmla="*/ 534737 w 1102749"/>
              <a:gd name="connsiteY2" fmla="*/ 180231 h 1416485"/>
              <a:gd name="connsiteX3" fmla="*/ 1102195 w 1102749"/>
              <a:gd name="connsiteY3" fmla="*/ 16557 h 141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2749" h="1416485">
                <a:moveTo>
                  <a:pt x="0" y="1416485"/>
                </a:moveTo>
                <a:cubicBezTo>
                  <a:pt x="140407" y="1385753"/>
                  <a:pt x="260532" y="1369980"/>
                  <a:pt x="349655" y="1163938"/>
                </a:cubicBezTo>
                <a:cubicBezTo>
                  <a:pt x="438778" y="957896"/>
                  <a:pt x="476411" y="437994"/>
                  <a:pt x="534737" y="180231"/>
                </a:cubicBezTo>
                <a:cubicBezTo>
                  <a:pt x="615337" y="-77532"/>
                  <a:pt x="1121809" y="17023"/>
                  <a:pt x="1102195" y="16557"/>
                </a:cubicBezTo>
              </a:path>
            </a:pathLst>
          </a:custGeom>
          <a:noFill/>
          <a:ln w="50800">
            <a:solidFill>
              <a:srgbClr val="8D711C"/>
            </a:solidFill>
            <a:prstDash val="sysDash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an 45">
            <a:extLst>
              <a:ext uri="{FF2B5EF4-FFF2-40B4-BE49-F238E27FC236}">
                <a16:creationId xmlns:a16="http://schemas.microsoft.com/office/drawing/2014/main" id="{8AFBF2DB-98CE-7317-CF84-C99BE0FA8EA5}"/>
              </a:ext>
            </a:extLst>
          </p:cNvPr>
          <p:cNvSpPr/>
          <p:nvPr/>
        </p:nvSpPr>
        <p:spPr>
          <a:xfrm>
            <a:off x="7233674" y="4635672"/>
            <a:ext cx="752030" cy="358924"/>
          </a:xfrm>
          <a:prstGeom prst="can">
            <a:avLst/>
          </a:prstGeom>
          <a:solidFill>
            <a:srgbClr val="B4963F"/>
          </a:solidFill>
          <a:ln>
            <a:solidFill>
              <a:srgbClr val="614A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an 44">
            <a:extLst>
              <a:ext uri="{FF2B5EF4-FFF2-40B4-BE49-F238E27FC236}">
                <a16:creationId xmlns:a16="http://schemas.microsoft.com/office/drawing/2014/main" id="{3C36F21C-44DF-3FCF-2D45-E2C01DB6DD25}"/>
              </a:ext>
            </a:extLst>
          </p:cNvPr>
          <p:cNvSpPr/>
          <p:nvPr/>
        </p:nvSpPr>
        <p:spPr>
          <a:xfrm>
            <a:off x="7442477" y="4800165"/>
            <a:ext cx="752030" cy="358924"/>
          </a:xfrm>
          <a:prstGeom prst="can">
            <a:avLst/>
          </a:prstGeom>
          <a:solidFill>
            <a:srgbClr val="B4963F"/>
          </a:solidFill>
          <a:ln>
            <a:solidFill>
              <a:srgbClr val="614A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Can 46">
            <a:extLst>
              <a:ext uri="{FF2B5EF4-FFF2-40B4-BE49-F238E27FC236}">
                <a16:creationId xmlns:a16="http://schemas.microsoft.com/office/drawing/2014/main" id="{F31DCA52-E0F3-25EC-1370-D710663A4EC6}"/>
              </a:ext>
            </a:extLst>
          </p:cNvPr>
          <p:cNvSpPr/>
          <p:nvPr/>
        </p:nvSpPr>
        <p:spPr>
          <a:xfrm>
            <a:off x="7651279" y="4964658"/>
            <a:ext cx="752030" cy="358924"/>
          </a:xfrm>
          <a:prstGeom prst="can">
            <a:avLst/>
          </a:prstGeom>
          <a:solidFill>
            <a:srgbClr val="B4963F"/>
          </a:solidFill>
          <a:ln>
            <a:solidFill>
              <a:srgbClr val="614A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other</a:t>
            </a:r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4540D1E0-7B50-BEF7-543D-07BDBBDE6A0D}"/>
              </a:ext>
            </a:extLst>
          </p:cNvPr>
          <p:cNvSpPr/>
          <p:nvPr/>
        </p:nvSpPr>
        <p:spPr>
          <a:xfrm>
            <a:off x="8001442" y="2878730"/>
            <a:ext cx="752031" cy="1879679"/>
          </a:xfrm>
          <a:custGeom>
            <a:avLst/>
            <a:gdLst>
              <a:gd name="connsiteX0" fmla="*/ 0 w 1546577"/>
              <a:gd name="connsiteY0" fmla="*/ 1998134 h 1998134"/>
              <a:gd name="connsiteX1" fmla="*/ 1196622 w 1546577"/>
              <a:gd name="connsiteY1" fmla="*/ 1546578 h 1998134"/>
              <a:gd name="connsiteX2" fmla="*/ 1151466 w 1546577"/>
              <a:gd name="connsiteY2" fmla="*/ 361245 h 1998134"/>
              <a:gd name="connsiteX3" fmla="*/ 1546577 w 1546577"/>
              <a:gd name="connsiteY3" fmla="*/ 0 h 1998134"/>
              <a:gd name="connsiteX0" fmla="*/ 0 w 1546577"/>
              <a:gd name="connsiteY0" fmla="*/ 1998134 h 1998134"/>
              <a:gd name="connsiteX1" fmla="*/ 1196622 w 1546577"/>
              <a:gd name="connsiteY1" fmla="*/ 1546578 h 1998134"/>
              <a:gd name="connsiteX2" fmla="*/ 672902 w 1546577"/>
              <a:gd name="connsiteY2" fmla="*/ 523615 h 1998134"/>
              <a:gd name="connsiteX3" fmla="*/ 1546577 w 1546577"/>
              <a:gd name="connsiteY3" fmla="*/ 0 h 1998134"/>
              <a:gd name="connsiteX0" fmla="*/ 0 w 1208906"/>
              <a:gd name="connsiteY0" fmla="*/ 1591615 h 1591615"/>
              <a:gd name="connsiteX1" fmla="*/ 1196622 w 1208906"/>
              <a:gd name="connsiteY1" fmla="*/ 1140059 h 1591615"/>
              <a:gd name="connsiteX2" fmla="*/ 672902 w 1208906"/>
              <a:gd name="connsiteY2" fmla="*/ 117096 h 1591615"/>
              <a:gd name="connsiteX3" fmla="*/ 1102195 w 1208906"/>
              <a:gd name="connsiteY3" fmla="*/ 63500 h 1591615"/>
              <a:gd name="connsiteX0" fmla="*/ 0 w 1208906"/>
              <a:gd name="connsiteY0" fmla="*/ 1604712 h 1604712"/>
              <a:gd name="connsiteX1" fmla="*/ 1196622 w 1208906"/>
              <a:gd name="connsiteY1" fmla="*/ 1153156 h 1604712"/>
              <a:gd name="connsiteX2" fmla="*/ 672902 w 1208906"/>
              <a:gd name="connsiteY2" fmla="*/ 130193 h 1604712"/>
              <a:gd name="connsiteX3" fmla="*/ 1102195 w 1208906"/>
              <a:gd name="connsiteY3" fmla="*/ 76597 h 1604712"/>
              <a:gd name="connsiteX0" fmla="*/ 0 w 1102908"/>
              <a:gd name="connsiteY0" fmla="*/ 1604712 h 1604712"/>
              <a:gd name="connsiteX1" fmla="*/ 555687 w 1102908"/>
              <a:gd name="connsiteY1" fmla="*/ 1332618 h 1604712"/>
              <a:gd name="connsiteX2" fmla="*/ 672902 w 1102908"/>
              <a:gd name="connsiteY2" fmla="*/ 130193 h 1604712"/>
              <a:gd name="connsiteX3" fmla="*/ 1102195 w 1102908"/>
              <a:gd name="connsiteY3" fmla="*/ 76597 h 1604712"/>
              <a:gd name="connsiteX0" fmla="*/ 0 w 1102908"/>
              <a:gd name="connsiteY0" fmla="*/ 1604712 h 1604712"/>
              <a:gd name="connsiteX1" fmla="*/ 555687 w 1102908"/>
              <a:gd name="connsiteY1" fmla="*/ 1332618 h 1604712"/>
              <a:gd name="connsiteX2" fmla="*/ 672902 w 1102908"/>
              <a:gd name="connsiteY2" fmla="*/ 130193 h 1604712"/>
              <a:gd name="connsiteX3" fmla="*/ 1102195 w 1102908"/>
              <a:gd name="connsiteY3" fmla="*/ 76597 h 1604712"/>
              <a:gd name="connsiteX0" fmla="*/ 0 w 1102805"/>
              <a:gd name="connsiteY0" fmla="*/ 1528115 h 1528115"/>
              <a:gd name="connsiteX1" fmla="*/ 555687 w 1102805"/>
              <a:gd name="connsiteY1" fmla="*/ 1256021 h 1528115"/>
              <a:gd name="connsiteX2" fmla="*/ 604536 w 1102805"/>
              <a:gd name="connsiteY2" fmla="*/ 361245 h 1528115"/>
              <a:gd name="connsiteX3" fmla="*/ 1102195 w 1102805"/>
              <a:gd name="connsiteY3" fmla="*/ 0 h 1528115"/>
              <a:gd name="connsiteX0" fmla="*/ 0 w 1102805"/>
              <a:gd name="connsiteY0" fmla="*/ 1400411 h 1400411"/>
              <a:gd name="connsiteX1" fmla="*/ 555687 w 1102805"/>
              <a:gd name="connsiteY1" fmla="*/ 1128317 h 1400411"/>
              <a:gd name="connsiteX2" fmla="*/ 604536 w 1102805"/>
              <a:gd name="connsiteY2" fmla="*/ 233541 h 1400411"/>
              <a:gd name="connsiteX3" fmla="*/ 1102195 w 1102805"/>
              <a:gd name="connsiteY3" fmla="*/ 483 h 1400411"/>
              <a:gd name="connsiteX0" fmla="*/ 0 w 1102805"/>
              <a:gd name="connsiteY0" fmla="*/ 1400411 h 1400411"/>
              <a:gd name="connsiteX1" fmla="*/ 555687 w 1102805"/>
              <a:gd name="connsiteY1" fmla="*/ 1128317 h 1400411"/>
              <a:gd name="connsiteX2" fmla="*/ 604536 w 1102805"/>
              <a:gd name="connsiteY2" fmla="*/ 233541 h 1400411"/>
              <a:gd name="connsiteX3" fmla="*/ 1102195 w 1102805"/>
              <a:gd name="connsiteY3" fmla="*/ 483 h 1400411"/>
              <a:gd name="connsiteX0" fmla="*/ 0 w 1102805"/>
              <a:gd name="connsiteY0" fmla="*/ 1400411 h 1400411"/>
              <a:gd name="connsiteX1" fmla="*/ 555687 w 1102805"/>
              <a:gd name="connsiteY1" fmla="*/ 1128317 h 1400411"/>
              <a:gd name="connsiteX2" fmla="*/ 604536 w 1102805"/>
              <a:gd name="connsiteY2" fmla="*/ 233541 h 1400411"/>
              <a:gd name="connsiteX3" fmla="*/ 1102195 w 1102805"/>
              <a:gd name="connsiteY3" fmla="*/ 483 h 1400411"/>
              <a:gd name="connsiteX0" fmla="*/ 0 w 1102794"/>
              <a:gd name="connsiteY0" fmla="*/ 1406966 h 1406966"/>
              <a:gd name="connsiteX1" fmla="*/ 555687 w 1102794"/>
              <a:gd name="connsiteY1" fmla="*/ 1134872 h 1406966"/>
              <a:gd name="connsiteX2" fmla="*/ 595990 w 1102794"/>
              <a:gd name="connsiteY2" fmla="*/ 200031 h 1406966"/>
              <a:gd name="connsiteX3" fmla="*/ 1102195 w 1102794"/>
              <a:gd name="connsiteY3" fmla="*/ 7038 h 1406966"/>
              <a:gd name="connsiteX0" fmla="*/ 0 w 1102794"/>
              <a:gd name="connsiteY0" fmla="*/ 1406966 h 1406966"/>
              <a:gd name="connsiteX1" fmla="*/ 555687 w 1102794"/>
              <a:gd name="connsiteY1" fmla="*/ 1134872 h 1406966"/>
              <a:gd name="connsiteX2" fmla="*/ 595990 w 1102794"/>
              <a:gd name="connsiteY2" fmla="*/ 200031 h 1406966"/>
              <a:gd name="connsiteX3" fmla="*/ 1102195 w 1102794"/>
              <a:gd name="connsiteY3" fmla="*/ 7038 h 1406966"/>
              <a:gd name="connsiteX0" fmla="*/ 0 w 1102794"/>
              <a:gd name="connsiteY0" fmla="*/ 1406966 h 1406966"/>
              <a:gd name="connsiteX1" fmla="*/ 555687 w 1102794"/>
              <a:gd name="connsiteY1" fmla="*/ 1134872 h 1406966"/>
              <a:gd name="connsiteX2" fmla="*/ 595990 w 1102794"/>
              <a:gd name="connsiteY2" fmla="*/ 200031 h 1406966"/>
              <a:gd name="connsiteX3" fmla="*/ 1102195 w 1102794"/>
              <a:gd name="connsiteY3" fmla="*/ 7038 h 140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2794" h="1406966">
                <a:moveTo>
                  <a:pt x="0" y="1406966"/>
                </a:moveTo>
                <a:cubicBezTo>
                  <a:pt x="322260" y="1367918"/>
                  <a:pt x="456355" y="1336028"/>
                  <a:pt x="555687" y="1134872"/>
                </a:cubicBezTo>
                <a:cubicBezTo>
                  <a:pt x="655019" y="933716"/>
                  <a:pt x="537664" y="457794"/>
                  <a:pt x="595990" y="200031"/>
                </a:cubicBezTo>
                <a:cubicBezTo>
                  <a:pt x="654316" y="-57732"/>
                  <a:pt x="1121809" y="7504"/>
                  <a:pt x="1102195" y="7038"/>
                </a:cubicBezTo>
              </a:path>
            </a:pathLst>
          </a:custGeom>
          <a:noFill/>
          <a:ln w="50800">
            <a:solidFill>
              <a:srgbClr val="8D711C"/>
            </a:solidFill>
            <a:prstDash val="sysDot"/>
            <a:tailEnd type="non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9BC419C-B80D-7B24-21F2-798CCADB0D2F}"/>
              </a:ext>
            </a:extLst>
          </p:cNvPr>
          <p:cNvSpPr/>
          <p:nvPr/>
        </p:nvSpPr>
        <p:spPr>
          <a:xfrm>
            <a:off x="8216105" y="2878731"/>
            <a:ext cx="551090" cy="2015584"/>
          </a:xfrm>
          <a:custGeom>
            <a:avLst/>
            <a:gdLst>
              <a:gd name="connsiteX0" fmla="*/ 0 w 1546577"/>
              <a:gd name="connsiteY0" fmla="*/ 1998134 h 1998134"/>
              <a:gd name="connsiteX1" fmla="*/ 1196622 w 1546577"/>
              <a:gd name="connsiteY1" fmla="*/ 1546578 h 1998134"/>
              <a:gd name="connsiteX2" fmla="*/ 1151466 w 1546577"/>
              <a:gd name="connsiteY2" fmla="*/ 361245 h 1998134"/>
              <a:gd name="connsiteX3" fmla="*/ 1546577 w 1546577"/>
              <a:gd name="connsiteY3" fmla="*/ 0 h 1998134"/>
              <a:gd name="connsiteX0" fmla="*/ 0 w 1546577"/>
              <a:gd name="connsiteY0" fmla="*/ 1998134 h 1998134"/>
              <a:gd name="connsiteX1" fmla="*/ 1196622 w 1546577"/>
              <a:gd name="connsiteY1" fmla="*/ 1546578 h 1998134"/>
              <a:gd name="connsiteX2" fmla="*/ 672902 w 1546577"/>
              <a:gd name="connsiteY2" fmla="*/ 523615 h 1998134"/>
              <a:gd name="connsiteX3" fmla="*/ 1546577 w 1546577"/>
              <a:gd name="connsiteY3" fmla="*/ 0 h 1998134"/>
              <a:gd name="connsiteX0" fmla="*/ 0 w 1208906"/>
              <a:gd name="connsiteY0" fmla="*/ 1591615 h 1591615"/>
              <a:gd name="connsiteX1" fmla="*/ 1196622 w 1208906"/>
              <a:gd name="connsiteY1" fmla="*/ 1140059 h 1591615"/>
              <a:gd name="connsiteX2" fmla="*/ 672902 w 1208906"/>
              <a:gd name="connsiteY2" fmla="*/ 117096 h 1591615"/>
              <a:gd name="connsiteX3" fmla="*/ 1102195 w 1208906"/>
              <a:gd name="connsiteY3" fmla="*/ 63500 h 1591615"/>
              <a:gd name="connsiteX0" fmla="*/ 0 w 1208906"/>
              <a:gd name="connsiteY0" fmla="*/ 1604712 h 1604712"/>
              <a:gd name="connsiteX1" fmla="*/ 1196622 w 1208906"/>
              <a:gd name="connsiteY1" fmla="*/ 1153156 h 1604712"/>
              <a:gd name="connsiteX2" fmla="*/ 672902 w 1208906"/>
              <a:gd name="connsiteY2" fmla="*/ 130193 h 1604712"/>
              <a:gd name="connsiteX3" fmla="*/ 1102195 w 1208906"/>
              <a:gd name="connsiteY3" fmla="*/ 76597 h 1604712"/>
              <a:gd name="connsiteX0" fmla="*/ 0 w 1102908"/>
              <a:gd name="connsiteY0" fmla="*/ 1604712 h 1604712"/>
              <a:gd name="connsiteX1" fmla="*/ 555687 w 1102908"/>
              <a:gd name="connsiteY1" fmla="*/ 1332618 h 1604712"/>
              <a:gd name="connsiteX2" fmla="*/ 672902 w 1102908"/>
              <a:gd name="connsiteY2" fmla="*/ 130193 h 1604712"/>
              <a:gd name="connsiteX3" fmla="*/ 1102195 w 1102908"/>
              <a:gd name="connsiteY3" fmla="*/ 76597 h 1604712"/>
              <a:gd name="connsiteX0" fmla="*/ 0 w 1102908"/>
              <a:gd name="connsiteY0" fmla="*/ 1604712 h 1604712"/>
              <a:gd name="connsiteX1" fmla="*/ 555687 w 1102908"/>
              <a:gd name="connsiteY1" fmla="*/ 1332618 h 1604712"/>
              <a:gd name="connsiteX2" fmla="*/ 672902 w 1102908"/>
              <a:gd name="connsiteY2" fmla="*/ 130193 h 1604712"/>
              <a:gd name="connsiteX3" fmla="*/ 1102195 w 1102908"/>
              <a:gd name="connsiteY3" fmla="*/ 76597 h 1604712"/>
              <a:gd name="connsiteX0" fmla="*/ 0 w 1102805"/>
              <a:gd name="connsiteY0" fmla="*/ 1528115 h 1528115"/>
              <a:gd name="connsiteX1" fmla="*/ 555687 w 1102805"/>
              <a:gd name="connsiteY1" fmla="*/ 1256021 h 1528115"/>
              <a:gd name="connsiteX2" fmla="*/ 604536 w 1102805"/>
              <a:gd name="connsiteY2" fmla="*/ 361245 h 1528115"/>
              <a:gd name="connsiteX3" fmla="*/ 1102195 w 1102805"/>
              <a:gd name="connsiteY3" fmla="*/ 0 h 1528115"/>
              <a:gd name="connsiteX0" fmla="*/ 0 w 1102805"/>
              <a:gd name="connsiteY0" fmla="*/ 1400411 h 1400411"/>
              <a:gd name="connsiteX1" fmla="*/ 555687 w 1102805"/>
              <a:gd name="connsiteY1" fmla="*/ 1128317 h 1400411"/>
              <a:gd name="connsiteX2" fmla="*/ 604536 w 1102805"/>
              <a:gd name="connsiteY2" fmla="*/ 233541 h 1400411"/>
              <a:gd name="connsiteX3" fmla="*/ 1102195 w 1102805"/>
              <a:gd name="connsiteY3" fmla="*/ 483 h 1400411"/>
              <a:gd name="connsiteX0" fmla="*/ 0 w 1102805"/>
              <a:gd name="connsiteY0" fmla="*/ 1400411 h 1400411"/>
              <a:gd name="connsiteX1" fmla="*/ 555687 w 1102805"/>
              <a:gd name="connsiteY1" fmla="*/ 1128317 h 1400411"/>
              <a:gd name="connsiteX2" fmla="*/ 604536 w 1102805"/>
              <a:gd name="connsiteY2" fmla="*/ 233541 h 1400411"/>
              <a:gd name="connsiteX3" fmla="*/ 1102195 w 1102805"/>
              <a:gd name="connsiteY3" fmla="*/ 483 h 1400411"/>
              <a:gd name="connsiteX0" fmla="*/ 0 w 1102805"/>
              <a:gd name="connsiteY0" fmla="*/ 1400411 h 1400411"/>
              <a:gd name="connsiteX1" fmla="*/ 555687 w 1102805"/>
              <a:gd name="connsiteY1" fmla="*/ 1128317 h 1400411"/>
              <a:gd name="connsiteX2" fmla="*/ 604536 w 1102805"/>
              <a:gd name="connsiteY2" fmla="*/ 233541 h 1400411"/>
              <a:gd name="connsiteX3" fmla="*/ 1102195 w 1102805"/>
              <a:gd name="connsiteY3" fmla="*/ 483 h 1400411"/>
              <a:gd name="connsiteX0" fmla="*/ 0 w 1102794"/>
              <a:gd name="connsiteY0" fmla="*/ 1406966 h 1406966"/>
              <a:gd name="connsiteX1" fmla="*/ 555687 w 1102794"/>
              <a:gd name="connsiteY1" fmla="*/ 1134872 h 1406966"/>
              <a:gd name="connsiteX2" fmla="*/ 595990 w 1102794"/>
              <a:gd name="connsiteY2" fmla="*/ 200031 h 1406966"/>
              <a:gd name="connsiteX3" fmla="*/ 1102195 w 1102794"/>
              <a:gd name="connsiteY3" fmla="*/ 7038 h 1406966"/>
              <a:gd name="connsiteX0" fmla="*/ 0 w 1102794"/>
              <a:gd name="connsiteY0" fmla="*/ 1406966 h 1406966"/>
              <a:gd name="connsiteX1" fmla="*/ 555687 w 1102794"/>
              <a:gd name="connsiteY1" fmla="*/ 1134872 h 1406966"/>
              <a:gd name="connsiteX2" fmla="*/ 595990 w 1102794"/>
              <a:gd name="connsiteY2" fmla="*/ 200031 h 1406966"/>
              <a:gd name="connsiteX3" fmla="*/ 1102195 w 1102794"/>
              <a:gd name="connsiteY3" fmla="*/ 7038 h 140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2794" h="1406966">
                <a:moveTo>
                  <a:pt x="0" y="1406966"/>
                </a:moveTo>
                <a:cubicBezTo>
                  <a:pt x="364242" y="1362424"/>
                  <a:pt x="456355" y="1336028"/>
                  <a:pt x="555687" y="1134872"/>
                </a:cubicBezTo>
                <a:cubicBezTo>
                  <a:pt x="655019" y="933716"/>
                  <a:pt x="537664" y="457794"/>
                  <a:pt x="595990" y="200031"/>
                </a:cubicBezTo>
                <a:cubicBezTo>
                  <a:pt x="654316" y="-57732"/>
                  <a:pt x="1121809" y="7504"/>
                  <a:pt x="1102195" y="7038"/>
                </a:cubicBezTo>
              </a:path>
            </a:pathLst>
          </a:custGeom>
          <a:noFill/>
          <a:ln w="50800">
            <a:solidFill>
              <a:srgbClr val="8D711C"/>
            </a:solidFill>
            <a:prstDash val="sysDot"/>
            <a:tailEnd type="non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20B4AFAB-1CD8-A5C7-35DB-83D27B76892B}"/>
              </a:ext>
            </a:extLst>
          </p:cNvPr>
          <p:cNvSpPr/>
          <p:nvPr/>
        </p:nvSpPr>
        <p:spPr>
          <a:xfrm>
            <a:off x="8424908" y="2878730"/>
            <a:ext cx="342332" cy="2280359"/>
          </a:xfrm>
          <a:custGeom>
            <a:avLst/>
            <a:gdLst>
              <a:gd name="connsiteX0" fmla="*/ 0 w 1546577"/>
              <a:gd name="connsiteY0" fmla="*/ 1998134 h 1998134"/>
              <a:gd name="connsiteX1" fmla="*/ 1196622 w 1546577"/>
              <a:gd name="connsiteY1" fmla="*/ 1546578 h 1998134"/>
              <a:gd name="connsiteX2" fmla="*/ 1151466 w 1546577"/>
              <a:gd name="connsiteY2" fmla="*/ 361245 h 1998134"/>
              <a:gd name="connsiteX3" fmla="*/ 1546577 w 1546577"/>
              <a:gd name="connsiteY3" fmla="*/ 0 h 1998134"/>
              <a:gd name="connsiteX0" fmla="*/ 0 w 1546577"/>
              <a:gd name="connsiteY0" fmla="*/ 1998134 h 1998134"/>
              <a:gd name="connsiteX1" fmla="*/ 1196622 w 1546577"/>
              <a:gd name="connsiteY1" fmla="*/ 1546578 h 1998134"/>
              <a:gd name="connsiteX2" fmla="*/ 672902 w 1546577"/>
              <a:gd name="connsiteY2" fmla="*/ 523615 h 1998134"/>
              <a:gd name="connsiteX3" fmla="*/ 1546577 w 1546577"/>
              <a:gd name="connsiteY3" fmla="*/ 0 h 1998134"/>
              <a:gd name="connsiteX0" fmla="*/ 0 w 1208906"/>
              <a:gd name="connsiteY0" fmla="*/ 1591615 h 1591615"/>
              <a:gd name="connsiteX1" fmla="*/ 1196622 w 1208906"/>
              <a:gd name="connsiteY1" fmla="*/ 1140059 h 1591615"/>
              <a:gd name="connsiteX2" fmla="*/ 672902 w 1208906"/>
              <a:gd name="connsiteY2" fmla="*/ 117096 h 1591615"/>
              <a:gd name="connsiteX3" fmla="*/ 1102195 w 1208906"/>
              <a:gd name="connsiteY3" fmla="*/ 63500 h 1591615"/>
              <a:gd name="connsiteX0" fmla="*/ 0 w 1208906"/>
              <a:gd name="connsiteY0" fmla="*/ 1604712 h 1604712"/>
              <a:gd name="connsiteX1" fmla="*/ 1196622 w 1208906"/>
              <a:gd name="connsiteY1" fmla="*/ 1153156 h 1604712"/>
              <a:gd name="connsiteX2" fmla="*/ 672902 w 1208906"/>
              <a:gd name="connsiteY2" fmla="*/ 130193 h 1604712"/>
              <a:gd name="connsiteX3" fmla="*/ 1102195 w 1208906"/>
              <a:gd name="connsiteY3" fmla="*/ 76597 h 1604712"/>
              <a:gd name="connsiteX0" fmla="*/ 0 w 1102908"/>
              <a:gd name="connsiteY0" fmla="*/ 1604712 h 1604712"/>
              <a:gd name="connsiteX1" fmla="*/ 555687 w 1102908"/>
              <a:gd name="connsiteY1" fmla="*/ 1332618 h 1604712"/>
              <a:gd name="connsiteX2" fmla="*/ 672902 w 1102908"/>
              <a:gd name="connsiteY2" fmla="*/ 130193 h 1604712"/>
              <a:gd name="connsiteX3" fmla="*/ 1102195 w 1102908"/>
              <a:gd name="connsiteY3" fmla="*/ 76597 h 1604712"/>
              <a:gd name="connsiteX0" fmla="*/ 0 w 1102908"/>
              <a:gd name="connsiteY0" fmla="*/ 1604712 h 1604712"/>
              <a:gd name="connsiteX1" fmla="*/ 555687 w 1102908"/>
              <a:gd name="connsiteY1" fmla="*/ 1332618 h 1604712"/>
              <a:gd name="connsiteX2" fmla="*/ 672902 w 1102908"/>
              <a:gd name="connsiteY2" fmla="*/ 130193 h 1604712"/>
              <a:gd name="connsiteX3" fmla="*/ 1102195 w 1102908"/>
              <a:gd name="connsiteY3" fmla="*/ 76597 h 1604712"/>
              <a:gd name="connsiteX0" fmla="*/ 0 w 1102805"/>
              <a:gd name="connsiteY0" fmla="*/ 1528115 h 1528115"/>
              <a:gd name="connsiteX1" fmla="*/ 555687 w 1102805"/>
              <a:gd name="connsiteY1" fmla="*/ 1256021 h 1528115"/>
              <a:gd name="connsiteX2" fmla="*/ 604536 w 1102805"/>
              <a:gd name="connsiteY2" fmla="*/ 361245 h 1528115"/>
              <a:gd name="connsiteX3" fmla="*/ 1102195 w 1102805"/>
              <a:gd name="connsiteY3" fmla="*/ 0 h 1528115"/>
              <a:gd name="connsiteX0" fmla="*/ 0 w 1102805"/>
              <a:gd name="connsiteY0" fmla="*/ 1400411 h 1400411"/>
              <a:gd name="connsiteX1" fmla="*/ 555687 w 1102805"/>
              <a:gd name="connsiteY1" fmla="*/ 1128317 h 1400411"/>
              <a:gd name="connsiteX2" fmla="*/ 604536 w 1102805"/>
              <a:gd name="connsiteY2" fmla="*/ 233541 h 1400411"/>
              <a:gd name="connsiteX3" fmla="*/ 1102195 w 1102805"/>
              <a:gd name="connsiteY3" fmla="*/ 483 h 1400411"/>
              <a:gd name="connsiteX0" fmla="*/ 0 w 1102805"/>
              <a:gd name="connsiteY0" fmla="*/ 1400411 h 1400411"/>
              <a:gd name="connsiteX1" fmla="*/ 555687 w 1102805"/>
              <a:gd name="connsiteY1" fmla="*/ 1128317 h 1400411"/>
              <a:gd name="connsiteX2" fmla="*/ 604536 w 1102805"/>
              <a:gd name="connsiteY2" fmla="*/ 233541 h 1400411"/>
              <a:gd name="connsiteX3" fmla="*/ 1102195 w 1102805"/>
              <a:gd name="connsiteY3" fmla="*/ 483 h 1400411"/>
              <a:gd name="connsiteX0" fmla="*/ 0 w 1102805"/>
              <a:gd name="connsiteY0" fmla="*/ 1400411 h 1400411"/>
              <a:gd name="connsiteX1" fmla="*/ 555687 w 1102805"/>
              <a:gd name="connsiteY1" fmla="*/ 1128317 h 1400411"/>
              <a:gd name="connsiteX2" fmla="*/ 604536 w 1102805"/>
              <a:gd name="connsiteY2" fmla="*/ 233541 h 1400411"/>
              <a:gd name="connsiteX3" fmla="*/ 1102195 w 1102805"/>
              <a:gd name="connsiteY3" fmla="*/ 483 h 1400411"/>
              <a:gd name="connsiteX0" fmla="*/ 0 w 1102794"/>
              <a:gd name="connsiteY0" fmla="*/ 1406966 h 1406966"/>
              <a:gd name="connsiteX1" fmla="*/ 555687 w 1102794"/>
              <a:gd name="connsiteY1" fmla="*/ 1134872 h 1406966"/>
              <a:gd name="connsiteX2" fmla="*/ 595990 w 1102794"/>
              <a:gd name="connsiteY2" fmla="*/ 200031 h 1406966"/>
              <a:gd name="connsiteX3" fmla="*/ 1102195 w 1102794"/>
              <a:gd name="connsiteY3" fmla="*/ 7038 h 1406966"/>
              <a:gd name="connsiteX0" fmla="*/ 0 w 1102794"/>
              <a:gd name="connsiteY0" fmla="*/ 1406966 h 1406966"/>
              <a:gd name="connsiteX1" fmla="*/ 555687 w 1102794"/>
              <a:gd name="connsiteY1" fmla="*/ 1134872 h 1406966"/>
              <a:gd name="connsiteX2" fmla="*/ 595990 w 1102794"/>
              <a:gd name="connsiteY2" fmla="*/ 200031 h 1406966"/>
              <a:gd name="connsiteX3" fmla="*/ 1102195 w 1102794"/>
              <a:gd name="connsiteY3" fmla="*/ 7038 h 140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2794" h="1406966">
                <a:moveTo>
                  <a:pt x="0" y="1406966"/>
                </a:moveTo>
                <a:cubicBezTo>
                  <a:pt x="335557" y="1375430"/>
                  <a:pt x="456355" y="1336028"/>
                  <a:pt x="555687" y="1134872"/>
                </a:cubicBezTo>
                <a:cubicBezTo>
                  <a:pt x="655019" y="933716"/>
                  <a:pt x="537664" y="457794"/>
                  <a:pt x="595990" y="200031"/>
                </a:cubicBezTo>
                <a:cubicBezTo>
                  <a:pt x="654316" y="-57732"/>
                  <a:pt x="1121809" y="7504"/>
                  <a:pt x="1102195" y="7038"/>
                </a:cubicBezTo>
              </a:path>
            </a:pathLst>
          </a:custGeom>
          <a:noFill/>
          <a:ln w="50800">
            <a:solidFill>
              <a:srgbClr val="8D711C"/>
            </a:solidFill>
            <a:prstDash val="sysDot"/>
            <a:tailEnd type="non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F14417B9-0CED-7043-7CF4-423B65CF68C2}"/>
              </a:ext>
            </a:extLst>
          </p:cNvPr>
          <p:cNvGrpSpPr/>
          <p:nvPr/>
        </p:nvGrpSpPr>
        <p:grpSpPr>
          <a:xfrm>
            <a:off x="9159619" y="4981507"/>
            <a:ext cx="2986696" cy="1489318"/>
            <a:chOff x="9159619" y="5067270"/>
            <a:chExt cx="2986696" cy="148931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CC0EE1C-AF21-BDCA-92DD-143C9B8C0945}"/>
                </a:ext>
              </a:extLst>
            </p:cNvPr>
            <p:cNvSpPr txBox="1"/>
            <p:nvPr/>
          </p:nvSpPr>
          <p:spPr>
            <a:xfrm>
              <a:off x="9632440" y="5067270"/>
              <a:ext cx="18966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 err="1">
                  <a:solidFill>
                    <a:srgbClr val="611E03"/>
                  </a:solidFill>
                </a:rPr>
                <a:t>EarthChem</a:t>
              </a:r>
              <a:r>
                <a:rPr lang="en-US" u="sng" dirty="0">
                  <a:solidFill>
                    <a:srgbClr val="611E03"/>
                  </a:solidFill>
                </a:rPr>
                <a:t> Portal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731A86A-5787-37BF-EA32-4FC0321E3EE0}"/>
                </a:ext>
              </a:extLst>
            </p:cNvPr>
            <p:cNvSpPr txBox="1"/>
            <p:nvPr/>
          </p:nvSpPr>
          <p:spPr>
            <a:xfrm>
              <a:off x="9159619" y="5356259"/>
              <a:ext cx="2986696" cy="1200329"/>
            </a:xfrm>
            <a:prstGeom prst="rect">
              <a:avLst/>
            </a:prstGeom>
            <a:noFill/>
          </p:spPr>
          <p:txBody>
            <a:bodyPr wrap="square" numCol="2" rtlCol="0">
              <a:noAutofit/>
            </a:bodyPr>
            <a:lstStyle/>
            <a:p>
              <a:pPr marL="285750" indent="-285750">
                <a:buFont typeface="System Font Regular"/>
                <a:buChar char="+"/>
              </a:pPr>
              <a:r>
                <a:rPr lang="en-US" dirty="0" err="1">
                  <a:solidFill>
                    <a:srgbClr val="611E03"/>
                  </a:solidFill>
                </a:rPr>
                <a:t>EarthChem</a:t>
              </a:r>
              <a:endParaRPr lang="en-US" dirty="0">
                <a:solidFill>
                  <a:srgbClr val="611E03"/>
                </a:solidFill>
              </a:endParaRPr>
            </a:p>
            <a:p>
              <a:pPr marL="285750" indent="-285750">
                <a:buFont typeface="System Font Regular"/>
                <a:buChar char="+"/>
              </a:pPr>
              <a:r>
                <a:rPr lang="en-US" dirty="0">
                  <a:solidFill>
                    <a:srgbClr val="611E03"/>
                  </a:solidFill>
                </a:rPr>
                <a:t>GEOROC</a:t>
              </a:r>
            </a:p>
            <a:p>
              <a:pPr marL="285750" indent="-285750">
                <a:buFont typeface="System Font Regular"/>
                <a:buChar char="+"/>
              </a:pPr>
              <a:r>
                <a:rPr lang="en-US" dirty="0" err="1">
                  <a:solidFill>
                    <a:srgbClr val="611E03"/>
                  </a:solidFill>
                </a:rPr>
                <a:t>SedDB</a:t>
              </a:r>
              <a:endParaRPr lang="en-US" dirty="0">
                <a:solidFill>
                  <a:srgbClr val="611E03"/>
                </a:solidFill>
              </a:endParaRPr>
            </a:p>
            <a:p>
              <a:pPr marL="285750" indent="-285750">
                <a:buFont typeface="System Font Regular"/>
                <a:buChar char="+"/>
              </a:pPr>
              <a:r>
                <a:rPr lang="en-US" dirty="0" err="1">
                  <a:solidFill>
                    <a:srgbClr val="611E03"/>
                  </a:solidFill>
                </a:rPr>
                <a:t>MetPetDB</a:t>
              </a:r>
              <a:endParaRPr lang="en-US" dirty="0">
                <a:solidFill>
                  <a:srgbClr val="611E03"/>
                </a:solidFill>
              </a:endParaRPr>
            </a:p>
            <a:p>
              <a:pPr marL="285750" indent="-285750">
                <a:buFont typeface="System Font Regular"/>
                <a:buChar char="+"/>
              </a:pPr>
              <a:r>
                <a:rPr lang="en-US" dirty="0">
                  <a:solidFill>
                    <a:srgbClr val="611E03"/>
                  </a:solidFill>
                </a:rPr>
                <a:t>NAVDAT</a:t>
              </a:r>
            </a:p>
            <a:p>
              <a:pPr marL="285750" indent="-285750">
                <a:buFont typeface="System Font Regular"/>
                <a:buChar char="+"/>
              </a:pPr>
              <a:r>
                <a:rPr lang="en-US" dirty="0">
                  <a:solidFill>
                    <a:srgbClr val="611E03"/>
                  </a:solidFill>
                </a:rPr>
                <a:t>USGS</a:t>
              </a:r>
            </a:p>
            <a:p>
              <a:pPr marL="285750" indent="-285750">
                <a:buFont typeface="System Font Regular"/>
                <a:buChar char="+"/>
              </a:pPr>
              <a:r>
                <a:rPr lang="en-US" dirty="0">
                  <a:solidFill>
                    <a:srgbClr val="611E03"/>
                  </a:solidFill>
                </a:rPr>
                <a:t>GANSEKI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EDCE6BE-FFAD-B4C8-B0C8-B9EFCE85FB68}"/>
              </a:ext>
            </a:extLst>
          </p:cNvPr>
          <p:cNvGrpSpPr/>
          <p:nvPr/>
        </p:nvGrpSpPr>
        <p:grpSpPr>
          <a:xfrm>
            <a:off x="324300" y="5523981"/>
            <a:ext cx="7319394" cy="683730"/>
            <a:chOff x="324300" y="5898500"/>
            <a:chExt cx="7319394" cy="683730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E1E2C7B-C135-0A9A-9422-C8C3A7C68871}"/>
                </a:ext>
              </a:extLst>
            </p:cNvPr>
            <p:cNvSpPr txBox="1"/>
            <p:nvPr/>
          </p:nvSpPr>
          <p:spPr>
            <a:xfrm>
              <a:off x="4827089" y="5898500"/>
              <a:ext cx="2816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8D711C"/>
                  </a:solidFill>
                </a:rPr>
                <a:t>EarthChem</a:t>
              </a:r>
              <a:r>
                <a:rPr lang="en-US" dirty="0">
                  <a:solidFill>
                    <a:srgbClr val="8D711C"/>
                  </a:solidFill>
                </a:rPr>
                <a:t> Synthesis/</a:t>
              </a:r>
              <a:r>
                <a:rPr lang="en-US" dirty="0" err="1">
                  <a:solidFill>
                    <a:srgbClr val="8D711C"/>
                  </a:solidFill>
                </a:rPr>
                <a:t>PetDB</a:t>
              </a:r>
              <a:endParaRPr lang="en-US" dirty="0">
                <a:solidFill>
                  <a:srgbClr val="8D711C"/>
                </a:solidFill>
              </a:endParaRP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FABC5FD6-3268-C0F2-AE54-884A351FB717}"/>
                </a:ext>
              </a:extLst>
            </p:cNvPr>
            <p:cNvGrpSpPr/>
            <p:nvPr/>
          </p:nvGrpSpPr>
          <p:grpSpPr>
            <a:xfrm>
              <a:off x="324300" y="5898500"/>
              <a:ext cx="3446521" cy="683730"/>
              <a:chOff x="324300" y="5898500"/>
              <a:chExt cx="3446521" cy="683730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9274A49-72A0-D03E-629B-114A18CA6F6A}"/>
                  </a:ext>
                </a:extLst>
              </p:cNvPr>
              <p:cNvSpPr txBox="1"/>
              <p:nvPr/>
            </p:nvSpPr>
            <p:spPr>
              <a:xfrm>
                <a:off x="324300" y="5898500"/>
                <a:ext cx="19245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062740"/>
                    </a:solidFill>
                  </a:rPr>
                  <a:t>EarthChem</a:t>
                </a:r>
                <a:r>
                  <a:rPr lang="en-US" dirty="0">
                    <a:solidFill>
                      <a:srgbClr val="062740"/>
                    </a:solidFill>
                  </a:rPr>
                  <a:t> Library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4C482E-5E71-9931-44E7-DC5596A02964}"/>
                  </a:ext>
                </a:extLst>
              </p:cNvPr>
              <p:cNvSpPr txBox="1"/>
              <p:nvPr/>
            </p:nvSpPr>
            <p:spPr>
              <a:xfrm>
                <a:off x="324300" y="6212898"/>
                <a:ext cx="34465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62740"/>
                    </a:solidFill>
                  </a:rPr>
                  <a:t>GFZ Data Services (DIGIS/GEOROC)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F9775AA-DD43-2C9C-1958-8EDACE959CD1}"/>
                </a:ext>
              </a:extLst>
            </p:cNvPr>
            <p:cNvSpPr txBox="1"/>
            <p:nvPr/>
          </p:nvSpPr>
          <p:spPr>
            <a:xfrm>
              <a:off x="4834674" y="6212898"/>
              <a:ext cx="989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D711C"/>
                  </a:solidFill>
                </a:rPr>
                <a:t>GEOROC</a:t>
              </a:r>
            </a:p>
          </p:txBody>
        </p:sp>
      </p:grpSp>
      <p:pic>
        <p:nvPicPr>
          <p:cNvPr id="79" name="Graphic 78" descr="Programmer">
            <a:extLst>
              <a:ext uri="{FF2B5EF4-FFF2-40B4-BE49-F238E27FC236}">
                <a16:creationId xmlns:a16="http://schemas.microsoft.com/office/drawing/2014/main" id="{656ADB58-4571-5B0A-8CDB-E91299DB5B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56611" y="2862170"/>
            <a:ext cx="540000" cy="540000"/>
          </a:xfrm>
          <a:prstGeom prst="rect">
            <a:avLst/>
          </a:prstGeom>
        </p:spPr>
      </p:pic>
      <p:pic>
        <p:nvPicPr>
          <p:cNvPr id="80" name="Graphic 79" descr="Programmer">
            <a:extLst>
              <a:ext uri="{FF2B5EF4-FFF2-40B4-BE49-F238E27FC236}">
                <a16:creationId xmlns:a16="http://schemas.microsoft.com/office/drawing/2014/main" id="{72B2BEAA-8029-6234-CA32-8617E44EA9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506" y="2247105"/>
            <a:ext cx="540000" cy="540000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E6017CD-E166-9DAD-7516-659EAE9140F4}"/>
              </a:ext>
            </a:extLst>
          </p:cNvPr>
          <p:cNvCxnSpPr>
            <a:cxnSpLocks/>
          </p:cNvCxnSpPr>
          <p:nvPr/>
        </p:nvCxnSpPr>
        <p:spPr>
          <a:xfrm>
            <a:off x="1057984" y="996694"/>
            <a:ext cx="10076033" cy="0"/>
          </a:xfrm>
          <a:prstGeom prst="line">
            <a:avLst/>
          </a:prstGeom>
          <a:ln w="28575">
            <a:solidFill>
              <a:srgbClr val="004E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10A4FDD-1DD1-C4B9-1F5C-128BD89F0BA7}"/>
              </a:ext>
            </a:extLst>
          </p:cNvPr>
          <p:cNvSpPr txBox="1"/>
          <p:nvPr/>
        </p:nvSpPr>
        <p:spPr>
          <a:xfrm>
            <a:off x="3444449" y="1681612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paper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A7EDA3-92B0-81C4-4B96-A3B9F21771B8}"/>
              </a:ext>
            </a:extLst>
          </p:cNvPr>
          <p:cNvSpPr txBox="1"/>
          <p:nvPr/>
        </p:nvSpPr>
        <p:spPr>
          <a:xfrm>
            <a:off x="2687988" y="4470087"/>
            <a:ext cx="1393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citeable</a:t>
            </a:r>
            <a:r>
              <a:rPr lang="en-US" dirty="0"/>
              <a:t> data</a:t>
            </a:r>
          </a:p>
          <a:p>
            <a:r>
              <a:rPr lang="en-US" dirty="0"/>
              <a:t>publication</a:t>
            </a:r>
          </a:p>
        </p:txBody>
      </p:sp>
    </p:spTree>
    <p:extLst>
      <p:ext uri="{BB962C8B-B14F-4D97-AF65-F5344CB8AC3E}">
        <p14:creationId xmlns:p14="http://schemas.microsoft.com/office/powerpoint/2010/main" val="255787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44" grpId="0" animBg="1"/>
      <p:bldP spid="46" grpId="0" animBg="1"/>
      <p:bldP spid="45" grpId="0" animBg="1"/>
      <p:bldP spid="47" grpId="0" animBg="1"/>
      <p:bldP spid="65" grpId="0" animBg="1"/>
      <p:bldP spid="66" grpId="0" animBg="1"/>
      <p:bldP spid="6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90B6A92C-A3C6-B34F-B275-D8566501F34C}"/>
              </a:ext>
            </a:extLst>
          </p:cNvPr>
          <p:cNvSpPr txBox="1">
            <a:spLocks/>
          </p:cNvSpPr>
          <p:nvPr/>
        </p:nvSpPr>
        <p:spPr>
          <a:xfrm>
            <a:off x="1676400" y="2235200"/>
            <a:ext cx="10424556" cy="335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lnSpc>
                <a:spcPct val="180000"/>
              </a:lnSpc>
              <a:buFont typeface="+mj-lt"/>
              <a:buAutoNum type="arabicPeriod"/>
            </a:pPr>
            <a:r>
              <a:rPr lang="en-GB" sz="4000" dirty="0">
                <a:solidFill>
                  <a:schemeClr val="bg1">
                    <a:lumMod val="50000"/>
                  </a:schemeClr>
                </a:solidFill>
              </a:rPr>
              <a:t>Geochemical data types</a:t>
            </a:r>
          </a:p>
          <a:p>
            <a:pPr marL="742950" indent="-742950">
              <a:lnSpc>
                <a:spcPct val="180000"/>
              </a:lnSpc>
              <a:buFont typeface="+mj-lt"/>
              <a:buAutoNum type="arabicPeriod"/>
            </a:pPr>
            <a:r>
              <a:rPr lang="en-GB" sz="4000" b="1" dirty="0"/>
              <a:t>Geochemical data standards</a:t>
            </a:r>
          </a:p>
          <a:p>
            <a:pPr marL="742950" indent="-742950">
              <a:lnSpc>
                <a:spcPct val="180000"/>
              </a:lnSpc>
              <a:buFont typeface="+mj-lt"/>
              <a:buAutoNum type="arabicPeriod"/>
            </a:pPr>
            <a:r>
              <a:rPr lang="en-GB" sz="4000" dirty="0">
                <a:solidFill>
                  <a:schemeClr val="bg1">
                    <a:lumMod val="50000"/>
                  </a:schemeClr>
                </a:solidFill>
              </a:rPr>
              <a:t>Integration with EPOS</a:t>
            </a:r>
          </a:p>
        </p:txBody>
      </p:sp>
    </p:spTree>
    <p:extLst>
      <p:ext uri="{BB962C8B-B14F-4D97-AF65-F5344CB8AC3E}">
        <p14:creationId xmlns:p14="http://schemas.microsoft.com/office/powerpoint/2010/main" val="981786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D6A041-1AE8-B207-CEB2-D9A4ADC62111}"/>
              </a:ext>
            </a:extLst>
          </p:cNvPr>
          <p:cNvSpPr txBox="1"/>
          <p:nvPr/>
        </p:nvSpPr>
        <p:spPr>
          <a:xfrm>
            <a:off x="-1" y="5787189"/>
            <a:ext cx="12191999" cy="6674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en-GB" sz="4400" dirty="0">
              <a:solidFill>
                <a:srgbClr val="487A8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87E2-BE38-71E1-1C03-1F37A56E639E}"/>
              </a:ext>
            </a:extLst>
          </p:cNvPr>
          <p:cNvSpPr txBox="1"/>
          <p:nvPr/>
        </p:nvSpPr>
        <p:spPr>
          <a:xfrm>
            <a:off x="2115968" y="-2996"/>
            <a:ext cx="10076032" cy="99804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400" dirty="0">
                <a:solidFill>
                  <a:srgbClr val="202F57"/>
                </a:solidFill>
                <a:latin typeface="+mj-lt"/>
              </a:rPr>
              <a:t>How </a:t>
            </a:r>
            <a:r>
              <a:rPr lang="en-GB" sz="4400" dirty="0" err="1">
                <a:solidFill>
                  <a:srgbClr val="202F57"/>
                </a:solidFill>
                <a:latin typeface="+mj-lt"/>
              </a:rPr>
              <a:t>OneGeochemistry</a:t>
            </a:r>
            <a:r>
              <a:rPr lang="en-GB" sz="4400" dirty="0">
                <a:solidFill>
                  <a:srgbClr val="202F57"/>
                </a:solidFill>
                <a:latin typeface="+mj-lt"/>
              </a:rPr>
              <a:t> advances standards</a:t>
            </a:r>
          </a:p>
        </p:txBody>
      </p:sp>
      <p:sp>
        <p:nvSpPr>
          <p:cNvPr id="219" name="Google Shape;219;p9"/>
          <p:cNvSpPr txBox="1">
            <a:spLocks noGrp="1"/>
          </p:cNvSpPr>
          <p:nvPr>
            <p:ph type="body" idx="1"/>
          </p:nvPr>
        </p:nvSpPr>
        <p:spPr>
          <a:xfrm>
            <a:off x="502918" y="1651853"/>
            <a:ext cx="4702127" cy="45519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/>
          </a:bodyPr>
          <a:lstStyle/>
          <a:p>
            <a:pPr marL="228594" indent="-228594"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en-US" dirty="0"/>
              <a:t>Build community</a:t>
            </a:r>
            <a:endParaRPr dirty="0"/>
          </a:p>
          <a:p>
            <a:pPr marL="685783" lvl="1" indent="-228594">
              <a:buClr>
                <a:schemeClr val="dk1"/>
              </a:buClr>
              <a:buSzPts val="1600"/>
            </a:pPr>
            <a:r>
              <a:rPr lang="en-US" dirty="0"/>
              <a:t>Create awareness</a:t>
            </a:r>
            <a:endParaRPr dirty="0"/>
          </a:p>
          <a:p>
            <a:pPr marL="685783" lvl="1" indent="-228594">
              <a:spcAft>
                <a:spcPts val="1200"/>
              </a:spcAft>
              <a:buClr>
                <a:schemeClr val="dk1"/>
              </a:buClr>
              <a:buSzPts val="1600"/>
            </a:pPr>
            <a:r>
              <a:rPr lang="en-US" dirty="0"/>
              <a:t>Broaden engagement</a:t>
            </a:r>
            <a:endParaRPr dirty="0"/>
          </a:p>
          <a:p>
            <a:pPr marL="228594" indent="-228594">
              <a:buClr>
                <a:schemeClr val="dk1"/>
              </a:buClr>
              <a:buSzPts val="1800"/>
            </a:pPr>
            <a:r>
              <a:rPr lang="en-US" dirty="0"/>
              <a:t>Constitute framework </a:t>
            </a:r>
            <a:endParaRPr dirty="0"/>
          </a:p>
          <a:p>
            <a:pPr marL="685783" lvl="1" indent="-228594">
              <a:buClr>
                <a:schemeClr val="dk1"/>
              </a:buClr>
              <a:buSzPts val="1600"/>
            </a:pPr>
            <a:r>
              <a:rPr lang="en-US" dirty="0"/>
              <a:t>Create communication paths</a:t>
            </a:r>
            <a:endParaRPr dirty="0"/>
          </a:p>
          <a:p>
            <a:pPr marL="685783" lvl="1" indent="-228594">
              <a:spcAft>
                <a:spcPts val="1200"/>
              </a:spcAft>
              <a:buClr>
                <a:schemeClr val="dk1"/>
              </a:buClr>
              <a:buSzPts val="1600"/>
            </a:pPr>
            <a:r>
              <a:rPr lang="en-US" dirty="0"/>
              <a:t>Inform policy</a:t>
            </a:r>
            <a:endParaRPr dirty="0"/>
          </a:p>
          <a:p>
            <a:pPr marL="228594" indent="-228594">
              <a:buClr>
                <a:schemeClr val="dk1"/>
              </a:buClr>
              <a:buSzPts val="1800"/>
            </a:pPr>
            <a:r>
              <a:rPr lang="en-US" dirty="0"/>
              <a:t>Advance technical solutions</a:t>
            </a:r>
            <a:endParaRPr dirty="0"/>
          </a:p>
          <a:p>
            <a:pPr marL="685783" lvl="1" indent="-228594">
              <a:buClr>
                <a:schemeClr val="dk1"/>
              </a:buClr>
              <a:buSzPts val="1600"/>
            </a:pPr>
            <a:r>
              <a:rPr lang="en-US" dirty="0"/>
              <a:t>Facilitate developments</a:t>
            </a:r>
            <a:endParaRPr dirty="0"/>
          </a:p>
          <a:p>
            <a:pPr marL="685783" lvl="1" indent="-228594">
              <a:buClr>
                <a:schemeClr val="dk1"/>
              </a:buClr>
              <a:buSzPts val="1600"/>
            </a:pPr>
            <a:r>
              <a:rPr lang="en-US" dirty="0"/>
              <a:t>Promote implementation</a:t>
            </a:r>
            <a:endParaRPr dirty="0"/>
          </a:p>
        </p:txBody>
      </p:sp>
      <p:pic>
        <p:nvPicPr>
          <p:cNvPr id="220" name="Google Shape;220;p9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2036" y="1282748"/>
            <a:ext cx="6484345" cy="49433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31DE31B-CE2A-5C84-AB8F-26A72CC23839}"/>
              </a:ext>
            </a:extLst>
          </p:cNvPr>
          <p:cNvCxnSpPr>
            <a:cxnSpLocks/>
          </p:cNvCxnSpPr>
          <p:nvPr/>
        </p:nvCxnSpPr>
        <p:spPr>
          <a:xfrm>
            <a:off x="1057984" y="996694"/>
            <a:ext cx="10076033" cy="0"/>
          </a:xfrm>
          <a:prstGeom prst="line">
            <a:avLst/>
          </a:prstGeom>
          <a:ln w="28575">
            <a:solidFill>
              <a:srgbClr val="202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200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E1F630-428B-D4DA-AE73-374DBACC6A1B}"/>
              </a:ext>
            </a:extLst>
          </p:cNvPr>
          <p:cNvSpPr txBox="1"/>
          <p:nvPr/>
        </p:nvSpPr>
        <p:spPr>
          <a:xfrm>
            <a:off x="-1" y="5787189"/>
            <a:ext cx="12191999" cy="6674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en-GB" sz="4400" dirty="0">
              <a:solidFill>
                <a:srgbClr val="487A8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26C259-A6AD-5D9D-03FA-5B9FBE908545}"/>
              </a:ext>
            </a:extLst>
          </p:cNvPr>
          <p:cNvSpPr txBox="1"/>
          <p:nvPr/>
        </p:nvSpPr>
        <p:spPr>
          <a:xfrm>
            <a:off x="2115968" y="-2996"/>
            <a:ext cx="10076032" cy="99804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400" dirty="0">
                <a:solidFill>
                  <a:srgbClr val="202F57"/>
                </a:solidFill>
                <a:latin typeface="+mj-lt"/>
              </a:rPr>
              <a:t>Compilation of best practices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2D2F359-BB3B-35B6-92B5-E7AF4164E4A8}"/>
              </a:ext>
            </a:extLst>
          </p:cNvPr>
          <p:cNvCxnSpPr>
            <a:cxnSpLocks/>
          </p:cNvCxnSpPr>
          <p:nvPr/>
        </p:nvCxnSpPr>
        <p:spPr>
          <a:xfrm>
            <a:off x="1057984" y="996694"/>
            <a:ext cx="10076033" cy="0"/>
          </a:xfrm>
          <a:prstGeom prst="line">
            <a:avLst/>
          </a:prstGeom>
          <a:ln w="28575">
            <a:solidFill>
              <a:srgbClr val="202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CD1D3BE-28AF-148E-CFB5-14FEAD69D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85" y="1099554"/>
            <a:ext cx="7772400" cy="5210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75B369-8838-F788-D68C-628841DAF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762" y="1099554"/>
            <a:ext cx="7772400" cy="5210070"/>
          </a:xfrm>
          <a:prstGeom prst="rect">
            <a:avLst/>
          </a:prstGeom>
        </p:spPr>
      </p:pic>
      <p:sp>
        <p:nvSpPr>
          <p:cNvPr id="10" name="Google Shape;372;p15">
            <a:extLst>
              <a:ext uri="{FF2B5EF4-FFF2-40B4-BE49-F238E27FC236}">
                <a16:creationId xmlns:a16="http://schemas.microsoft.com/office/drawing/2014/main" id="{7394EFA6-6A73-85CD-565E-743FBC3BD6DF}"/>
              </a:ext>
            </a:extLst>
          </p:cNvPr>
          <p:cNvSpPr txBox="1"/>
          <p:nvPr/>
        </p:nvSpPr>
        <p:spPr>
          <a:xfrm>
            <a:off x="7060794" y="995050"/>
            <a:ext cx="403734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ea typeface="Candara"/>
                <a:cs typeface="Candara"/>
                <a:sym typeface="Candara"/>
                <a:hlinkClick r:id="rId4"/>
              </a:rPr>
              <a:t>www.onegeochemistry.org</a:t>
            </a:r>
            <a:r>
              <a:rPr lang="en-US" sz="2000" dirty="0">
                <a:solidFill>
                  <a:schemeClr val="dk1"/>
                </a:solidFill>
                <a:ea typeface="Candara"/>
                <a:cs typeface="Candara"/>
                <a:sym typeface="Candara"/>
              </a:rPr>
              <a:t> </a:t>
            </a:r>
            <a:endParaRPr sz="2000" dirty="0">
              <a:solidFill>
                <a:schemeClr val="dk1"/>
              </a:solidFill>
              <a:ea typeface="Candara"/>
              <a:cs typeface="Candara"/>
              <a:sym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88348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95CA41-3617-35CD-D632-07BFEEC89D3E}"/>
              </a:ext>
            </a:extLst>
          </p:cNvPr>
          <p:cNvSpPr txBox="1"/>
          <p:nvPr/>
        </p:nvSpPr>
        <p:spPr>
          <a:xfrm>
            <a:off x="-1" y="5787189"/>
            <a:ext cx="12191999" cy="6674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en-GB" sz="4400" dirty="0">
              <a:solidFill>
                <a:srgbClr val="487A81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9EC404-FAD2-54F6-B3E0-AAFFDF5D4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023607"/>
            <a:ext cx="10738972" cy="58576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3FAC0B-77F7-E508-4974-5A54F9B635EA}"/>
              </a:ext>
            </a:extLst>
          </p:cNvPr>
          <p:cNvSpPr txBox="1"/>
          <p:nvPr/>
        </p:nvSpPr>
        <p:spPr>
          <a:xfrm>
            <a:off x="2115968" y="-2996"/>
            <a:ext cx="10076032" cy="99804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400" dirty="0">
                <a:solidFill>
                  <a:srgbClr val="202F57"/>
                </a:solidFill>
                <a:latin typeface="+mj-lt"/>
              </a:rPr>
              <a:t>Vocabulary registration (SKOS/RDF)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0B67D4-FF59-E1AC-9989-A4C2FD7D5EE1}"/>
              </a:ext>
            </a:extLst>
          </p:cNvPr>
          <p:cNvSpPr txBox="1"/>
          <p:nvPr/>
        </p:nvSpPr>
        <p:spPr>
          <a:xfrm>
            <a:off x="80256" y="1732261"/>
            <a:ext cx="315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Research Vocabularies Australia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49D9678-FD41-1E6D-CF6A-60159318BA30}"/>
              </a:ext>
            </a:extLst>
          </p:cNvPr>
          <p:cNvSpPr/>
          <p:nvPr/>
        </p:nvSpPr>
        <p:spPr>
          <a:xfrm>
            <a:off x="80256" y="4599750"/>
            <a:ext cx="2582932" cy="2187288"/>
          </a:xfrm>
          <a:prstGeom prst="roundRect">
            <a:avLst>
              <a:gd name="adj" fmla="val 479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3F9548-5484-C25E-4F7A-01472A1B9953}"/>
              </a:ext>
            </a:extLst>
          </p:cNvPr>
          <p:cNvCxnSpPr>
            <a:cxnSpLocks/>
          </p:cNvCxnSpPr>
          <p:nvPr/>
        </p:nvCxnSpPr>
        <p:spPr>
          <a:xfrm>
            <a:off x="1057984" y="996695"/>
            <a:ext cx="9323493" cy="0"/>
          </a:xfrm>
          <a:prstGeom prst="line">
            <a:avLst/>
          </a:prstGeom>
          <a:ln w="28575">
            <a:solidFill>
              <a:srgbClr val="202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6BEA330-8E97-0BD9-A572-09794997C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440" y="1841398"/>
            <a:ext cx="8875558" cy="50264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96DA1A-E1CE-DE92-31EF-FE99BA2EFD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854" t="18095" r="48262" b="57201"/>
          <a:stretch/>
        </p:blipFill>
        <p:spPr>
          <a:xfrm>
            <a:off x="658509" y="5298081"/>
            <a:ext cx="1437612" cy="14376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1F9E81-4D5E-2655-6C3E-2EE09F0FB04E}"/>
              </a:ext>
            </a:extLst>
          </p:cNvPr>
          <p:cNvSpPr txBox="1"/>
          <p:nvPr/>
        </p:nvSpPr>
        <p:spPr>
          <a:xfrm>
            <a:off x="85848" y="4599751"/>
            <a:ext cx="2582932" cy="64698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hlinkClick r:id="rId6"/>
              </a:rPr>
              <a:t>https://vocabs.ardc.edu.au/viewById/650</a:t>
            </a:r>
            <a:r>
              <a:rPr lang="en-US" sz="16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1E8D8A-DAE4-5C57-5D60-425BA9DD776B}"/>
              </a:ext>
            </a:extLst>
          </p:cNvPr>
          <p:cNvSpPr txBox="1"/>
          <p:nvPr/>
        </p:nvSpPr>
        <p:spPr>
          <a:xfrm>
            <a:off x="4895131" y="1916927"/>
            <a:ext cx="3314986" cy="190690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/>
              <a:t>Hierarchical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/>
              <a:t>Human &amp; machine readable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/>
              <a:t>Linked data</a:t>
            </a:r>
          </a:p>
        </p:txBody>
      </p:sp>
    </p:spTree>
    <p:extLst>
      <p:ext uri="{BB962C8B-B14F-4D97-AF65-F5344CB8AC3E}">
        <p14:creationId xmlns:p14="http://schemas.microsoft.com/office/powerpoint/2010/main" val="425688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3C0C4AA-2AEE-7DF7-3E7B-C37956226B34}"/>
              </a:ext>
            </a:extLst>
          </p:cNvPr>
          <p:cNvSpPr txBox="1"/>
          <p:nvPr/>
        </p:nvSpPr>
        <p:spPr>
          <a:xfrm>
            <a:off x="-1" y="5787189"/>
            <a:ext cx="12191999" cy="6674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en-GB" sz="4400" dirty="0">
              <a:solidFill>
                <a:srgbClr val="487A81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7AABF9-1A30-2E59-1908-CD894233AC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45" b="14716"/>
          <a:stretch/>
        </p:blipFill>
        <p:spPr>
          <a:xfrm>
            <a:off x="7237672" y="5581674"/>
            <a:ext cx="4424549" cy="6674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F39685-6819-0554-562D-EC0FC7CE4B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56" t="4522" r="5017" b="6711"/>
          <a:stretch/>
        </p:blipFill>
        <p:spPr>
          <a:xfrm>
            <a:off x="6530461" y="2507160"/>
            <a:ext cx="5530080" cy="24322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8BED00-B73E-284E-5699-CD77CA610A85}"/>
              </a:ext>
            </a:extLst>
          </p:cNvPr>
          <p:cNvSpPr txBox="1"/>
          <p:nvPr/>
        </p:nvSpPr>
        <p:spPr>
          <a:xfrm>
            <a:off x="2115968" y="-2996"/>
            <a:ext cx="10076032" cy="99804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400" dirty="0" err="1">
                <a:solidFill>
                  <a:srgbClr val="202F57"/>
                </a:solidFill>
                <a:latin typeface="+mj-lt"/>
              </a:rPr>
              <a:t>OneGeochemistry</a:t>
            </a:r>
            <a:endParaRPr lang="en-GB" sz="4400" dirty="0">
              <a:solidFill>
                <a:srgbClr val="202F57"/>
              </a:solidFill>
              <a:latin typeface="+mj-lt"/>
            </a:endParaRPr>
          </a:p>
        </p:txBody>
      </p:sp>
      <p:sp>
        <p:nvSpPr>
          <p:cNvPr id="6" name="Google Shape;187;p29">
            <a:extLst>
              <a:ext uri="{FF2B5EF4-FFF2-40B4-BE49-F238E27FC236}">
                <a16:creationId xmlns:a16="http://schemas.microsoft.com/office/drawing/2014/main" id="{739454B2-92EB-B145-BAEA-C28AF0B590B9}"/>
              </a:ext>
            </a:extLst>
          </p:cNvPr>
          <p:cNvSpPr txBox="1">
            <a:spLocks/>
          </p:cNvSpPr>
          <p:nvPr/>
        </p:nvSpPr>
        <p:spPr>
          <a:xfrm>
            <a:off x="0" y="998339"/>
            <a:ext cx="12192000" cy="1336898"/>
          </a:xfrm>
          <a:prstGeom prst="rect">
            <a:avLst/>
          </a:prstGeom>
          <a:solidFill>
            <a:srgbClr val="F59818"/>
          </a:solidFill>
        </p:spPr>
        <p:txBody>
          <a:bodyPr spcFirstLastPara="1" vert="horz" wrap="square" lIns="91433" tIns="45700" rIns="91433" bIns="4570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SzPts val="2000"/>
              <a:buNone/>
            </a:pPr>
            <a:r>
              <a:rPr lang="en-US" dirty="0">
                <a:solidFill>
                  <a:srgbClr val="212529"/>
                </a:solidFill>
              </a:rPr>
              <a:t>International collaboration to establish global standards</a:t>
            </a:r>
            <a:br>
              <a:rPr lang="en-US" dirty="0">
                <a:solidFill>
                  <a:srgbClr val="212529"/>
                </a:solidFill>
              </a:rPr>
            </a:br>
            <a:r>
              <a:rPr lang="en-US" dirty="0">
                <a:solidFill>
                  <a:srgbClr val="212529"/>
                </a:solidFill>
              </a:rPr>
              <a:t>for Open and </a:t>
            </a:r>
            <a:r>
              <a:rPr lang="en-US" b="1" dirty="0">
                <a:solidFill>
                  <a:srgbClr val="212529"/>
                </a:solidFill>
              </a:rPr>
              <a:t>FAIR geochemical laboratory analytical data</a:t>
            </a: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EB5A0E-8995-2D4F-F745-6748A6049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1550" y="241624"/>
            <a:ext cx="1441204" cy="1434341"/>
          </a:xfrm>
          <a:prstGeom prst="rect">
            <a:avLst/>
          </a:prstGeom>
        </p:spPr>
      </p:pic>
      <p:sp>
        <p:nvSpPr>
          <p:cNvPr id="18" name="Google Shape;372;p15">
            <a:extLst>
              <a:ext uri="{FF2B5EF4-FFF2-40B4-BE49-F238E27FC236}">
                <a16:creationId xmlns:a16="http://schemas.microsoft.com/office/drawing/2014/main" id="{DBFB22AC-8E99-270E-CF94-175A037C83E5}"/>
              </a:ext>
            </a:extLst>
          </p:cNvPr>
          <p:cNvSpPr txBox="1"/>
          <p:nvPr/>
        </p:nvSpPr>
        <p:spPr>
          <a:xfrm>
            <a:off x="1522775" y="5659626"/>
            <a:ext cx="403734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ea typeface="Candara"/>
                <a:cs typeface="Candara"/>
                <a:sym typeface="Candara"/>
                <a:hlinkClick r:id="rId6"/>
              </a:rPr>
              <a:t>www.onegeochemistry.org</a:t>
            </a:r>
            <a:r>
              <a:rPr lang="en-US" sz="2000" dirty="0">
                <a:solidFill>
                  <a:schemeClr val="dk1"/>
                </a:solidFill>
                <a:ea typeface="Candara"/>
                <a:cs typeface="Candara"/>
                <a:sym typeface="Candara"/>
              </a:rPr>
              <a:t> </a:t>
            </a:r>
            <a:endParaRPr sz="2000" dirty="0">
              <a:solidFill>
                <a:schemeClr val="dk1"/>
              </a:solidFill>
              <a:ea typeface="Candara"/>
              <a:cs typeface="Candara"/>
              <a:sym typeface="Candara"/>
            </a:endParaRPr>
          </a:p>
        </p:txBody>
      </p:sp>
      <p:sp>
        <p:nvSpPr>
          <p:cNvPr id="10" name="Google Shape;371;p15">
            <a:extLst>
              <a:ext uri="{FF2B5EF4-FFF2-40B4-BE49-F238E27FC236}">
                <a16:creationId xmlns:a16="http://schemas.microsoft.com/office/drawing/2014/main" id="{7310D612-73FE-FBB1-13D3-369B2913F1E8}"/>
              </a:ext>
            </a:extLst>
          </p:cNvPr>
          <p:cNvSpPr txBox="1"/>
          <p:nvPr/>
        </p:nvSpPr>
        <p:spPr>
          <a:xfrm>
            <a:off x="7017139" y="5212383"/>
            <a:ext cx="486561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487A81"/>
                </a:solidFill>
                <a:ea typeface="Candara"/>
                <a:cs typeface="Candara"/>
                <a:sym typeface="Candara"/>
              </a:rPr>
              <a:t>Endorsed by major scientific societies &amp; unions:</a:t>
            </a:r>
            <a:endParaRPr dirty="0">
              <a:solidFill>
                <a:srgbClr val="487A8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24B266-92B8-0393-7FF8-2697CB0957B7}"/>
              </a:ext>
            </a:extLst>
          </p:cNvPr>
          <p:cNvSpPr txBox="1"/>
          <p:nvPr/>
        </p:nvSpPr>
        <p:spPr>
          <a:xfrm>
            <a:off x="131459" y="2770511"/>
            <a:ext cx="6819981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b="1" dirty="0">
                <a:solidFill>
                  <a:srgbClr val="000000"/>
                </a:solidFill>
                <a:effectLst/>
              </a:rPr>
              <a:t>Alliance of data systems:</a:t>
            </a:r>
            <a:r>
              <a:rPr lang="en-GB" sz="2400" dirty="0">
                <a:solidFill>
                  <a:srgbClr val="000000"/>
                </a:solidFill>
                <a:effectLst/>
              </a:rPr>
              <a:t> </a:t>
            </a:r>
            <a:r>
              <a:rPr lang="en-GB" sz="2400" dirty="0">
                <a:solidFill>
                  <a:srgbClr val="000000"/>
                </a:solidFill>
              </a:rPr>
              <a:t>I</a:t>
            </a:r>
            <a:r>
              <a:rPr lang="en-GB" sz="2400" dirty="0">
                <a:solidFill>
                  <a:srgbClr val="000000"/>
                </a:solidFill>
                <a:effectLst/>
              </a:rPr>
              <a:t>nteroperability of global geochemical data services</a:t>
            </a:r>
          </a:p>
          <a:p>
            <a:pPr>
              <a:spcAft>
                <a:spcPts val="1200"/>
              </a:spcAft>
            </a:pPr>
            <a:r>
              <a:rPr lang="en-GB" sz="2400" b="1" dirty="0">
                <a:solidFill>
                  <a:srgbClr val="000000"/>
                </a:solidFill>
                <a:effectLst/>
              </a:rPr>
              <a:t>Promoting discovery &amp; reuse: </a:t>
            </a:r>
            <a:r>
              <a:rPr lang="en-GB" sz="2400" dirty="0">
                <a:solidFill>
                  <a:srgbClr val="000000"/>
                </a:solidFill>
                <a:effectLst/>
              </a:rPr>
              <a:t>Compilation of standards &amp; best practices for geochemical data</a:t>
            </a:r>
          </a:p>
          <a:p>
            <a:pPr>
              <a:spcAft>
                <a:spcPts val="1200"/>
              </a:spcAft>
            </a:pPr>
            <a:r>
              <a:rPr lang="en-GB" sz="2400" b="1" dirty="0">
                <a:solidFill>
                  <a:srgbClr val="000000"/>
                </a:solidFill>
                <a:effectLst/>
              </a:rPr>
              <a:t>Community platform: </a:t>
            </a:r>
            <a:r>
              <a:rPr lang="en-GB" sz="2400" dirty="0">
                <a:solidFill>
                  <a:srgbClr val="000000"/>
                </a:solidFill>
                <a:effectLst/>
              </a:rPr>
              <a:t>developing digital best practices for specific methods or data types</a:t>
            </a:r>
          </a:p>
        </p:txBody>
      </p:sp>
    </p:spTree>
    <p:extLst>
      <p:ext uri="{BB962C8B-B14F-4D97-AF65-F5344CB8AC3E}">
        <p14:creationId xmlns:p14="http://schemas.microsoft.com/office/powerpoint/2010/main" val="319253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24"/>
    </mc:Choice>
    <mc:Fallback xmlns="">
      <p:transition spd="slow" advTm="1792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811C98-AE03-1F9B-97F0-5F99B249EEE0}"/>
              </a:ext>
            </a:extLst>
          </p:cNvPr>
          <p:cNvSpPr txBox="1"/>
          <p:nvPr/>
        </p:nvSpPr>
        <p:spPr>
          <a:xfrm>
            <a:off x="-1" y="5787189"/>
            <a:ext cx="12191999" cy="6674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en-GB" sz="4400" dirty="0">
              <a:solidFill>
                <a:srgbClr val="487A81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D2F861-2D1E-E78F-1426-D538EA10B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08" b="24912"/>
          <a:stretch/>
        </p:blipFill>
        <p:spPr>
          <a:xfrm>
            <a:off x="0" y="1423736"/>
            <a:ext cx="12192000" cy="4010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BB6F98-E1BE-CE6C-3082-BCBE069114AB}"/>
              </a:ext>
            </a:extLst>
          </p:cNvPr>
          <p:cNvSpPr txBox="1"/>
          <p:nvPr/>
        </p:nvSpPr>
        <p:spPr>
          <a:xfrm>
            <a:off x="2115968" y="-2996"/>
            <a:ext cx="10076032" cy="99804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400" dirty="0">
                <a:solidFill>
                  <a:srgbClr val="202F57"/>
                </a:solidFill>
                <a:latin typeface="+mj-lt"/>
              </a:rPr>
              <a:t>Vocabulary registration (SKOS/RDF)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304112-9CDC-66CE-4384-E643D910FF87}"/>
              </a:ext>
            </a:extLst>
          </p:cNvPr>
          <p:cNvCxnSpPr>
            <a:cxnSpLocks/>
          </p:cNvCxnSpPr>
          <p:nvPr/>
        </p:nvCxnSpPr>
        <p:spPr>
          <a:xfrm>
            <a:off x="1057984" y="996695"/>
            <a:ext cx="9323493" cy="0"/>
          </a:xfrm>
          <a:prstGeom prst="line">
            <a:avLst/>
          </a:prstGeom>
          <a:ln w="28575">
            <a:solidFill>
              <a:srgbClr val="202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665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C8014A-D85C-C52B-272A-37FC5C2C0D58}"/>
              </a:ext>
            </a:extLst>
          </p:cNvPr>
          <p:cNvSpPr txBox="1"/>
          <p:nvPr/>
        </p:nvSpPr>
        <p:spPr>
          <a:xfrm>
            <a:off x="-1" y="5787189"/>
            <a:ext cx="12191999" cy="6674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en-GB" sz="4400" dirty="0">
              <a:solidFill>
                <a:srgbClr val="487A8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D7D43F-16DB-E046-1375-37CA9692BDB2}"/>
              </a:ext>
            </a:extLst>
          </p:cNvPr>
          <p:cNvSpPr txBox="1"/>
          <p:nvPr/>
        </p:nvSpPr>
        <p:spPr>
          <a:xfrm>
            <a:off x="2115968" y="-2996"/>
            <a:ext cx="10076032" cy="99804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400" dirty="0">
                <a:solidFill>
                  <a:srgbClr val="202F57"/>
                </a:solidFill>
                <a:latin typeface="+mj-lt"/>
              </a:rPr>
              <a:t>Data templates: standards for researchers</a:t>
            </a:r>
          </a:p>
        </p:txBody>
      </p:sp>
      <p:sp>
        <p:nvSpPr>
          <p:cNvPr id="476" name="Google Shape;476;p50"/>
          <p:cNvSpPr txBox="1"/>
          <p:nvPr/>
        </p:nvSpPr>
        <p:spPr>
          <a:xfrm>
            <a:off x="4026726" y="1059504"/>
            <a:ext cx="4234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u="sng" dirty="0">
                <a:solidFill>
                  <a:schemeClr val="hlink"/>
                </a:solidFill>
                <a:hlinkClick r:id="rId3"/>
              </a:rPr>
              <a:t>earthchem.org/ecl/templates</a:t>
            </a:r>
            <a:r>
              <a:rPr lang="en" sz="2400" dirty="0"/>
              <a:t>  </a:t>
            </a:r>
            <a:endParaRPr sz="24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E7C1ACB-7156-F3E9-BD80-DD519B9F5BF4}"/>
              </a:ext>
            </a:extLst>
          </p:cNvPr>
          <p:cNvCxnSpPr>
            <a:cxnSpLocks/>
          </p:cNvCxnSpPr>
          <p:nvPr/>
        </p:nvCxnSpPr>
        <p:spPr>
          <a:xfrm>
            <a:off x="1057985" y="996695"/>
            <a:ext cx="10076033" cy="0"/>
          </a:xfrm>
          <a:prstGeom prst="line">
            <a:avLst/>
          </a:prstGeom>
          <a:ln w="28575">
            <a:solidFill>
              <a:srgbClr val="202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49A1A00-EFE4-CE4F-4CB4-ADBD3469BAC2}"/>
              </a:ext>
            </a:extLst>
          </p:cNvPr>
          <p:cNvGrpSpPr/>
          <p:nvPr/>
        </p:nvGrpSpPr>
        <p:grpSpPr>
          <a:xfrm>
            <a:off x="4802" y="1612782"/>
            <a:ext cx="12200234" cy="3024525"/>
            <a:chOff x="165222" y="1580698"/>
            <a:chExt cx="12200234" cy="3024525"/>
          </a:xfrm>
        </p:grpSpPr>
        <p:pic>
          <p:nvPicPr>
            <p:cNvPr id="474" name="Google Shape;474;p50"/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 l="24286" t="36752" r="7212" b="34341"/>
            <a:stretch/>
          </p:blipFill>
          <p:spPr>
            <a:xfrm>
              <a:off x="165222" y="1580699"/>
              <a:ext cx="6139324" cy="30245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474;p50">
              <a:extLst>
                <a:ext uri="{FF2B5EF4-FFF2-40B4-BE49-F238E27FC236}">
                  <a16:creationId xmlns:a16="http://schemas.microsoft.com/office/drawing/2014/main" id="{E76E4832-DB24-E25B-5BB9-2727FF72402F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 l="23873" t="70463" r="7624" b="257"/>
            <a:stretch/>
          </p:blipFill>
          <p:spPr>
            <a:xfrm>
              <a:off x="6304546" y="1580698"/>
              <a:ext cx="6060910" cy="3024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5560E4A-4AE9-B2DC-A891-26F80A3824EA}"/>
              </a:ext>
            </a:extLst>
          </p:cNvPr>
          <p:cNvSpPr txBox="1"/>
          <p:nvPr/>
        </p:nvSpPr>
        <p:spPr>
          <a:xfrm>
            <a:off x="308874" y="5212994"/>
            <a:ext cx="11670503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err="1"/>
              <a:t>Standardised</a:t>
            </a:r>
            <a:r>
              <a:rPr lang="en-US" sz="2400" dirty="0"/>
              <a:t> format for data publication &amp; archiving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/>
              <a:t>Used by all global geochemical domain repositories: </a:t>
            </a:r>
            <a:r>
              <a:rPr lang="en-US" sz="2400" dirty="0" err="1"/>
              <a:t>EarthChem</a:t>
            </a:r>
            <a:r>
              <a:rPr lang="en-US" sz="2400" dirty="0"/>
              <a:t> Library, GFZ Data Services</a:t>
            </a:r>
          </a:p>
        </p:txBody>
      </p:sp>
    </p:spTree>
    <p:extLst>
      <p:ext uri="{BB962C8B-B14F-4D97-AF65-F5344CB8AC3E}">
        <p14:creationId xmlns:p14="http://schemas.microsoft.com/office/powerpoint/2010/main" val="2454104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E1F630-428B-D4DA-AE73-374DBACC6A1B}"/>
              </a:ext>
            </a:extLst>
          </p:cNvPr>
          <p:cNvSpPr txBox="1"/>
          <p:nvPr/>
        </p:nvSpPr>
        <p:spPr>
          <a:xfrm>
            <a:off x="-1" y="5787189"/>
            <a:ext cx="12191999" cy="6674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en-GB" sz="4400" dirty="0">
              <a:solidFill>
                <a:srgbClr val="487A8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26C259-A6AD-5D9D-03FA-5B9FBE908545}"/>
              </a:ext>
            </a:extLst>
          </p:cNvPr>
          <p:cNvSpPr txBox="1"/>
          <p:nvPr/>
        </p:nvSpPr>
        <p:spPr>
          <a:xfrm>
            <a:off x="2115968" y="-2996"/>
            <a:ext cx="10076032" cy="99804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400" dirty="0">
                <a:solidFill>
                  <a:srgbClr val="202F57"/>
                </a:solidFill>
                <a:latin typeface="+mj-lt"/>
              </a:rPr>
              <a:t>Working with community &amp; journals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D1D502-12B4-F854-E087-88AF5C3CC883}"/>
              </a:ext>
            </a:extLst>
          </p:cNvPr>
          <p:cNvCxnSpPr>
            <a:cxnSpLocks/>
          </p:cNvCxnSpPr>
          <p:nvPr/>
        </p:nvCxnSpPr>
        <p:spPr>
          <a:xfrm>
            <a:off x="1057984" y="996694"/>
            <a:ext cx="10076033" cy="0"/>
          </a:xfrm>
          <a:prstGeom prst="line">
            <a:avLst/>
          </a:prstGeom>
          <a:ln w="28575">
            <a:solidFill>
              <a:srgbClr val="202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BE8C3C0-42E8-8BEF-03B9-CA91F90CBB08}"/>
              </a:ext>
            </a:extLst>
          </p:cNvPr>
          <p:cNvSpPr txBox="1"/>
          <p:nvPr/>
        </p:nvSpPr>
        <p:spPr>
          <a:xfrm>
            <a:off x="385010" y="1253258"/>
            <a:ext cx="5710990" cy="4909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GB" sz="2800" b="1" dirty="0"/>
              <a:t>Editors’ Roundtable</a:t>
            </a:r>
            <a:endParaRPr lang="en-GB" sz="2800" dirty="0"/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Ø"/>
            </a:pPr>
            <a:r>
              <a:rPr lang="en-GB" sz="2400" dirty="0"/>
              <a:t>Foster a dialogue between geochemical journals, publishers, and curated domain repositories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Ø"/>
            </a:pPr>
            <a:r>
              <a:rPr lang="en-GB" sz="2400" dirty="0"/>
              <a:t>Coordinate policies and procedures pertaining to the reporting of geo/</a:t>
            </a:r>
            <a:r>
              <a:rPr lang="en-GB" sz="2400" dirty="0" err="1"/>
              <a:t>cosmochemical</a:t>
            </a:r>
            <a:r>
              <a:rPr lang="en-GB" sz="2400" dirty="0"/>
              <a:t> data 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Ø"/>
            </a:pPr>
            <a:r>
              <a:rPr lang="en-GB" sz="2400" dirty="0"/>
              <a:t>First held in 2007/08; policy statement released in 2009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Ø"/>
            </a:pPr>
            <a:r>
              <a:rPr lang="en-GB" sz="2400" dirty="0"/>
              <a:t>Annual meeting at the Goldschmidt conference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AD7EC0-7C8A-93AD-FF0F-14AADA7D7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99527"/>
            <a:ext cx="5855369" cy="50853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44FE9D-A96F-243A-7722-7D2D2C6C3594}"/>
              </a:ext>
            </a:extLst>
          </p:cNvPr>
          <p:cNvSpPr txBox="1"/>
          <p:nvPr/>
        </p:nvSpPr>
        <p:spPr>
          <a:xfrm>
            <a:off x="6777392" y="2021122"/>
            <a:ext cx="4492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3"/>
              </a:rPr>
              <a:t>https://doi.org/10.1594/IEDA/100426</a:t>
            </a:r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849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lua, círculo&#10;&#10;Os conteúdos gerados por IA podem estar incorretos.">
            <a:extLst>
              <a:ext uri="{FF2B5EF4-FFF2-40B4-BE49-F238E27FC236}">
                <a16:creationId xmlns:a16="http://schemas.microsoft.com/office/drawing/2014/main" id="{34DB5E72-0AA1-570D-29AC-25530CB1EE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1467256">
            <a:off x="6524615" y="974758"/>
            <a:ext cx="6861947" cy="4269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56A12D-5886-CCAF-8AF6-942E94926667}"/>
              </a:ext>
            </a:extLst>
          </p:cNvPr>
          <p:cNvSpPr txBox="1"/>
          <p:nvPr/>
        </p:nvSpPr>
        <p:spPr>
          <a:xfrm>
            <a:off x="-1" y="5787189"/>
            <a:ext cx="12191999" cy="6674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en-GB" sz="4400" dirty="0">
              <a:solidFill>
                <a:srgbClr val="487A81"/>
              </a:solidFill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7B59DB-6FA2-0C14-9987-F0AF34D44636}"/>
              </a:ext>
            </a:extLst>
          </p:cNvPr>
          <p:cNvGrpSpPr/>
          <p:nvPr/>
        </p:nvGrpSpPr>
        <p:grpSpPr>
          <a:xfrm>
            <a:off x="-40061" y="4624310"/>
            <a:ext cx="2985970" cy="1857968"/>
            <a:chOff x="-40061" y="5057444"/>
            <a:chExt cx="2985970" cy="1857968"/>
          </a:xfrm>
        </p:grpSpPr>
        <p:pic>
          <p:nvPicPr>
            <p:cNvPr id="26" name="Imagem 25" descr="Uma imagem com círculo, lua, Gráficos&#10;&#10;Os conteúdos gerados por IA podem estar incorretos.">
              <a:extLst>
                <a:ext uri="{FF2B5EF4-FFF2-40B4-BE49-F238E27FC236}">
                  <a16:creationId xmlns:a16="http://schemas.microsoft.com/office/drawing/2014/main" id="{3B2D42DE-A1E7-9E18-E525-BBA560898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77" y="5621143"/>
              <a:ext cx="2089332" cy="1152383"/>
            </a:xfrm>
            <a:prstGeom prst="rect">
              <a:avLst/>
            </a:prstGeom>
          </p:spPr>
        </p:pic>
        <p:pic>
          <p:nvPicPr>
            <p:cNvPr id="30" name="Imagem 29" descr="Uma imagem com círculo, Gráficos, arte&#10;&#10;Os conteúdos gerados por IA podem estar incorretos.">
              <a:extLst>
                <a:ext uri="{FF2B5EF4-FFF2-40B4-BE49-F238E27FC236}">
                  <a16:creationId xmlns:a16="http://schemas.microsoft.com/office/drawing/2014/main" id="{982EA707-644E-8FB9-4B35-FE13FEFDF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</a:blip>
            <a:stretch>
              <a:fillRect/>
            </a:stretch>
          </p:blipFill>
          <p:spPr>
            <a:xfrm>
              <a:off x="-40061" y="5057444"/>
              <a:ext cx="2985970" cy="185796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DB6A9F01-7ECA-897D-E489-97E6DDEB1AD6}"/>
              </a:ext>
            </a:extLst>
          </p:cNvPr>
          <p:cNvSpPr/>
          <p:nvPr/>
        </p:nvSpPr>
        <p:spPr>
          <a:xfrm>
            <a:off x="8799565" y="-869793"/>
            <a:ext cx="4473094" cy="4525606"/>
          </a:xfrm>
          <a:prstGeom prst="ellipse">
            <a:avLst/>
          </a:prstGeom>
          <a:solidFill>
            <a:srgbClr val="EFB6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10AB25-14EB-E86A-489F-89701DFD11F1}"/>
              </a:ext>
            </a:extLst>
          </p:cNvPr>
          <p:cNvSpPr txBox="1"/>
          <p:nvPr/>
        </p:nvSpPr>
        <p:spPr>
          <a:xfrm>
            <a:off x="802328" y="1704398"/>
            <a:ext cx="75700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EFB675"/>
                </a:solidFill>
                <a:latin typeface="Univers" panose="020B0503020202020204" pitchFamily="34" charset="0"/>
              </a:rPr>
              <a:t>Long format </a:t>
            </a:r>
            <a:r>
              <a:rPr lang="en-US" sz="2400" b="1" dirty="0">
                <a:solidFill>
                  <a:srgbClr val="EFB675"/>
                </a:solidFill>
                <a:latin typeface="Univers" panose="020B0503020202020204" pitchFamily="34" charset="0"/>
              </a:rPr>
              <a:t>diamond OA</a:t>
            </a:r>
            <a:r>
              <a:rPr lang="en-US" sz="2400" dirty="0">
                <a:solidFill>
                  <a:srgbClr val="EFB675"/>
                </a:solidFill>
                <a:latin typeface="Univers" panose="020B0503020202020204" pitchFamily="34" charset="0"/>
              </a:rPr>
              <a:t> journal in </a:t>
            </a:r>
          </a:p>
          <a:p>
            <a:r>
              <a:rPr lang="en-US" sz="2400" dirty="0">
                <a:solidFill>
                  <a:srgbClr val="EFB675"/>
                </a:solidFill>
                <a:latin typeface="Univers" panose="020B0503020202020204" pitchFamily="34" charset="0"/>
              </a:rPr>
              <a:t>Geochemistry and Cosmochemistry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E7822D2-B1A5-E9F6-8E08-2FE92982E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651" y="1246234"/>
            <a:ext cx="8019753" cy="3213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96AFF0-049B-C07B-863C-A0DBC8888B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5588" y="1377437"/>
            <a:ext cx="1569318" cy="1569318"/>
          </a:xfrm>
          <a:prstGeom prst="rect">
            <a:avLst/>
          </a:prstGeom>
        </p:spPr>
      </p:pic>
      <p:pic>
        <p:nvPicPr>
          <p:cNvPr id="1026" name="Picture 2" descr="Colours of open access publications - NFDI4Chem">
            <a:extLst>
              <a:ext uri="{FF2B5EF4-FFF2-40B4-BE49-F238E27FC236}">
                <a16:creationId xmlns:a16="http://schemas.microsoft.com/office/drawing/2014/main" id="{6C2193DE-18BE-81B7-4CCF-7D4DEFF55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07" b="2635"/>
          <a:stretch>
            <a:fillRect/>
          </a:stretch>
        </p:blipFill>
        <p:spPr bwMode="auto">
          <a:xfrm>
            <a:off x="278770" y="1903853"/>
            <a:ext cx="523558" cy="69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850251A-4851-C5D5-8211-DC91644E925C}"/>
              </a:ext>
            </a:extLst>
          </p:cNvPr>
          <p:cNvSpPr txBox="1"/>
          <p:nvPr/>
        </p:nvSpPr>
        <p:spPr>
          <a:xfrm>
            <a:off x="2487100" y="2921751"/>
            <a:ext cx="6786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85565"/>
                </a:solidFill>
                <a:latin typeface="Univers" panose="020B0503020202020204" pitchFamily="34" charset="0"/>
              </a:rPr>
              <a:t>Community driven and run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236B111-06C7-8E7D-67CE-45C1BF70ADD7}"/>
              </a:ext>
            </a:extLst>
          </p:cNvPr>
          <p:cNvSpPr txBox="1"/>
          <p:nvPr/>
        </p:nvSpPr>
        <p:spPr>
          <a:xfrm>
            <a:off x="243351" y="3675212"/>
            <a:ext cx="117721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85565"/>
                </a:solidFill>
                <a:latin typeface="Univers" panose="020B0503020202020204" pitchFamily="34" charset="0"/>
                <a:sym typeface="Roboto"/>
              </a:rPr>
              <a:t>FAIR</a:t>
            </a:r>
            <a:r>
              <a:rPr lang="en-US" sz="2000" dirty="0">
                <a:solidFill>
                  <a:srgbClr val="085665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b="1" dirty="0">
                <a:solidFill>
                  <a:srgbClr val="085565"/>
                </a:solidFill>
                <a:latin typeface="Univers" panose="020B0503020202020204" pitchFamily="34" charset="0"/>
                <a:sym typeface="Roboto"/>
              </a:rPr>
              <a:t>data, code, </a:t>
            </a:r>
            <a:r>
              <a:rPr lang="en-US" sz="2000" dirty="0">
                <a:solidFill>
                  <a:srgbClr val="085565"/>
                </a:solidFill>
                <a:latin typeface="Univers" panose="020B0503020202020204" pitchFamily="34" charset="0"/>
              </a:rPr>
              <a:t>	    Aligned with international standards (COPDESS, </a:t>
            </a:r>
            <a:r>
              <a:rPr lang="en-US" sz="2000" dirty="0" err="1">
                <a:solidFill>
                  <a:srgbClr val="085565"/>
                </a:solidFill>
                <a:latin typeface="Univers" panose="020B0503020202020204" pitchFamily="34" charset="0"/>
              </a:rPr>
              <a:t>OneGeochemistry</a:t>
            </a:r>
            <a:r>
              <a:rPr lang="en-US" sz="2000" dirty="0">
                <a:solidFill>
                  <a:srgbClr val="085565"/>
                </a:solidFill>
                <a:latin typeface="Univers" panose="020B0503020202020204" pitchFamily="34" charset="0"/>
              </a:rPr>
              <a:t>)</a:t>
            </a:r>
            <a:br>
              <a:rPr lang="en-US" sz="2000" dirty="0">
                <a:solidFill>
                  <a:srgbClr val="085565"/>
                </a:solidFill>
                <a:latin typeface="Univers" panose="020B0503020202020204" pitchFamily="34" charset="0"/>
              </a:rPr>
            </a:br>
            <a:r>
              <a:rPr lang="en-US" sz="2000" b="1" dirty="0">
                <a:solidFill>
                  <a:srgbClr val="085565"/>
                </a:solidFill>
                <a:latin typeface="Univers" panose="020B0503020202020204" pitchFamily="34" charset="0"/>
                <a:sym typeface="Roboto"/>
              </a:rPr>
              <a:t>and outputs policy</a:t>
            </a:r>
            <a:r>
              <a:rPr lang="en-US" sz="2000" dirty="0">
                <a:solidFill>
                  <a:srgbClr val="085565"/>
                </a:solidFill>
                <a:latin typeface="Univers" panose="020B0503020202020204" pitchFamily="34" charset="0"/>
              </a:rPr>
              <a:t>           All data/software must be archived in (domain) repositories before</a:t>
            </a:r>
            <a:br>
              <a:rPr lang="en-US" sz="2000" dirty="0">
                <a:solidFill>
                  <a:srgbClr val="085565"/>
                </a:solidFill>
                <a:latin typeface="Univers" panose="020B0503020202020204" pitchFamily="34" charset="0"/>
              </a:rPr>
            </a:br>
            <a:r>
              <a:rPr lang="en-US" sz="2000" dirty="0">
                <a:solidFill>
                  <a:srgbClr val="085565"/>
                </a:solidFill>
                <a:latin typeface="Univers" panose="020B0503020202020204" pitchFamily="34" charset="0"/>
              </a:rPr>
              <a:t>			    manuscript submission		</a:t>
            </a:r>
            <a:br>
              <a:rPr lang="en-US" sz="2000" dirty="0">
                <a:solidFill>
                  <a:srgbClr val="085565"/>
                </a:solidFill>
                <a:latin typeface="Univers" panose="020B0503020202020204" pitchFamily="34" charset="0"/>
              </a:rPr>
            </a:br>
            <a:r>
              <a:rPr lang="en-US" sz="2000" dirty="0">
                <a:solidFill>
                  <a:srgbClr val="085565"/>
                </a:solidFill>
                <a:latin typeface="Univers" panose="020B0503020202020204" pitchFamily="34" charset="0"/>
              </a:rPr>
              <a:t>		                 Multiple stages of data and code review prior to article publication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16697F-C1C9-772D-1397-0BC0E1205E54}"/>
              </a:ext>
            </a:extLst>
          </p:cNvPr>
          <p:cNvSpPr/>
          <p:nvPr/>
        </p:nvSpPr>
        <p:spPr>
          <a:xfrm>
            <a:off x="3008297" y="3792506"/>
            <a:ext cx="164648" cy="158177"/>
          </a:xfrm>
          <a:prstGeom prst="ellipse">
            <a:avLst/>
          </a:prstGeom>
          <a:solidFill>
            <a:srgbClr val="EFB6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DF00047-7AAF-598D-DE2E-99616601B82B}"/>
              </a:ext>
            </a:extLst>
          </p:cNvPr>
          <p:cNvSpPr/>
          <p:nvPr/>
        </p:nvSpPr>
        <p:spPr>
          <a:xfrm>
            <a:off x="3008297" y="4103954"/>
            <a:ext cx="164648" cy="158177"/>
          </a:xfrm>
          <a:prstGeom prst="ellipse">
            <a:avLst/>
          </a:prstGeom>
          <a:solidFill>
            <a:srgbClr val="EFB6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D4D2CF6-26A0-14F0-275E-97D399836CF6}"/>
              </a:ext>
            </a:extLst>
          </p:cNvPr>
          <p:cNvSpPr/>
          <p:nvPr/>
        </p:nvSpPr>
        <p:spPr>
          <a:xfrm>
            <a:off x="3008297" y="4720200"/>
            <a:ext cx="164648" cy="158177"/>
          </a:xfrm>
          <a:prstGeom prst="ellipse">
            <a:avLst/>
          </a:prstGeom>
          <a:solidFill>
            <a:srgbClr val="EFB6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4E21A77-4C48-887C-038E-44F9F60EFD8C}"/>
              </a:ext>
            </a:extLst>
          </p:cNvPr>
          <p:cNvGrpSpPr/>
          <p:nvPr/>
        </p:nvGrpSpPr>
        <p:grpSpPr>
          <a:xfrm>
            <a:off x="3782969" y="5155932"/>
            <a:ext cx="12244861" cy="1323439"/>
            <a:chOff x="3782969" y="5396562"/>
            <a:chExt cx="12244861" cy="132343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AC2C56-1AC3-072C-B01E-02F8CA615460}"/>
                </a:ext>
              </a:extLst>
            </p:cNvPr>
            <p:cNvSpPr txBox="1"/>
            <p:nvPr/>
          </p:nvSpPr>
          <p:spPr>
            <a:xfrm>
              <a:off x="3782969" y="5396562"/>
              <a:ext cx="917886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US" sz="2000" dirty="0">
                <a:solidFill>
                  <a:srgbClr val="085565"/>
                </a:solidFill>
                <a:latin typeface="Univers" panose="020B0503020202020204" pitchFamily="34" charset="0"/>
              </a:endParaRPr>
            </a:p>
            <a:p>
              <a:r>
                <a:rPr lang="en-US" sz="2000" dirty="0">
                  <a:solidFill>
                    <a:srgbClr val="085565"/>
                  </a:solidFill>
                  <a:latin typeface="Univers" panose="020B0503020202020204" pitchFamily="34" charset="0"/>
                </a:rPr>
                <a:t>Editorial Policies, Guide for authors and Submission Templates on 	</a:t>
              </a:r>
              <a:r>
                <a:rPr lang="en-US" sz="2000" dirty="0">
                  <a:latin typeface="Univers" panose="020B0503020202020204" pitchFamily="34" charset="0"/>
                </a:rPr>
                <a:t>	</a:t>
              </a:r>
            </a:p>
            <a:p>
              <a:endParaRPr lang="en-US" sz="2000" dirty="0">
                <a:latin typeface="Univers" panose="020B0503020202020204" pitchFamily="34" charset="0"/>
                <a:hlinkClick r:id="rId8"/>
              </a:endParaRPr>
            </a:p>
          </p:txBody>
        </p:sp>
        <p:pic>
          <p:nvPicPr>
            <p:cNvPr id="1028" name="Picture 4" descr="Link - Benutzeroberfläche und Gesten Symbole">
              <a:extLst>
                <a:ext uri="{FF2B5EF4-FFF2-40B4-BE49-F238E27FC236}">
                  <a16:creationId xmlns:a16="http://schemas.microsoft.com/office/drawing/2014/main" id="{52FF25F2-DBA8-6F84-5372-6472176635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6586" y="6142738"/>
              <a:ext cx="510462" cy="510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F22CCF5F-6D55-49D6-3471-C6EC78E8A093}"/>
                </a:ext>
              </a:extLst>
            </p:cNvPr>
            <p:cNvSpPr txBox="1"/>
            <p:nvPr/>
          </p:nvSpPr>
          <p:spPr>
            <a:xfrm>
              <a:off x="9332390" y="6113256"/>
              <a:ext cx="669544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085565"/>
                  </a:solidFill>
                  <a:latin typeface="Univers" panose="020B0503020202020204" pitchFamily="34" charset="0"/>
                </a:rPr>
                <a:t>www.agcj.org</a:t>
              </a:r>
              <a:r>
                <a:rPr lang="en-US" sz="2800" b="1" dirty="0">
                  <a:solidFill>
                    <a:srgbClr val="085565"/>
                  </a:solidFill>
                  <a:latin typeface="Univers" panose="020B0503020202020204" pitchFamily="34" charset="0"/>
                </a:rPr>
                <a:t> 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A837715-2F1B-F0C5-FBBC-F61B12D5DAB2}"/>
              </a:ext>
            </a:extLst>
          </p:cNvPr>
          <p:cNvSpPr txBox="1"/>
          <p:nvPr/>
        </p:nvSpPr>
        <p:spPr>
          <a:xfrm>
            <a:off x="2115968" y="-2996"/>
            <a:ext cx="10076032" cy="99804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400" dirty="0">
                <a:solidFill>
                  <a:srgbClr val="202F57"/>
                </a:solidFill>
                <a:latin typeface="+mj-lt"/>
              </a:rPr>
              <a:t>Working with community &amp; journals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5ADEBE4-EF38-0DA4-9541-8C7030E1743B}"/>
              </a:ext>
            </a:extLst>
          </p:cNvPr>
          <p:cNvCxnSpPr>
            <a:cxnSpLocks/>
          </p:cNvCxnSpPr>
          <p:nvPr/>
        </p:nvCxnSpPr>
        <p:spPr>
          <a:xfrm>
            <a:off x="1057984" y="996694"/>
            <a:ext cx="10076033" cy="0"/>
          </a:xfrm>
          <a:prstGeom prst="line">
            <a:avLst/>
          </a:prstGeom>
          <a:ln w="28575">
            <a:solidFill>
              <a:srgbClr val="202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750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356A4A3-435A-5E36-FD08-2F7BDC080E78}"/>
              </a:ext>
            </a:extLst>
          </p:cNvPr>
          <p:cNvSpPr txBox="1"/>
          <p:nvPr/>
        </p:nvSpPr>
        <p:spPr>
          <a:xfrm>
            <a:off x="-1" y="5787189"/>
            <a:ext cx="12191999" cy="6674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en-GB" sz="4400" dirty="0">
              <a:solidFill>
                <a:srgbClr val="487A8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2FE292-3A82-80FA-FA33-25CF84A0D938}"/>
              </a:ext>
            </a:extLst>
          </p:cNvPr>
          <p:cNvSpPr txBox="1"/>
          <p:nvPr/>
        </p:nvSpPr>
        <p:spPr>
          <a:xfrm>
            <a:off x="2115968" y="-2996"/>
            <a:ext cx="10076032" cy="99804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400" dirty="0">
                <a:solidFill>
                  <a:srgbClr val="202F57"/>
                </a:solidFill>
                <a:latin typeface="+mj-lt"/>
              </a:rPr>
              <a:t>Cross-domain interoperability (</a:t>
            </a:r>
            <a:r>
              <a:rPr lang="en-GB" sz="4400" dirty="0" err="1">
                <a:solidFill>
                  <a:srgbClr val="202F57"/>
                </a:solidFill>
                <a:latin typeface="+mj-lt"/>
              </a:rPr>
              <a:t>WorldFAIR</a:t>
            </a:r>
            <a:r>
              <a:rPr lang="en-GB" sz="4400" dirty="0">
                <a:solidFill>
                  <a:srgbClr val="202F57"/>
                </a:solidFill>
                <a:latin typeface="+mj-lt"/>
              </a:rPr>
              <a:t>)</a:t>
            </a:r>
          </a:p>
        </p:txBody>
      </p:sp>
      <p:pic>
        <p:nvPicPr>
          <p:cNvPr id="1025" name="Picture 1" descr="page1image62268720">
            <a:extLst>
              <a:ext uri="{FF2B5EF4-FFF2-40B4-BE49-F238E27FC236}">
                <a16:creationId xmlns:a16="http://schemas.microsoft.com/office/drawing/2014/main" id="{E5ABF83B-1668-17C5-3466-0968FAD31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3682" r="-1" b="4009"/>
          <a:stretch/>
        </p:blipFill>
        <p:spPr bwMode="auto">
          <a:xfrm>
            <a:off x="0" y="1538730"/>
            <a:ext cx="5127612" cy="493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96F5D8-D6B3-5756-121F-EC6978110B2C}"/>
              </a:ext>
            </a:extLst>
          </p:cNvPr>
          <p:cNvCxnSpPr>
            <a:cxnSpLocks/>
          </p:cNvCxnSpPr>
          <p:nvPr/>
        </p:nvCxnSpPr>
        <p:spPr>
          <a:xfrm>
            <a:off x="1057984" y="996694"/>
            <a:ext cx="10076033" cy="0"/>
          </a:xfrm>
          <a:prstGeom prst="line">
            <a:avLst/>
          </a:prstGeom>
          <a:ln w="28575">
            <a:solidFill>
              <a:srgbClr val="202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1994B9D-B13A-61F0-07D0-0B8F89F3BF35}"/>
              </a:ext>
            </a:extLst>
          </p:cNvPr>
          <p:cNvSpPr txBox="1"/>
          <p:nvPr/>
        </p:nvSpPr>
        <p:spPr>
          <a:xfrm>
            <a:off x="5533900" y="1713730"/>
            <a:ext cx="6611168" cy="37856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GB" sz="2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Led by the Committee On DATA of the International Science Council (CODATA) and the Research Data Alliance (RDA)</a:t>
            </a:r>
          </a:p>
          <a:p>
            <a:pPr marL="285750" indent="-285750"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GB" sz="2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funded by the European Commission 2022-2024</a:t>
            </a:r>
          </a:p>
          <a:p>
            <a:pPr marL="285750" indent="-285750"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0000"/>
                </a:solidFill>
                <a:latin typeface="Calibri" panose="020F0502020204030204" pitchFamily="34" charset="0"/>
              </a:rPr>
              <a:t>11 discipline and cross-discipline case studies</a:t>
            </a:r>
          </a:p>
          <a:p>
            <a:pPr marL="285750" indent="-285750"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dk1"/>
                </a:solidFill>
                <a:ea typeface="Candara"/>
                <a:cs typeface="Candara"/>
                <a:sym typeface="Candara"/>
              </a:rPr>
              <a:t>Geochemistry use case to articulate interoperability framework for research domains</a:t>
            </a:r>
            <a:r>
              <a:rPr lang="en-GB" sz="2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285750" indent="-285750"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GB" sz="2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collectively sought to advance implementation of the FAIR principles and improve Interoperability and reusability</a:t>
            </a:r>
            <a:endParaRPr lang="en-US" sz="2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2B354B-3358-6A7B-C8B4-EC2957C07C98}"/>
              </a:ext>
            </a:extLst>
          </p:cNvPr>
          <p:cNvSpPr txBox="1"/>
          <p:nvPr/>
        </p:nvSpPr>
        <p:spPr>
          <a:xfrm>
            <a:off x="5584455" y="5630202"/>
            <a:ext cx="6510059" cy="71508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Enabling FAIR data in Geochemistry through the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WorldFAIR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Project</a:t>
            </a:r>
            <a:endParaRPr lang="en-GB" dirty="0">
              <a:hlinkClick r:id="" action="ppaction://noaction"/>
            </a:endParaRPr>
          </a:p>
          <a:p>
            <a:pPr algn="ctr"/>
            <a:r>
              <a:rPr lang="en-GB" dirty="0">
                <a:hlinkClick r:id="" action="ppaction://noaction"/>
              </a:rPr>
              <a:t>https://doi.org/10.5281/zenodo.13932070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8B7018-9FF5-3587-EEF8-24F3962BFB48}"/>
              </a:ext>
            </a:extLst>
          </p:cNvPr>
          <p:cNvSpPr txBox="1"/>
          <p:nvPr/>
        </p:nvSpPr>
        <p:spPr>
          <a:xfrm>
            <a:off x="97486" y="1103911"/>
            <a:ext cx="88058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200" b="1" i="0" strike="noStrike" dirty="0">
                <a:effectLst/>
                <a:latin typeface="Calibri" panose="020F0502020204030204" pitchFamily="34" charset="0"/>
              </a:rPr>
              <a:t>WorldFAIR</a:t>
            </a:r>
            <a:r>
              <a:rPr lang="en-GB" sz="2200" b="0" i="0" strike="noStrike" dirty="0">
                <a:effectLst/>
                <a:latin typeface="Calibri" panose="020F0502020204030204" pitchFamily="34" charset="0"/>
              </a:rPr>
              <a:t> Project on Global Cooperation on FAIR Data Policy and Practice</a:t>
            </a:r>
          </a:p>
        </p:txBody>
      </p:sp>
      <p:sp>
        <p:nvSpPr>
          <p:cNvPr id="9" name="Google Shape;369;p15">
            <a:extLst>
              <a:ext uri="{FF2B5EF4-FFF2-40B4-BE49-F238E27FC236}">
                <a16:creationId xmlns:a16="http://schemas.microsoft.com/office/drawing/2014/main" id="{A5265D83-1189-300F-B3F0-F0365AB2F29C}"/>
              </a:ext>
            </a:extLst>
          </p:cNvPr>
          <p:cNvSpPr txBox="1"/>
          <p:nvPr/>
        </p:nvSpPr>
        <p:spPr>
          <a:xfrm>
            <a:off x="9322961" y="1097940"/>
            <a:ext cx="2771553" cy="369291"/>
          </a:xfrm>
          <a:prstGeom prst="rect">
            <a:avLst/>
          </a:prstGeom>
          <a:gradFill>
            <a:gsLst>
              <a:gs pos="0">
                <a:srgbClr val="288A89"/>
              </a:gs>
              <a:gs pos="69000">
                <a:srgbClr val="007A7A"/>
              </a:gs>
              <a:gs pos="100000">
                <a:srgbClr val="007373"/>
              </a:gs>
            </a:gsLst>
            <a:lin ang="5400000" scaled="0"/>
          </a:gradFill>
          <a:ln>
            <a:noFill/>
          </a:ln>
          <a:effectLst>
            <a:outerShdw blurRad="50800" dist="50800" dir="5400000" sx="96000" sy="96000" rotWithShape="0">
              <a:srgbClr val="000000">
                <a:alpha val="4784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dirty="0">
                <a:solidFill>
                  <a:schemeClr val="lt1"/>
                </a:solidFill>
                <a:ea typeface="Candara"/>
                <a:cs typeface="Candara"/>
                <a:sym typeface="Candara"/>
              </a:rPr>
              <a:t>https://</a:t>
            </a:r>
            <a:r>
              <a:rPr lang="en-US" b="0" i="0" u="none" strike="noStrike" dirty="0" err="1">
                <a:solidFill>
                  <a:schemeClr val="lt1"/>
                </a:solidFill>
                <a:ea typeface="Candara"/>
                <a:cs typeface="Candara"/>
                <a:sym typeface="Candara"/>
              </a:rPr>
              <a:t>worldfair-project.eu</a:t>
            </a:r>
            <a:endParaRPr b="0" i="0" u="none" strike="noStrike" dirty="0">
              <a:solidFill>
                <a:schemeClr val="lt1"/>
              </a:solidFill>
              <a:ea typeface="Candara"/>
              <a:cs typeface="Candara"/>
              <a:sym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090593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90B6A92C-A3C6-B34F-B275-D8566501F34C}"/>
              </a:ext>
            </a:extLst>
          </p:cNvPr>
          <p:cNvSpPr txBox="1">
            <a:spLocks/>
          </p:cNvSpPr>
          <p:nvPr/>
        </p:nvSpPr>
        <p:spPr>
          <a:xfrm>
            <a:off x="1676400" y="2235200"/>
            <a:ext cx="10424556" cy="335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lnSpc>
                <a:spcPct val="180000"/>
              </a:lnSpc>
              <a:buFont typeface="+mj-lt"/>
              <a:buAutoNum type="arabicPeriod"/>
            </a:pPr>
            <a:r>
              <a:rPr lang="en-GB" sz="4000" dirty="0">
                <a:solidFill>
                  <a:schemeClr val="bg1">
                    <a:lumMod val="50000"/>
                  </a:schemeClr>
                </a:solidFill>
              </a:rPr>
              <a:t>Geochemical data types</a:t>
            </a:r>
          </a:p>
          <a:p>
            <a:pPr marL="742950" indent="-742950">
              <a:lnSpc>
                <a:spcPct val="180000"/>
              </a:lnSpc>
              <a:buFont typeface="+mj-lt"/>
              <a:buAutoNum type="arabicPeriod"/>
            </a:pPr>
            <a:r>
              <a:rPr lang="en-GB" sz="4000" dirty="0">
                <a:solidFill>
                  <a:schemeClr val="bg1">
                    <a:lumMod val="50000"/>
                  </a:schemeClr>
                </a:solidFill>
              </a:rPr>
              <a:t>Geochemical data standards</a:t>
            </a:r>
          </a:p>
          <a:p>
            <a:pPr marL="742950" indent="-742950">
              <a:lnSpc>
                <a:spcPct val="180000"/>
              </a:lnSpc>
              <a:buFont typeface="+mj-lt"/>
              <a:buAutoNum type="arabicPeriod"/>
            </a:pPr>
            <a:r>
              <a:rPr lang="en-GB" sz="4000" b="1" dirty="0"/>
              <a:t>Integration with EPOS</a:t>
            </a:r>
          </a:p>
        </p:txBody>
      </p:sp>
    </p:spTree>
    <p:extLst>
      <p:ext uri="{BB962C8B-B14F-4D97-AF65-F5344CB8AC3E}">
        <p14:creationId xmlns:p14="http://schemas.microsoft.com/office/powerpoint/2010/main" val="2573374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24C44F1-9825-1FAE-7794-ABEA59F2070F}"/>
              </a:ext>
            </a:extLst>
          </p:cNvPr>
          <p:cNvSpPr txBox="1"/>
          <p:nvPr/>
        </p:nvSpPr>
        <p:spPr>
          <a:xfrm>
            <a:off x="-1" y="5787189"/>
            <a:ext cx="12191999" cy="6674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en-GB" sz="4400" dirty="0">
              <a:solidFill>
                <a:srgbClr val="487A8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F061D8-170F-3A83-26F4-E9AB329F63AC}"/>
              </a:ext>
            </a:extLst>
          </p:cNvPr>
          <p:cNvSpPr txBox="1"/>
          <p:nvPr/>
        </p:nvSpPr>
        <p:spPr>
          <a:xfrm>
            <a:off x="2115968" y="-2996"/>
            <a:ext cx="10076032" cy="99804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400" dirty="0" err="1">
                <a:solidFill>
                  <a:srgbClr val="202F57"/>
                </a:solidFill>
                <a:latin typeface="+mj-lt"/>
              </a:rPr>
              <a:t>OneGeochemistry</a:t>
            </a:r>
            <a:r>
              <a:rPr lang="en-GB" sz="4400" dirty="0">
                <a:solidFill>
                  <a:srgbClr val="202F57"/>
                </a:solidFill>
                <a:latin typeface="+mj-lt"/>
              </a:rPr>
              <a:t> – EPOS integration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5CCF86-07A2-721A-E0F9-D0F62A85DDA0}"/>
              </a:ext>
            </a:extLst>
          </p:cNvPr>
          <p:cNvSpPr txBox="1"/>
          <p:nvPr/>
        </p:nvSpPr>
        <p:spPr>
          <a:xfrm>
            <a:off x="506521" y="1251248"/>
            <a:ext cx="5790403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b="1" dirty="0"/>
              <a:t>Data exposure/discovery: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400" dirty="0"/>
              <a:t>Repository datasets</a:t>
            </a:r>
            <a:br>
              <a:rPr lang="en-GB" sz="2400" dirty="0"/>
            </a:br>
            <a:r>
              <a:rPr lang="en-GB" sz="2400" dirty="0"/>
              <a:t>(e.g. GFZ Data Services </a:t>
            </a:r>
            <a:r>
              <a:rPr lang="en-GB" sz="2400" dirty="0">
                <a:sym typeface="Wingdings" pitchFamily="2" charset="2"/>
              </a:rPr>
              <a:t> EPOS MSL</a:t>
            </a:r>
            <a:r>
              <a:rPr lang="en-GB" sz="2400" dirty="0"/>
              <a:t>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02F194-F1B1-4B72-9D94-2F19E37993BC}"/>
              </a:ext>
            </a:extLst>
          </p:cNvPr>
          <p:cNvCxnSpPr>
            <a:cxnSpLocks/>
          </p:cNvCxnSpPr>
          <p:nvPr/>
        </p:nvCxnSpPr>
        <p:spPr>
          <a:xfrm>
            <a:off x="1057984" y="996694"/>
            <a:ext cx="10076033" cy="0"/>
          </a:xfrm>
          <a:prstGeom prst="line">
            <a:avLst/>
          </a:prstGeom>
          <a:ln w="28575">
            <a:solidFill>
              <a:srgbClr val="202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73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997FE6-29F7-2BEB-C1C2-1E9288C67165}"/>
              </a:ext>
            </a:extLst>
          </p:cNvPr>
          <p:cNvSpPr txBox="1"/>
          <p:nvPr/>
        </p:nvSpPr>
        <p:spPr>
          <a:xfrm>
            <a:off x="-1" y="5787189"/>
            <a:ext cx="12191999" cy="6674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en-GB" sz="4400" dirty="0">
              <a:solidFill>
                <a:srgbClr val="487A8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53DDCB-9E31-32A2-65A3-E566466B8692}"/>
              </a:ext>
            </a:extLst>
          </p:cNvPr>
          <p:cNvSpPr txBox="1"/>
          <p:nvPr/>
        </p:nvSpPr>
        <p:spPr>
          <a:xfrm>
            <a:off x="2115968" y="-2996"/>
            <a:ext cx="10076032" cy="99804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400" dirty="0">
                <a:solidFill>
                  <a:srgbClr val="202F57"/>
                </a:solidFill>
                <a:latin typeface="+mj-lt"/>
              </a:rPr>
              <a:t>Integration of repository datasets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642AD4D-0545-59EE-0AE3-B2491341193A}"/>
              </a:ext>
            </a:extLst>
          </p:cNvPr>
          <p:cNvCxnSpPr>
            <a:cxnSpLocks/>
          </p:cNvCxnSpPr>
          <p:nvPr/>
        </p:nvCxnSpPr>
        <p:spPr>
          <a:xfrm>
            <a:off x="1057985" y="996695"/>
            <a:ext cx="10076033" cy="0"/>
          </a:xfrm>
          <a:prstGeom prst="line">
            <a:avLst/>
          </a:prstGeom>
          <a:ln w="28575">
            <a:solidFill>
              <a:srgbClr val="202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3BAFDDB-79E9-0E87-5664-703A100259AC}"/>
              </a:ext>
            </a:extLst>
          </p:cNvPr>
          <p:cNvSpPr txBox="1"/>
          <p:nvPr/>
        </p:nvSpPr>
        <p:spPr>
          <a:xfrm>
            <a:off x="506521" y="3908343"/>
            <a:ext cx="51082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400" dirty="0"/>
              <a:t>Connect additional data </a:t>
            </a:r>
            <a:r>
              <a:rPr lang="en-US" sz="2400" dirty="0" err="1"/>
              <a:t>centre</a:t>
            </a:r>
            <a:r>
              <a:rPr lang="en-US" sz="2400" dirty="0"/>
              <a:t> in GFZ Data Services to EPOS MSL Portal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400" dirty="0"/>
              <a:t>Harvest metadata from dataset DOI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400" dirty="0"/>
              <a:t>Extend to other geochemical repositories?</a:t>
            </a:r>
          </a:p>
        </p:txBody>
      </p:sp>
      <p:pic>
        <p:nvPicPr>
          <p:cNvPr id="12" name="Google Shape;465;p49">
            <a:extLst>
              <a:ext uri="{FF2B5EF4-FFF2-40B4-BE49-F238E27FC236}">
                <a16:creationId xmlns:a16="http://schemas.microsoft.com/office/drawing/2014/main" id="{0DA476AB-8602-4290-D9DC-7940AE13954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52375" y="3107864"/>
            <a:ext cx="3616507" cy="780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EA84E0-D186-6B6E-AF77-73000E405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74332"/>
            <a:ext cx="5840783" cy="46440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13C80F-7761-0A04-6A2A-0946B2640D08}"/>
              </a:ext>
            </a:extLst>
          </p:cNvPr>
          <p:cNvSpPr txBox="1"/>
          <p:nvPr/>
        </p:nvSpPr>
        <p:spPr>
          <a:xfrm>
            <a:off x="8108363" y="1251248"/>
            <a:ext cx="1826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Data </a:t>
            </a:r>
            <a:r>
              <a:rPr lang="en-US" sz="2400" b="1" dirty="0" err="1"/>
              <a:t>Centres</a:t>
            </a:r>
            <a:endParaRPr lang="en-US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50C991-9916-E572-D388-3DE2E9BC288E}"/>
              </a:ext>
            </a:extLst>
          </p:cNvPr>
          <p:cNvSpPr txBox="1"/>
          <p:nvPr/>
        </p:nvSpPr>
        <p:spPr>
          <a:xfrm>
            <a:off x="506521" y="1251248"/>
            <a:ext cx="5790403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b="1" dirty="0"/>
              <a:t>Data exposure/discovery: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400" dirty="0"/>
              <a:t>Repository datasets</a:t>
            </a:r>
            <a:br>
              <a:rPr lang="en-GB" sz="2400" dirty="0"/>
            </a:br>
            <a:r>
              <a:rPr lang="en-GB" sz="2400" dirty="0"/>
              <a:t>(e.g. GFZ Data Services </a:t>
            </a:r>
            <a:r>
              <a:rPr lang="en-GB" sz="2400" dirty="0">
                <a:sym typeface="Wingdings" pitchFamily="2" charset="2"/>
              </a:rPr>
              <a:t> EPOS MSL</a:t>
            </a:r>
            <a:r>
              <a:rPr lang="en-GB" sz="2400" dirty="0"/>
              <a:t>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680421B-C230-8CBD-4FE0-7211860CBB04}"/>
              </a:ext>
            </a:extLst>
          </p:cNvPr>
          <p:cNvSpPr/>
          <p:nvPr/>
        </p:nvSpPr>
        <p:spPr>
          <a:xfrm>
            <a:off x="8791074" y="1740602"/>
            <a:ext cx="1315453" cy="8925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43AD67F-29C7-66E6-3AE8-BAB01CFBB3E7}"/>
              </a:ext>
            </a:extLst>
          </p:cNvPr>
          <p:cNvSpPr/>
          <p:nvPr/>
        </p:nvSpPr>
        <p:spPr>
          <a:xfrm>
            <a:off x="6923375" y="1740602"/>
            <a:ext cx="1315453" cy="8925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4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24C44F1-9825-1FAE-7794-ABEA59F2070F}"/>
              </a:ext>
            </a:extLst>
          </p:cNvPr>
          <p:cNvSpPr txBox="1"/>
          <p:nvPr/>
        </p:nvSpPr>
        <p:spPr>
          <a:xfrm>
            <a:off x="-1" y="5787189"/>
            <a:ext cx="12191999" cy="6674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en-GB" sz="4400" dirty="0">
              <a:solidFill>
                <a:srgbClr val="487A8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F061D8-170F-3A83-26F4-E9AB329F63AC}"/>
              </a:ext>
            </a:extLst>
          </p:cNvPr>
          <p:cNvSpPr txBox="1"/>
          <p:nvPr/>
        </p:nvSpPr>
        <p:spPr>
          <a:xfrm>
            <a:off x="2115968" y="-2996"/>
            <a:ext cx="10076032" cy="99804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400" dirty="0" err="1">
                <a:solidFill>
                  <a:srgbClr val="202F57"/>
                </a:solidFill>
                <a:latin typeface="+mj-lt"/>
              </a:rPr>
              <a:t>OneGeochemistry</a:t>
            </a:r>
            <a:r>
              <a:rPr lang="en-GB" sz="4400" dirty="0">
                <a:solidFill>
                  <a:srgbClr val="202F57"/>
                </a:solidFill>
                <a:latin typeface="+mj-lt"/>
              </a:rPr>
              <a:t> – EPOS integration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5CCF86-07A2-721A-E0F9-D0F62A85DDA0}"/>
              </a:ext>
            </a:extLst>
          </p:cNvPr>
          <p:cNvSpPr txBox="1"/>
          <p:nvPr/>
        </p:nvSpPr>
        <p:spPr>
          <a:xfrm>
            <a:off x="506521" y="1251248"/>
            <a:ext cx="5790403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b="1" dirty="0"/>
              <a:t>Data exposure/discovery: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400" dirty="0"/>
              <a:t>Repository datasets</a:t>
            </a:r>
            <a:br>
              <a:rPr lang="en-GB" sz="2400" dirty="0"/>
            </a:br>
            <a:r>
              <a:rPr lang="en-GB" sz="2400" dirty="0"/>
              <a:t>(e.g. GFZ Data Services </a:t>
            </a:r>
            <a:r>
              <a:rPr lang="en-GB" sz="2400" dirty="0">
                <a:sym typeface="Wingdings" pitchFamily="2" charset="2"/>
              </a:rPr>
              <a:t> EPOS MSL</a:t>
            </a:r>
            <a:r>
              <a:rPr lang="en-GB" sz="2400" dirty="0"/>
              <a:t>)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400" dirty="0"/>
              <a:t>Database holdings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02F194-F1B1-4B72-9D94-2F19E37993BC}"/>
              </a:ext>
            </a:extLst>
          </p:cNvPr>
          <p:cNvCxnSpPr>
            <a:cxnSpLocks/>
          </p:cNvCxnSpPr>
          <p:nvPr/>
        </p:nvCxnSpPr>
        <p:spPr>
          <a:xfrm>
            <a:off x="1057984" y="996694"/>
            <a:ext cx="10076033" cy="0"/>
          </a:xfrm>
          <a:prstGeom prst="line">
            <a:avLst/>
          </a:prstGeom>
          <a:ln w="28575">
            <a:solidFill>
              <a:srgbClr val="202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175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997FE6-29F7-2BEB-C1C2-1E9288C67165}"/>
              </a:ext>
            </a:extLst>
          </p:cNvPr>
          <p:cNvSpPr txBox="1"/>
          <p:nvPr/>
        </p:nvSpPr>
        <p:spPr>
          <a:xfrm>
            <a:off x="-1" y="5787189"/>
            <a:ext cx="12191999" cy="6674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en-GB" sz="4400" dirty="0">
              <a:solidFill>
                <a:srgbClr val="487A8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53DDCB-9E31-32A2-65A3-E566466B8692}"/>
              </a:ext>
            </a:extLst>
          </p:cNvPr>
          <p:cNvSpPr txBox="1"/>
          <p:nvPr/>
        </p:nvSpPr>
        <p:spPr>
          <a:xfrm>
            <a:off x="2115968" y="-2996"/>
            <a:ext cx="10076032" cy="99804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400" dirty="0">
                <a:solidFill>
                  <a:srgbClr val="202F57"/>
                </a:solidFill>
                <a:latin typeface="+mj-lt"/>
              </a:rPr>
              <a:t>Data discovery via synthesis databases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22F4B8-9901-444F-B911-A5D97BD768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22731" y="1058325"/>
            <a:ext cx="10012795" cy="535268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642AD4D-0545-59EE-0AE3-B2491341193A}"/>
              </a:ext>
            </a:extLst>
          </p:cNvPr>
          <p:cNvCxnSpPr>
            <a:cxnSpLocks/>
          </p:cNvCxnSpPr>
          <p:nvPr/>
        </p:nvCxnSpPr>
        <p:spPr>
          <a:xfrm>
            <a:off x="1057985" y="996695"/>
            <a:ext cx="10076033" cy="0"/>
          </a:xfrm>
          <a:prstGeom prst="line">
            <a:avLst/>
          </a:prstGeom>
          <a:ln w="28575">
            <a:solidFill>
              <a:srgbClr val="202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24DF7DE-F4B1-F40A-10B3-9205C11693E8}"/>
              </a:ext>
            </a:extLst>
          </p:cNvPr>
          <p:cNvSpPr txBox="1"/>
          <p:nvPr/>
        </p:nvSpPr>
        <p:spPr>
          <a:xfrm>
            <a:off x="88557" y="1132515"/>
            <a:ext cx="2895275" cy="1835319"/>
          </a:xfrm>
          <a:prstGeom prst="roundRect">
            <a:avLst>
              <a:gd name="adj" fmla="val 3500"/>
            </a:avLst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  <a:alpha val="70000"/>
                </a:schemeClr>
              </a:gs>
              <a:gs pos="50000">
                <a:schemeClr val="accent4">
                  <a:lumMod val="105000"/>
                  <a:satMod val="103000"/>
                  <a:tint val="73000"/>
                  <a:alpha val="70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  <a:alpha val="7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179996" indent="-17999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26.5M minerals</a:t>
            </a:r>
          </a:p>
          <a:p>
            <a:pPr marL="179996" indent="-17999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16.3M whole-rocks</a:t>
            </a:r>
          </a:p>
          <a:p>
            <a:pPr marL="179996" indent="-17999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1. 8M </a:t>
            </a:r>
            <a:r>
              <a:rPr lang="en-US" sz="2400" dirty="0" err="1"/>
              <a:t>volc</a:t>
            </a:r>
            <a:r>
              <a:rPr lang="en-US" sz="2400" dirty="0"/>
              <a:t>. glasses</a:t>
            </a:r>
          </a:p>
          <a:p>
            <a:pPr marL="179996" indent="-17999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1.5M inclusions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293853-E098-38CA-9435-7B1F14F72B42}"/>
              </a:ext>
            </a:extLst>
          </p:cNvPr>
          <p:cNvSpPr txBox="1"/>
          <p:nvPr/>
        </p:nvSpPr>
        <p:spPr>
          <a:xfrm>
            <a:off x="88558" y="4619620"/>
            <a:ext cx="3504874" cy="1380411"/>
          </a:xfrm>
          <a:prstGeom prst="roundRect">
            <a:avLst>
              <a:gd name="adj" fmla="val 3500"/>
            </a:avLst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  <a:alpha val="70000"/>
                </a:schemeClr>
              </a:gs>
              <a:gs pos="50000">
                <a:schemeClr val="accent4">
                  <a:lumMod val="105000"/>
                  <a:satMod val="103000"/>
                  <a:tint val="73000"/>
                  <a:alpha val="70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  <a:alpha val="7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179996" indent="-17999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dirty="0"/>
              <a:t>27, 097 </a:t>
            </a:r>
            <a:r>
              <a:rPr lang="de-DE" sz="2400" dirty="0" err="1"/>
              <a:t>papers</a:t>
            </a:r>
            <a:endParaRPr lang="de-DE" sz="2400" dirty="0"/>
          </a:p>
          <a:p>
            <a:pPr marL="179996" indent="-17999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/>
              <a:t>846,741</a:t>
            </a:r>
            <a:r>
              <a:rPr lang="de-DE" sz="2400" dirty="0"/>
              <a:t> </a:t>
            </a:r>
            <a:r>
              <a:rPr lang="de-DE" sz="2400" dirty="0" err="1"/>
              <a:t>samples</a:t>
            </a:r>
            <a:endParaRPr lang="de-DE" sz="2400" dirty="0"/>
          </a:p>
          <a:p>
            <a:pPr marL="179996" indent="-17999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/>
              <a:t>48,158,050</a:t>
            </a:r>
            <a:r>
              <a:rPr lang="de-DE" sz="2400" dirty="0"/>
              <a:t> </a:t>
            </a:r>
            <a:r>
              <a:rPr lang="de-DE" sz="2400" dirty="0" err="1"/>
              <a:t>data</a:t>
            </a:r>
            <a:r>
              <a:rPr lang="de-DE" sz="2400" dirty="0"/>
              <a:t> </a:t>
            </a:r>
            <a:r>
              <a:rPr lang="de-DE" sz="2400" dirty="0" err="1"/>
              <a:t>values</a:t>
            </a:r>
            <a:endParaRPr lang="de-DE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F4BC62-4CBB-BCDF-5033-3A4A422E2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" y="3294398"/>
            <a:ext cx="1107365" cy="995771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3E1D26D-088D-88F6-C95E-FCD9673BB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21" y="3080411"/>
            <a:ext cx="1423745" cy="142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998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90B6A92C-A3C6-B34F-B275-D8566501F34C}"/>
              </a:ext>
            </a:extLst>
          </p:cNvPr>
          <p:cNvSpPr txBox="1">
            <a:spLocks/>
          </p:cNvSpPr>
          <p:nvPr/>
        </p:nvSpPr>
        <p:spPr>
          <a:xfrm>
            <a:off x="1676400" y="2235200"/>
            <a:ext cx="10424556" cy="335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lnSpc>
                <a:spcPct val="180000"/>
              </a:lnSpc>
              <a:buFont typeface="+mj-lt"/>
              <a:buAutoNum type="arabicPeriod"/>
            </a:pPr>
            <a:r>
              <a:rPr lang="en-GB" sz="4000" dirty="0"/>
              <a:t>Geochemical data types</a:t>
            </a:r>
          </a:p>
          <a:p>
            <a:pPr marL="742950" indent="-742950">
              <a:lnSpc>
                <a:spcPct val="180000"/>
              </a:lnSpc>
              <a:buFont typeface="+mj-lt"/>
              <a:buAutoNum type="arabicPeriod"/>
            </a:pPr>
            <a:r>
              <a:rPr lang="en-GB" sz="4000" dirty="0"/>
              <a:t>Geochemical data standards</a:t>
            </a:r>
          </a:p>
          <a:p>
            <a:pPr marL="742950" indent="-742950">
              <a:lnSpc>
                <a:spcPct val="180000"/>
              </a:lnSpc>
              <a:buFont typeface="+mj-lt"/>
              <a:buAutoNum type="arabicPeriod"/>
            </a:pPr>
            <a:r>
              <a:rPr lang="en-GB" sz="4000" dirty="0"/>
              <a:t>Integration with EPOS</a:t>
            </a:r>
          </a:p>
        </p:txBody>
      </p:sp>
    </p:spTree>
    <p:extLst>
      <p:ext uri="{BB962C8B-B14F-4D97-AF65-F5344CB8AC3E}">
        <p14:creationId xmlns:p14="http://schemas.microsoft.com/office/powerpoint/2010/main" val="36425573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24C44F1-9825-1FAE-7794-ABEA59F2070F}"/>
              </a:ext>
            </a:extLst>
          </p:cNvPr>
          <p:cNvSpPr txBox="1"/>
          <p:nvPr/>
        </p:nvSpPr>
        <p:spPr>
          <a:xfrm>
            <a:off x="-1" y="5787189"/>
            <a:ext cx="12191999" cy="6674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en-GB" sz="4400" dirty="0">
              <a:solidFill>
                <a:srgbClr val="487A8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99B13A-0224-E435-2EC3-AACD95E06457}"/>
              </a:ext>
            </a:extLst>
          </p:cNvPr>
          <p:cNvSpPr txBox="1"/>
          <p:nvPr/>
        </p:nvSpPr>
        <p:spPr>
          <a:xfrm>
            <a:off x="506521" y="3356362"/>
            <a:ext cx="9455626" cy="2846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 startAt="3"/>
            </a:pPr>
            <a:r>
              <a:rPr lang="en-GB" sz="2400" dirty="0"/>
              <a:t>EPOS as multiplicator of and contributor to </a:t>
            </a:r>
            <a:r>
              <a:rPr lang="en-GB" sz="2400" b="1" dirty="0"/>
              <a:t>geochemical standards</a:t>
            </a:r>
          </a:p>
          <a:p>
            <a:pPr marL="800100" lvl="1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400" dirty="0"/>
              <a:t>Tap into EPOS community 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Multi-Scale Laboratories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Volcano Observations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Others?</a:t>
            </a:r>
          </a:p>
          <a:p>
            <a:pPr marL="914400" lvl="1" indent="-457200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400" dirty="0"/>
              <a:t>Contribute to further standard development/</a:t>
            </a:r>
            <a:r>
              <a:rPr lang="en-US" sz="2400" dirty="0" err="1"/>
              <a:t>harmonisation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F061D8-170F-3A83-26F4-E9AB329F63AC}"/>
              </a:ext>
            </a:extLst>
          </p:cNvPr>
          <p:cNvSpPr txBox="1"/>
          <p:nvPr/>
        </p:nvSpPr>
        <p:spPr>
          <a:xfrm>
            <a:off x="2115968" y="-2996"/>
            <a:ext cx="10076032" cy="99804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400" dirty="0" err="1">
                <a:solidFill>
                  <a:srgbClr val="202F57"/>
                </a:solidFill>
                <a:latin typeface="+mj-lt"/>
              </a:rPr>
              <a:t>OneGeochemistry</a:t>
            </a:r>
            <a:r>
              <a:rPr lang="en-GB" sz="4400" dirty="0">
                <a:solidFill>
                  <a:srgbClr val="202F57"/>
                </a:solidFill>
                <a:latin typeface="+mj-lt"/>
              </a:rPr>
              <a:t> – EPOS integration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5CCF86-07A2-721A-E0F9-D0F62A85DDA0}"/>
              </a:ext>
            </a:extLst>
          </p:cNvPr>
          <p:cNvSpPr txBox="1"/>
          <p:nvPr/>
        </p:nvSpPr>
        <p:spPr>
          <a:xfrm>
            <a:off x="506521" y="1251248"/>
            <a:ext cx="5790403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b="1" dirty="0"/>
              <a:t>Data exposure/discovery: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400" dirty="0"/>
              <a:t>Repository datasets</a:t>
            </a:r>
            <a:br>
              <a:rPr lang="en-GB" sz="2400" dirty="0"/>
            </a:br>
            <a:r>
              <a:rPr lang="en-GB" sz="2400" dirty="0"/>
              <a:t>(e.g. GFZ Data Services </a:t>
            </a:r>
            <a:r>
              <a:rPr lang="en-GB" sz="2400" dirty="0">
                <a:sym typeface="Wingdings" pitchFamily="2" charset="2"/>
              </a:rPr>
              <a:t> EPOS MSL</a:t>
            </a:r>
            <a:r>
              <a:rPr lang="en-GB" sz="2400" dirty="0"/>
              <a:t>)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400" dirty="0"/>
              <a:t>Database holdings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02F194-F1B1-4B72-9D94-2F19E37993BC}"/>
              </a:ext>
            </a:extLst>
          </p:cNvPr>
          <p:cNvCxnSpPr>
            <a:cxnSpLocks/>
          </p:cNvCxnSpPr>
          <p:nvPr/>
        </p:nvCxnSpPr>
        <p:spPr>
          <a:xfrm>
            <a:off x="1057984" y="996694"/>
            <a:ext cx="10076033" cy="0"/>
          </a:xfrm>
          <a:prstGeom prst="line">
            <a:avLst/>
          </a:prstGeom>
          <a:ln w="28575">
            <a:solidFill>
              <a:srgbClr val="202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698C04F-3783-1E9F-F88A-DD9326E60245}"/>
              </a:ext>
            </a:extLst>
          </p:cNvPr>
          <p:cNvSpPr txBox="1"/>
          <p:nvPr/>
        </p:nvSpPr>
        <p:spPr>
          <a:xfrm>
            <a:off x="7587915" y="4592316"/>
            <a:ext cx="37305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GB" sz="2400" b="1" dirty="0">
                <a:solidFill>
                  <a:srgbClr val="202F57"/>
                </a:solidFill>
              </a:rPr>
              <a:t>EPOS </a:t>
            </a:r>
            <a:r>
              <a:rPr lang="en-GB" sz="2400" b="1" dirty="0">
                <a:solidFill>
                  <a:srgbClr val="202F57"/>
                </a:solidFill>
                <a:sym typeface="Wingdings" pitchFamily="2" charset="2"/>
              </a:rPr>
              <a:t> </a:t>
            </a:r>
            <a:r>
              <a:rPr lang="en-GB" sz="2400" b="1" dirty="0" err="1">
                <a:solidFill>
                  <a:srgbClr val="487A81"/>
                </a:solidFill>
              </a:rPr>
              <a:t>OneGeochemistry</a:t>
            </a:r>
            <a:endParaRPr lang="en-GB" sz="2400" dirty="0">
              <a:solidFill>
                <a:srgbClr val="487A8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66FA69-3D77-FD96-A92C-E78B113BD988}"/>
              </a:ext>
            </a:extLst>
          </p:cNvPr>
          <p:cNvSpPr txBox="1"/>
          <p:nvPr/>
        </p:nvSpPr>
        <p:spPr>
          <a:xfrm>
            <a:off x="7587916" y="1933812"/>
            <a:ext cx="37305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GB" sz="2400" b="1" dirty="0" err="1">
                <a:solidFill>
                  <a:srgbClr val="487A81"/>
                </a:solidFill>
              </a:rPr>
              <a:t>OneGeochemistry</a:t>
            </a:r>
            <a:r>
              <a:rPr lang="en-GB" sz="2400" b="1" dirty="0">
                <a:solidFill>
                  <a:srgbClr val="487A81"/>
                </a:solidFill>
              </a:rPr>
              <a:t> </a:t>
            </a:r>
            <a:r>
              <a:rPr lang="en-GB" sz="2400" b="1" dirty="0">
                <a:solidFill>
                  <a:srgbClr val="487A81"/>
                </a:solidFill>
                <a:sym typeface="Wingdings" pitchFamily="2" charset="2"/>
              </a:rPr>
              <a:t> </a:t>
            </a:r>
            <a:r>
              <a:rPr lang="en-GB" sz="2400" b="1" dirty="0">
                <a:solidFill>
                  <a:srgbClr val="202F57"/>
                </a:solidFill>
                <a:sym typeface="Wingdings" pitchFamily="2" charset="2"/>
              </a:rPr>
              <a:t>EPOS</a:t>
            </a:r>
            <a:endParaRPr lang="en-GB" sz="2400" dirty="0">
              <a:solidFill>
                <a:srgbClr val="202F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500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90B6A92C-A3C6-B34F-B275-D8566501F34C}"/>
              </a:ext>
            </a:extLst>
          </p:cNvPr>
          <p:cNvSpPr txBox="1">
            <a:spLocks/>
          </p:cNvSpPr>
          <p:nvPr/>
        </p:nvSpPr>
        <p:spPr>
          <a:xfrm>
            <a:off x="1604210" y="2235200"/>
            <a:ext cx="10587790" cy="3581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What geochemical data exist in EPOS TCSs?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Do you have standards for these data(sets)?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Data exposure options for </a:t>
            </a:r>
            <a:r>
              <a:rPr lang="en-US" sz="3600" dirty="0" err="1"/>
              <a:t>OneGeochemistry</a:t>
            </a:r>
            <a:r>
              <a:rPr lang="en-US" sz="3600" dirty="0"/>
              <a:t> members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Integrating data from different sectors &amp; domains </a:t>
            </a:r>
            <a:endParaRPr lang="en-US" sz="4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A234E8-D7C6-8A40-570F-6786DBA19365}"/>
              </a:ext>
            </a:extLst>
          </p:cNvPr>
          <p:cNvSpPr txBox="1">
            <a:spLocks/>
          </p:cNvSpPr>
          <p:nvPr/>
        </p:nvSpPr>
        <p:spPr>
          <a:xfrm>
            <a:off x="8534400" y="431798"/>
            <a:ext cx="3657600" cy="1836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marL="285750" indent="-285750" algn="ctr">
              <a:lnSpc>
                <a:spcPct val="14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3600">
                <a:latin typeface="+mj-lt"/>
                <a:ea typeface="+mj-ea"/>
                <a:cs typeface="+mj-cs"/>
              </a:defRPr>
            </a:lvl1pPr>
          </a:lstStyle>
          <a:p>
            <a:pPr marL="0" indent="0">
              <a:lnSpc>
                <a:spcPct val="80000"/>
              </a:lnSpc>
              <a:buNone/>
            </a:pPr>
            <a:r>
              <a:rPr lang="en-US" sz="5400" b="1" dirty="0"/>
              <a:t>Discussion points</a:t>
            </a:r>
          </a:p>
        </p:txBody>
      </p:sp>
    </p:spTree>
    <p:extLst>
      <p:ext uri="{BB962C8B-B14F-4D97-AF65-F5344CB8AC3E}">
        <p14:creationId xmlns:p14="http://schemas.microsoft.com/office/powerpoint/2010/main" val="721627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19FAFA3-665F-4A3D-B3F4-FD4D0B24E852}"/>
              </a:ext>
            </a:extLst>
          </p:cNvPr>
          <p:cNvSpPr txBox="1"/>
          <p:nvPr/>
        </p:nvSpPr>
        <p:spPr>
          <a:xfrm>
            <a:off x="-1" y="5787189"/>
            <a:ext cx="12191999" cy="6674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en-GB" sz="4400" dirty="0">
              <a:solidFill>
                <a:srgbClr val="487A8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D6E5FE-2F03-CFA3-2675-FF2BA7FBBF44}"/>
              </a:ext>
            </a:extLst>
          </p:cNvPr>
          <p:cNvSpPr txBox="1"/>
          <p:nvPr/>
        </p:nvSpPr>
        <p:spPr>
          <a:xfrm>
            <a:off x="2115968" y="-2996"/>
            <a:ext cx="10076032" cy="99804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400" dirty="0">
                <a:solidFill>
                  <a:srgbClr val="202F57"/>
                </a:solidFill>
                <a:latin typeface="+mj-lt"/>
              </a:rPr>
              <a:t>Geochemistry: “Long Tail” research data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B24FBE-162E-DC8C-4ED9-EC17343565B3}"/>
              </a:ext>
            </a:extLst>
          </p:cNvPr>
          <p:cNvCxnSpPr>
            <a:cxnSpLocks/>
          </p:cNvCxnSpPr>
          <p:nvPr/>
        </p:nvCxnSpPr>
        <p:spPr>
          <a:xfrm>
            <a:off x="1057984" y="996694"/>
            <a:ext cx="10076033" cy="0"/>
          </a:xfrm>
          <a:prstGeom prst="line">
            <a:avLst/>
          </a:prstGeom>
          <a:ln w="28575">
            <a:solidFill>
              <a:srgbClr val="202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CD5C629A-FAAA-635A-693B-2E170AD8D5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3" b="3462"/>
          <a:stretch/>
        </p:blipFill>
        <p:spPr bwMode="auto">
          <a:xfrm>
            <a:off x="312165" y="1095570"/>
            <a:ext cx="7757140" cy="53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8BAA78-076C-105F-F947-C0FB9D9EED97}"/>
              </a:ext>
            </a:extLst>
          </p:cNvPr>
          <p:cNvSpPr txBox="1"/>
          <p:nvPr/>
        </p:nvSpPr>
        <p:spPr>
          <a:xfrm>
            <a:off x="1884967" y="1993768"/>
            <a:ext cx="16891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Organised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big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16D130-D375-5C12-3C23-48615A3C2BC4}"/>
              </a:ext>
            </a:extLst>
          </p:cNvPr>
          <p:cNvSpPr txBox="1"/>
          <p:nvPr/>
        </p:nvSpPr>
        <p:spPr>
          <a:xfrm>
            <a:off x="4874613" y="4342524"/>
            <a:ext cx="2226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Long-tail data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912FA7-D9AE-F873-2B9B-16A2E27AAD0F}"/>
              </a:ext>
            </a:extLst>
          </p:cNvPr>
          <p:cNvCxnSpPr/>
          <p:nvPr/>
        </p:nvCxnSpPr>
        <p:spPr>
          <a:xfrm>
            <a:off x="3594604" y="1316198"/>
            <a:ext cx="0" cy="2816639"/>
          </a:xfrm>
          <a:prstGeom prst="line">
            <a:avLst/>
          </a:prstGeom>
          <a:ln w="28575" cap="flat" cmpd="sng" algn="ctr">
            <a:solidFill>
              <a:schemeClr val="accent6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4176BE3-0ED2-002F-6BE8-861FCDEE4623}"/>
              </a:ext>
            </a:extLst>
          </p:cNvPr>
          <p:cNvSpPr txBox="1"/>
          <p:nvPr/>
        </p:nvSpPr>
        <p:spPr>
          <a:xfrm>
            <a:off x="-1" y="6235540"/>
            <a:ext cx="71539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Image credit: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www.webheat.com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/blog/implied-usage-odd-keyword-phrases-used/the-long-tail-dinosaur/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DE9B24-9F2E-5A6C-A3DE-86EB0026E390}"/>
              </a:ext>
            </a:extLst>
          </p:cNvPr>
          <p:cNvSpPr txBox="1"/>
          <p:nvPr/>
        </p:nvSpPr>
        <p:spPr>
          <a:xfrm>
            <a:off x="10111271" y="5954253"/>
            <a:ext cx="159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5D9BA4"/>
                </a:solidFill>
              </a:rPr>
              <a:t>Heidorn</a:t>
            </a:r>
            <a:r>
              <a:rPr lang="en-US" dirty="0">
                <a:solidFill>
                  <a:srgbClr val="5D9BA4"/>
                </a:solidFill>
              </a:rPr>
              <a:t> (2008)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463F2E-6270-FCF5-BCD5-8806944C11C6}"/>
              </a:ext>
            </a:extLst>
          </p:cNvPr>
          <p:cNvSpPr txBox="1"/>
          <p:nvPr/>
        </p:nvSpPr>
        <p:spPr>
          <a:xfrm>
            <a:off x="7748429" y="3349196"/>
            <a:ext cx="39549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i="1" dirty="0">
                <a:effectLst/>
                <a:latin typeface="Calibri" panose="020F0502020204030204" pitchFamily="34" charset="0"/>
              </a:rPr>
              <a:t>A ‘Long Tail’ community with </a:t>
            </a:r>
            <a:r>
              <a:rPr lang="en-GB" sz="2400" b="1" i="1" dirty="0">
                <a:effectLst/>
                <a:latin typeface="Calibri" panose="020F0502020204030204" pitchFamily="34" charset="0"/>
              </a:rPr>
              <a:t>many</a:t>
            </a:r>
            <a:r>
              <a:rPr lang="en-GB" sz="2400" i="1" dirty="0">
                <a:effectLst/>
                <a:latin typeface="Calibri" panose="020F0502020204030204" pitchFamily="34" charset="0"/>
              </a:rPr>
              <a:t> subdisciplines, highly </a:t>
            </a:r>
            <a:r>
              <a:rPr lang="en-GB" sz="2400" b="1" i="1" dirty="0">
                <a:effectLst/>
                <a:latin typeface="Calibri" panose="020F0502020204030204" pitchFamily="34" charset="0"/>
              </a:rPr>
              <a:t>specific</a:t>
            </a:r>
            <a:r>
              <a:rPr lang="en-GB" sz="2400" i="1" dirty="0">
                <a:effectLst/>
                <a:latin typeface="Calibri" panose="020F0502020204030204" pitchFamily="34" charset="0"/>
              </a:rPr>
              <a:t> and </a:t>
            </a:r>
            <a:r>
              <a:rPr lang="en-GB" sz="2400" b="1" i="1" dirty="0">
                <a:effectLst/>
                <a:latin typeface="Calibri" panose="020F0502020204030204" pitchFamily="34" charset="0"/>
              </a:rPr>
              <a:t>small</a:t>
            </a:r>
            <a:r>
              <a:rPr lang="en-GB" sz="2400" i="1" dirty="0">
                <a:effectLst/>
                <a:latin typeface="Calibri" panose="020F0502020204030204" pitchFamily="34" charset="0"/>
              </a:rPr>
              <a:t> size datasets </a:t>
            </a:r>
            <a:endParaRPr lang="en-GB" sz="2400" dirty="0"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6EF705-2204-0667-5F4C-C7FB94066B59}"/>
              </a:ext>
            </a:extLst>
          </p:cNvPr>
          <p:cNvSpPr txBox="1"/>
          <p:nvPr/>
        </p:nvSpPr>
        <p:spPr>
          <a:xfrm>
            <a:off x="4874612" y="1129988"/>
            <a:ext cx="6828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202F57"/>
                </a:solidFill>
              </a:rPr>
              <a:t>“…investigation of the chemical and physical properties of all geological formations </a:t>
            </a:r>
            <a:br>
              <a:rPr lang="en-US" sz="2400" dirty="0">
                <a:solidFill>
                  <a:srgbClr val="202F57"/>
                </a:solidFill>
              </a:rPr>
            </a:br>
            <a:r>
              <a:rPr lang="en-US" sz="2400" dirty="0">
                <a:solidFill>
                  <a:srgbClr val="202F57"/>
                </a:solidFill>
              </a:rPr>
              <a:t>and of their age relationships… 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BFA770-5EA4-7D51-F676-B202B07B35B5}"/>
              </a:ext>
            </a:extLst>
          </p:cNvPr>
          <p:cNvSpPr txBox="1"/>
          <p:nvPr/>
        </p:nvSpPr>
        <p:spPr>
          <a:xfrm>
            <a:off x="8363804" y="2280070"/>
            <a:ext cx="3339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5D9BA4"/>
                </a:solidFill>
              </a:rPr>
              <a:t>Schönbein</a:t>
            </a:r>
            <a:r>
              <a:rPr lang="en-US" sz="1800" dirty="0">
                <a:solidFill>
                  <a:srgbClr val="5D9BA4"/>
                </a:solidFill>
              </a:rPr>
              <a:t> (1838), </a:t>
            </a:r>
            <a:r>
              <a:rPr lang="en-US" dirty="0" err="1">
                <a:solidFill>
                  <a:srgbClr val="5D9BA4"/>
                </a:solidFill>
              </a:rPr>
              <a:t>Manten</a:t>
            </a:r>
            <a:r>
              <a:rPr lang="en-US" dirty="0">
                <a:solidFill>
                  <a:srgbClr val="5D9BA4"/>
                </a:solidFill>
              </a:rPr>
              <a:t> (1966)</a:t>
            </a:r>
          </a:p>
        </p:txBody>
      </p:sp>
    </p:spTree>
    <p:extLst>
      <p:ext uri="{BB962C8B-B14F-4D97-AF65-F5344CB8AC3E}">
        <p14:creationId xmlns:p14="http://schemas.microsoft.com/office/powerpoint/2010/main" val="338281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D689001-A6A1-25CC-865B-2D685647DF22}"/>
              </a:ext>
            </a:extLst>
          </p:cNvPr>
          <p:cNvSpPr txBox="1"/>
          <p:nvPr/>
        </p:nvSpPr>
        <p:spPr>
          <a:xfrm>
            <a:off x="-1" y="5787189"/>
            <a:ext cx="12191999" cy="6674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en-GB" sz="4400" dirty="0">
              <a:solidFill>
                <a:srgbClr val="487A8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959F51-C610-9A1C-DDA3-9AA14001DEB3}"/>
              </a:ext>
            </a:extLst>
          </p:cNvPr>
          <p:cNvSpPr txBox="1"/>
          <p:nvPr/>
        </p:nvSpPr>
        <p:spPr>
          <a:xfrm>
            <a:off x="2115968" y="-2996"/>
            <a:ext cx="10076032" cy="99804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400" dirty="0">
                <a:solidFill>
                  <a:srgbClr val="202F57"/>
                </a:solidFill>
                <a:latin typeface="+mj-lt"/>
              </a:rPr>
              <a:t>The Rise of Geochemical Data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9A22CD-5C44-E897-E6E6-340AF98C82F5}"/>
              </a:ext>
            </a:extLst>
          </p:cNvPr>
          <p:cNvCxnSpPr>
            <a:cxnSpLocks/>
          </p:cNvCxnSpPr>
          <p:nvPr/>
        </p:nvCxnSpPr>
        <p:spPr>
          <a:xfrm>
            <a:off x="1057984" y="996694"/>
            <a:ext cx="10076033" cy="0"/>
          </a:xfrm>
          <a:prstGeom prst="line">
            <a:avLst/>
          </a:prstGeom>
          <a:ln w="28575">
            <a:solidFill>
              <a:srgbClr val="202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9ACAE3-2D27-3666-13F7-808A53479173}"/>
              </a:ext>
            </a:extLst>
          </p:cNvPr>
          <p:cNvGrpSpPr/>
          <p:nvPr/>
        </p:nvGrpSpPr>
        <p:grpSpPr>
          <a:xfrm>
            <a:off x="891801" y="1118215"/>
            <a:ext cx="10408398" cy="5074040"/>
            <a:chOff x="962527" y="1099076"/>
            <a:chExt cx="10740757" cy="52695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9AC6D21-FEE8-F380-D51F-5CB90D69EF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1702"/>
            <a:stretch/>
          </p:blipFill>
          <p:spPr>
            <a:xfrm>
              <a:off x="962527" y="1099076"/>
              <a:ext cx="10740757" cy="526956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54FD37D-C3D8-433E-F961-9F8ADEB6E1A5}"/>
                </a:ext>
              </a:extLst>
            </p:cNvPr>
            <p:cNvSpPr txBox="1"/>
            <p:nvPr/>
          </p:nvSpPr>
          <p:spPr>
            <a:xfrm rot="16200000">
              <a:off x="7471743" y="2679911"/>
              <a:ext cx="3164649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00" dirty="0">
                  <a:latin typeface="Arial" panose="020B0604020202020204" pitchFamily="34" charset="0"/>
                  <a:cs typeface="Arial" panose="020B0604020202020204" pitchFamily="34" charset="0"/>
                </a:rPr>
                <a:t>Electronic publishing &amp;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D0DA1FC-9388-3160-0C17-D7E459A5FA01}"/>
                </a:ext>
              </a:extLst>
            </p:cNvPr>
            <p:cNvSpPr/>
            <p:nvPr/>
          </p:nvSpPr>
          <p:spPr>
            <a:xfrm>
              <a:off x="2524336" y="1386472"/>
              <a:ext cx="593558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3BE51B4-1906-6532-1BA2-452B66A747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417" t="49761" r="54662" b="42333"/>
            <a:stretch/>
          </p:blipFill>
          <p:spPr>
            <a:xfrm>
              <a:off x="2524336" y="3740759"/>
              <a:ext cx="2070411" cy="113872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AADDA8-67C9-8DC3-8820-0248FDB71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5000"/>
            </a:blip>
            <a:stretch>
              <a:fillRect/>
            </a:stretch>
          </p:blipFill>
          <p:spPr>
            <a:xfrm>
              <a:off x="2574052" y="1146749"/>
              <a:ext cx="1337475" cy="1267815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BFD4480-211C-DFBB-18CD-92AC2A62777B}"/>
              </a:ext>
            </a:extLst>
          </p:cNvPr>
          <p:cNvSpPr/>
          <p:nvPr/>
        </p:nvSpPr>
        <p:spPr>
          <a:xfrm>
            <a:off x="-3" y="5893390"/>
            <a:ext cx="4122824" cy="595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5D9BA4"/>
                </a:solidFill>
              </a:rPr>
              <a:t>Publications / data compiled in GEOROC database as proxy for igneous geochemistry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92CA9D-A6C9-B7E8-E9C1-643A7CA12DE3}"/>
              </a:ext>
            </a:extLst>
          </p:cNvPr>
          <p:cNvSpPr txBox="1"/>
          <p:nvPr/>
        </p:nvSpPr>
        <p:spPr>
          <a:xfrm>
            <a:off x="8652441" y="6071576"/>
            <a:ext cx="3539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>
                <a:solidFill>
                  <a:srgbClr val="5D9BA4"/>
                </a:solidFill>
              </a:rPr>
              <a:t>Klöcking</a:t>
            </a:r>
            <a:r>
              <a:rPr lang="en-US" dirty="0">
                <a:solidFill>
                  <a:srgbClr val="5D9BA4"/>
                </a:solidFill>
              </a:rPr>
              <a:t>, Lehnert &amp; </a:t>
            </a:r>
            <a:r>
              <a:rPr lang="en-US" dirty="0" err="1">
                <a:solidFill>
                  <a:srgbClr val="5D9BA4"/>
                </a:solidFill>
              </a:rPr>
              <a:t>Wyborn</a:t>
            </a:r>
            <a:r>
              <a:rPr lang="en-US" dirty="0">
                <a:solidFill>
                  <a:srgbClr val="5D9BA4"/>
                </a:solidFill>
              </a:rPr>
              <a:t> (2025)</a:t>
            </a:r>
          </a:p>
        </p:txBody>
      </p:sp>
    </p:spTree>
    <p:extLst>
      <p:ext uri="{BB962C8B-B14F-4D97-AF65-F5344CB8AC3E}">
        <p14:creationId xmlns:p14="http://schemas.microsoft.com/office/powerpoint/2010/main" val="3582221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E52832-E961-51F2-0E0A-0440AF3DF08C}"/>
              </a:ext>
            </a:extLst>
          </p:cNvPr>
          <p:cNvSpPr txBox="1"/>
          <p:nvPr/>
        </p:nvSpPr>
        <p:spPr>
          <a:xfrm>
            <a:off x="-1" y="5787189"/>
            <a:ext cx="12191999" cy="6674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en-GB" sz="4400" dirty="0">
              <a:solidFill>
                <a:srgbClr val="487A8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F0C892-E7AF-C26D-3269-0D3331E0A563}"/>
              </a:ext>
            </a:extLst>
          </p:cNvPr>
          <p:cNvSpPr txBox="1"/>
          <p:nvPr/>
        </p:nvSpPr>
        <p:spPr>
          <a:xfrm>
            <a:off x="2115968" y="-2996"/>
            <a:ext cx="10076032" cy="99804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400" dirty="0">
                <a:solidFill>
                  <a:srgbClr val="202F57"/>
                </a:solidFill>
                <a:latin typeface="+mj-lt"/>
              </a:rPr>
              <a:t>The geochemical data pipeline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23B443-6AB2-55B0-E0E8-A751C801A9C0}"/>
              </a:ext>
            </a:extLst>
          </p:cNvPr>
          <p:cNvCxnSpPr>
            <a:cxnSpLocks/>
          </p:cNvCxnSpPr>
          <p:nvPr/>
        </p:nvCxnSpPr>
        <p:spPr>
          <a:xfrm>
            <a:off x="1057984" y="996694"/>
            <a:ext cx="10076033" cy="0"/>
          </a:xfrm>
          <a:prstGeom prst="line">
            <a:avLst/>
          </a:prstGeom>
          <a:ln w="28575">
            <a:solidFill>
              <a:srgbClr val="202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Test tubes">
            <a:extLst>
              <a:ext uri="{FF2B5EF4-FFF2-40B4-BE49-F238E27FC236}">
                <a16:creationId xmlns:a16="http://schemas.microsoft.com/office/drawing/2014/main" id="{BEF7DC4E-890C-A3FF-3068-115FDFCAD6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81435" y="1597117"/>
            <a:ext cx="1404000" cy="1404000"/>
          </a:xfrm>
          <a:prstGeom prst="rect">
            <a:avLst/>
          </a:prstGeom>
        </p:spPr>
      </p:pic>
      <p:pic>
        <p:nvPicPr>
          <p:cNvPr id="12" name="Graphic 11" descr="Microscope">
            <a:extLst>
              <a:ext uri="{FF2B5EF4-FFF2-40B4-BE49-F238E27FC236}">
                <a16:creationId xmlns:a16="http://schemas.microsoft.com/office/drawing/2014/main" id="{76281016-7FCA-08FC-E053-AC04BA8DC8D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4000" y="1597117"/>
            <a:ext cx="1404000" cy="1404000"/>
          </a:xfrm>
          <a:prstGeom prst="rect">
            <a:avLst/>
          </a:prstGeom>
        </p:spPr>
      </p:pic>
      <p:pic>
        <p:nvPicPr>
          <p:cNvPr id="16" name="Graphic 15" descr="Paper">
            <a:extLst>
              <a:ext uri="{FF2B5EF4-FFF2-40B4-BE49-F238E27FC236}">
                <a16:creationId xmlns:a16="http://schemas.microsoft.com/office/drawing/2014/main" id="{54A6CDEC-C374-D94B-ED80-A754EE7B02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6676" y="1597117"/>
            <a:ext cx="1404000" cy="1404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9C11142-6090-D3C6-E4EB-1B86C10A809B}"/>
              </a:ext>
            </a:extLst>
          </p:cNvPr>
          <p:cNvGrpSpPr/>
          <p:nvPr/>
        </p:nvGrpSpPr>
        <p:grpSpPr>
          <a:xfrm>
            <a:off x="7380338" y="1597117"/>
            <a:ext cx="1404000" cy="1404000"/>
            <a:chOff x="6641431" y="1201988"/>
            <a:chExt cx="1404000" cy="1404000"/>
          </a:xfrm>
        </p:grpSpPr>
        <p:pic>
          <p:nvPicPr>
            <p:cNvPr id="14" name="Graphic 13" descr="Document">
              <a:extLst>
                <a:ext uri="{FF2B5EF4-FFF2-40B4-BE49-F238E27FC236}">
                  <a16:creationId xmlns:a16="http://schemas.microsoft.com/office/drawing/2014/main" id="{779F20F0-5261-A0DF-7412-598D75946B2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641431" y="1201988"/>
              <a:ext cx="1404000" cy="140400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9F8F0A4-ACAA-E515-8A96-01B6CECE77DF}"/>
                </a:ext>
              </a:extLst>
            </p:cNvPr>
            <p:cNvGrpSpPr/>
            <p:nvPr/>
          </p:nvGrpSpPr>
          <p:grpSpPr>
            <a:xfrm>
              <a:off x="7110722" y="1656786"/>
              <a:ext cx="914400" cy="914400"/>
              <a:chOff x="6429031" y="2699604"/>
              <a:chExt cx="914400" cy="914400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D1B5EF9-F5CC-8FA3-283F-4BC6EA4426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68353" y="2830422"/>
                <a:ext cx="501173" cy="50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Graphic 17" descr="Magnifying glass">
                <a:extLst>
                  <a:ext uri="{FF2B5EF4-FFF2-40B4-BE49-F238E27FC236}">
                    <a16:creationId xmlns:a16="http://schemas.microsoft.com/office/drawing/2014/main" id="{8CF31D2E-17DB-EAD0-DA6C-1863C6F6AF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429031" y="2699604"/>
                <a:ext cx="914400" cy="914400"/>
              </a:xfrm>
              <a:prstGeom prst="rect">
                <a:avLst/>
              </a:prstGeom>
            </p:spPr>
          </p:pic>
        </p:grpSp>
      </p:grp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B194A4F3-EC02-C7CC-4153-0D2AA71984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92714" y="4244306"/>
            <a:ext cx="1404000" cy="1404000"/>
          </a:xfrm>
          <a:prstGeom prst="rect">
            <a:avLst/>
          </a:prstGeom>
        </p:spPr>
      </p:pic>
      <p:pic>
        <p:nvPicPr>
          <p:cNvPr id="24" name="Graphic 23" descr="Lightbulb and gear">
            <a:extLst>
              <a:ext uri="{FF2B5EF4-FFF2-40B4-BE49-F238E27FC236}">
                <a16:creationId xmlns:a16="http://schemas.microsoft.com/office/drawing/2014/main" id="{CF92EF3A-B82F-39D1-76C5-EFE930C9DE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31049" y="4241669"/>
            <a:ext cx="1404000" cy="1404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5693D4F-9B73-F2B8-BD0C-5B722A2E5733}"/>
              </a:ext>
            </a:extLst>
          </p:cNvPr>
          <p:cNvGrpSpPr/>
          <p:nvPr/>
        </p:nvGrpSpPr>
        <p:grpSpPr>
          <a:xfrm>
            <a:off x="3067773" y="1563554"/>
            <a:ext cx="1743889" cy="1471127"/>
            <a:chOff x="2718031" y="1511657"/>
            <a:chExt cx="1743889" cy="1471127"/>
          </a:xfrm>
        </p:grpSpPr>
        <p:pic>
          <p:nvPicPr>
            <p:cNvPr id="22" name="Graphic 21" descr="Hospital">
              <a:extLst>
                <a:ext uri="{FF2B5EF4-FFF2-40B4-BE49-F238E27FC236}">
                  <a16:creationId xmlns:a16="http://schemas.microsoft.com/office/drawing/2014/main" id="{1CDD92D9-F27A-6F7A-3557-35A7A43D01D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65920" y="1686784"/>
              <a:ext cx="1296000" cy="1296000"/>
            </a:xfrm>
            <a:prstGeom prst="rect">
              <a:avLst/>
            </a:prstGeom>
          </p:spPr>
        </p:pic>
        <p:pic>
          <p:nvPicPr>
            <p:cNvPr id="10" name="Graphic 9" descr="Flask">
              <a:extLst>
                <a:ext uri="{FF2B5EF4-FFF2-40B4-BE49-F238E27FC236}">
                  <a16:creationId xmlns:a16="http://schemas.microsoft.com/office/drawing/2014/main" id="{419871BA-2964-5AA8-70CA-4CAB54E8E4B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18031" y="1511657"/>
              <a:ext cx="1404000" cy="1404000"/>
            </a:xfrm>
            <a:prstGeom prst="rect">
              <a:avLst/>
            </a:prstGeom>
          </p:spPr>
        </p:pic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F17E9D7-C9CF-012C-626E-0A403D08C0D8}"/>
              </a:ext>
            </a:extLst>
          </p:cNvPr>
          <p:cNvCxnSpPr>
            <a:cxnSpLocks/>
          </p:cNvCxnSpPr>
          <p:nvPr/>
        </p:nvCxnSpPr>
        <p:spPr>
          <a:xfrm>
            <a:off x="2574558" y="2299117"/>
            <a:ext cx="7570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6FECD29-97A2-F397-495E-854145C443AB}"/>
              </a:ext>
            </a:extLst>
          </p:cNvPr>
          <p:cNvCxnSpPr>
            <a:cxnSpLocks/>
          </p:cNvCxnSpPr>
          <p:nvPr/>
        </p:nvCxnSpPr>
        <p:spPr>
          <a:xfrm>
            <a:off x="7549869" y="5039185"/>
            <a:ext cx="7570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EC57427-BE01-F5E5-56B3-8EAA2BBF5E2B}"/>
              </a:ext>
            </a:extLst>
          </p:cNvPr>
          <p:cNvCxnSpPr>
            <a:cxnSpLocks/>
          </p:cNvCxnSpPr>
          <p:nvPr/>
        </p:nvCxnSpPr>
        <p:spPr>
          <a:xfrm>
            <a:off x="8696999" y="2299117"/>
            <a:ext cx="7570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25CAB92-3431-8C70-919D-4F144D562A26}"/>
              </a:ext>
            </a:extLst>
          </p:cNvPr>
          <p:cNvCxnSpPr>
            <a:cxnSpLocks/>
          </p:cNvCxnSpPr>
          <p:nvPr/>
        </p:nvCxnSpPr>
        <p:spPr>
          <a:xfrm>
            <a:off x="6710661" y="2299117"/>
            <a:ext cx="7570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3369AC8-FDE4-777B-C5F4-71124C705CA8}"/>
              </a:ext>
            </a:extLst>
          </p:cNvPr>
          <p:cNvCxnSpPr>
            <a:cxnSpLocks/>
          </p:cNvCxnSpPr>
          <p:nvPr/>
        </p:nvCxnSpPr>
        <p:spPr>
          <a:xfrm>
            <a:off x="4884743" y="2299117"/>
            <a:ext cx="7570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6802896-CA68-C215-5E1B-C52E57BE6ABE}"/>
              </a:ext>
            </a:extLst>
          </p:cNvPr>
          <p:cNvSpPr txBox="1"/>
          <p:nvPr/>
        </p:nvSpPr>
        <p:spPr>
          <a:xfrm>
            <a:off x="1170927" y="3105546"/>
            <a:ext cx="1225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Samples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55EDE5-670F-8D71-C2F2-AB76C5173A51}"/>
              </a:ext>
            </a:extLst>
          </p:cNvPr>
          <p:cNvSpPr txBox="1"/>
          <p:nvPr/>
        </p:nvSpPr>
        <p:spPr>
          <a:xfrm>
            <a:off x="3729134" y="3105546"/>
            <a:ext cx="742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Labs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C74468D-1A09-E3E9-E793-F1D5031EB959}"/>
              </a:ext>
            </a:extLst>
          </p:cNvPr>
          <p:cNvSpPr txBox="1"/>
          <p:nvPr/>
        </p:nvSpPr>
        <p:spPr>
          <a:xfrm>
            <a:off x="7464643" y="3105546"/>
            <a:ext cx="13988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Data +</a:t>
            </a:r>
            <a:br>
              <a:rPr lang="en-US" sz="2400" dirty="0"/>
            </a:br>
            <a:r>
              <a:rPr lang="en-US" sz="2400" dirty="0"/>
              <a:t>Metadata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E3B39B-6A5F-5413-3DAB-C72CBD4BA2CA}"/>
              </a:ext>
            </a:extLst>
          </p:cNvPr>
          <p:cNvSpPr txBox="1"/>
          <p:nvPr/>
        </p:nvSpPr>
        <p:spPr>
          <a:xfrm>
            <a:off x="5441846" y="3105546"/>
            <a:ext cx="1308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Methods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46FFEA-52CE-D77D-A5B2-30233B3491C7}"/>
              </a:ext>
            </a:extLst>
          </p:cNvPr>
          <p:cNvSpPr txBox="1"/>
          <p:nvPr/>
        </p:nvSpPr>
        <p:spPr>
          <a:xfrm>
            <a:off x="8505928" y="5693238"/>
            <a:ext cx="2479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Scientific Insights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52A3087-36E9-717D-992B-F65A8F4A7A95}"/>
              </a:ext>
            </a:extLst>
          </p:cNvPr>
          <p:cNvSpPr txBox="1"/>
          <p:nvPr/>
        </p:nvSpPr>
        <p:spPr>
          <a:xfrm>
            <a:off x="9263679" y="3105546"/>
            <a:ext cx="1609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Manuscript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4FEEFA5-39C3-89C3-9BFA-1AF5FD227E97}"/>
              </a:ext>
            </a:extLst>
          </p:cNvPr>
          <p:cNvSpPr txBox="1"/>
          <p:nvPr/>
        </p:nvSpPr>
        <p:spPr>
          <a:xfrm>
            <a:off x="5203296" y="5693238"/>
            <a:ext cx="1782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Database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D4B01D-ADAB-1E8A-DD5E-05C5BEF429BE}"/>
              </a:ext>
            </a:extLst>
          </p:cNvPr>
          <p:cNvSpPr txBox="1"/>
          <p:nvPr/>
        </p:nvSpPr>
        <p:spPr>
          <a:xfrm>
            <a:off x="194869" y="1248228"/>
            <a:ext cx="677108" cy="227690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3200" dirty="0"/>
              <a:t>LOCAL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0BC82CC-3E41-39D9-9760-917214AEDD14}"/>
              </a:ext>
            </a:extLst>
          </p:cNvPr>
          <p:cNvSpPr txBox="1"/>
          <p:nvPr/>
        </p:nvSpPr>
        <p:spPr>
          <a:xfrm>
            <a:off x="194869" y="4000356"/>
            <a:ext cx="677108" cy="227690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GLOBAL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C331932-C1DC-3099-2B2E-5FC19A35CD3D}"/>
              </a:ext>
            </a:extLst>
          </p:cNvPr>
          <p:cNvCxnSpPr>
            <a:cxnSpLocks/>
          </p:cNvCxnSpPr>
          <p:nvPr/>
        </p:nvCxnSpPr>
        <p:spPr>
          <a:xfrm>
            <a:off x="4191895" y="5053428"/>
            <a:ext cx="7570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0215C1A-0290-8742-86DD-E7ED949018A5}"/>
              </a:ext>
            </a:extLst>
          </p:cNvPr>
          <p:cNvGrpSpPr/>
          <p:nvPr/>
        </p:nvGrpSpPr>
        <p:grpSpPr>
          <a:xfrm>
            <a:off x="1542562" y="4853850"/>
            <a:ext cx="1073825" cy="1073825"/>
            <a:chOff x="1322117" y="4684345"/>
            <a:chExt cx="1073825" cy="107382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15D120B-1251-B4B8-D220-C1007F3331F6}"/>
                </a:ext>
              </a:extLst>
            </p:cNvPr>
            <p:cNvSpPr/>
            <p:nvPr/>
          </p:nvSpPr>
          <p:spPr>
            <a:xfrm>
              <a:off x="1507958" y="4812632"/>
              <a:ext cx="662959" cy="85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A635582-3C22-EB86-4237-F2DF42C1D81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22117" y="4684345"/>
              <a:ext cx="1073825" cy="1073825"/>
              <a:chOff x="6641431" y="1201988"/>
              <a:chExt cx="1404000" cy="1404000"/>
            </a:xfrm>
          </p:grpSpPr>
          <p:pic>
            <p:nvPicPr>
              <p:cNvPr id="50" name="Graphic 49" descr="Document">
                <a:extLst>
                  <a:ext uri="{FF2B5EF4-FFF2-40B4-BE49-F238E27FC236}">
                    <a16:creationId xmlns:a16="http://schemas.microsoft.com/office/drawing/2014/main" id="{955DB6D3-6B16-E3A7-9480-308A9EE7EE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641431" y="1201988"/>
                <a:ext cx="1404000" cy="1404000"/>
              </a:xfrm>
              <a:prstGeom prst="rect">
                <a:avLst/>
              </a:prstGeom>
            </p:spPr>
          </p:pic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820725DB-D5DE-D081-2633-EAC62B4B596E}"/>
                  </a:ext>
                </a:extLst>
              </p:cNvPr>
              <p:cNvGrpSpPr/>
              <p:nvPr/>
            </p:nvGrpSpPr>
            <p:grpSpPr>
              <a:xfrm>
                <a:off x="7110722" y="1656786"/>
                <a:ext cx="914400" cy="914400"/>
                <a:chOff x="6429031" y="2699604"/>
                <a:chExt cx="914400" cy="914400"/>
              </a:xfrm>
            </p:grpSpPr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B32951DF-7A80-C4C7-43EA-53F53A041E8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68353" y="2830422"/>
                  <a:ext cx="501173" cy="50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3" name="Graphic 52" descr="Magnifying glass">
                  <a:extLst>
                    <a:ext uri="{FF2B5EF4-FFF2-40B4-BE49-F238E27FC236}">
                      <a16:creationId xmlns:a16="http://schemas.microsoft.com/office/drawing/2014/main" id="{0AEE3B5C-DEF0-657C-BB4B-7B5B361B60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29031" y="2699604"/>
                  <a:ext cx="914400" cy="9144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77715A4-F92D-E5CA-65CF-D7BE917273F9}"/>
              </a:ext>
            </a:extLst>
          </p:cNvPr>
          <p:cNvGrpSpPr/>
          <p:nvPr/>
        </p:nvGrpSpPr>
        <p:grpSpPr>
          <a:xfrm>
            <a:off x="1966962" y="5053428"/>
            <a:ext cx="1073825" cy="1073825"/>
            <a:chOff x="1322117" y="4684345"/>
            <a:chExt cx="1073825" cy="1073825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65B6F2D-B069-10BE-1144-8F914FEC6CD8}"/>
                </a:ext>
              </a:extLst>
            </p:cNvPr>
            <p:cNvSpPr/>
            <p:nvPr/>
          </p:nvSpPr>
          <p:spPr>
            <a:xfrm>
              <a:off x="1507958" y="4812632"/>
              <a:ext cx="662959" cy="85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D8736F7-CB8F-BFD2-D9D3-B6DE43DB689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22117" y="4684345"/>
              <a:ext cx="1073825" cy="1073825"/>
              <a:chOff x="6641431" y="1201988"/>
              <a:chExt cx="1404000" cy="1404000"/>
            </a:xfrm>
          </p:grpSpPr>
          <p:pic>
            <p:nvPicPr>
              <p:cNvPr id="59" name="Graphic 58" descr="Document">
                <a:extLst>
                  <a:ext uri="{FF2B5EF4-FFF2-40B4-BE49-F238E27FC236}">
                    <a16:creationId xmlns:a16="http://schemas.microsoft.com/office/drawing/2014/main" id="{3B2D58C6-237C-4DE3-BBA1-71D1AE98A0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641431" y="1201988"/>
                <a:ext cx="1404000" cy="1404000"/>
              </a:xfrm>
              <a:prstGeom prst="rect">
                <a:avLst/>
              </a:prstGeom>
            </p:spPr>
          </p:pic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7C773BCB-D333-2CA4-7B26-97A21D658810}"/>
                  </a:ext>
                </a:extLst>
              </p:cNvPr>
              <p:cNvGrpSpPr/>
              <p:nvPr/>
            </p:nvGrpSpPr>
            <p:grpSpPr>
              <a:xfrm>
                <a:off x="7110722" y="1656786"/>
                <a:ext cx="914400" cy="914400"/>
                <a:chOff x="6429031" y="2699604"/>
                <a:chExt cx="914400" cy="914400"/>
              </a:xfrm>
            </p:grpSpPr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931CF66F-F689-61CC-3500-1D353001825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68353" y="2830422"/>
                  <a:ext cx="501173" cy="50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2" name="Graphic 61" descr="Magnifying glass">
                  <a:extLst>
                    <a:ext uri="{FF2B5EF4-FFF2-40B4-BE49-F238E27FC236}">
                      <a16:creationId xmlns:a16="http://schemas.microsoft.com/office/drawing/2014/main" id="{732822DD-4E63-37B6-F3E2-03CB9FA5F2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29031" y="2699604"/>
                  <a:ext cx="914400" cy="9144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B8CECA1-A0DD-CD5C-94F5-9950717A6109}"/>
              </a:ext>
            </a:extLst>
          </p:cNvPr>
          <p:cNvGrpSpPr/>
          <p:nvPr/>
        </p:nvGrpSpPr>
        <p:grpSpPr>
          <a:xfrm>
            <a:off x="1781121" y="4385935"/>
            <a:ext cx="1073825" cy="1073825"/>
            <a:chOff x="1322117" y="4684345"/>
            <a:chExt cx="1073825" cy="1073825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268A6AF-C0BC-E2F5-634E-B562490F66D6}"/>
                </a:ext>
              </a:extLst>
            </p:cNvPr>
            <p:cNvSpPr/>
            <p:nvPr/>
          </p:nvSpPr>
          <p:spPr>
            <a:xfrm>
              <a:off x="1507958" y="4812632"/>
              <a:ext cx="662959" cy="85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F945E056-FE16-D486-87CC-13B1A5E4A68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22117" y="4684345"/>
              <a:ext cx="1073825" cy="1073825"/>
              <a:chOff x="6641431" y="1201988"/>
              <a:chExt cx="1404000" cy="1404000"/>
            </a:xfrm>
          </p:grpSpPr>
          <p:pic>
            <p:nvPicPr>
              <p:cNvPr id="66" name="Graphic 65" descr="Document">
                <a:extLst>
                  <a:ext uri="{FF2B5EF4-FFF2-40B4-BE49-F238E27FC236}">
                    <a16:creationId xmlns:a16="http://schemas.microsoft.com/office/drawing/2014/main" id="{08127EF0-17BB-47BE-AFC3-92E0FE37E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641431" y="1201988"/>
                <a:ext cx="1404000" cy="1404000"/>
              </a:xfrm>
              <a:prstGeom prst="rect">
                <a:avLst/>
              </a:prstGeom>
            </p:spPr>
          </p:pic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A24CD80C-5FC3-1EDE-06C0-0C4DC41F8880}"/>
                  </a:ext>
                </a:extLst>
              </p:cNvPr>
              <p:cNvGrpSpPr/>
              <p:nvPr/>
            </p:nvGrpSpPr>
            <p:grpSpPr>
              <a:xfrm>
                <a:off x="7110722" y="1656786"/>
                <a:ext cx="914400" cy="914400"/>
                <a:chOff x="6429031" y="2699604"/>
                <a:chExt cx="914400" cy="914400"/>
              </a:xfrm>
            </p:grpSpPr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F930FF6D-7734-3BE7-7A82-2E6F041F17B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68353" y="2830422"/>
                  <a:ext cx="501173" cy="50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9" name="Graphic 68" descr="Magnifying glass">
                  <a:extLst>
                    <a:ext uri="{FF2B5EF4-FFF2-40B4-BE49-F238E27FC236}">
                      <a16:creationId xmlns:a16="http://schemas.microsoft.com/office/drawing/2014/main" id="{D50D038C-E33E-A28F-1FAA-18D6EBEEC2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29031" y="2699604"/>
                  <a:ext cx="914400" cy="9144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4945A6C-2D55-A007-5017-24F7BF47DD65}"/>
              </a:ext>
            </a:extLst>
          </p:cNvPr>
          <p:cNvGrpSpPr/>
          <p:nvPr/>
        </p:nvGrpSpPr>
        <p:grpSpPr>
          <a:xfrm>
            <a:off x="2302500" y="3896462"/>
            <a:ext cx="1073825" cy="1073825"/>
            <a:chOff x="1322117" y="4684345"/>
            <a:chExt cx="1073825" cy="1073825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9A60BE2-C63A-DF5C-2FFE-29D101C47F8C}"/>
                </a:ext>
              </a:extLst>
            </p:cNvPr>
            <p:cNvSpPr/>
            <p:nvPr/>
          </p:nvSpPr>
          <p:spPr>
            <a:xfrm>
              <a:off x="1507958" y="4812632"/>
              <a:ext cx="662959" cy="85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EEA4855-E783-344D-BDF2-49023004A29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22117" y="4684345"/>
              <a:ext cx="1073825" cy="1073825"/>
              <a:chOff x="6641431" y="1201988"/>
              <a:chExt cx="1404000" cy="1404000"/>
            </a:xfrm>
          </p:grpSpPr>
          <p:pic>
            <p:nvPicPr>
              <p:cNvPr id="73" name="Graphic 72" descr="Document">
                <a:extLst>
                  <a:ext uri="{FF2B5EF4-FFF2-40B4-BE49-F238E27FC236}">
                    <a16:creationId xmlns:a16="http://schemas.microsoft.com/office/drawing/2014/main" id="{D29F04BB-75E3-5CB2-ECB2-A493BC246D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641431" y="1201988"/>
                <a:ext cx="1404000" cy="1404000"/>
              </a:xfrm>
              <a:prstGeom prst="rect">
                <a:avLst/>
              </a:prstGeom>
            </p:spPr>
          </p:pic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77979487-ADB4-DDF6-DF93-238456106794}"/>
                  </a:ext>
                </a:extLst>
              </p:cNvPr>
              <p:cNvGrpSpPr/>
              <p:nvPr/>
            </p:nvGrpSpPr>
            <p:grpSpPr>
              <a:xfrm>
                <a:off x="7110722" y="1656786"/>
                <a:ext cx="914400" cy="914400"/>
                <a:chOff x="6429031" y="2699604"/>
                <a:chExt cx="914400" cy="914400"/>
              </a:xfrm>
            </p:grpSpPr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3707E245-7629-A145-4F94-EEFBBCA726E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68353" y="2830422"/>
                  <a:ext cx="501173" cy="50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76" name="Graphic 75" descr="Magnifying glass">
                  <a:extLst>
                    <a:ext uri="{FF2B5EF4-FFF2-40B4-BE49-F238E27FC236}">
                      <a16:creationId xmlns:a16="http://schemas.microsoft.com/office/drawing/2014/main" id="{6B82406D-73A1-D60B-914F-12FB04B3E9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29031" y="2699604"/>
                  <a:ext cx="914400" cy="9144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5D803E2-49A4-9D6A-FF31-BA87C0B8BB94}"/>
              </a:ext>
            </a:extLst>
          </p:cNvPr>
          <p:cNvGrpSpPr/>
          <p:nvPr/>
        </p:nvGrpSpPr>
        <p:grpSpPr>
          <a:xfrm>
            <a:off x="2727224" y="4371937"/>
            <a:ext cx="1073825" cy="1073825"/>
            <a:chOff x="1322117" y="4684345"/>
            <a:chExt cx="1073825" cy="107382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02D6236-802A-C507-8E5D-0A8F64C36CB9}"/>
                </a:ext>
              </a:extLst>
            </p:cNvPr>
            <p:cNvSpPr/>
            <p:nvPr/>
          </p:nvSpPr>
          <p:spPr>
            <a:xfrm>
              <a:off x="1507958" y="4812632"/>
              <a:ext cx="662959" cy="85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B3A8B567-158F-69D8-FA2B-CF29DAE251B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22117" y="4684345"/>
              <a:ext cx="1073825" cy="1073825"/>
              <a:chOff x="6641431" y="1201988"/>
              <a:chExt cx="1404000" cy="1404000"/>
            </a:xfrm>
          </p:grpSpPr>
          <p:pic>
            <p:nvPicPr>
              <p:cNvPr id="80" name="Graphic 79" descr="Document">
                <a:extLst>
                  <a:ext uri="{FF2B5EF4-FFF2-40B4-BE49-F238E27FC236}">
                    <a16:creationId xmlns:a16="http://schemas.microsoft.com/office/drawing/2014/main" id="{57583F77-DD4F-CF61-C013-A6EB1D9534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641431" y="1201988"/>
                <a:ext cx="1404000" cy="1404000"/>
              </a:xfrm>
              <a:prstGeom prst="rect">
                <a:avLst/>
              </a:prstGeom>
            </p:spPr>
          </p:pic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5118999E-E0F3-B096-E9A4-0BDD32BFFF93}"/>
                  </a:ext>
                </a:extLst>
              </p:cNvPr>
              <p:cNvGrpSpPr/>
              <p:nvPr/>
            </p:nvGrpSpPr>
            <p:grpSpPr>
              <a:xfrm>
                <a:off x="7110722" y="1656786"/>
                <a:ext cx="914400" cy="914400"/>
                <a:chOff x="6429031" y="2699604"/>
                <a:chExt cx="914400" cy="914400"/>
              </a:xfrm>
            </p:grpSpPr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D1B922B4-2859-45C1-78FE-E834D5D879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68353" y="2830422"/>
                  <a:ext cx="501173" cy="50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83" name="Graphic 82" descr="Magnifying glass">
                  <a:extLst>
                    <a:ext uri="{FF2B5EF4-FFF2-40B4-BE49-F238E27FC236}">
                      <a16:creationId xmlns:a16="http://schemas.microsoft.com/office/drawing/2014/main" id="{E0DD6A5B-6EBE-4CE1-B1CF-A7EADB7E48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29031" y="2699604"/>
                  <a:ext cx="914400" cy="9144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262E6E1-E60A-B3A4-3C36-94DA8DE98F1E}"/>
              </a:ext>
            </a:extLst>
          </p:cNvPr>
          <p:cNvGrpSpPr/>
          <p:nvPr/>
        </p:nvGrpSpPr>
        <p:grpSpPr>
          <a:xfrm>
            <a:off x="2494252" y="4829988"/>
            <a:ext cx="1073825" cy="1073825"/>
            <a:chOff x="1322117" y="4684345"/>
            <a:chExt cx="1073825" cy="1073825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72D99D03-A074-0FBF-3865-27F1731FD656}"/>
                </a:ext>
              </a:extLst>
            </p:cNvPr>
            <p:cNvSpPr/>
            <p:nvPr/>
          </p:nvSpPr>
          <p:spPr>
            <a:xfrm>
              <a:off x="1507958" y="4812632"/>
              <a:ext cx="662959" cy="85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3D275023-44A0-1484-5808-ED2365357C7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22117" y="4684345"/>
              <a:ext cx="1073825" cy="1073825"/>
              <a:chOff x="6641431" y="1201988"/>
              <a:chExt cx="1404000" cy="1404000"/>
            </a:xfrm>
          </p:grpSpPr>
          <p:pic>
            <p:nvPicPr>
              <p:cNvPr id="87" name="Graphic 86" descr="Document">
                <a:extLst>
                  <a:ext uri="{FF2B5EF4-FFF2-40B4-BE49-F238E27FC236}">
                    <a16:creationId xmlns:a16="http://schemas.microsoft.com/office/drawing/2014/main" id="{21835C9D-A744-7156-6F95-8B0EC12325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641431" y="1201988"/>
                <a:ext cx="1404000" cy="1404000"/>
              </a:xfrm>
              <a:prstGeom prst="rect">
                <a:avLst/>
              </a:prstGeom>
            </p:spPr>
          </p:pic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68D4B102-5440-67F0-E7CA-F3C6119856AA}"/>
                  </a:ext>
                </a:extLst>
              </p:cNvPr>
              <p:cNvGrpSpPr/>
              <p:nvPr/>
            </p:nvGrpSpPr>
            <p:grpSpPr>
              <a:xfrm>
                <a:off x="7110722" y="1656786"/>
                <a:ext cx="914400" cy="914400"/>
                <a:chOff x="6429031" y="2699604"/>
                <a:chExt cx="914400" cy="914400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CEDA8325-5898-C80A-6F5E-0E17E72ACE2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68353" y="2830422"/>
                  <a:ext cx="501173" cy="50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90" name="Graphic 89" descr="Magnifying glass">
                  <a:extLst>
                    <a:ext uri="{FF2B5EF4-FFF2-40B4-BE49-F238E27FC236}">
                      <a16:creationId xmlns:a16="http://schemas.microsoft.com/office/drawing/2014/main" id="{51D02A8A-AA96-29B0-720D-D1181B7DCE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29031" y="2699604"/>
                  <a:ext cx="914400" cy="914400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3706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2C8B135-BF3E-7B49-383D-61D815435375}"/>
              </a:ext>
            </a:extLst>
          </p:cNvPr>
          <p:cNvSpPr txBox="1"/>
          <p:nvPr/>
        </p:nvSpPr>
        <p:spPr>
          <a:xfrm>
            <a:off x="-1" y="5787189"/>
            <a:ext cx="12191999" cy="6674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en-GB" sz="4400" dirty="0">
              <a:solidFill>
                <a:srgbClr val="487A8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CD4764-1DC1-DAC0-8135-54EF0F5242D9}"/>
              </a:ext>
            </a:extLst>
          </p:cNvPr>
          <p:cNvSpPr txBox="1"/>
          <p:nvPr/>
        </p:nvSpPr>
        <p:spPr>
          <a:xfrm>
            <a:off x="2115968" y="-2996"/>
            <a:ext cx="10076032" cy="99804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400" dirty="0">
                <a:solidFill>
                  <a:srgbClr val="202F57"/>
                </a:solidFill>
                <a:latin typeface="+mj-lt"/>
              </a:rPr>
              <a:t>Aggregation in synthesis database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59A7FC-065A-AB17-A32A-DA1B6EE0DBE7}"/>
              </a:ext>
            </a:extLst>
          </p:cNvPr>
          <p:cNvCxnSpPr>
            <a:cxnSpLocks/>
          </p:cNvCxnSpPr>
          <p:nvPr/>
        </p:nvCxnSpPr>
        <p:spPr>
          <a:xfrm>
            <a:off x="1057984" y="996694"/>
            <a:ext cx="10076033" cy="0"/>
          </a:xfrm>
          <a:prstGeom prst="line">
            <a:avLst/>
          </a:prstGeom>
          <a:ln w="28575">
            <a:solidFill>
              <a:srgbClr val="202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4">
            <a:extLst>
              <a:ext uri="{FF2B5EF4-FFF2-40B4-BE49-F238E27FC236}">
                <a16:creationId xmlns:a16="http://schemas.microsoft.com/office/drawing/2014/main" id="{B6219602-5012-BC5E-D41D-228855C91769}"/>
              </a:ext>
            </a:extLst>
          </p:cNvPr>
          <p:cNvSpPr txBox="1"/>
          <p:nvPr/>
        </p:nvSpPr>
        <p:spPr>
          <a:xfrm>
            <a:off x="248384" y="1195847"/>
            <a:ext cx="4829864" cy="282630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000" b="1" dirty="0" err="1"/>
              <a:t>Igneous</a:t>
            </a:r>
            <a:r>
              <a:rPr lang="de-DE" sz="2000" b="1" dirty="0"/>
              <a:t> </a:t>
            </a:r>
            <a:r>
              <a:rPr lang="de-DE" sz="2000" b="1" dirty="0" err="1"/>
              <a:t>data</a:t>
            </a:r>
            <a:r>
              <a:rPr lang="de-DE" sz="2000" b="1" dirty="0"/>
              <a:t> </a:t>
            </a:r>
            <a:r>
              <a:rPr lang="de-DE" sz="2000" b="1" dirty="0" err="1"/>
              <a:t>compilation</a:t>
            </a:r>
            <a:endParaRPr lang="de-DE" sz="2000" b="1" dirty="0"/>
          </a:p>
          <a:p>
            <a:pPr algn="ctr"/>
            <a:r>
              <a:rPr lang="de-DE" sz="2000" b="1" dirty="0" err="1"/>
              <a:t>from</a:t>
            </a:r>
            <a:r>
              <a:rPr lang="de-DE" sz="2000" b="1" dirty="0"/>
              <a:t> </a:t>
            </a:r>
            <a:r>
              <a:rPr lang="de-DE" sz="2000" b="1" dirty="0" err="1">
                <a:solidFill>
                  <a:srgbClr val="487A81"/>
                </a:solidFill>
              </a:rPr>
              <a:t>published</a:t>
            </a:r>
            <a:r>
              <a:rPr lang="de-DE" sz="2000" b="1" dirty="0">
                <a:solidFill>
                  <a:srgbClr val="487A81"/>
                </a:solidFill>
              </a:rPr>
              <a:t> </a:t>
            </a:r>
            <a:r>
              <a:rPr lang="de-DE" sz="2000" b="1" dirty="0" err="1">
                <a:solidFill>
                  <a:srgbClr val="487A81"/>
                </a:solidFill>
              </a:rPr>
              <a:t>literature</a:t>
            </a:r>
            <a:r>
              <a:rPr lang="de-DE" sz="2000" b="1" dirty="0"/>
              <a:t>: 1883-today</a:t>
            </a:r>
          </a:p>
          <a:p>
            <a:endParaRPr lang="de-DE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 err="1"/>
              <a:t>major</a:t>
            </a:r>
            <a:r>
              <a:rPr lang="de-DE" sz="2000" dirty="0"/>
              <a:t>- and minor </a:t>
            </a:r>
            <a:r>
              <a:rPr lang="de-DE" sz="2000" dirty="0" err="1"/>
              <a:t>elements</a:t>
            </a:r>
            <a:r>
              <a:rPr lang="de-DE" sz="2000" dirty="0"/>
              <a:t>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 err="1"/>
              <a:t>trace</a:t>
            </a:r>
            <a:r>
              <a:rPr lang="de-DE" sz="2000" dirty="0"/>
              <a:t> </a:t>
            </a:r>
            <a:r>
              <a:rPr lang="de-DE" sz="2000" dirty="0" err="1"/>
              <a:t>elements</a:t>
            </a:r>
            <a:r>
              <a:rPr lang="de-DE" sz="2000" dirty="0"/>
              <a:t>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 err="1"/>
              <a:t>stable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radiogenic</a:t>
            </a:r>
            <a:r>
              <a:rPr lang="de-DE" sz="2000" dirty="0"/>
              <a:t> isotopes,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 err="1"/>
              <a:t>analytical</a:t>
            </a:r>
            <a:r>
              <a:rPr lang="de-DE" sz="2000" dirty="0"/>
              <a:t> </a:t>
            </a:r>
            <a:r>
              <a:rPr lang="de-DE" sz="2000" dirty="0" err="1"/>
              <a:t>ages</a:t>
            </a:r>
            <a:r>
              <a:rPr lang="de-DE" sz="2000" dirty="0"/>
              <a:t> </a:t>
            </a:r>
          </a:p>
          <a:p>
            <a:r>
              <a:rPr lang="de-DE" sz="2000" b="1" dirty="0" err="1"/>
              <a:t>of</a:t>
            </a:r>
            <a:r>
              <a:rPr lang="de-DE" sz="2000" b="1" dirty="0"/>
              <a:t> </a:t>
            </a:r>
            <a:r>
              <a:rPr lang="de-DE" sz="2000" b="1" dirty="0" err="1"/>
              <a:t>rocks</a:t>
            </a:r>
            <a:r>
              <a:rPr lang="de-DE" sz="2000" b="1" dirty="0"/>
              <a:t>, </a:t>
            </a:r>
            <a:r>
              <a:rPr lang="de-DE" sz="2000" b="1" dirty="0" err="1"/>
              <a:t>glasses</a:t>
            </a:r>
            <a:r>
              <a:rPr lang="de-DE" sz="2000" b="1" dirty="0"/>
              <a:t>, </a:t>
            </a:r>
            <a:r>
              <a:rPr lang="de-DE" sz="2000" b="1" dirty="0" err="1"/>
              <a:t>minerals</a:t>
            </a:r>
            <a:r>
              <a:rPr lang="de-DE" sz="2000" b="1" dirty="0"/>
              <a:t> and </a:t>
            </a:r>
            <a:r>
              <a:rPr lang="de-DE" sz="2000" b="1" dirty="0" err="1"/>
              <a:t>inclusions</a:t>
            </a:r>
            <a:r>
              <a:rPr lang="de-DE" sz="2000" dirty="0"/>
              <a:t> </a:t>
            </a:r>
            <a:endParaRPr lang="de-DE" sz="14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2EA9421-F2B1-B6CB-843B-8803547EFC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256358"/>
              </p:ext>
            </p:extLst>
          </p:nvPr>
        </p:nvGraphicFramePr>
        <p:xfrm>
          <a:off x="5575300" y="1869309"/>
          <a:ext cx="6446145" cy="43056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7020">
                  <a:extLst>
                    <a:ext uri="{9D8B030D-6E8A-4147-A177-3AD203B41FA5}">
                      <a16:colId xmlns:a16="http://schemas.microsoft.com/office/drawing/2014/main" val="4104996550"/>
                    </a:ext>
                  </a:extLst>
                </a:gridCol>
                <a:gridCol w="2690949">
                  <a:extLst>
                    <a:ext uri="{9D8B030D-6E8A-4147-A177-3AD203B41FA5}">
                      <a16:colId xmlns:a16="http://schemas.microsoft.com/office/drawing/2014/main" val="2188576414"/>
                    </a:ext>
                  </a:extLst>
                </a:gridCol>
                <a:gridCol w="2198176">
                  <a:extLst>
                    <a:ext uri="{9D8B030D-6E8A-4147-A177-3AD203B41FA5}">
                      <a16:colId xmlns:a16="http://schemas.microsoft.com/office/drawing/2014/main" val="1065429172"/>
                    </a:ext>
                  </a:extLst>
                </a:gridCol>
              </a:tblGrid>
              <a:tr h="712813">
                <a:tc>
                  <a:txBody>
                    <a:bodyPr/>
                    <a:lstStyle/>
                    <a:p>
                      <a:r>
                        <a:rPr lang="en-US" sz="1800" b="1" dirty="0"/>
                        <a:t>Related Publication(s)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Samples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Methods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753037"/>
                  </a:ext>
                </a:extLst>
              </a:tr>
              <a:tr h="620837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Authors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Coordinates, elevation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Analytical method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81550234"/>
                  </a:ext>
                </a:extLst>
              </a:tr>
              <a:tr h="620837">
                <a:tc>
                  <a:txBody>
                    <a:bodyPr/>
                    <a:lstStyle/>
                    <a:p>
                      <a:r>
                        <a:rPr lang="en-US" sz="1800" dirty="0"/>
                        <a:t>Institutions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Location 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Accuracy &amp; Precision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1310175"/>
                  </a:ext>
                </a:extLst>
              </a:tr>
              <a:tr h="620837">
                <a:tc>
                  <a:txBody>
                    <a:bodyPr/>
                    <a:lstStyle/>
                    <a:p>
                      <a:r>
                        <a:rPr lang="en-US" sz="1800" dirty="0"/>
                        <a:t>Citation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Rock/Mineral classification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Units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1893816"/>
                  </a:ext>
                </a:extLst>
              </a:tr>
              <a:tr h="450203">
                <a:tc>
                  <a:txBody>
                    <a:bodyPr/>
                    <a:lstStyle/>
                    <a:p>
                      <a:r>
                        <a:rPr lang="en-US" sz="1800" dirty="0"/>
                        <a:t>DOI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Sample 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Standards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9820874"/>
                  </a:ext>
                </a:extLst>
              </a:tr>
              <a:tr h="620837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Normalisation</a:t>
                      </a:r>
                      <a:r>
                        <a:rPr lang="en-US" sz="1800" dirty="0"/>
                        <a:t> (isotopes)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7648118"/>
                  </a:ext>
                </a:extLst>
              </a:tr>
              <a:tr h="620837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Fractionation correction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946831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A8B58A4-0F54-7D49-BF24-4A348F6030A3}"/>
              </a:ext>
            </a:extLst>
          </p:cNvPr>
          <p:cNvSpPr txBox="1"/>
          <p:nvPr/>
        </p:nvSpPr>
        <p:spPr>
          <a:xfrm>
            <a:off x="5575300" y="1195847"/>
            <a:ext cx="6446145" cy="510778"/>
          </a:xfrm>
          <a:prstGeom prst="roundRect">
            <a:avLst/>
          </a:prstGeom>
          <a:solidFill>
            <a:srgbClr val="BCCEE2">
              <a:alpha val="35000"/>
            </a:srgbClr>
          </a:solidFill>
          <a:ln w="6350">
            <a:solidFill>
              <a:srgbClr val="004E7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4E7B"/>
                </a:solidFill>
              </a:rPr>
              <a:t>Rich Sample, Location &amp; Analytical Metadata</a:t>
            </a:r>
          </a:p>
        </p:txBody>
      </p:sp>
      <p:pic>
        <p:nvPicPr>
          <p:cNvPr id="5" name="Bild 10">
            <a:extLst>
              <a:ext uri="{FF2B5EF4-FFF2-40B4-BE49-F238E27FC236}">
                <a16:creationId xmlns:a16="http://schemas.microsoft.com/office/drawing/2014/main" id="{2F9CB682-A500-208A-7D51-EB9E2D79A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3" b="95182" l="4199" r="8989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13108">
            <a:off x="163171" y="4430654"/>
            <a:ext cx="2755001" cy="2066250"/>
          </a:xfrm>
          <a:prstGeom prst="rect">
            <a:avLst/>
          </a:prstGeom>
        </p:spPr>
      </p:pic>
      <p:pic>
        <p:nvPicPr>
          <p:cNvPr id="8" name="Bild 8">
            <a:extLst>
              <a:ext uri="{FF2B5EF4-FFF2-40B4-BE49-F238E27FC236}">
                <a16:creationId xmlns:a16="http://schemas.microsoft.com/office/drawing/2014/main" id="{C70F939A-42F0-6400-734D-50CE3D7670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5" b="94459" l="9989" r="9361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288715">
            <a:off x="2803988" y="3816888"/>
            <a:ext cx="2504511" cy="2164052"/>
          </a:xfrm>
          <a:prstGeom prst="rect">
            <a:avLst/>
          </a:prstGeom>
        </p:spPr>
      </p:pic>
      <p:sp>
        <p:nvSpPr>
          <p:cNvPr id="9" name="Textfeld 20">
            <a:extLst>
              <a:ext uri="{FF2B5EF4-FFF2-40B4-BE49-F238E27FC236}">
                <a16:creationId xmlns:a16="http://schemas.microsoft.com/office/drawing/2014/main" id="{5350BD45-32B2-8A7F-2DCE-03EED0FCD8BB}"/>
              </a:ext>
            </a:extLst>
          </p:cNvPr>
          <p:cNvSpPr txBox="1"/>
          <p:nvPr/>
        </p:nvSpPr>
        <p:spPr>
          <a:xfrm>
            <a:off x="2872928" y="5816201"/>
            <a:ext cx="6446144" cy="586307"/>
          </a:xfrm>
          <a:prstGeom prst="roundRect">
            <a:avLst/>
          </a:prstGeom>
          <a:solidFill>
            <a:srgbClr val="BCCEE2">
              <a:alpha val="35000"/>
            </a:srgbClr>
          </a:solidFill>
          <a:ln w="6350">
            <a:solidFill>
              <a:srgbClr val="004E7B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de-DE" sz="2400" b="1" dirty="0" err="1">
                <a:solidFill>
                  <a:srgbClr val="004E7B"/>
                </a:solidFill>
              </a:rPr>
              <a:t>Recorded</a:t>
            </a:r>
            <a:r>
              <a:rPr lang="de-DE" sz="2400" b="1" dirty="0">
                <a:solidFill>
                  <a:srgbClr val="004E7B"/>
                </a:solidFill>
              </a:rPr>
              <a:t> </a:t>
            </a:r>
            <a:r>
              <a:rPr lang="de-DE" sz="2400" b="1" dirty="0" err="1">
                <a:solidFill>
                  <a:srgbClr val="004E7B"/>
                </a:solidFill>
              </a:rPr>
              <a:t>exactly</a:t>
            </a:r>
            <a:r>
              <a:rPr lang="de-DE" sz="2400" b="1" dirty="0">
                <a:solidFill>
                  <a:srgbClr val="004E7B"/>
                </a:solidFill>
              </a:rPr>
              <a:t> </a:t>
            </a:r>
            <a:r>
              <a:rPr lang="de-DE" sz="2400" b="1" dirty="0" err="1">
                <a:solidFill>
                  <a:srgbClr val="004E7B"/>
                </a:solidFill>
              </a:rPr>
              <a:t>as</a:t>
            </a:r>
            <a:r>
              <a:rPr lang="de-DE" sz="2400" b="1" dirty="0">
                <a:solidFill>
                  <a:srgbClr val="004E7B"/>
                </a:solidFill>
              </a:rPr>
              <a:t> </a:t>
            </a:r>
            <a:r>
              <a:rPr lang="de-DE" sz="2400" b="1" dirty="0" err="1">
                <a:solidFill>
                  <a:srgbClr val="004E7B"/>
                </a:solidFill>
              </a:rPr>
              <a:t>reported</a:t>
            </a:r>
            <a:r>
              <a:rPr lang="de-DE" sz="2400" b="1" dirty="0">
                <a:solidFill>
                  <a:srgbClr val="004E7B"/>
                </a:solidFill>
              </a:rPr>
              <a:t> in </a:t>
            </a:r>
            <a:r>
              <a:rPr lang="de-DE" sz="2400" b="1" dirty="0" err="1">
                <a:solidFill>
                  <a:srgbClr val="004E7B"/>
                </a:solidFill>
              </a:rPr>
              <a:t>the</a:t>
            </a:r>
            <a:r>
              <a:rPr lang="de-DE" sz="2400" b="1" dirty="0">
                <a:solidFill>
                  <a:srgbClr val="004E7B"/>
                </a:solidFill>
              </a:rPr>
              <a:t> </a:t>
            </a:r>
            <a:r>
              <a:rPr lang="de-DE" sz="2400" b="1" dirty="0" err="1">
                <a:solidFill>
                  <a:srgbClr val="004E7B"/>
                </a:solidFill>
              </a:rPr>
              <a:t>publication</a:t>
            </a:r>
            <a:r>
              <a:rPr lang="de-DE" sz="2400" b="1" dirty="0">
                <a:solidFill>
                  <a:srgbClr val="004E7B"/>
                </a:solidFill>
              </a:rPr>
              <a:t>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63197C-0825-F397-C5CA-89F5EA3A27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6517" y="-3261"/>
            <a:ext cx="1195483" cy="107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71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60849E-D51F-5B33-1CAC-CBC93008B224}"/>
              </a:ext>
            </a:extLst>
          </p:cNvPr>
          <p:cNvSpPr txBox="1"/>
          <p:nvPr/>
        </p:nvSpPr>
        <p:spPr>
          <a:xfrm>
            <a:off x="-1" y="5787189"/>
            <a:ext cx="12191999" cy="6674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en-GB" sz="4400" dirty="0">
              <a:solidFill>
                <a:srgbClr val="487A8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9E8568-B8FD-472D-C804-FAE62AC18246}"/>
              </a:ext>
            </a:extLst>
          </p:cNvPr>
          <p:cNvSpPr txBox="1"/>
          <p:nvPr/>
        </p:nvSpPr>
        <p:spPr>
          <a:xfrm>
            <a:off x="2115968" y="-2996"/>
            <a:ext cx="10076032" cy="99804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400" dirty="0">
                <a:solidFill>
                  <a:srgbClr val="202F57"/>
                </a:solidFill>
                <a:latin typeface="+mj-lt"/>
              </a:rPr>
              <a:t>Integrated search/filter options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EE8CA4-0E92-AE1F-F44D-9830AF2C8EFD}"/>
              </a:ext>
            </a:extLst>
          </p:cNvPr>
          <p:cNvCxnSpPr>
            <a:cxnSpLocks/>
          </p:cNvCxnSpPr>
          <p:nvPr/>
        </p:nvCxnSpPr>
        <p:spPr>
          <a:xfrm>
            <a:off x="1057984" y="996694"/>
            <a:ext cx="10076033" cy="0"/>
          </a:xfrm>
          <a:prstGeom prst="line">
            <a:avLst/>
          </a:prstGeom>
          <a:ln w="28575">
            <a:solidFill>
              <a:srgbClr val="202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B0D89EC-70D3-CAC5-4873-592AD1B2B91E}"/>
              </a:ext>
            </a:extLst>
          </p:cNvPr>
          <p:cNvSpPr txBox="1"/>
          <p:nvPr/>
        </p:nvSpPr>
        <p:spPr>
          <a:xfrm>
            <a:off x="2886377" y="5309237"/>
            <a:ext cx="21521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4E7B"/>
                </a:solidFill>
              </a:rPr>
              <a:t>85</a:t>
            </a:r>
          </a:p>
          <a:p>
            <a:pPr algn="ctr"/>
            <a:r>
              <a:rPr lang="en-US" sz="2200" b="1" dirty="0">
                <a:solidFill>
                  <a:srgbClr val="004E7B"/>
                </a:solidFill>
              </a:rPr>
              <a:t>stable isotopes &amp; ratios</a:t>
            </a:r>
          </a:p>
          <a:p>
            <a:pPr algn="ctr"/>
            <a:endParaRPr lang="en-US" sz="2200" b="1" dirty="0">
              <a:solidFill>
                <a:srgbClr val="004E7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E0F6B0-223A-AF63-569F-FCD02F1B512A}"/>
              </a:ext>
            </a:extLst>
          </p:cNvPr>
          <p:cNvSpPr txBox="1"/>
          <p:nvPr/>
        </p:nvSpPr>
        <p:spPr>
          <a:xfrm>
            <a:off x="2886377" y="4071506"/>
            <a:ext cx="21521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4E7B"/>
                </a:solidFill>
              </a:rPr>
              <a:t>10</a:t>
            </a:r>
          </a:p>
          <a:p>
            <a:pPr algn="ctr"/>
            <a:r>
              <a:rPr lang="en-US" sz="2200" b="1" dirty="0">
                <a:solidFill>
                  <a:srgbClr val="004E7B"/>
                </a:solidFill>
              </a:rPr>
              <a:t>major elements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EC0149-CDB1-2717-9984-D31CFCC0EADD}"/>
              </a:ext>
            </a:extLst>
          </p:cNvPr>
          <p:cNvSpPr txBox="1"/>
          <p:nvPr/>
        </p:nvSpPr>
        <p:spPr>
          <a:xfrm>
            <a:off x="5127938" y="5309237"/>
            <a:ext cx="2152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4E7B"/>
                </a:solidFill>
              </a:rPr>
              <a:t>159</a:t>
            </a:r>
          </a:p>
          <a:p>
            <a:pPr algn="ctr"/>
            <a:r>
              <a:rPr lang="en-US" sz="2200" b="1" dirty="0">
                <a:solidFill>
                  <a:srgbClr val="004E7B"/>
                </a:solidFill>
              </a:rPr>
              <a:t>radiogenic isotopes &amp; ratios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B2EB98-EAFB-E50B-5A51-67A2E7918FBE}"/>
              </a:ext>
            </a:extLst>
          </p:cNvPr>
          <p:cNvSpPr txBox="1"/>
          <p:nvPr/>
        </p:nvSpPr>
        <p:spPr>
          <a:xfrm>
            <a:off x="5189412" y="4082681"/>
            <a:ext cx="20291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4E7B"/>
                </a:solidFill>
              </a:rPr>
              <a:t>158</a:t>
            </a:r>
          </a:p>
          <a:p>
            <a:pPr algn="ctr"/>
            <a:r>
              <a:rPr lang="en-US" sz="2200" b="1" dirty="0">
                <a:solidFill>
                  <a:srgbClr val="004E7B"/>
                </a:solidFill>
              </a:rPr>
              <a:t>trace elements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9AD642-5655-6086-52C1-6F7FFE6B1B49}"/>
              </a:ext>
            </a:extLst>
          </p:cNvPr>
          <p:cNvSpPr txBox="1"/>
          <p:nvPr/>
        </p:nvSpPr>
        <p:spPr>
          <a:xfrm>
            <a:off x="9717191" y="4071506"/>
            <a:ext cx="20599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4E7B"/>
                </a:solidFill>
              </a:rPr>
              <a:t>120</a:t>
            </a:r>
          </a:p>
          <a:p>
            <a:pPr algn="ctr"/>
            <a:r>
              <a:rPr lang="en-US" sz="2200" b="1" dirty="0">
                <a:solidFill>
                  <a:srgbClr val="004E7B"/>
                </a:solidFill>
              </a:rPr>
              <a:t>end members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B996303-DE1B-9470-BA8E-989BD6E86C34}"/>
              </a:ext>
            </a:extLst>
          </p:cNvPr>
          <p:cNvGrpSpPr/>
          <p:nvPr/>
        </p:nvGrpSpPr>
        <p:grpSpPr>
          <a:xfrm>
            <a:off x="3892278" y="1060454"/>
            <a:ext cx="1905000" cy="2626034"/>
            <a:chOff x="2998322" y="1236916"/>
            <a:chExt cx="1905000" cy="262603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F75DEC-2166-D712-B80B-0FF96F37CCFF}"/>
                </a:ext>
              </a:extLst>
            </p:cNvPr>
            <p:cNvSpPr txBox="1"/>
            <p:nvPr/>
          </p:nvSpPr>
          <p:spPr>
            <a:xfrm>
              <a:off x="3103360" y="3031953"/>
              <a:ext cx="17181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4E7B"/>
                  </a:solidFill>
                </a:rPr>
                <a:t>306,772</a:t>
              </a:r>
            </a:p>
            <a:p>
              <a:pPr algn="ctr"/>
              <a:r>
                <a:rPr lang="en-US" sz="2400" b="1" dirty="0">
                  <a:solidFill>
                    <a:srgbClr val="004E7B"/>
                  </a:solidFill>
                </a:rPr>
                <a:t>locations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9F933B3-18CB-A693-BD4F-956A8FAC8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8322" y="1236916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B3CA7BD-1067-12AA-BBAD-100BBD47C3AA}"/>
              </a:ext>
            </a:extLst>
          </p:cNvPr>
          <p:cNvGrpSpPr/>
          <p:nvPr/>
        </p:nvGrpSpPr>
        <p:grpSpPr>
          <a:xfrm>
            <a:off x="386233" y="1060454"/>
            <a:ext cx="2546647" cy="2626034"/>
            <a:chOff x="386233" y="1236916"/>
            <a:chExt cx="2546647" cy="262603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0AAC67-315C-F045-B66C-66DF25D45154}"/>
                </a:ext>
              </a:extLst>
            </p:cNvPr>
            <p:cNvSpPr txBox="1"/>
            <p:nvPr/>
          </p:nvSpPr>
          <p:spPr>
            <a:xfrm>
              <a:off x="386233" y="3031953"/>
              <a:ext cx="25466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4E7B"/>
                  </a:solidFill>
                </a:rPr>
                <a:t>22 </a:t>
              </a:r>
            </a:p>
            <a:p>
              <a:pPr algn="ctr"/>
              <a:r>
                <a:rPr lang="en-US" sz="2400" b="1" dirty="0">
                  <a:solidFill>
                    <a:srgbClr val="004E7B"/>
                  </a:solidFill>
                </a:rPr>
                <a:t>geological settings</a:t>
              </a: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CD8639D2-74B9-ED0D-6B53-2192C5BCF4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058" y="1236916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9754FF36-0759-2168-C406-438EF008F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58" y="408268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0416960-FA54-26A6-518D-6F6BBC9F77B7}"/>
              </a:ext>
            </a:extLst>
          </p:cNvPr>
          <p:cNvSpPr txBox="1"/>
          <p:nvPr/>
        </p:nvSpPr>
        <p:spPr>
          <a:xfrm>
            <a:off x="938301" y="5793917"/>
            <a:ext cx="1442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4E7B"/>
                </a:solidFill>
              </a:rPr>
              <a:t>chemistry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978700-ACBD-1608-C473-6CD2CBA7BE20}"/>
              </a:ext>
            </a:extLst>
          </p:cNvPr>
          <p:cNvGrpSpPr/>
          <p:nvPr/>
        </p:nvGrpSpPr>
        <p:grpSpPr>
          <a:xfrm>
            <a:off x="6756676" y="1060454"/>
            <a:ext cx="2156039" cy="2626034"/>
            <a:chOff x="7554380" y="1236916"/>
            <a:chExt cx="2156039" cy="262603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584F5BB-BDE9-D75F-E910-695270C46BFD}"/>
                </a:ext>
              </a:extLst>
            </p:cNvPr>
            <p:cNvSpPr txBox="1"/>
            <p:nvPr/>
          </p:nvSpPr>
          <p:spPr>
            <a:xfrm>
              <a:off x="7554380" y="3031953"/>
              <a:ext cx="21560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4E7B"/>
                  </a:solidFill>
                </a:rPr>
                <a:t>533</a:t>
              </a:r>
            </a:p>
            <a:p>
              <a:pPr algn="ctr"/>
              <a:r>
                <a:rPr lang="en-US" sz="2400" b="1" dirty="0">
                  <a:solidFill>
                    <a:srgbClr val="004E7B"/>
                  </a:solidFill>
                </a:rPr>
                <a:t>mineral species</a:t>
              </a:r>
            </a:p>
          </p:txBody>
        </p:sp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1F32022B-6F46-88E5-E283-09E98149BB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0850" y="1236916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6DE7369-141C-04AC-BB6A-B16BEE463909}"/>
              </a:ext>
            </a:extLst>
          </p:cNvPr>
          <p:cNvGrpSpPr/>
          <p:nvPr/>
        </p:nvGrpSpPr>
        <p:grpSpPr>
          <a:xfrm>
            <a:off x="9872114" y="1060454"/>
            <a:ext cx="1905000" cy="2626034"/>
            <a:chOff x="9872114" y="1236916"/>
            <a:chExt cx="1905000" cy="262603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1D016A7-B293-2FBC-5842-4EC85E3FE304}"/>
                </a:ext>
              </a:extLst>
            </p:cNvPr>
            <p:cNvSpPr txBox="1"/>
            <p:nvPr/>
          </p:nvSpPr>
          <p:spPr>
            <a:xfrm>
              <a:off x="9969190" y="3031953"/>
              <a:ext cx="151355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4E7B"/>
                  </a:solidFill>
                </a:rPr>
                <a:t>351</a:t>
              </a:r>
            </a:p>
            <a:p>
              <a:pPr algn="ctr"/>
              <a:r>
                <a:rPr lang="en-US" sz="2400" b="1" dirty="0">
                  <a:solidFill>
                    <a:srgbClr val="004E7B"/>
                  </a:solidFill>
                </a:rPr>
                <a:t>lithologies</a:t>
              </a:r>
            </a:p>
          </p:txBody>
        </p:sp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6D8BC207-2A6A-7268-C5B6-3C9546A1C8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2114" y="1236916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01559D4-302C-FDF7-C554-A8D04EB54243}"/>
              </a:ext>
            </a:extLst>
          </p:cNvPr>
          <p:cNvSpPr txBox="1"/>
          <p:nvPr/>
        </p:nvSpPr>
        <p:spPr>
          <a:xfrm>
            <a:off x="7600455" y="4071506"/>
            <a:ext cx="20599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4E7B"/>
                </a:solidFill>
              </a:rPr>
              <a:t>14</a:t>
            </a:r>
          </a:p>
          <a:p>
            <a:pPr algn="ctr"/>
            <a:r>
              <a:rPr lang="en-US" sz="2200" b="1" dirty="0">
                <a:solidFill>
                  <a:srgbClr val="004E7B"/>
                </a:solidFill>
              </a:rPr>
              <a:t>rare earth elements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D4FD6D-12D6-8F59-EC22-DF6900242F80}"/>
              </a:ext>
            </a:extLst>
          </p:cNvPr>
          <p:cNvSpPr txBox="1"/>
          <p:nvPr/>
        </p:nvSpPr>
        <p:spPr>
          <a:xfrm>
            <a:off x="7554380" y="5309237"/>
            <a:ext cx="2152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4E7B"/>
                </a:solidFill>
              </a:rPr>
              <a:t>70</a:t>
            </a:r>
          </a:p>
          <a:p>
            <a:pPr algn="ctr"/>
            <a:r>
              <a:rPr lang="en-US" sz="2200" b="1" dirty="0">
                <a:solidFill>
                  <a:srgbClr val="004E7B"/>
                </a:solidFill>
              </a:rPr>
              <a:t>U-series isotopes &amp; ratios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5FA85E5-C136-8D4C-BFC1-24A75AC78D68}"/>
              </a:ext>
            </a:extLst>
          </p:cNvPr>
          <p:cNvCxnSpPr>
            <a:cxnSpLocks/>
          </p:cNvCxnSpPr>
          <p:nvPr/>
        </p:nvCxnSpPr>
        <p:spPr>
          <a:xfrm>
            <a:off x="0" y="3905818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64AC11A-3DEB-FD41-CF38-DFB3C2FF697C}"/>
              </a:ext>
            </a:extLst>
          </p:cNvPr>
          <p:cNvSpPr txBox="1"/>
          <p:nvPr/>
        </p:nvSpPr>
        <p:spPr>
          <a:xfrm>
            <a:off x="9717191" y="5309237"/>
            <a:ext cx="20599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4E7B"/>
                </a:solidFill>
              </a:rPr>
              <a:t>26</a:t>
            </a:r>
          </a:p>
          <a:p>
            <a:pPr algn="ctr"/>
            <a:r>
              <a:rPr lang="en-US" sz="2200" b="1" dirty="0">
                <a:solidFill>
                  <a:srgbClr val="004E7B"/>
                </a:solidFill>
              </a:rPr>
              <a:t>rare gases &amp; their isotopes</a:t>
            </a:r>
          </a:p>
        </p:txBody>
      </p:sp>
    </p:spTree>
    <p:extLst>
      <p:ext uri="{BB962C8B-B14F-4D97-AF65-F5344CB8AC3E}">
        <p14:creationId xmlns:p14="http://schemas.microsoft.com/office/powerpoint/2010/main" val="3068080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997FE6-29F7-2BEB-C1C2-1E9288C67165}"/>
              </a:ext>
            </a:extLst>
          </p:cNvPr>
          <p:cNvSpPr txBox="1"/>
          <p:nvPr/>
        </p:nvSpPr>
        <p:spPr>
          <a:xfrm>
            <a:off x="-1" y="5787189"/>
            <a:ext cx="12191999" cy="6674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en-GB" sz="4400" dirty="0">
              <a:solidFill>
                <a:srgbClr val="487A8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53DDCB-9E31-32A2-65A3-E566466B8692}"/>
              </a:ext>
            </a:extLst>
          </p:cNvPr>
          <p:cNvSpPr txBox="1"/>
          <p:nvPr/>
        </p:nvSpPr>
        <p:spPr>
          <a:xfrm>
            <a:off x="2115968" y="-2996"/>
            <a:ext cx="10076032" cy="99804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400" dirty="0">
                <a:solidFill>
                  <a:srgbClr val="202F57"/>
                </a:solidFill>
                <a:latin typeface="+mj-lt"/>
              </a:rPr>
              <a:t>Data discovery via synthesis databases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22F4B8-9901-444F-B911-A5D97BD768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22731" y="1058325"/>
            <a:ext cx="10012795" cy="535268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642AD4D-0545-59EE-0AE3-B2491341193A}"/>
              </a:ext>
            </a:extLst>
          </p:cNvPr>
          <p:cNvCxnSpPr>
            <a:cxnSpLocks/>
          </p:cNvCxnSpPr>
          <p:nvPr/>
        </p:nvCxnSpPr>
        <p:spPr>
          <a:xfrm>
            <a:off x="1057985" y="996695"/>
            <a:ext cx="10076033" cy="0"/>
          </a:xfrm>
          <a:prstGeom prst="line">
            <a:avLst/>
          </a:prstGeom>
          <a:ln w="28575">
            <a:solidFill>
              <a:srgbClr val="202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24DF7DE-F4B1-F40A-10B3-9205C11693E8}"/>
              </a:ext>
            </a:extLst>
          </p:cNvPr>
          <p:cNvSpPr txBox="1"/>
          <p:nvPr/>
        </p:nvSpPr>
        <p:spPr>
          <a:xfrm>
            <a:off x="88557" y="1132515"/>
            <a:ext cx="2895275" cy="1835319"/>
          </a:xfrm>
          <a:prstGeom prst="roundRect">
            <a:avLst>
              <a:gd name="adj" fmla="val 3500"/>
            </a:avLst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  <a:alpha val="70000"/>
                </a:schemeClr>
              </a:gs>
              <a:gs pos="50000">
                <a:schemeClr val="accent4">
                  <a:lumMod val="105000"/>
                  <a:satMod val="103000"/>
                  <a:tint val="73000"/>
                  <a:alpha val="70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  <a:alpha val="7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179996" indent="-17999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26.5M minerals</a:t>
            </a:r>
          </a:p>
          <a:p>
            <a:pPr marL="179996" indent="-17999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16.3M whole-rocks</a:t>
            </a:r>
          </a:p>
          <a:p>
            <a:pPr marL="179996" indent="-17999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1.8M </a:t>
            </a:r>
            <a:r>
              <a:rPr lang="en-US" sz="2400" dirty="0" err="1"/>
              <a:t>volc</a:t>
            </a:r>
            <a:r>
              <a:rPr lang="en-US" sz="2400" dirty="0"/>
              <a:t>. glasses</a:t>
            </a:r>
          </a:p>
          <a:p>
            <a:pPr marL="179996" indent="-17999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1.5M inclusions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293853-E098-38CA-9435-7B1F14F72B42}"/>
              </a:ext>
            </a:extLst>
          </p:cNvPr>
          <p:cNvSpPr txBox="1"/>
          <p:nvPr/>
        </p:nvSpPr>
        <p:spPr>
          <a:xfrm>
            <a:off x="88558" y="4619620"/>
            <a:ext cx="3504874" cy="1380411"/>
          </a:xfrm>
          <a:prstGeom prst="roundRect">
            <a:avLst>
              <a:gd name="adj" fmla="val 3500"/>
            </a:avLst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  <a:alpha val="70000"/>
                </a:schemeClr>
              </a:gs>
              <a:gs pos="50000">
                <a:schemeClr val="accent4">
                  <a:lumMod val="105000"/>
                  <a:satMod val="103000"/>
                  <a:tint val="73000"/>
                  <a:alpha val="70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  <a:alpha val="7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179996" indent="-17999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dirty="0"/>
              <a:t>27,097 </a:t>
            </a:r>
            <a:r>
              <a:rPr lang="de-DE" sz="2400" dirty="0" err="1"/>
              <a:t>papers</a:t>
            </a:r>
            <a:endParaRPr lang="de-DE" sz="2400" dirty="0"/>
          </a:p>
          <a:p>
            <a:pPr marL="179996" indent="-17999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/>
              <a:t>846,741</a:t>
            </a:r>
            <a:r>
              <a:rPr lang="de-DE" sz="2400" dirty="0"/>
              <a:t> </a:t>
            </a:r>
            <a:r>
              <a:rPr lang="de-DE" sz="2400" dirty="0" err="1"/>
              <a:t>samples</a:t>
            </a:r>
            <a:endParaRPr lang="de-DE" sz="2400" dirty="0"/>
          </a:p>
          <a:p>
            <a:pPr marL="179996" indent="-17999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/>
              <a:t>48,158,050</a:t>
            </a:r>
            <a:r>
              <a:rPr lang="de-DE" sz="2400" dirty="0"/>
              <a:t> </a:t>
            </a:r>
            <a:r>
              <a:rPr lang="de-DE" sz="2400" dirty="0" err="1"/>
              <a:t>data</a:t>
            </a:r>
            <a:r>
              <a:rPr lang="de-DE" sz="2400" dirty="0"/>
              <a:t> </a:t>
            </a:r>
            <a:r>
              <a:rPr lang="de-DE" sz="2400" dirty="0" err="1"/>
              <a:t>values</a:t>
            </a:r>
            <a:endParaRPr lang="de-DE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F4BC62-4CBB-BCDF-5033-3A4A422E2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" y="3294398"/>
            <a:ext cx="1107365" cy="995771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3E1D26D-088D-88F6-C95E-FCD9673BB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21" y="3080411"/>
            <a:ext cx="1423745" cy="142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6797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1518</TotalTime>
  <Words>1544</Words>
  <Application>Microsoft Macintosh PowerPoint</Application>
  <PresentationFormat>Widescreen</PresentationFormat>
  <Paragraphs>295</Paragraphs>
  <Slides>31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41" baseType="lpstr">
      <vt:lpstr>Arial</vt:lpstr>
      <vt:lpstr>Calibri</vt:lpstr>
      <vt:lpstr>Calibri Light</vt:lpstr>
      <vt:lpstr>Candara</vt:lpstr>
      <vt:lpstr>Courier New</vt:lpstr>
      <vt:lpstr>Roboto</vt:lpstr>
      <vt:lpstr>System Font Regular</vt:lpstr>
      <vt:lpstr>Univers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Barbara Angioni</dc:creator>
  <cp:lastModifiedBy>Karl_EPOS ERIC </cp:lastModifiedBy>
  <cp:revision>160</cp:revision>
  <dcterms:created xsi:type="dcterms:W3CDTF">2026-02-14T10:36:05Z</dcterms:created>
  <dcterms:modified xsi:type="dcterms:W3CDTF">2026-03-17T08:26:42Z</dcterms:modified>
</cp:coreProperties>
</file>