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2" r:id="rId3"/>
    <p:sldId id="283" r:id="rId4"/>
    <p:sldId id="286" r:id="rId5"/>
    <p:sldId id="287" r:id="rId6"/>
    <p:sldId id="260" r:id="rId7"/>
    <p:sldId id="257" r:id="rId8"/>
    <p:sldId id="258" r:id="rId9"/>
    <p:sldId id="261" r:id="rId10"/>
  </p:sldIdLst>
  <p:sldSz cx="12192000" cy="6858000"/>
  <p:notesSz cx="6858000" cy="9144000"/>
  <p:embeddedFontLst>
    <p:embeddedFont>
      <p:font typeface="Helvetica Neue" panose="02000503000000020004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GkHQGkn3Jgedt1rck20VnBJohL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93BF2C-3347-7027-1965-313767216488}" name="Ríkey Júlíusdóttir" initials="RJ" userId="S::rikey@vedur.is::c32d92cf-7f84-47c7-b445-1bf4e3c54a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83"/>
  </p:normalViewPr>
  <p:slideViewPr>
    <p:cSldViewPr snapToGrid="0">
      <p:cViewPr varScale="1">
        <p:scale>
          <a:sx n="102" d="100"/>
          <a:sy n="102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Max.1 slide, minimum font 18</a:t>
            </a:r>
          </a:p>
          <a:p>
            <a:r>
              <a:rPr lang="en-US" dirty="0"/>
              <a:t>Introduction to the scientific area of the TCS and connection to other TCS (if any)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21A2-60AD-334E-9C41-2DC0EF94D36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37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2C1C521F-EB21-89B6-4B98-D337CDC5D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>
            <a:extLst>
              <a:ext uri="{FF2B5EF4-FFF2-40B4-BE49-F238E27FC236}">
                <a16:creationId xmlns:a16="http://schemas.microsoft.com/office/drawing/2014/main" id="{590EE0E6-C9EE-B801-A5F2-B2B2D7AAE7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is-IS" dirty="0"/>
              <a:t>IMO SP; IMO, UI and NSII DP: GNSS station list,raw data, site logs: Adding more stations to service (Updated service) (2026-2027)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is-IS" dirty="0"/>
              <a:t>IMO: Lava flow simulations at Reykjanes (Under implementation) (2026-2027)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is-IS" dirty="0"/>
              <a:t>IMO: Radar data from Grímsvötn 2004 eruption (Under implementation) (2026-2027)</a:t>
            </a:r>
            <a:br>
              <a:rPr lang="is-IS" dirty="0"/>
            </a:br>
            <a:endParaRPr lang="is-IS" dirty="0"/>
          </a:p>
        </p:txBody>
      </p:sp>
      <p:sp>
        <p:nvSpPr>
          <p:cNvPr id="65" name="Google Shape;65;p4:notes">
            <a:extLst>
              <a:ext uri="{FF2B5EF4-FFF2-40B4-BE49-F238E27FC236}">
                <a16:creationId xmlns:a16="http://schemas.microsoft.com/office/drawing/2014/main" id="{A2B17D0E-1F0C-2531-1FBB-CBD0394752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69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838200" y="2187399"/>
            <a:ext cx="10515600" cy="364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11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2"/>
          </p:nvPr>
        </p:nvSpPr>
        <p:spPr>
          <a:xfrm>
            <a:off x="6172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2"/>
          </p:nvPr>
        </p:nvSpPr>
        <p:spPr>
          <a:xfrm>
            <a:off x="839788" y="2552698"/>
            <a:ext cx="3932237" cy="331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2641600"/>
            <a:ext cx="3932237" cy="322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 rot="5400000">
            <a:off x="4346222" y="-1171222"/>
            <a:ext cx="349955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83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/>
          <p:nvPr/>
        </p:nvSpPr>
        <p:spPr>
          <a:xfrm>
            <a:off x="3995803" y="2587404"/>
            <a:ext cx="8196197" cy="12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"/>
              </a:rPr>
              <a:t>VOLC-TCS | EPOS Days 2026 </a:t>
            </a:r>
            <a:endParaRPr lang="en-IT" sz="4400" dirty="0">
              <a:solidFill>
                <a:srgbClr val="002060"/>
              </a:solidFill>
              <a:latin typeface="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E8C8D63-EA3C-B626-EDFD-8EF6C56CD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6455" y="4099067"/>
            <a:ext cx="8977390" cy="24035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200" dirty="0">
              <a:solidFill>
                <a:srgbClr val="002060"/>
              </a:solidFill>
              <a:latin typeface=""/>
            </a:endParaRPr>
          </a:p>
          <a:p>
            <a:pPr marL="1789113" indent="-1789113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  <a:latin typeface=""/>
              </a:rPr>
              <a:t>The </a:t>
            </a:r>
            <a:r>
              <a:rPr lang="en-US" sz="1400" u="sng" dirty="0">
                <a:solidFill>
                  <a:srgbClr val="002060"/>
                </a:solidFill>
                <a:latin typeface=""/>
              </a:rPr>
              <a:t>Consortium Board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: Domínguez </a:t>
            </a:r>
            <a:r>
              <a:rPr lang="en-US" sz="1400" dirty="0" err="1">
                <a:solidFill>
                  <a:srgbClr val="002060"/>
                </a:solidFill>
                <a:latin typeface=""/>
              </a:rPr>
              <a:t>Cerdeña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"/>
              </a:rPr>
              <a:t>Itahiza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 Francisco (2), Adelina Geyer (3), Jean-Christophe Komorowski (4), </a:t>
            </a:r>
          </a:p>
          <a:p>
            <a:pPr marL="1789113" indent="-1789113">
              <a:lnSpc>
                <a:spcPct val="120000"/>
              </a:lnSpc>
              <a:spcBef>
                <a:spcPts val="0"/>
              </a:spcBef>
            </a:pPr>
            <a:r>
              <a:rPr lang="en-US" sz="1400" dirty="0" err="1">
                <a:solidFill>
                  <a:srgbClr val="002060"/>
                </a:solidFill>
                <a:latin typeface=""/>
              </a:rPr>
              <a:t>Rikey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"/>
              </a:rPr>
              <a:t>Juliusdottir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 (5), Philippe </a:t>
            </a:r>
            <a:r>
              <a:rPr lang="en-US" sz="1400" dirty="0" err="1">
                <a:solidFill>
                  <a:srgbClr val="002060"/>
                </a:solidFill>
                <a:latin typeface=""/>
              </a:rPr>
              <a:t>Labazuy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, (6), Kristín Vogfjörd (5) </a:t>
            </a:r>
          </a:p>
          <a:p>
            <a:pPr marL="1789113" indent="-1789113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  <a:latin typeface=""/>
              </a:rPr>
              <a:t>The </a:t>
            </a:r>
            <a:r>
              <a:rPr lang="en-US" sz="1400" u="sng" dirty="0">
                <a:solidFill>
                  <a:srgbClr val="002060"/>
                </a:solidFill>
                <a:latin typeface=""/>
              </a:rPr>
              <a:t>Management Team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: Enrico Indovina (1), Rosella Nave (1), Letizia Spampinato (1), and Danilo Reitano (1)</a:t>
            </a:r>
          </a:p>
          <a:p>
            <a:pPr marL="376555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  <a:latin typeface=""/>
              </a:rPr>
              <a:t>(1) Istituto Nazionale di </a:t>
            </a:r>
            <a:r>
              <a:rPr lang="en-US" sz="1400" dirty="0" err="1">
                <a:solidFill>
                  <a:srgbClr val="002060"/>
                </a:solidFill>
                <a:latin typeface=""/>
              </a:rPr>
              <a:t>Geofisica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 e </a:t>
            </a:r>
            <a:r>
              <a:rPr lang="en-US" sz="1400" dirty="0" err="1">
                <a:solidFill>
                  <a:srgbClr val="002060"/>
                </a:solidFill>
                <a:latin typeface=""/>
              </a:rPr>
              <a:t>Vulcanologia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, Italy</a:t>
            </a:r>
          </a:p>
          <a:p>
            <a:pPr marL="376555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  <a:latin typeface=""/>
              </a:rPr>
              <a:t>(2) </a:t>
            </a:r>
            <a:r>
              <a:rPr lang="en-US" sz="1400" dirty="0" err="1">
                <a:solidFill>
                  <a:srgbClr val="002060"/>
                </a:solidFill>
                <a:latin typeface=""/>
              </a:rPr>
              <a:t>Istituo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"/>
              </a:rPr>
              <a:t>Geografico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 National; Spain </a:t>
            </a:r>
          </a:p>
          <a:p>
            <a:pPr marL="376555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  <a:latin typeface=""/>
              </a:rPr>
              <a:t>(3) Geosciences Barcelona, CSIC, </a:t>
            </a:r>
            <a:r>
              <a:rPr lang="en-US" sz="1400" dirty="0" err="1">
                <a:solidFill>
                  <a:srgbClr val="002060"/>
                </a:solidFill>
                <a:latin typeface=""/>
              </a:rPr>
              <a:t>Lluis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"/>
              </a:rPr>
              <a:t>Solé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"/>
              </a:rPr>
              <a:t>Sabaris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 s/n, 08028 Barcelona, Spain</a:t>
            </a:r>
          </a:p>
          <a:p>
            <a:pPr marL="376555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  <a:latin typeface=""/>
              </a:rPr>
              <a:t>(4) </a:t>
            </a:r>
            <a:r>
              <a:rPr lang="en-US" sz="1400" dirty="0" err="1">
                <a:solidFill>
                  <a:srgbClr val="002060"/>
                </a:solidFill>
                <a:latin typeface=""/>
              </a:rPr>
              <a:t>Université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 Paris </a:t>
            </a:r>
            <a:r>
              <a:rPr lang="en-US" sz="1400" dirty="0" err="1">
                <a:solidFill>
                  <a:srgbClr val="002060"/>
                </a:solidFill>
                <a:latin typeface=""/>
              </a:rPr>
              <a:t>Cité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"/>
              </a:rPr>
              <a:t>Institut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 the Physique du Globe, CNRS, F-75005 Paris, France</a:t>
            </a:r>
          </a:p>
          <a:p>
            <a:pPr marL="376555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  <a:latin typeface=""/>
              </a:rPr>
              <a:t>(5) Icelandic Meteorological Office, Iceland</a:t>
            </a:r>
            <a:endParaRPr lang="en-IT" sz="1400" dirty="0">
              <a:solidFill>
                <a:srgbClr val="002060"/>
              </a:solidFill>
              <a:latin typeface=""/>
            </a:endParaRPr>
          </a:p>
          <a:p>
            <a:pPr marL="376555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  <a:latin typeface=""/>
              </a:rPr>
              <a:t>(6) </a:t>
            </a:r>
            <a:r>
              <a:rPr lang="en-US" sz="1400" dirty="0" err="1">
                <a:solidFill>
                  <a:srgbClr val="002060"/>
                </a:solidFill>
                <a:latin typeface=""/>
              </a:rPr>
              <a:t>Université</a:t>
            </a:r>
            <a:r>
              <a:rPr lang="en-US" sz="1400" dirty="0">
                <a:solidFill>
                  <a:srgbClr val="002060"/>
                </a:solidFill>
                <a:latin typeface=""/>
              </a:rPr>
              <a:t> Clermont Auvergne, CNRS, OPGC, F-63000 Clermont-Ferrand, France,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104194A-ABAF-EFCA-9E7C-E748182B15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93661" y="2479067"/>
            <a:ext cx="3045062" cy="3240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BE5EF9-2961-EC7E-E41A-FE5BDE4AEE35}"/>
              </a:ext>
            </a:extLst>
          </p:cNvPr>
          <p:cNvSpPr txBox="1"/>
          <p:nvPr/>
        </p:nvSpPr>
        <p:spPr>
          <a:xfrm>
            <a:off x="5905690" y="3478434"/>
            <a:ext cx="3695178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solidFill>
                  <a:srgbClr val="002060"/>
                </a:solidFill>
                <a:latin typeface=""/>
              </a:rPr>
              <a:t>Giuseppe Puglisi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347396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TCS Volcano in a </a:t>
            </a:r>
            <a:r>
              <a:rPr lang="it-IT" sz="2400" b="1" dirty="0" err="1">
                <a:solidFill>
                  <a:srgbClr val="275536"/>
                </a:solidFill>
              </a:rPr>
              <a:t>nutshell</a:t>
            </a:r>
            <a:endParaRPr lang="it-IT" sz="2400" b="1" dirty="0">
              <a:solidFill>
                <a:srgbClr val="27553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5D8A6-67DD-2105-3B89-BEADB035B5FF}"/>
              </a:ext>
            </a:extLst>
          </p:cNvPr>
          <p:cNvSpPr txBox="1"/>
          <p:nvPr/>
        </p:nvSpPr>
        <p:spPr>
          <a:xfrm>
            <a:off x="471453" y="924234"/>
            <a:ext cx="10992409" cy="1923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 dirty="0" err="1"/>
              <a:t>VOLC</a:t>
            </a:r>
            <a:r>
              <a:rPr lang="en-US" sz="1600" b="1" dirty="0"/>
              <a:t>-TCS Objectives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provides coordination between the </a:t>
            </a:r>
            <a:r>
              <a:rPr lang="en-US" sz="1600" i="1" dirty="0"/>
              <a:t>European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</a:rPr>
              <a:t>Volcano Observatories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(VOs) and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</a:rPr>
              <a:t>Volcano Research Institutions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(VRIs) to i</a:t>
            </a:r>
            <a:r>
              <a:rPr lang="en-US" sz="1600" dirty="0"/>
              <a:t>mplements interoperable volcanological services (VA and TNA)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provides long-term and sustainable access to Volcanological DDSSs related to volcanic areas monitored and/or studied by the European VOs and VRIs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promotes good practices through EPOS </a:t>
            </a:r>
            <a:r>
              <a:rPr lang="en-US" sz="1600" dirty="0">
                <a:solidFill>
                  <a:srgbClr val="000000"/>
                </a:solidFill>
              </a:rPr>
              <a:t>among the volcanological community</a:t>
            </a:r>
            <a:endParaRPr lang="it-IT" sz="1600" dirty="0"/>
          </a:p>
        </p:txBody>
      </p:sp>
      <p:sp>
        <p:nvSpPr>
          <p:cNvPr id="12" name="Rettangolo arrotondato 19">
            <a:extLst>
              <a:ext uri="{FF2B5EF4-FFF2-40B4-BE49-F238E27FC236}">
                <a16:creationId xmlns:a16="http://schemas.microsoft.com/office/drawing/2014/main" id="{5D7FED3F-9A04-7D92-D975-DD0DD49E6E9E}"/>
              </a:ext>
            </a:extLst>
          </p:cNvPr>
          <p:cNvSpPr/>
          <p:nvPr/>
        </p:nvSpPr>
        <p:spPr>
          <a:xfrm>
            <a:off x="2163197" y="2979242"/>
            <a:ext cx="8957122" cy="646331"/>
          </a:xfrm>
          <a:prstGeom prst="roundRect">
            <a:avLst/>
          </a:prstGeom>
          <a:solidFill>
            <a:schemeClr val="bg2">
              <a:lumMod val="9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intrinsic heterogeneity of the </a:t>
            </a:r>
            <a:r>
              <a:rPr lang="en-US" dirty="0" err="1">
                <a:solidFill>
                  <a:schemeClr val="tx1"/>
                </a:solidFill>
              </a:rPr>
              <a:t>VOLC</a:t>
            </a:r>
            <a:r>
              <a:rPr lang="en-US" dirty="0">
                <a:solidFill>
                  <a:schemeClr val="tx1"/>
                </a:solidFill>
              </a:rPr>
              <a:t>-TCS data required harmonization with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" name="Immagine 16">
            <a:extLst>
              <a:ext uri="{FF2B5EF4-FFF2-40B4-BE49-F238E27FC236}">
                <a16:creationId xmlns:a16="http://schemas.microsoft.com/office/drawing/2014/main" id="{703BBD20-AED4-6E75-1FA7-A278A8CAD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30" y="4134966"/>
            <a:ext cx="1080000" cy="1080000"/>
          </a:xfrm>
          <a:prstGeom prst="rect">
            <a:avLst/>
          </a:prstGeom>
        </p:spPr>
      </p:pic>
      <p:sp>
        <p:nvSpPr>
          <p:cNvPr id="16" name="CasellaDiTesto 18">
            <a:extLst>
              <a:ext uri="{FF2B5EF4-FFF2-40B4-BE49-F238E27FC236}">
                <a16:creationId xmlns:a16="http://schemas.microsoft.com/office/drawing/2014/main" id="{29E6D562-BC60-152E-4415-90D6437A6768}"/>
              </a:ext>
            </a:extLst>
          </p:cNvPr>
          <p:cNvSpPr txBox="1"/>
          <p:nvPr/>
        </p:nvSpPr>
        <p:spPr>
          <a:xfrm>
            <a:off x="1247103" y="3842969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SEIS-TCS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9BDF77-7E91-754D-23BC-FC9DF30CEA71}"/>
              </a:ext>
            </a:extLst>
          </p:cNvPr>
          <p:cNvSpPr txBox="1"/>
          <p:nvPr/>
        </p:nvSpPr>
        <p:spPr>
          <a:xfrm>
            <a:off x="493092" y="5125787"/>
            <a:ext cx="24644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Seismic/Acceleration 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Waveforms 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Earthquake parameters 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Services </a:t>
            </a:r>
            <a:endParaRPr lang="it-IT" i="1" dirty="0"/>
          </a:p>
        </p:txBody>
      </p:sp>
      <p:pic>
        <p:nvPicPr>
          <p:cNvPr id="19" name="Immagine 1">
            <a:extLst>
              <a:ext uri="{FF2B5EF4-FFF2-40B4-BE49-F238E27FC236}">
                <a16:creationId xmlns:a16="http://schemas.microsoft.com/office/drawing/2014/main" id="{5194005B-AB57-DD7B-8EF8-BBBB269837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432" y="4134966"/>
            <a:ext cx="1080000" cy="1080000"/>
          </a:xfrm>
          <a:prstGeom prst="rect">
            <a:avLst/>
          </a:prstGeom>
        </p:spPr>
      </p:pic>
      <p:sp>
        <p:nvSpPr>
          <p:cNvPr id="20" name="CasellaDiTesto 18">
            <a:extLst>
              <a:ext uri="{FF2B5EF4-FFF2-40B4-BE49-F238E27FC236}">
                <a16:creationId xmlns:a16="http://schemas.microsoft.com/office/drawing/2014/main" id="{CE65CEF2-DACF-FABF-41B3-B89AC7B0D09C}"/>
              </a:ext>
            </a:extLst>
          </p:cNvPr>
          <p:cNvSpPr txBox="1"/>
          <p:nvPr/>
        </p:nvSpPr>
        <p:spPr>
          <a:xfrm>
            <a:off x="5747539" y="3842969"/>
            <a:ext cx="111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GNSS-TCS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596EC5-0D56-842B-A3FF-A428BA690859}"/>
              </a:ext>
            </a:extLst>
          </p:cNvPr>
          <p:cNvSpPr txBox="1"/>
          <p:nvPr/>
        </p:nvSpPr>
        <p:spPr>
          <a:xfrm>
            <a:off x="5497480" y="5137314"/>
            <a:ext cx="1873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GNSS Raw data Services </a:t>
            </a:r>
            <a:endParaRPr lang="it-IT" i="1" dirty="0"/>
          </a:p>
        </p:txBody>
      </p:sp>
      <p:pic>
        <p:nvPicPr>
          <p:cNvPr id="23" name="Immagine 8">
            <a:extLst>
              <a:ext uri="{FF2B5EF4-FFF2-40B4-BE49-F238E27FC236}">
                <a16:creationId xmlns:a16="http://schemas.microsoft.com/office/drawing/2014/main" id="{B8143186-1116-D033-7519-C38B8942B1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183" y="4134966"/>
            <a:ext cx="1080000" cy="1080000"/>
          </a:xfrm>
          <a:prstGeom prst="rect">
            <a:avLst/>
          </a:prstGeom>
        </p:spPr>
      </p:pic>
      <p:sp>
        <p:nvSpPr>
          <p:cNvPr id="24" name="CasellaDiTesto 18">
            <a:extLst>
              <a:ext uri="{FF2B5EF4-FFF2-40B4-BE49-F238E27FC236}">
                <a16:creationId xmlns:a16="http://schemas.microsoft.com/office/drawing/2014/main" id="{37D6B601-EA95-875B-4A90-1B7A74E9271A}"/>
              </a:ext>
            </a:extLst>
          </p:cNvPr>
          <p:cNvSpPr txBox="1"/>
          <p:nvPr/>
        </p:nvSpPr>
        <p:spPr>
          <a:xfrm>
            <a:off x="8084996" y="3842969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SAT-TCS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4874E3-5285-24D1-B7CD-1844F30402A1}"/>
              </a:ext>
            </a:extLst>
          </p:cNvPr>
          <p:cNvSpPr txBox="1"/>
          <p:nvPr/>
        </p:nvSpPr>
        <p:spPr>
          <a:xfrm>
            <a:off x="7767994" y="5127487"/>
            <a:ext cx="1624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SAR products Services </a:t>
            </a:r>
            <a:endParaRPr lang="it-IT" i="1" dirty="0"/>
          </a:p>
        </p:txBody>
      </p:sp>
      <p:pic>
        <p:nvPicPr>
          <p:cNvPr id="27" name="Immagine 20">
            <a:extLst>
              <a:ext uri="{FF2B5EF4-FFF2-40B4-BE49-F238E27FC236}">
                <a16:creationId xmlns:a16="http://schemas.microsoft.com/office/drawing/2014/main" id="{507B6264-560E-CB31-A418-101CFF42E2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930" y="3053306"/>
            <a:ext cx="523421" cy="52342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6F27E8A-AA0C-08AD-1C0B-7ECA9D70A2F1}"/>
              </a:ext>
            </a:extLst>
          </p:cNvPr>
          <p:cNvSpPr txBox="1"/>
          <p:nvPr/>
        </p:nvSpPr>
        <p:spPr>
          <a:xfrm>
            <a:off x="10396002" y="3842969"/>
            <a:ext cx="1067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MSL-TCS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DA5D69-08FE-B531-24DB-4F2696FAEAAF}"/>
              </a:ext>
            </a:extLst>
          </p:cNvPr>
          <p:cNvSpPr txBox="1"/>
          <p:nvPr/>
        </p:nvSpPr>
        <p:spPr>
          <a:xfrm>
            <a:off x="9761856" y="5117650"/>
            <a:ext cx="2336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TNA activities</a:t>
            </a:r>
          </a:p>
          <a:p>
            <a:pPr algn="ctr"/>
            <a:r>
              <a:rPr lang="en-GB" i="1" dirty="0"/>
              <a:t>Geochemistry products</a:t>
            </a:r>
          </a:p>
          <a:p>
            <a:pPr algn="ctr"/>
            <a:r>
              <a:rPr lang="en-GB" i="1" dirty="0"/>
              <a:t>Services</a:t>
            </a:r>
          </a:p>
        </p:txBody>
      </p:sp>
      <p:pic>
        <p:nvPicPr>
          <p:cNvPr id="2050" name="Picture 2" descr="Multi-Scale Laboratories logo">
            <a:extLst>
              <a:ext uri="{FF2B5EF4-FFF2-40B4-BE49-F238E27FC236}">
                <a16:creationId xmlns:a16="http://schemas.microsoft.com/office/drawing/2014/main" id="{4AF76230-911E-1EB3-311D-650611974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932" y="413496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81" y="4134966"/>
            <a:ext cx="1080000" cy="1080000"/>
          </a:xfrm>
          <a:prstGeom prst="rect">
            <a:avLst/>
          </a:prstGeom>
        </p:spPr>
      </p:pic>
      <p:sp>
        <p:nvSpPr>
          <p:cNvPr id="21" name="TextBox 28">
            <a:extLst>
              <a:ext uri="{FF2B5EF4-FFF2-40B4-BE49-F238E27FC236}">
                <a16:creationId xmlns:a16="http://schemas.microsoft.com/office/drawing/2014/main" id="{2BDA5D69-08FE-B531-24DB-4F2696FAEAAF}"/>
              </a:ext>
            </a:extLst>
          </p:cNvPr>
          <p:cNvSpPr txBox="1"/>
          <p:nvPr/>
        </p:nvSpPr>
        <p:spPr>
          <a:xfrm>
            <a:off x="3378580" y="5147147"/>
            <a:ext cx="1520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Geochemistry </a:t>
            </a:r>
          </a:p>
          <a:p>
            <a:pPr algn="ctr"/>
            <a:r>
              <a:rPr lang="en-GB" i="1" dirty="0"/>
              <a:t>products  </a:t>
            </a:r>
          </a:p>
          <a:p>
            <a:pPr algn="ctr"/>
            <a:r>
              <a:rPr lang="en-GB" i="1" dirty="0"/>
              <a:t>Services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C6F27E8A-AA0C-08AD-1C0B-7ECA9D70A2F1}"/>
              </a:ext>
            </a:extLst>
          </p:cNvPr>
          <p:cNvSpPr txBox="1"/>
          <p:nvPr/>
        </p:nvSpPr>
        <p:spPr>
          <a:xfrm>
            <a:off x="3516128" y="3842969"/>
            <a:ext cx="1067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NFO-TCS </a:t>
            </a:r>
          </a:p>
        </p:txBody>
      </p:sp>
    </p:spTree>
    <p:extLst>
      <p:ext uri="{BB962C8B-B14F-4D97-AF65-F5344CB8AC3E}">
        <p14:creationId xmlns:p14="http://schemas.microsoft.com/office/powerpoint/2010/main" val="279893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95D633-1651-DF0D-0F56-F668CBF2A654}"/>
              </a:ext>
            </a:extLst>
          </p:cNvPr>
          <p:cNvSpPr txBox="1"/>
          <p:nvPr/>
        </p:nvSpPr>
        <p:spPr>
          <a:xfrm>
            <a:off x="558221" y="642364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Active Work Plan and new </a:t>
            </a:r>
            <a:r>
              <a:rPr lang="it-IT" sz="2400" b="1" dirty="0" err="1">
                <a:solidFill>
                  <a:srgbClr val="275536"/>
                </a:solidFill>
              </a:rPr>
              <a:t>perspectives</a:t>
            </a:r>
            <a:endParaRPr lang="it-IT" sz="2400" b="1" dirty="0">
              <a:solidFill>
                <a:srgbClr val="275536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C066C0-29BB-58C8-FA2A-087DAE867EF3}"/>
              </a:ext>
            </a:extLst>
          </p:cNvPr>
          <p:cNvSpPr txBox="1"/>
          <p:nvPr/>
        </p:nvSpPr>
        <p:spPr>
          <a:xfrm>
            <a:off x="250930" y="1559257"/>
            <a:ext cx="7830079" cy="37394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Upgrade of the Community Portal (</a:t>
            </a:r>
            <a:r>
              <a:rPr lang="en-US" sz="1600" b="1" i="1" dirty="0"/>
              <a:t>Gateway – https://volc-tcs.eu/).</a:t>
            </a:r>
            <a:r>
              <a:rPr lang="en-US" sz="1600" dirty="0"/>
              <a:t> It is the legacy of the EUROVOLC Project. It is an </a:t>
            </a:r>
            <a:r>
              <a:rPr lang="en-US" sz="1600" b="1" dirty="0"/>
              <a:t>incubator</a:t>
            </a:r>
            <a:r>
              <a:rPr lang="en-US" sz="1600" dirty="0"/>
              <a:t>, with the multiple objectives:</a:t>
            </a:r>
          </a:p>
          <a:p>
            <a:pPr marL="809625" lvl="2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Test of new services</a:t>
            </a:r>
          </a:p>
          <a:p>
            <a:pPr marL="809625" lvl="2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Management of future TNAs</a:t>
            </a:r>
          </a:p>
          <a:p>
            <a:pPr marL="809625" lvl="2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Standardization of new metadata structure</a:t>
            </a:r>
          </a:p>
          <a:p>
            <a:pPr marL="809625" lvl="2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Access to services not fully compliant with EPOS</a:t>
            </a:r>
          </a:p>
          <a:p>
            <a:pPr marL="266700" lvl="2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Implementation of new services and upgrade of the payload for the existing ones</a:t>
            </a:r>
          </a:p>
          <a:p>
            <a:pPr marL="266700" lvl="2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New use case definition (see ECR presentations)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Engagement of new partners / countries (Sweden under way; Portugal will come)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Participation to the EC proposals (this will increase the services and improve the way to access)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Participation to the 2026 SRA projects </a:t>
            </a:r>
          </a:p>
        </p:txBody>
      </p:sp>
      <p:pic>
        <p:nvPicPr>
          <p:cNvPr id="4" name="Google Shape;53;p3">
            <a:extLst>
              <a:ext uri="{FF2B5EF4-FFF2-40B4-BE49-F238E27FC236}">
                <a16:creationId xmlns:a16="http://schemas.microsoft.com/office/drawing/2014/main" id="{5F8577E0-B15E-74D3-49D8-6C7C2444C50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8974" y="1208859"/>
            <a:ext cx="3466345" cy="189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290EFCD-A496-5E26-18E5-B6CB41D6D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916" y="3756315"/>
            <a:ext cx="3236460" cy="171936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B49433-F91A-CF80-D1DD-90C93B70EBFA}"/>
              </a:ext>
            </a:extLst>
          </p:cNvPr>
          <p:cNvSpPr txBox="1"/>
          <p:nvPr/>
        </p:nvSpPr>
        <p:spPr>
          <a:xfrm>
            <a:off x="8705364" y="3234110"/>
            <a:ext cx="2634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https://volc-tcs.eu/dataportal)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2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7F9837B5-EC64-05CA-C015-35679705B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294AA7-EC3B-B4AB-6FD3-63825DCB140B}"/>
              </a:ext>
            </a:extLst>
          </p:cNvPr>
          <p:cNvSpPr txBox="1"/>
          <p:nvPr/>
        </p:nvSpPr>
        <p:spPr>
          <a:xfrm>
            <a:off x="1167113" y="3097266"/>
            <a:ext cx="1008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75536"/>
                </a:solidFill>
              </a:rPr>
              <a:t>Implementation of new services / upgrade the existing ones</a:t>
            </a:r>
          </a:p>
        </p:txBody>
      </p:sp>
    </p:spTree>
    <p:extLst>
      <p:ext uri="{BB962C8B-B14F-4D97-AF65-F5344CB8AC3E}">
        <p14:creationId xmlns:p14="http://schemas.microsoft.com/office/powerpoint/2010/main" val="42798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99F10FF-78B7-6823-061D-E3C1C7E3965B}"/>
              </a:ext>
            </a:extLst>
          </p:cNvPr>
          <p:cNvGraphicFramePr>
            <a:graphicFrameLocks noGrp="1"/>
          </p:cNvGraphicFramePr>
          <p:nvPr/>
        </p:nvGraphicFramePr>
        <p:xfrm>
          <a:off x="190629" y="540966"/>
          <a:ext cx="11639292" cy="550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946">
                  <a:extLst>
                    <a:ext uri="{9D8B030D-6E8A-4147-A177-3AD203B41FA5}">
                      <a16:colId xmlns:a16="http://schemas.microsoft.com/office/drawing/2014/main" val="4267639503"/>
                    </a:ext>
                  </a:extLst>
                </a:gridCol>
                <a:gridCol w="3552782">
                  <a:extLst>
                    <a:ext uri="{9D8B030D-6E8A-4147-A177-3AD203B41FA5}">
                      <a16:colId xmlns:a16="http://schemas.microsoft.com/office/drawing/2014/main" val="3865997351"/>
                    </a:ext>
                  </a:extLst>
                </a:gridCol>
                <a:gridCol w="3552782">
                  <a:extLst>
                    <a:ext uri="{9D8B030D-6E8A-4147-A177-3AD203B41FA5}">
                      <a16:colId xmlns:a16="http://schemas.microsoft.com/office/drawing/2014/main" val="3509681985"/>
                    </a:ext>
                  </a:extLst>
                </a:gridCol>
                <a:gridCol w="3552782">
                  <a:extLst>
                    <a:ext uri="{9D8B030D-6E8A-4147-A177-3AD203B41FA5}">
                      <a16:colId xmlns:a16="http://schemas.microsoft.com/office/drawing/2014/main" val="2023312182"/>
                    </a:ext>
                  </a:extLst>
                </a:gridCol>
              </a:tblGrid>
              <a:tr h="387670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SP / 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Under implementation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New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Updated service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675326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r>
                        <a:rPr lang="en-GB" sz="1000" b="1" noProof="0" dirty="0"/>
                        <a:t>IMO</a:t>
                      </a:r>
                      <a:r>
                        <a:rPr lang="en-GB" sz="1000" noProof="0" dirty="0"/>
                        <a:t> (SP)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noProof="0" dirty="0"/>
                        <a:t>Electrical conductivity in rivers </a:t>
                      </a:r>
                      <a:r>
                        <a:rPr lang="en-GB" sz="1000" noProof="0" dirty="0"/>
                        <a:t>emerging from glacially capped volcanoes in S-Iceland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1" noProof="0" dirty="0"/>
                        <a:t>Tephra isopach lines of explosive eruptions in Iceland.</a:t>
                      </a:r>
                      <a:endParaRPr lang="en-GB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noProof="0" dirty="0"/>
                        <a:t>Adding reports in to both </a:t>
                      </a:r>
                      <a:r>
                        <a:rPr lang="en-GB" sz="1000" b="1" noProof="0" dirty="0"/>
                        <a:t>VONA</a:t>
                      </a:r>
                      <a:r>
                        <a:rPr lang="en-GB" sz="1000" noProof="0" dirty="0"/>
                        <a:t> and </a:t>
                      </a:r>
                      <a:r>
                        <a:rPr lang="en-GB" sz="1000" b="1" noProof="0" dirty="0"/>
                        <a:t>WVR</a:t>
                      </a:r>
                      <a:r>
                        <a:rPr lang="en-GB" sz="1000" noProof="0" dirty="0"/>
                        <a:t> services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1750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noProof="0" dirty="0"/>
                        <a:t>Seismic bulletin list for 2016-2019 </a:t>
                      </a:r>
                      <a:r>
                        <a:rPr lang="en-GB" sz="1000" noProof="0" dirty="0"/>
                        <a:t>at selected volcanoes (</a:t>
                      </a:r>
                      <a:r>
                        <a:rPr lang="en-GB" sz="1000" noProof="0" dirty="0" err="1"/>
                        <a:t>Vatnajökull</a:t>
                      </a:r>
                      <a:r>
                        <a:rPr lang="en-GB" sz="1000" noProof="0" dirty="0"/>
                        <a:t> region, Katla, Hekla, Eyjafjallajökull, etc.)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noProof="0" dirty="0"/>
                        <a:t>Wind roses from volcanic areas in Iceland.</a:t>
                      </a:r>
                      <a:r>
                        <a:rPr lang="en-GB" sz="1000" noProof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noProof="0" dirty="0"/>
                        <a:t>Adding </a:t>
                      </a:r>
                      <a:r>
                        <a:rPr lang="en-GB" sz="1000" b="1" noProof="0" dirty="0"/>
                        <a:t>plume height</a:t>
                      </a:r>
                      <a:r>
                        <a:rPr lang="en-GB" sz="1000" noProof="0" dirty="0"/>
                        <a:t> data from radar as </a:t>
                      </a:r>
                      <a:r>
                        <a:rPr lang="en-GB" sz="1000" noProof="0" dirty="0" err="1"/>
                        <a:t>CovJson</a:t>
                      </a:r>
                      <a:endParaRPr lang="en-GB" sz="1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5630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noProof="0" dirty="0"/>
                        <a:t>Impact maps</a:t>
                      </a:r>
                      <a:r>
                        <a:rPr lang="en-GB" sz="1000" noProof="0" dirty="0"/>
                        <a:t>: probabilistic hazard maps of tephra fall on infrastructure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noProof="0" dirty="0"/>
                        <a:t>Aviation colour code </a:t>
                      </a:r>
                      <a:r>
                        <a:rPr lang="en-GB" sz="1000" noProof="0" dirty="0"/>
                        <a:t>as </a:t>
                      </a:r>
                      <a:r>
                        <a:rPr lang="en-GB" sz="1000" noProof="0" dirty="0" err="1"/>
                        <a:t>CovJson</a:t>
                      </a:r>
                      <a:endParaRPr lang="en-GB" sz="1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709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noProof="0" dirty="0"/>
                        <a:t>IMO</a:t>
                      </a:r>
                      <a:r>
                        <a:rPr lang="en-GB" sz="1000" noProof="0" dirty="0"/>
                        <a:t> (SP)</a:t>
                      </a:r>
                    </a:p>
                    <a:p>
                      <a:r>
                        <a:rPr lang="en-GB" sz="1000" b="1" noProof="0" dirty="0"/>
                        <a:t>UI, NSII </a:t>
                      </a:r>
                      <a:r>
                        <a:rPr lang="en-GB" sz="1000" noProof="0" dirty="0"/>
                        <a:t>(DP)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noProof="0" dirty="0"/>
                        <a:t>GNSS station list, raw data, site logs</a:t>
                      </a:r>
                      <a:r>
                        <a:rPr lang="en-GB" sz="1000" noProof="0" dirty="0"/>
                        <a:t>: Adding more stations to service (2026-2027)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noProof="0" dirty="0"/>
                        <a:t>Lava flow simulations at Reykjanes </a:t>
                      </a:r>
                      <a:r>
                        <a:rPr lang="en-GB" sz="1000" noProof="0" dirty="0"/>
                        <a:t>(2026-2027) (IMO)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noProof="0" dirty="0"/>
                        <a:t>Radar data from </a:t>
                      </a:r>
                      <a:r>
                        <a:rPr lang="en-GB" sz="1000" b="1" noProof="0" dirty="0" err="1"/>
                        <a:t>Grímsvötn</a:t>
                      </a:r>
                      <a:r>
                        <a:rPr lang="en-GB" sz="1000" b="1" noProof="0" dirty="0"/>
                        <a:t> 2004 eruption </a:t>
                      </a:r>
                      <a:r>
                        <a:rPr lang="en-GB" sz="1000" noProof="0" dirty="0"/>
                        <a:t>(2026-2027) (IMO)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1" noProof="0" dirty="0"/>
                        <a:t>InSAR </a:t>
                      </a:r>
                      <a:r>
                        <a:rPr lang="en-GB" sz="1000" noProof="0" dirty="0"/>
                        <a:t>data </a:t>
                      </a:r>
                      <a:r>
                        <a:rPr lang="en-GB" sz="1000" noProof="0" dirty="0" err="1"/>
                        <a:t>Svartsengi</a:t>
                      </a:r>
                      <a:r>
                        <a:rPr lang="en-GB" sz="1000" noProof="0" dirty="0"/>
                        <a:t> and Grindavík 2023-2024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984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noProof="0" dirty="0"/>
                        <a:t>IMO</a:t>
                      </a:r>
                      <a:r>
                        <a:rPr lang="en-GB" sz="1000" noProof="0" dirty="0"/>
                        <a:t> (SP)</a:t>
                      </a:r>
                    </a:p>
                    <a:p>
                      <a:r>
                        <a:rPr lang="en-GB" sz="1000" b="1" noProof="0" dirty="0"/>
                        <a:t>UI, CSIC </a:t>
                      </a:r>
                      <a:r>
                        <a:rPr lang="en-GB" sz="1000" noProof="0" dirty="0"/>
                        <a:t>(DP)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noProof="0" dirty="0"/>
                        <a:t>Image gallery</a:t>
                      </a:r>
                      <a:r>
                        <a:rPr lang="en-GB" sz="1000" noProof="0" dirty="0"/>
                        <a:t>: El Hierro and La Palma eruptions, Hekla 1991, Krafla 1975-84, </a:t>
                      </a:r>
                      <a:r>
                        <a:rPr lang="en-GB" sz="1000" noProof="0" dirty="0" err="1"/>
                        <a:t>Grímsvötn</a:t>
                      </a:r>
                      <a:r>
                        <a:rPr lang="en-GB" sz="1000" noProof="0" dirty="0"/>
                        <a:t> 1983 and more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1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noProof="0" dirty="0"/>
                        <a:t>NSII</a:t>
                      </a:r>
                      <a:r>
                        <a:rPr lang="en-GB" sz="1000" noProof="0" dirty="0"/>
                        <a:t> (SP)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noProof="0" dirty="0"/>
                        <a:t>Rock samples </a:t>
                      </a:r>
                      <a:r>
                        <a:rPr lang="en-GB" sz="1000" noProof="0" dirty="0"/>
                        <a:t>from Reykjanes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668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noProof="0" dirty="0"/>
                        <a:t>INGV</a:t>
                      </a:r>
                      <a:r>
                        <a:rPr lang="en-GB" sz="1000" noProof="0" dirty="0"/>
                        <a:t> (SP)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noProof="0" dirty="0"/>
                        <a:t>Tiltmeter data Italy</a:t>
                      </a:r>
                      <a:r>
                        <a:rPr lang="en-GB" sz="1000" noProof="0" dirty="0"/>
                        <a:t> Active at the end of this Pitch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noProof="0" dirty="0"/>
                        <a:t>Volcano Observations Mobile Equipment</a:t>
                      </a:r>
                      <a:r>
                        <a:rPr lang="en-GB" sz="1000" noProof="0" dirty="0"/>
                        <a:t> and </a:t>
                      </a:r>
                      <a:r>
                        <a:rPr lang="en-GB" sz="1000" b="1" noProof="0" dirty="0"/>
                        <a:t>Volcano Observations Laboratories</a:t>
                      </a:r>
                      <a:r>
                        <a:rPr lang="en-GB" sz="1000" noProof="0" dirty="0"/>
                        <a:t> (EPOS Facilities section)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noProof="0" dirty="0"/>
                        <a:t>Software catalogue Italy</a:t>
                      </a:r>
                      <a:r>
                        <a:rPr lang="en-GB" sz="1000" noProof="0" dirty="0"/>
                        <a:t> : Revamping of volcanological software catalogue (in cooperation with EU Geo-INQUIRE project)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6027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noProof="0" dirty="0"/>
                        <a:t>INGV</a:t>
                      </a:r>
                      <a:r>
                        <a:rPr lang="en-GB" sz="1000" b="0" noProof="0" dirty="0"/>
                        <a:t> (SP)</a:t>
                      </a:r>
                      <a:r>
                        <a:rPr lang="en-GB" sz="1000" noProof="0" dirty="0"/>
                        <a:t>, </a:t>
                      </a:r>
                      <a:r>
                        <a:rPr lang="en-GB" sz="1000" b="1" noProof="0" dirty="0"/>
                        <a:t>CSIC</a:t>
                      </a:r>
                      <a:r>
                        <a:rPr lang="en-GB" sz="1000" noProof="0" dirty="0"/>
                        <a:t> (DP)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noProof="0" dirty="0"/>
                        <a:t>Bulk rock analysis</a:t>
                      </a:r>
                      <a:r>
                        <a:rPr lang="en-GB" sz="1000" noProof="0" dirty="0"/>
                        <a:t> : The bulk rock analysis from El Hierro, provided by CSIC, have already been integrated into INGV database.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139425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GB" sz="1000" b="1" noProof="0" dirty="0"/>
                        <a:t>OPGC</a:t>
                      </a:r>
                      <a:r>
                        <a:rPr lang="en-GB" sz="1000" b="0" noProof="0" dirty="0"/>
                        <a:t> (SP)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noProof="0" dirty="0"/>
                        <a:t>Test and debug the service DDSS </a:t>
                      </a:r>
                      <a:r>
                        <a:rPr lang="en-GB" sz="1000" b="1" noProof="0" dirty="0"/>
                        <a:t>thermal orthophotos</a:t>
                      </a:r>
                      <a:r>
                        <a:rPr lang="en-GB" sz="1000" noProof="0" dirty="0"/>
                        <a:t> at </a:t>
                      </a:r>
                      <a:r>
                        <a:rPr lang="en-GB" sz="1000" noProof="0" dirty="0" err="1"/>
                        <a:t>Soufrière</a:t>
                      </a:r>
                      <a:r>
                        <a:rPr lang="en-GB" sz="1000" noProof="0" dirty="0"/>
                        <a:t> de Guadeloupe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noProof="0" dirty="0"/>
                        <a:t>Thermal Monitoring of Volcanic Activity from Geostationary Satellite Data </a:t>
                      </a:r>
                      <a:r>
                        <a:rPr lang="en-US" sz="1000" noProof="0" dirty="0"/>
                        <a:t>on HOTVOLC (15 minutes update)</a:t>
                      </a:r>
                      <a:endParaRPr lang="en-GB" sz="1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7720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noProof="0" dirty="0"/>
                        <a:t>Test and debug the service DDSS </a:t>
                      </a:r>
                      <a:r>
                        <a:rPr lang="en-GB" sz="1000" b="1" noProof="0" dirty="0"/>
                        <a:t>ground and UAV magnetic surveys</a:t>
                      </a:r>
                      <a:r>
                        <a:rPr lang="en-GB" sz="1000" noProof="0" dirty="0"/>
                        <a:t> at Piton de la Fournaise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27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noProof="0" dirty="0"/>
                        <a:t>IPGP</a:t>
                      </a:r>
                      <a:r>
                        <a:rPr lang="en-GB" sz="1000" b="0" noProof="0" dirty="0"/>
                        <a:t> (SP)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strike="noStrike" spc="-1" noProof="0" dirty="0">
                          <a:solidFill>
                            <a:srgbClr val="000000"/>
                          </a:solidFill>
                          <a:latin typeface="+mn-lt"/>
                        </a:rPr>
                        <a:t>All services (seismic and GNSS data and metadata, seismic events)</a:t>
                      </a:r>
                      <a:r>
                        <a:rPr lang="en-GB" sz="1000" b="0" strike="noStrike" spc="-1" noProof="0" dirty="0">
                          <a:solidFill>
                            <a:srgbClr val="000000"/>
                          </a:solidFill>
                          <a:latin typeface="+mn-lt"/>
                        </a:rPr>
                        <a:t>: daily payload update</a:t>
                      </a:r>
                      <a:endParaRPr lang="en-GB" sz="1000" b="0" strike="noStrike" spc="-1" noProof="0" dirty="0">
                        <a:solidFill>
                          <a:srgbClr val="000000"/>
                        </a:solidFill>
                        <a:latin typeface="+mn-lt"/>
                        <a:ea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7226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50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8159" y="1441121"/>
            <a:ext cx="10667429" cy="662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3960"/>
            </a:pPr>
            <a:r>
              <a:rPr lang="en-GB" sz="2400" dirty="0">
                <a:latin typeface="Helvetica Neue"/>
                <a:ea typeface="Helvetica Neue"/>
                <a:cs typeface="Helvetica Neue"/>
                <a:sym typeface="Helvetica Neue"/>
              </a:rPr>
              <a:t>Geoportal for static and dynamic maps (https://vo-tcs.ct.ingv.it/geoportal/staging/)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8" name="Google Shape;68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40400" y="2187450"/>
            <a:ext cx="4742100" cy="31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159" y="2187399"/>
            <a:ext cx="5367841" cy="31188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62526F-192F-E08C-6345-E0DABA812DFD}"/>
              </a:ext>
            </a:extLst>
          </p:cNvPr>
          <p:cNvSpPr txBox="1"/>
          <p:nvPr/>
        </p:nvSpPr>
        <p:spPr>
          <a:xfrm>
            <a:off x="1272168" y="563705"/>
            <a:ext cx="964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>
                <a:solidFill>
                  <a:srgbClr val="275536"/>
                </a:solidFill>
              </a:defRPr>
            </a:lvl1pPr>
          </a:lstStyle>
          <a:p>
            <a:r>
              <a:rPr lang="en-US" dirty="0"/>
              <a:t>New use case definition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A774B5-7978-AA10-E6CE-7D36AD129E11}"/>
              </a:ext>
            </a:extLst>
          </p:cNvPr>
          <p:cNvSpPr txBox="1"/>
          <p:nvPr/>
        </p:nvSpPr>
        <p:spPr>
          <a:xfrm>
            <a:off x="648929" y="5416879"/>
            <a:ext cx="40803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look for Alessio </a:t>
            </a:r>
            <a:r>
              <a:rPr lang="en-GB" sz="1400" dirty="0" err="1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Patanè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the poster session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SA - Sentinel-5P operations">
            <a:extLst>
              <a:ext uri="{FF2B5EF4-FFF2-40B4-BE49-F238E27FC236}">
                <a16:creationId xmlns:a16="http://schemas.microsoft.com/office/drawing/2014/main" id="{EDCF4985-A0EB-6AE3-BBE4-4C2FB9CD0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44" y="2053959"/>
            <a:ext cx="4421440" cy="24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6">
            <a:extLst>
              <a:ext uri="{FF2B5EF4-FFF2-40B4-BE49-F238E27FC236}">
                <a16:creationId xmlns:a16="http://schemas.microsoft.com/office/drawing/2014/main" id="{53970738-1C2F-846F-231B-E62639BA572F}"/>
              </a:ext>
            </a:extLst>
          </p:cNvPr>
          <p:cNvSpPr txBox="1"/>
          <p:nvPr/>
        </p:nvSpPr>
        <p:spPr>
          <a:xfrm>
            <a:off x="2487660" y="4664632"/>
            <a:ext cx="36083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it-IT" sz="1400" dirty="0">
                <a:latin typeface="+mn-lt"/>
                <a:cs typeface="Times New Roman" panose="02020603050405020304" pitchFamily="18" charset="0"/>
              </a:rPr>
              <a:t>Sentinel-5 Precursor Satellite</a:t>
            </a:r>
            <a:endParaRPr lang="it-IT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99E3F0F0-500C-2EB6-C9E8-81ABA76CA0C2}"/>
              </a:ext>
            </a:extLst>
          </p:cNvPr>
          <p:cNvSpPr txBox="1"/>
          <p:nvPr/>
        </p:nvSpPr>
        <p:spPr>
          <a:xfrm>
            <a:off x="7052783" y="4664632"/>
            <a:ext cx="2402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it-IT" sz="1400" dirty="0">
                <a:latin typeface="+mn-lt"/>
                <a:cs typeface="Times New Roman" panose="02020603050405020304" pitchFamily="18" charset="0"/>
              </a:rPr>
              <a:t>Area under investigation</a:t>
            </a:r>
            <a:endParaRPr lang="it-IT" sz="1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Immagine 7" descr="Immagine che contiene acqua, mappa, testo&#10;&#10;Il contenuto generato dall'IA potrebbe non essere corretto.">
            <a:extLst>
              <a:ext uri="{FF2B5EF4-FFF2-40B4-BE49-F238E27FC236}">
                <a16:creationId xmlns:a16="http://schemas.microsoft.com/office/drawing/2014/main" id="{5AB10D30-C728-7C10-5C93-45EA286520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1" t="1522"/>
          <a:stretch>
            <a:fillRect/>
          </a:stretch>
        </p:blipFill>
        <p:spPr>
          <a:xfrm>
            <a:off x="6199528" y="2053959"/>
            <a:ext cx="3516558" cy="2487060"/>
          </a:xfrm>
          <a:prstGeom prst="rect">
            <a:avLst/>
          </a:prstGeom>
        </p:spPr>
      </p:pic>
      <p:sp>
        <p:nvSpPr>
          <p:cNvPr id="4" name="Google Shape;67;p4">
            <a:extLst>
              <a:ext uri="{FF2B5EF4-FFF2-40B4-BE49-F238E27FC236}">
                <a16:creationId xmlns:a16="http://schemas.microsoft.com/office/drawing/2014/main" id="{C8A52C7B-3B96-4636-0748-E79D85F036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284" y="1447858"/>
            <a:ext cx="10667429" cy="48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3960"/>
            </a:pPr>
            <a:r>
              <a:rPr lang="en-GB" sz="2400" dirty="0">
                <a:latin typeface="Helvetica Neue"/>
              </a:rPr>
              <a:t>Retrieval of volcanic </a:t>
            </a:r>
            <a:r>
              <a:rPr lang="en-GB" sz="2400" dirty="0" err="1">
                <a:latin typeface="Helvetica Neue"/>
              </a:rPr>
              <a:t>sulfur</a:t>
            </a:r>
            <a:r>
              <a:rPr lang="en-GB" sz="2400" dirty="0">
                <a:latin typeface="Helvetica Neue"/>
              </a:rPr>
              <a:t> dioxide from Sentinel-5P TROPOMI satellite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E54DC8-5974-3B46-2488-DA4FF8E69CDF}"/>
              </a:ext>
            </a:extLst>
          </p:cNvPr>
          <p:cNvSpPr txBox="1"/>
          <p:nvPr/>
        </p:nvSpPr>
        <p:spPr>
          <a:xfrm>
            <a:off x="1272168" y="563705"/>
            <a:ext cx="964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>
                <a:solidFill>
                  <a:srgbClr val="275536"/>
                </a:solidFill>
              </a:defRPr>
            </a:lvl1pPr>
          </a:lstStyle>
          <a:p>
            <a:r>
              <a:rPr lang="en-US" dirty="0"/>
              <a:t>New use case definition</a:t>
            </a:r>
            <a:endParaRPr lang="it-IT" dirty="0"/>
          </a:p>
        </p:txBody>
      </p:sp>
      <p:pic>
        <p:nvPicPr>
          <p:cNvPr id="7" name="Immagine 6" descr="Immagine che contiene Carattere, Elementi grafici, logo, design&#10;&#10;Descrizione generata automaticamente">
            <a:extLst>
              <a:ext uri="{FF2B5EF4-FFF2-40B4-BE49-F238E27FC236}">
                <a16:creationId xmlns:a16="http://schemas.microsoft.com/office/drawing/2014/main" id="{101FFC32-1A07-8A45-E19E-2B0667F89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970" y="5481396"/>
            <a:ext cx="949717" cy="98138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937B0D-3FAF-FC95-5042-00A36616B5C6}"/>
              </a:ext>
            </a:extLst>
          </p:cNvPr>
          <p:cNvSpPr txBox="1"/>
          <p:nvPr/>
        </p:nvSpPr>
        <p:spPr>
          <a:xfrm>
            <a:off x="244301" y="5410142"/>
            <a:ext cx="40803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look for Maddalena </a:t>
            </a:r>
            <a:r>
              <a:rPr lang="en-GB" sz="1400" dirty="0" err="1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Dozzo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the poster session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15" y="1083336"/>
            <a:ext cx="3303115" cy="63321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200" dirty="0">
                <a:latin typeface="Helvetica Neue"/>
                <a:sym typeface="Arial"/>
              </a:rPr>
              <a:t>Semi-Supervised Learning applied to Mt Etna</a:t>
            </a:r>
            <a:endParaRPr lang="en-GB" sz="2200" dirty="0">
              <a:latin typeface="Helvetica Neue"/>
            </a:endParaRPr>
          </a:p>
        </p:txBody>
      </p:sp>
      <p:pic>
        <p:nvPicPr>
          <p:cNvPr id="5" name="Immagine 4" descr="Immagine che contiene Carattere, Elementi grafici, logo, design&#10;&#10;Descrizione generata automaticamente">
            <a:extLst>
              <a:ext uri="{FF2B5EF4-FFF2-40B4-BE49-F238E27FC236}">
                <a16:creationId xmlns:a16="http://schemas.microsoft.com/office/drawing/2014/main" id="{F70C76D0-574A-9C1C-229D-22F5F8BD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339" y="5524235"/>
            <a:ext cx="949717" cy="981387"/>
          </a:xfrm>
          <a:prstGeom prst="rect">
            <a:avLst/>
          </a:prstGeom>
        </p:spPr>
      </p:pic>
      <p:pic>
        <p:nvPicPr>
          <p:cNvPr id="6" name="Google Shape;193;p7" descr="Database | Bruker">
            <a:extLst>
              <a:ext uri="{FF2B5EF4-FFF2-40B4-BE49-F238E27FC236}">
                <a16:creationId xmlns:a16="http://schemas.microsoft.com/office/drawing/2014/main" id="{CE64A843-94A4-745C-5F18-CCBC23D701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8001" y="3823264"/>
            <a:ext cx="1504477" cy="14433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4;p7">
            <a:extLst>
              <a:ext uri="{FF2B5EF4-FFF2-40B4-BE49-F238E27FC236}">
                <a16:creationId xmlns:a16="http://schemas.microsoft.com/office/drawing/2014/main" id="{A4EBC532-FF10-5412-8E4E-06AC3834FBA7}"/>
              </a:ext>
            </a:extLst>
          </p:cNvPr>
          <p:cNvSpPr txBox="1"/>
          <p:nvPr/>
        </p:nvSpPr>
        <p:spPr>
          <a:xfrm>
            <a:off x="4079787" y="5274765"/>
            <a:ext cx="3920907" cy="33851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GEOSPATIAL DATABASE</a:t>
            </a:r>
            <a:endParaRPr sz="1600" dirty="0"/>
          </a:p>
        </p:txBody>
      </p:sp>
      <p:pic>
        <p:nvPicPr>
          <p:cNvPr id="8" name="Google Shape;187;p7" descr="A satellite in space above the earth&#10;&#10;Description automatically generated">
            <a:extLst>
              <a:ext uri="{FF2B5EF4-FFF2-40B4-BE49-F238E27FC236}">
                <a16:creationId xmlns:a16="http://schemas.microsoft.com/office/drawing/2014/main" id="{07857921-D12E-1525-6EF4-7317FF26CA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7199" y="4781801"/>
            <a:ext cx="1372281" cy="89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8;p7" descr="A satellite in space above earth&#10;&#10;Description automatically generated">
            <a:extLst>
              <a:ext uri="{FF2B5EF4-FFF2-40B4-BE49-F238E27FC236}">
                <a16:creationId xmlns:a16="http://schemas.microsoft.com/office/drawing/2014/main" id="{04BF5133-34D5-5DAC-6337-6042BACC5E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08626" y="3023954"/>
            <a:ext cx="1372281" cy="89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9;p7" descr="A satellite flying over the earth&#10;&#10;Description automatically generated">
            <a:extLst>
              <a:ext uri="{FF2B5EF4-FFF2-40B4-BE49-F238E27FC236}">
                <a16:creationId xmlns:a16="http://schemas.microsoft.com/office/drawing/2014/main" id="{7B508D25-23C5-5F9D-3C20-5C3CAED0A03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1510" y="3001787"/>
            <a:ext cx="1372281" cy="86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0;p7" descr="A satellite in space above earth&#10;&#10;Description automatically generated">
            <a:extLst>
              <a:ext uri="{FF2B5EF4-FFF2-40B4-BE49-F238E27FC236}">
                <a16:creationId xmlns:a16="http://schemas.microsoft.com/office/drawing/2014/main" id="{73997D3A-4C74-849D-D5DF-1B4774CC7C2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39476" y="1830378"/>
            <a:ext cx="1372281" cy="89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91;p7" descr="A blue and yellow rocket launch pad over a planet&#10;&#10;Description automatically generated with medium confidence">
            <a:extLst>
              <a:ext uri="{FF2B5EF4-FFF2-40B4-BE49-F238E27FC236}">
                <a16:creationId xmlns:a16="http://schemas.microsoft.com/office/drawing/2014/main" id="{2B099D53-0A6D-B4B7-93C4-A87BC538303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00574" y="4823918"/>
            <a:ext cx="1372281" cy="88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92;p7" descr="A satellite in space above the earth&#10;&#10;Description automatically generated">
            <a:extLst>
              <a:ext uri="{FF2B5EF4-FFF2-40B4-BE49-F238E27FC236}">
                <a16:creationId xmlns:a16="http://schemas.microsoft.com/office/drawing/2014/main" id="{BBDE664A-0143-F26D-255F-9FA00D1296A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40242" y="1830378"/>
            <a:ext cx="1372281" cy="8902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01;p7">
            <a:extLst>
              <a:ext uri="{FF2B5EF4-FFF2-40B4-BE49-F238E27FC236}">
                <a16:creationId xmlns:a16="http://schemas.microsoft.com/office/drawing/2014/main" id="{73D010F3-E686-0BAE-31C5-BDD3C768962E}"/>
              </a:ext>
            </a:extLst>
          </p:cNvPr>
          <p:cNvSpPr txBox="1"/>
          <p:nvPr/>
        </p:nvSpPr>
        <p:spPr>
          <a:xfrm>
            <a:off x="2556050" y="5373561"/>
            <a:ext cx="7696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MSG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02;p7">
            <a:extLst>
              <a:ext uri="{FF2B5EF4-FFF2-40B4-BE49-F238E27FC236}">
                <a16:creationId xmlns:a16="http://schemas.microsoft.com/office/drawing/2014/main" id="{4CB88255-E757-5491-342B-D2D7E5D43F58}"/>
              </a:ext>
            </a:extLst>
          </p:cNvPr>
          <p:cNvSpPr txBox="1"/>
          <p:nvPr/>
        </p:nvSpPr>
        <p:spPr>
          <a:xfrm>
            <a:off x="3124345" y="4066881"/>
            <a:ext cx="134793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SENTINEL 1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03;p7">
            <a:extLst>
              <a:ext uri="{FF2B5EF4-FFF2-40B4-BE49-F238E27FC236}">
                <a16:creationId xmlns:a16="http://schemas.microsoft.com/office/drawing/2014/main" id="{A76CF940-9C82-ED4E-04F9-781DA4F75EF5}"/>
              </a:ext>
            </a:extLst>
          </p:cNvPr>
          <p:cNvSpPr txBox="1"/>
          <p:nvPr/>
        </p:nvSpPr>
        <p:spPr>
          <a:xfrm>
            <a:off x="6212053" y="2428103"/>
            <a:ext cx="9869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TERRA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04;p7">
            <a:extLst>
              <a:ext uri="{FF2B5EF4-FFF2-40B4-BE49-F238E27FC236}">
                <a16:creationId xmlns:a16="http://schemas.microsoft.com/office/drawing/2014/main" id="{D9BF9700-A596-7C85-B19C-DEB3AAE113C6}"/>
              </a:ext>
            </a:extLst>
          </p:cNvPr>
          <p:cNvSpPr txBox="1"/>
          <p:nvPr/>
        </p:nvSpPr>
        <p:spPr>
          <a:xfrm>
            <a:off x="4916924" y="2432891"/>
            <a:ext cx="938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AQUA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05;p7">
            <a:extLst>
              <a:ext uri="{FF2B5EF4-FFF2-40B4-BE49-F238E27FC236}">
                <a16:creationId xmlns:a16="http://schemas.microsoft.com/office/drawing/2014/main" id="{ED6D58C2-E466-014D-182D-433E358E7B11}"/>
              </a:ext>
            </a:extLst>
          </p:cNvPr>
          <p:cNvSpPr txBox="1"/>
          <p:nvPr/>
        </p:nvSpPr>
        <p:spPr>
          <a:xfrm>
            <a:off x="8585452" y="3544883"/>
            <a:ext cx="864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AURA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06;p7">
            <a:extLst>
              <a:ext uri="{FF2B5EF4-FFF2-40B4-BE49-F238E27FC236}">
                <a16:creationId xmlns:a16="http://schemas.microsoft.com/office/drawing/2014/main" id="{16A80925-FE6F-28F5-F8D4-B0385469E188}"/>
              </a:ext>
            </a:extLst>
          </p:cNvPr>
          <p:cNvSpPr txBox="1"/>
          <p:nvPr/>
        </p:nvSpPr>
        <p:spPr>
          <a:xfrm>
            <a:off x="8435527" y="5425425"/>
            <a:ext cx="11607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GRACE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7;p7">
            <a:extLst>
              <a:ext uri="{FF2B5EF4-FFF2-40B4-BE49-F238E27FC236}">
                <a16:creationId xmlns:a16="http://schemas.microsoft.com/office/drawing/2014/main" id="{8550B3CA-BB30-3F53-2E77-A8CF46396CEF}"/>
              </a:ext>
            </a:extLst>
          </p:cNvPr>
          <p:cNvSpPr txBox="1"/>
          <p:nvPr/>
        </p:nvSpPr>
        <p:spPr>
          <a:xfrm>
            <a:off x="2498889" y="4511405"/>
            <a:ext cx="908899" cy="33855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SEVIRI</a:t>
            </a:r>
            <a:endParaRPr/>
          </a:p>
        </p:txBody>
      </p:sp>
      <p:sp>
        <p:nvSpPr>
          <p:cNvPr id="21" name="Google Shape;209;p7">
            <a:extLst>
              <a:ext uri="{FF2B5EF4-FFF2-40B4-BE49-F238E27FC236}">
                <a16:creationId xmlns:a16="http://schemas.microsoft.com/office/drawing/2014/main" id="{1FC3F140-24AC-62D4-3AB1-35FF193A10E2}"/>
              </a:ext>
            </a:extLst>
          </p:cNvPr>
          <p:cNvSpPr txBox="1"/>
          <p:nvPr/>
        </p:nvSpPr>
        <p:spPr>
          <a:xfrm>
            <a:off x="2498892" y="2641693"/>
            <a:ext cx="908899" cy="43088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</a:t>
            </a:r>
            <a:endParaRPr/>
          </a:p>
        </p:txBody>
      </p:sp>
      <p:sp>
        <p:nvSpPr>
          <p:cNvPr id="22" name="Google Shape;211;p7">
            <a:extLst>
              <a:ext uri="{FF2B5EF4-FFF2-40B4-BE49-F238E27FC236}">
                <a16:creationId xmlns:a16="http://schemas.microsoft.com/office/drawing/2014/main" id="{ACDC4184-8DB1-C8E1-8349-D36ADFA496A4}"/>
              </a:ext>
            </a:extLst>
          </p:cNvPr>
          <p:cNvSpPr txBox="1"/>
          <p:nvPr/>
        </p:nvSpPr>
        <p:spPr>
          <a:xfrm>
            <a:off x="5460642" y="1598446"/>
            <a:ext cx="1250589" cy="43088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MODIS</a:t>
            </a:r>
            <a:endParaRPr/>
          </a:p>
        </p:txBody>
      </p:sp>
      <p:sp>
        <p:nvSpPr>
          <p:cNvPr id="23" name="Google Shape;213;p7">
            <a:extLst>
              <a:ext uri="{FF2B5EF4-FFF2-40B4-BE49-F238E27FC236}">
                <a16:creationId xmlns:a16="http://schemas.microsoft.com/office/drawing/2014/main" id="{0BF2AB58-5DF3-D505-B9FF-A1788371B2DD}"/>
              </a:ext>
            </a:extLst>
          </p:cNvPr>
          <p:cNvSpPr txBox="1"/>
          <p:nvPr/>
        </p:nvSpPr>
        <p:spPr>
          <a:xfrm>
            <a:off x="8563200" y="2616837"/>
            <a:ext cx="908899" cy="43088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OMI</a:t>
            </a:r>
            <a:endParaRPr/>
          </a:p>
        </p:txBody>
      </p:sp>
      <p:sp>
        <p:nvSpPr>
          <p:cNvPr id="24" name="Google Shape;208;p7">
            <a:extLst>
              <a:ext uri="{FF2B5EF4-FFF2-40B4-BE49-F238E27FC236}">
                <a16:creationId xmlns:a16="http://schemas.microsoft.com/office/drawing/2014/main" id="{552505A2-71A0-B8C4-3065-2B67CA80620F}"/>
              </a:ext>
            </a:extLst>
          </p:cNvPr>
          <p:cNvSpPr txBox="1"/>
          <p:nvPr/>
        </p:nvSpPr>
        <p:spPr>
          <a:xfrm>
            <a:off x="2267199" y="4224563"/>
            <a:ext cx="1372281" cy="33855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RADIANCE</a:t>
            </a:r>
            <a:endParaRPr dirty="0"/>
          </a:p>
        </p:txBody>
      </p:sp>
      <p:sp>
        <p:nvSpPr>
          <p:cNvPr id="25" name="Google Shape;210;p7">
            <a:extLst>
              <a:ext uri="{FF2B5EF4-FFF2-40B4-BE49-F238E27FC236}">
                <a16:creationId xmlns:a16="http://schemas.microsoft.com/office/drawing/2014/main" id="{400E4ACE-1AB9-F241-1649-24E1C91E7091}"/>
              </a:ext>
            </a:extLst>
          </p:cNvPr>
          <p:cNvSpPr txBox="1"/>
          <p:nvPr/>
        </p:nvSpPr>
        <p:spPr>
          <a:xfrm>
            <a:off x="2013044" y="2125374"/>
            <a:ext cx="1880593" cy="58473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DISPLACEMENT</a:t>
            </a:r>
            <a:endParaRPr sz="1600" dirty="0"/>
          </a:p>
        </p:txBody>
      </p:sp>
      <p:sp>
        <p:nvSpPr>
          <p:cNvPr id="26" name="Google Shape;212;p7">
            <a:extLst>
              <a:ext uri="{FF2B5EF4-FFF2-40B4-BE49-F238E27FC236}">
                <a16:creationId xmlns:a16="http://schemas.microsoft.com/office/drawing/2014/main" id="{E1654C93-3F54-A27F-2D7A-68D6DC483EAA}"/>
              </a:ext>
            </a:extLst>
          </p:cNvPr>
          <p:cNvSpPr txBox="1"/>
          <p:nvPr/>
        </p:nvSpPr>
        <p:spPr>
          <a:xfrm>
            <a:off x="4147942" y="1302058"/>
            <a:ext cx="3784599" cy="33851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 SURFACE TEMPERATURE</a:t>
            </a:r>
            <a:endParaRPr dirty="0"/>
          </a:p>
        </p:txBody>
      </p:sp>
      <p:sp>
        <p:nvSpPr>
          <p:cNvPr id="27" name="Google Shape;214;p7">
            <a:extLst>
              <a:ext uri="{FF2B5EF4-FFF2-40B4-BE49-F238E27FC236}">
                <a16:creationId xmlns:a16="http://schemas.microsoft.com/office/drawing/2014/main" id="{CC74403A-6D23-A23D-BBB9-DEF0B962B957}"/>
              </a:ext>
            </a:extLst>
          </p:cNvPr>
          <p:cNvSpPr txBox="1"/>
          <p:nvPr/>
        </p:nvSpPr>
        <p:spPr>
          <a:xfrm>
            <a:off x="8265568" y="2340231"/>
            <a:ext cx="1509279" cy="33851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lang="it-IT"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it-IT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Flux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15;p7">
            <a:extLst>
              <a:ext uri="{FF2B5EF4-FFF2-40B4-BE49-F238E27FC236}">
                <a16:creationId xmlns:a16="http://schemas.microsoft.com/office/drawing/2014/main" id="{C20BBE52-CDCF-184B-6F52-8570E482E8EC}"/>
              </a:ext>
            </a:extLst>
          </p:cNvPr>
          <p:cNvSpPr txBox="1"/>
          <p:nvPr/>
        </p:nvSpPr>
        <p:spPr>
          <a:xfrm>
            <a:off x="7999432" y="4265756"/>
            <a:ext cx="1940616" cy="58473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GRAVITATIONAL ANOMALIES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Freccia in giù 28">
            <a:extLst>
              <a:ext uri="{FF2B5EF4-FFF2-40B4-BE49-F238E27FC236}">
                <a16:creationId xmlns:a16="http://schemas.microsoft.com/office/drawing/2014/main" id="{EAB4292A-CF1A-7CD3-92EA-03E6F711957E}"/>
              </a:ext>
            </a:extLst>
          </p:cNvPr>
          <p:cNvSpPr/>
          <p:nvPr/>
        </p:nvSpPr>
        <p:spPr>
          <a:xfrm flipV="1">
            <a:off x="5692810" y="2843963"/>
            <a:ext cx="697415" cy="76094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in giù 33">
            <a:extLst>
              <a:ext uri="{FF2B5EF4-FFF2-40B4-BE49-F238E27FC236}">
                <a16:creationId xmlns:a16="http://schemas.microsoft.com/office/drawing/2014/main" id="{2FA385A0-274C-2725-0746-9C4D50B565F6}"/>
              </a:ext>
            </a:extLst>
          </p:cNvPr>
          <p:cNvSpPr/>
          <p:nvPr/>
        </p:nvSpPr>
        <p:spPr>
          <a:xfrm rot="16909476" flipV="1">
            <a:off x="4242797" y="3362116"/>
            <a:ext cx="668853" cy="79344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in giù 36">
            <a:extLst>
              <a:ext uri="{FF2B5EF4-FFF2-40B4-BE49-F238E27FC236}">
                <a16:creationId xmlns:a16="http://schemas.microsoft.com/office/drawing/2014/main" id="{7F1FDB01-8C48-4AEE-ABC5-35D8C4CCE19B}"/>
              </a:ext>
            </a:extLst>
          </p:cNvPr>
          <p:cNvSpPr/>
          <p:nvPr/>
        </p:nvSpPr>
        <p:spPr>
          <a:xfrm rot="15288799" flipV="1">
            <a:off x="4196807" y="4281946"/>
            <a:ext cx="668853" cy="79344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in giù 41">
            <a:extLst>
              <a:ext uri="{FF2B5EF4-FFF2-40B4-BE49-F238E27FC236}">
                <a16:creationId xmlns:a16="http://schemas.microsoft.com/office/drawing/2014/main" id="{418D3F2D-7C3F-9B4C-1FB8-E451C332CBAC}"/>
              </a:ext>
            </a:extLst>
          </p:cNvPr>
          <p:cNvSpPr/>
          <p:nvPr/>
        </p:nvSpPr>
        <p:spPr>
          <a:xfrm rot="4690524" flipH="1" flipV="1">
            <a:off x="7280353" y="3415489"/>
            <a:ext cx="668853" cy="79344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in giù 42">
            <a:extLst>
              <a:ext uri="{FF2B5EF4-FFF2-40B4-BE49-F238E27FC236}">
                <a16:creationId xmlns:a16="http://schemas.microsoft.com/office/drawing/2014/main" id="{F4FE0A70-2175-C486-174B-BB334505E469}"/>
              </a:ext>
            </a:extLst>
          </p:cNvPr>
          <p:cNvSpPr/>
          <p:nvPr/>
        </p:nvSpPr>
        <p:spPr>
          <a:xfrm rot="6311201" flipH="1" flipV="1">
            <a:off x="7266712" y="4291543"/>
            <a:ext cx="668853" cy="79344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Google Shape;203;p7">
            <a:extLst>
              <a:ext uri="{FF2B5EF4-FFF2-40B4-BE49-F238E27FC236}">
                <a16:creationId xmlns:a16="http://schemas.microsoft.com/office/drawing/2014/main" id="{8C71C8D8-60F0-6458-099D-41F9CC5DC777}"/>
              </a:ext>
            </a:extLst>
          </p:cNvPr>
          <p:cNvSpPr txBox="1"/>
          <p:nvPr/>
        </p:nvSpPr>
        <p:spPr>
          <a:xfrm>
            <a:off x="2403733" y="3612899"/>
            <a:ext cx="117647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ENVISAT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7CFC02-3827-80DF-70A3-C26CDCFED15E}"/>
              </a:ext>
            </a:extLst>
          </p:cNvPr>
          <p:cNvSpPr txBox="1"/>
          <p:nvPr/>
        </p:nvSpPr>
        <p:spPr>
          <a:xfrm>
            <a:off x="1388221" y="406905"/>
            <a:ext cx="964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>
                <a:solidFill>
                  <a:srgbClr val="275536"/>
                </a:solidFill>
              </a:defRPr>
            </a:lvl1pPr>
          </a:lstStyle>
          <a:p>
            <a:r>
              <a:rPr lang="en-US" dirty="0"/>
              <a:t>New use case definition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986DAD-D3A3-6BDC-EA5D-18E186A4022E}"/>
              </a:ext>
            </a:extLst>
          </p:cNvPr>
          <p:cNvSpPr txBox="1"/>
          <p:nvPr/>
        </p:nvSpPr>
        <p:spPr>
          <a:xfrm>
            <a:off x="177391" y="5687595"/>
            <a:ext cx="40803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look for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Francesco Spina 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the poster session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/>
        </p:nvSpPr>
        <p:spPr>
          <a:xfrm>
            <a:off x="1637071" y="3032340"/>
            <a:ext cx="104245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visit the </a:t>
            </a:r>
            <a:r>
              <a:rPr lang="en-US" sz="6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VOLC-TCS</a:t>
            </a:r>
            <a:r>
              <a:rPr lang="en-US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poster area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lang="en-US"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245B20-8081-A39F-AFCB-282E97D1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92" y="4357902"/>
            <a:ext cx="3192553" cy="14353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926</Words>
  <Application>Microsoft Macintosh PowerPoint</Application>
  <PresentationFormat>Widescreen</PresentationFormat>
  <Paragraphs>122</Paragraphs>
  <Slides>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Helvetica Neue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Geoportal for static and dynamic maps (https://vo-tcs.ct.ingv.it/geoportal/staging/)</vt:lpstr>
      <vt:lpstr>Retrieval of volcanic sulfur dioxide from Sentinel-5P TROPOMI satellite </vt:lpstr>
      <vt:lpstr>Semi-Supervised Learning applied to Mt Etna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Barbara Angioni</dc:creator>
  <cp:lastModifiedBy>Karl_EPOS ERIC </cp:lastModifiedBy>
  <cp:revision>11</cp:revision>
  <dcterms:created xsi:type="dcterms:W3CDTF">2026-02-14T10:36:05Z</dcterms:created>
  <dcterms:modified xsi:type="dcterms:W3CDTF">2026-03-16T19:14:14Z</dcterms:modified>
</cp:coreProperties>
</file>