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2"/>
    <p:restoredTop sz="94683"/>
  </p:normalViewPr>
  <p:slideViewPr>
    <p:cSldViewPr snapToGrid="0">
      <p:cViewPr varScale="1">
        <p:scale>
          <a:sx n="102" d="100"/>
          <a:sy n="102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5C813F-62C6-A5D5-9EA1-0CA39316C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91A16F0-1CD1-96E7-5776-79C946CEC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0E9BC0-8D26-143A-CEE6-8996059D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836"/>
            <a:ext cx="10515600" cy="1325563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6FE488-6DFB-DE1B-87B1-05409300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399"/>
            <a:ext cx="10515600" cy="3648957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23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10C6BB-6928-C13E-2034-C77DAEB7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7916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A60AFA-C986-2165-404C-D0120E76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588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8378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F877-4D7E-D104-D087-5B951208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42D62F-FA44-CEC6-6FD7-2815DB698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7992"/>
            <a:ext cx="5167489" cy="361533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3658C4-A31E-634E-5B7F-E9A4553E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07992"/>
            <a:ext cx="5167489" cy="361533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EBCC3CF1-8602-DF3E-DA18-3E9BB21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89"/>
            <a:ext cx="10515600" cy="1061155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91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6E3F5F-F48B-63A1-869B-D723B589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4396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684C6A-9FFB-FC08-5119-2E6F66614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41C26F-0905-3CB9-3E63-4E4057675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2698"/>
            <a:ext cx="3932237" cy="33162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748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4AE3A-CBA8-FB61-0706-B5D38560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B17F68-E097-6C69-EFE9-E56047A0C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DC2EB4-4690-629C-C981-2B4EBD183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1600"/>
            <a:ext cx="3932237" cy="32273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0669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9F019-85F0-9CF8-791A-2023701A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2E578F-161A-AE12-0369-CDD9C288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DC7A3E3-0318-B7C0-A5F6-1E3FA6AFA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BEC1F2-7D93-C8A5-FA1F-DE6384CFB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3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CA6B59D4-CFDB-C0BD-1B8A-12905CCEA9BE}"/>
              </a:ext>
            </a:extLst>
          </p:cNvPr>
          <p:cNvSpPr txBox="1">
            <a:spLocks/>
          </p:cNvSpPr>
          <p:nvPr/>
        </p:nvSpPr>
        <p:spPr>
          <a:xfrm>
            <a:off x="3281820" y="4047740"/>
            <a:ext cx="7465511" cy="15138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sz="4300" b="1" dirty="0">
                <a:solidFill>
                  <a:srgbClr val="002060"/>
                </a:solidFill>
                <a:latin typeface=""/>
              </a:rPr>
              <a:t>Candidate </a:t>
            </a:r>
            <a:r>
              <a:rPr lang="it-IT" sz="4300" b="1" dirty="0">
                <a:solidFill>
                  <a:srgbClr val="002060"/>
                </a:solidFill>
                <a:latin typeface=""/>
              </a:rPr>
              <a:t>TCS </a:t>
            </a:r>
            <a:r>
              <a:rPr lang="it-IT" sz="4300" b="1" dirty="0" err="1">
                <a:solidFill>
                  <a:srgbClr val="002060"/>
                </a:solidFill>
                <a:latin typeface=""/>
              </a:rPr>
              <a:t>Applicant</a:t>
            </a:r>
            <a:endParaRPr sz="4300" b="1" dirty="0">
              <a:solidFill>
                <a:srgbClr val="002060"/>
              </a:solidFill>
              <a:latin typeface=""/>
            </a:endParaRPr>
          </a:p>
          <a:p>
            <a:pPr algn="ctr"/>
            <a:endParaRPr lang="it-IT" sz="1600" i="1" dirty="0">
              <a:solidFill>
                <a:srgbClr val="002060"/>
              </a:solidFill>
              <a:latin typeface=""/>
            </a:endParaRPr>
          </a:p>
          <a:p>
            <a:pPr algn="ctr"/>
            <a:r>
              <a:rPr sz="3200" i="1" dirty="0">
                <a:solidFill>
                  <a:srgbClr val="002060"/>
                </a:solidFill>
                <a:latin typeface=""/>
              </a:rPr>
              <a:t>Rui Pinho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DB7EC-C247-5547-6D68-4701D5176545}"/>
              </a:ext>
            </a:extLst>
          </p:cNvPr>
          <p:cNvSpPr txBox="1"/>
          <p:nvPr/>
        </p:nvSpPr>
        <p:spPr>
          <a:xfrm>
            <a:off x="5988205" y="33788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5169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9D4BB62-E16D-09EC-5782-F9AF2EC7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32" y="980930"/>
            <a:ext cx="10515600" cy="724466"/>
          </a:xfrm>
        </p:spPr>
        <p:txBody>
          <a:bodyPr wrap="square"/>
          <a:lstStyle/>
          <a:p>
            <a:r>
              <a:rPr sz="2800" b="1" dirty="0"/>
              <a:t>What is Built Environment Data (BED)?</a:t>
            </a:r>
            <a:endParaRPr lang="en-GB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CB1D3B0-0882-DAD4-9904-4559EB2E2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15" y="1784195"/>
            <a:ext cx="6675120" cy="0"/>
          </a:xfrm>
        </p:spPr>
        <p:txBody>
          <a:bodyPr wrap="square">
            <a:noAutofit/>
          </a:bodyPr>
          <a:lstStyle/>
          <a:p>
            <a:r>
              <a:rPr sz="1800" b="0" dirty="0"/>
              <a:t>A </a:t>
            </a:r>
            <a:r>
              <a:rPr lang="it-IT" sz="1800" b="0" dirty="0" err="1"/>
              <a:t>potential</a:t>
            </a:r>
            <a:r>
              <a:rPr lang="it-IT" sz="1800" b="0" dirty="0"/>
              <a:t> </a:t>
            </a:r>
            <a:r>
              <a:rPr sz="1800" b="0" dirty="0"/>
              <a:t>Thematic Core Service (TCS) providing</a:t>
            </a:r>
            <a:r>
              <a:rPr lang="en-IT" sz="1800" b="0" dirty="0"/>
              <a:t> </a:t>
            </a:r>
            <a:r>
              <a:rPr sz="1800" b="0" dirty="0"/>
              <a:t>FAIR-compliant data, products, services and software (DDSS)</a:t>
            </a:r>
            <a:r>
              <a:rPr lang="en-IT" sz="1800" b="0" dirty="0"/>
              <a:t> </a:t>
            </a:r>
            <a:r>
              <a:rPr sz="1800" b="0" dirty="0"/>
              <a:t>related to buildings and urban infrastructure,</a:t>
            </a:r>
            <a:r>
              <a:rPr lang="en-IT" sz="1800" b="0" dirty="0"/>
              <a:t> </a:t>
            </a:r>
            <a:r>
              <a:rPr sz="1800" b="0" dirty="0"/>
              <a:t>to support multi-hazard risk assessment and resilience research.</a:t>
            </a:r>
            <a:endParaRPr lang="en-GB" dirty="0"/>
          </a:p>
          <a:p>
            <a:r>
              <a:rPr sz="1800" dirty="0"/>
              <a:t>Services cover:</a:t>
            </a:r>
          </a:p>
          <a:p>
            <a:pPr lvl="1">
              <a:tabLst>
                <a:tab pos="6437313" algn="l"/>
              </a:tabLst>
            </a:pPr>
            <a:r>
              <a:rPr sz="1600" dirty="0"/>
              <a:t>Hazard-agnostic exposure databases (buildings, infrastructure and</a:t>
            </a:r>
            <a:r>
              <a:rPr lang="it-IT" sz="1600" dirty="0"/>
              <a:t> </a:t>
            </a:r>
            <a:r>
              <a:rPr sz="1600" dirty="0"/>
              <a:t>population)</a:t>
            </a:r>
          </a:p>
          <a:p>
            <a:pPr lvl="1"/>
            <a:r>
              <a:rPr sz="1600" dirty="0"/>
              <a:t>Dynamic models of exposure evolution</a:t>
            </a:r>
          </a:p>
          <a:p>
            <a:pPr lvl="1"/>
            <a:r>
              <a:rPr sz="1600" dirty="0"/>
              <a:t>Access to structural testing facilities and experimental data</a:t>
            </a:r>
          </a:p>
          <a:p>
            <a:pPr lvl="1"/>
            <a:r>
              <a:rPr sz="1600" dirty="0"/>
              <a:t>Data </a:t>
            </a:r>
            <a:r>
              <a:rPr sz="1600" dirty="0" err="1"/>
              <a:t>characterising</a:t>
            </a:r>
            <a:r>
              <a:rPr sz="1600" dirty="0"/>
              <a:t> built environment vulnerability</a:t>
            </a:r>
          </a:p>
          <a:p>
            <a:pPr lvl="1"/>
            <a:r>
              <a:rPr sz="1600" dirty="0"/>
              <a:t>Integration of social sciences, urban planning and climate adaptation</a:t>
            </a:r>
          </a:p>
          <a:p>
            <a:r>
              <a:rPr sz="1600" dirty="0"/>
              <a:t>Website: </a:t>
            </a:r>
            <a:r>
              <a:rPr sz="1600" dirty="0" err="1">
                <a:solidFill>
                  <a:srgbClr val="0070C0"/>
                </a:solidFill>
              </a:rPr>
              <a:t>www.builtenvdata.eu</a:t>
            </a:r>
            <a:endParaRPr sz="1600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766824" y="1873182"/>
            <a:ext cx="4160520" cy="768096"/>
          </a:xfrm>
          <a:prstGeom prst="roundRect">
            <a:avLst>
              <a:gd name="adj" fmla="val 20000"/>
            </a:avLst>
          </a:prstGeom>
          <a:solidFill>
            <a:srgbClr val="FCE4D6"/>
          </a:solidFill>
          <a:ln w="9525">
            <a:solidFill>
              <a:srgbClr val="ED7D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7766824" y="1873182"/>
            <a:ext cx="118872" cy="768096"/>
          </a:xfrm>
          <a:prstGeom prst="roundRect">
            <a:avLst>
              <a:gd name="adj" fmla="val 18000"/>
            </a:avLst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977136" y="1918902"/>
            <a:ext cx="3877056" cy="40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ED7D31"/>
                </a:solidFill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77136" y="2280272"/>
            <a:ext cx="3877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44546A"/>
                </a:solidFill>
              </a:rPr>
              <a:t>Active </a:t>
            </a:r>
            <a:r>
              <a:rPr lang="it-IT" sz="1400" b="0" i="0" dirty="0" err="1">
                <a:solidFill>
                  <a:srgbClr val="44546A"/>
                </a:solidFill>
              </a:rPr>
              <a:t>s</a:t>
            </a:r>
            <a:r>
              <a:rPr sz="1400" b="0" i="0" dirty="0" err="1">
                <a:solidFill>
                  <a:srgbClr val="44546A"/>
                </a:solidFill>
              </a:rPr>
              <a:t>ervices</a:t>
            </a:r>
            <a:r>
              <a:rPr sz="1400" b="0" i="0" dirty="0">
                <a:solidFill>
                  <a:srgbClr val="44546A"/>
                </a:solidFill>
              </a:rPr>
              <a:t> already running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66824" y="2751006"/>
            <a:ext cx="4160520" cy="768096"/>
          </a:xfrm>
          <a:prstGeom prst="roundRect">
            <a:avLst>
              <a:gd name="adj" fmla="val 20000"/>
            </a:avLst>
          </a:prstGeom>
          <a:solidFill>
            <a:srgbClr val="DAE8F5"/>
          </a:solidFill>
          <a:ln w="9525">
            <a:solidFill>
              <a:srgbClr val="4472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ounded Rectangle 10"/>
          <p:cNvSpPr/>
          <p:nvPr/>
        </p:nvSpPr>
        <p:spPr>
          <a:xfrm>
            <a:off x="7766824" y="2751006"/>
            <a:ext cx="118872" cy="768096"/>
          </a:xfrm>
          <a:prstGeom prst="roundRect">
            <a:avLst>
              <a:gd name="adj" fmla="val 18000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977136" y="2796726"/>
            <a:ext cx="3877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 dirty="0">
                <a:solidFill>
                  <a:srgbClr val="4472C4"/>
                </a:solidFill>
              </a:rPr>
              <a:t>2</a:t>
            </a:r>
            <a:r>
              <a:rPr lang="it-IT" sz="2800" b="1" i="0" dirty="0">
                <a:solidFill>
                  <a:srgbClr val="4472C4"/>
                </a:solidFill>
              </a:rPr>
              <a:t>6</a:t>
            </a:r>
            <a:endParaRPr sz="2800" b="1" i="0" dirty="0">
              <a:solidFill>
                <a:srgbClr val="4472C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7136" y="3158096"/>
            <a:ext cx="4069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dirty="0">
                <a:solidFill>
                  <a:srgbClr val="44546A"/>
                </a:solidFill>
              </a:rPr>
              <a:t>O</a:t>
            </a:r>
            <a:r>
              <a:rPr sz="1400" b="0" i="0" dirty="0" err="1">
                <a:solidFill>
                  <a:srgbClr val="44546A"/>
                </a:solidFill>
              </a:rPr>
              <a:t>rganisations</a:t>
            </a:r>
            <a:r>
              <a:rPr lang="it-IT" sz="1400" b="0" i="0" dirty="0">
                <a:solidFill>
                  <a:srgbClr val="44546A"/>
                </a:solidFill>
              </a:rPr>
              <a:t> from 15 countries </a:t>
            </a:r>
            <a:r>
              <a:rPr lang="it-IT" sz="1400" b="0" i="0" dirty="0" err="1">
                <a:solidFill>
                  <a:srgbClr val="44546A"/>
                </a:solidFill>
              </a:rPr>
              <a:t>already</a:t>
            </a:r>
            <a:r>
              <a:rPr lang="it-IT" sz="1400" b="0" i="0" dirty="0">
                <a:solidFill>
                  <a:srgbClr val="44546A"/>
                </a:solidFill>
              </a:rPr>
              <a:t> </a:t>
            </a:r>
            <a:r>
              <a:rPr lang="it-IT" sz="1400" b="0" i="0" dirty="0" err="1">
                <a:solidFill>
                  <a:srgbClr val="44546A"/>
                </a:solidFill>
              </a:rPr>
              <a:t>committed</a:t>
            </a:r>
            <a:r>
              <a:rPr lang="it-IT" sz="1400" b="0" i="0" dirty="0">
                <a:solidFill>
                  <a:srgbClr val="44546A"/>
                </a:solidFill>
              </a:rPr>
              <a:t>  </a:t>
            </a:r>
            <a:endParaRPr sz="1400" b="0" i="0" dirty="0">
              <a:solidFill>
                <a:srgbClr val="44546A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766824" y="3628830"/>
            <a:ext cx="4160520" cy="768096"/>
          </a:xfrm>
          <a:prstGeom prst="roundRect">
            <a:avLst>
              <a:gd name="adj" fmla="val 20000"/>
            </a:avLst>
          </a:prstGeom>
          <a:solidFill>
            <a:srgbClr val="E2EFDA"/>
          </a:solidFill>
          <a:ln w="9525">
            <a:solidFill>
              <a:srgbClr val="70A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7766824" y="3628830"/>
            <a:ext cx="118872" cy="768096"/>
          </a:xfrm>
          <a:prstGeom prst="roundRect">
            <a:avLst>
              <a:gd name="adj" fmla="val 18000"/>
            </a:avLst>
          </a:prstGeom>
          <a:solidFill>
            <a:srgbClr val="70AD4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977136" y="3674550"/>
            <a:ext cx="3877056" cy="40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800" b="1" i="0">
                <a:solidFill>
                  <a:srgbClr val="70AD47"/>
                </a:solidFill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7136" y="4035920"/>
            <a:ext cx="3877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400" b="0" i="0" dirty="0">
                <a:solidFill>
                  <a:srgbClr val="44546A"/>
                </a:solidFill>
              </a:rPr>
              <a:t>FAIR-compliant open data services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66824" y="4506654"/>
            <a:ext cx="4160520" cy="768096"/>
          </a:xfrm>
          <a:prstGeom prst="roundRect">
            <a:avLst>
              <a:gd name="adj" fmla="val 20000"/>
            </a:avLst>
          </a:prstGeom>
          <a:solidFill>
            <a:srgbClr val="DAE8F5"/>
          </a:solidFill>
          <a:ln w="9525">
            <a:solidFill>
              <a:srgbClr val="5B9B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ounded Rectangle 18"/>
          <p:cNvSpPr/>
          <p:nvPr/>
        </p:nvSpPr>
        <p:spPr>
          <a:xfrm>
            <a:off x="7766824" y="4506654"/>
            <a:ext cx="118872" cy="768096"/>
          </a:xfrm>
          <a:prstGeom prst="roundRect">
            <a:avLst>
              <a:gd name="adj" fmla="val 18000"/>
            </a:avLst>
          </a:prstGeom>
          <a:solidFill>
            <a:srgbClr val="5B9B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977136" y="4552373"/>
            <a:ext cx="3877056" cy="40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solidFill>
                  <a:srgbClr val="5B9BD5"/>
                </a:solidFill>
              </a:rPr>
              <a:t>EPOS</a:t>
            </a:r>
            <a:endParaRPr sz="2800" b="1" i="0" dirty="0">
              <a:solidFill>
                <a:srgbClr val="5B9BD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77136" y="4913744"/>
            <a:ext cx="3877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400" b="0" i="0" dirty="0" err="1">
                <a:solidFill>
                  <a:srgbClr val="44546A"/>
                </a:solidFill>
              </a:rPr>
              <a:t>Transversal</a:t>
            </a:r>
            <a:r>
              <a:rPr lang="it-IT" sz="1400" b="0" i="0" dirty="0">
                <a:solidFill>
                  <a:srgbClr val="44546A"/>
                </a:solidFill>
              </a:rPr>
              <a:t> TCS </a:t>
            </a:r>
            <a:r>
              <a:rPr sz="1400" b="0" i="0" dirty="0">
                <a:solidFill>
                  <a:srgbClr val="44546A"/>
                </a:solidFill>
              </a:rPr>
              <a:t>in the EPOS ecosystem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11376" y="1873182"/>
            <a:ext cx="36576" cy="33924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39268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9C3126-F7D5-24B9-689A-B6532CB1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94" y="694570"/>
            <a:ext cx="10515600" cy="1325563"/>
          </a:xfrm>
        </p:spPr>
        <p:txBody>
          <a:bodyPr wrap="square"/>
          <a:lstStyle/>
          <a:p>
            <a:r>
              <a:rPr sz="2800" b="1" dirty="0"/>
              <a:t>BED Community — 2</a:t>
            </a:r>
            <a:r>
              <a:rPr lang="it-IT" sz="2800" b="1" dirty="0"/>
              <a:t>6</a:t>
            </a:r>
            <a:r>
              <a:rPr sz="2800" b="1" dirty="0"/>
              <a:t> </a:t>
            </a:r>
            <a:r>
              <a:rPr lang="it-IT" sz="2800" b="1" dirty="0" err="1"/>
              <a:t>Supporting</a:t>
            </a:r>
            <a:r>
              <a:rPr lang="it-IT" sz="2800" b="1" dirty="0"/>
              <a:t> </a:t>
            </a:r>
            <a:r>
              <a:rPr sz="2800" b="1" dirty="0" err="1"/>
              <a:t>Organisations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063519-7F84-1456-4BF0-8F277E048719}"/>
              </a:ext>
            </a:extLst>
          </p:cNvPr>
          <p:cNvSpPr txBox="1"/>
          <p:nvPr/>
        </p:nvSpPr>
        <p:spPr>
          <a:xfrm>
            <a:off x="311793" y="1659754"/>
            <a:ext cx="101592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2C3E50"/>
                </a:solidFill>
              </a:rPr>
              <a:t>🇮🇹  </a:t>
            </a:r>
            <a:r>
              <a:rPr dirty="0" err="1">
                <a:solidFill>
                  <a:srgbClr val="2C3E50"/>
                </a:solidFill>
              </a:rPr>
              <a:t>Eucentre</a:t>
            </a:r>
            <a:r>
              <a:rPr dirty="0">
                <a:solidFill>
                  <a:srgbClr val="2C3E50"/>
                </a:solidFill>
              </a:rPr>
              <a:t> Foundation (coordinator)  |  GEM Foundation  |  Univ. of Trento  |  Univ. of Genoa</a:t>
            </a:r>
          </a:p>
          <a:p>
            <a:r>
              <a:rPr dirty="0">
                <a:solidFill>
                  <a:srgbClr val="2C3E50"/>
                </a:solidFill>
              </a:rPr>
              <a:t>🇨🇭  EPFL (École Polytechnique Fédérale de Lausanne)</a:t>
            </a:r>
          </a:p>
          <a:p>
            <a:r>
              <a:rPr dirty="0">
                <a:solidFill>
                  <a:srgbClr val="2C3E50"/>
                </a:solidFill>
              </a:rPr>
              <a:t>🇵🇹  Univ. of Aveiro  |  LNEC  |  Univ. of Minho  |  Univ. of Porto  |  IST</a:t>
            </a:r>
          </a:p>
          <a:p>
            <a:r>
              <a:rPr dirty="0">
                <a:solidFill>
                  <a:srgbClr val="2C3E50"/>
                </a:solidFill>
              </a:rPr>
              <a:t>🇬🇷  Aristotle Univ. of Thessaloniki  |  Univ. of Patras  |  NTUA</a:t>
            </a:r>
          </a:p>
          <a:p>
            <a:r>
              <a:rPr dirty="0">
                <a:solidFill>
                  <a:srgbClr val="2C3E50"/>
                </a:solidFill>
              </a:rPr>
              <a:t>🇬🇧  University College London  |  Univ. of Bristol  |  Imperial College London</a:t>
            </a:r>
          </a:p>
          <a:p>
            <a:r>
              <a:rPr dirty="0">
                <a:solidFill>
                  <a:srgbClr val="2C3E50"/>
                </a:solidFill>
              </a:rPr>
              <a:t>🇧🇪  </a:t>
            </a:r>
            <a:r>
              <a:rPr dirty="0" err="1">
                <a:solidFill>
                  <a:srgbClr val="2C3E50"/>
                </a:solidFill>
              </a:rPr>
              <a:t>UCLouvain</a:t>
            </a:r>
            <a:endParaRPr dirty="0">
              <a:solidFill>
                <a:srgbClr val="2C3E50"/>
              </a:solidFill>
            </a:endParaRPr>
          </a:p>
          <a:p>
            <a:r>
              <a:rPr dirty="0">
                <a:solidFill>
                  <a:srgbClr val="2C3E50"/>
                </a:solidFill>
              </a:rPr>
              <a:t>🇫🇷  CSTB — Centre Scientifique et Technique du </a:t>
            </a:r>
            <a:r>
              <a:rPr dirty="0" err="1">
                <a:solidFill>
                  <a:srgbClr val="2C3E50"/>
                </a:solidFill>
              </a:rPr>
              <a:t>Bâtiment</a:t>
            </a:r>
            <a:endParaRPr dirty="0">
              <a:solidFill>
                <a:srgbClr val="2C3E5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557AD-E698-58A4-B031-B6F57CE2D891}"/>
              </a:ext>
            </a:extLst>
          </p:cNvPr>
          <p:cNvSpPr txBox="1"/>
          <p:nvPr/>
        </p:nvSpPr>
        <p:spPr>
          <a:xfrm>
            <a:off x="311793" y="3573093"/>
            <a:ext cx="87095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>
                <a:solidFill>
                  <a:srgbClr val="2C3E50"/>
                </a:solidFill>
              </a:rPr>
              <a:t>🇳🇱  Eindhoven University of Technology (TU/e)</a:t>
            </a:r>
          </a:p>
          <a:p>
            <a:r>
              <a:rPr dirty="0">
                <a:solidFill>
                  <a:srgbClr val="2C3E50"/>
                </a:solidFill>
              </a:rPr>
              <a:t>🇪🇸  </a:t>
            </a:r>
            <a:r>
              <a:rPr dirty="0" err="1">
                <a:solidFill>
                  <a:srgbClr val="2C3E50"/>
                </a:solidFill>
              </a:rPr>
              <a:t>Universitat</a:t>
            </a:r>
            <a:r>
              <a:rPr dirty="0">
                <a:solidFill>
                  <a:srgbClr val="2C3E50"/>
                </a:solidFill>
              </a:rPr>
              <a:t> </a:t>
            </a:r>
            <a:r>
              <a:rPr dirty="0" err="1">
                <a:solidFill>
                  <a:srgbClr val="2C3E50"/>
                </a:solidFill>
              </a:rPr>
              <a:t>Politècnica</a:t>
            </a:r>
            <a:r>
              <a:rPr dirty="0">
                <a:solidFill>
                  <a:srgbClr val="2C3E50"/>
                </a:solidFill>
              </a:rPr>
              <a:t> de Catalunya  |  Universidad de Sevilla</a:t>
            </a:r>
          </a:p>
          <a:p>
            <a:r>
              <a:rPr dirty="0">
                <a:solidFill>
                  <a:srgbClr val="2C3E50"/>
                </a:solidFill>
              </a:rPr>
              <a:t>🇸🇮  University of Ljubljana</a:t>
            </a:r>
          </a:p>
          <a:p>
            <a:r>
              <a:rPr dirty="0">
                <a:solidFill>
                  <a:srgbClr val="2C3E50"/>
                </a:solidFill>
              </a:rPr>
              <a:t>🇭🇷  University of Zagreb</a:t>
            </a:r>
          </a:p>
          <a:p>
            <a:r>
              <a:rPr dirty="0">
                <a:solidFill>
                  <a:srgbClr val="2C3E50"/>
                </a:solidFill>
              </a:rPr>
              <a:t>🇷🇸  University of Belgrade</a:t>
            </a:r>
          </a:p>
          <a:p>
            <a:r>
              <a:rPr dirty="0">
                <a:solidFill>
                  <a:srgbClr val="2C3E50"/>
                </a:solidFill>
              </a:rPr>
              <a:t>🇲🇰  Univ. Ss. Cyril &amp; Methodius, Skopje</a:t>
            </a:r>
          </a:p>
          <a:p>
            <a:r>
              <a:rPr dirty="0">
                <a:solidFill>
                  <a:srgbClr val="2C3E50"/>
                </a:solidFill>
              </a:rPr>
              <a:t>🇨🇦  Western University (Canada)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41BDED-A1CB-1542-49F3-9E91A2775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053" y="4227463"/>
            <a:ext cx="3137603" cy="12654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818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BDF18-FD05-D492-D326-7E0BC5E6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489" y="694898"/>
            <a:ext cx="10515600" cy="1325563"/>
          </a:xfrm>
        </p:spPr>
        <p:txBody>
          <a:bodyPr wrap="square"/>
          <a:lstStyle/>
          <a:p>
            <a:r>
              <a:rPr sz="2800" b="1" dirty="0"/>
              <a:t>BED Services Portfolio — 6 Active Services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22AF2-F13F-08F9-796E-67A51881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46" y="1873405"/>
            <a:ext cx="10792522" cy="3836019"/>
          </a:xfrm>
        </p:spPr>
        <p:txBody>
          <a:bodyPr wrap="square"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4472C4"/>
                </a:solidFill>
              </a:rPr>
              <a:t>Experiments  </a:t>
            </a:r>
            <a:r>
              <a:rPr sz="1600" b="0" dirty="0">
                <a:solidFill>
                  <a:srgbClr val="A5A5A5"/>
                </a:solidFill>
              </a:rPr>
              <a:t>[EUCENTRE]</a:t>
            </a:r>
            <a:endParaRPr lang="en-GB" sz="4400" dirty="0"/>
          </a:p>
          <a:p>
            <a:pPr marL="457200" lvl="1" indent="0">
              <a:spcBef>
                <a:spcPts val="600"/>
              </a:spcBef>
              <a:spcAft>
                <a:spcPts val="160"/>
              </a:spcAft>
              <a:buNone/>
            </a:pPr>
            <a:r>
              <a:rPr sz="1900" b="0" dirty="0">
                <a:solidFill>
                  <a:srgbClr val="44546A"/>
                </a:solidFill>
              </a:rPr>
              <a:t>Open-access experimental test data | 66 datasets | DOI-linked, 100% FAIR compliant</a:t>
            </a:r>
            <a:endParaRPr lang="it-IT" sz="1900" b="0" dirty="0">
              <a:solidFill>
                <a:srgbClr val="44546A"/>
              </a:solidFill>
            </a:endParaRPr>
          </a:p>
          <a:p>
            <a:pPr lvl="1">
              <a:spcBef>
                <a:spcPts val="0"/>
              </a:spcBef>
              <a:spcAft>
                <a:spcPts val="160"/>
              </a:spcAft>
            </a:pPr>
            <a:endParaRPr sz="1800" b="0" dirty="0">
              <a:solidFill>
                <a:srgbClr val="44546A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2100" b="1" dirty="0" err="1">
                <a:solidFill>
                  <a:srgbClr val="ED7D31"/>
                </a:solidFill>
              </a:rPr>
              <a:t>RESSLab</a:t>
            </a:r>
            <a:r>
              <a:rPr sz="2100" b="1" dirty="0">
                <a:solidFill>
                  <a:srgbClr val="ED7D31"/>
                </a:solidFill>
              </a:rPr>
              <a:t>-Hub </a:t>
            </a:r>
            <a:r>
              <a:rPr sz="2000" b="1" dirty="0">
                <a:solidFill>
                  <a:srgbClr val="ED7D31"/>
                </a:solidFill>
              </a:rPr>
              <a:t> </a:t>
            </a:r>
            <a:r>
              <a:rPr sz="1600" b="0" dirty="0">
                <a:solidFill>
                  <a:srgbClr val="A5A5A5"/>
                </a:solidFill>
              </a:rPr>
              <a:t>[EPFL]</a:t>
            </a:r>
          </a:p>
          <a:p>
            <a:pPr marL="457200" lvl="1" indent="0">
              <a:spcBef>
                <a:spcPts val="600"/>
              </a:spcBef>
              <a:spcAft>
                <a:spcPts val="160"/>
              </a:spcAft>
              <a:buNone/>
            </a:pPr>
            <a:r>
              <a:rPr sz="1900" dirty="0">
                <a:solidFill>
                  <a:srgbClr val="44546A"/>
                </a:solidFill>
              </a:rPr>
              <a:t>Earthquake risk data for steel structures</a:t>
            </a:r>
            <a:endParaRPr lang="it-IT" sz="1900" dirty="0">
              <a:solidFill>
                <a:srgbClr val="44546A"/>
              </a:solidFill>
            </a:endParaRPr>
          </a:p>
          <a:p>
            <a:pPr lvl="1">
              <a:spcBef>
                <a:spcPts val="0"/>
              </a:spcBef>
              <a:spcAft>
                <a:spcPts val="160"/>
              </a:spcAft>
            </a:pPr>
            <a:endParaRPr sz="1800" b="0" dirty="0">
              <a:solidFill>
                <a:srgbClr val="44546A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FFC000"/>
                </a:solidFill>
              </a:rPr>
              <a:t>URM Data  </a:t>
            </a:r>
            <a:r>
              <a:rPr sz="1600" b="0" dirty="0">
                <a:solidFill>
                  <a:srgbClr val="A5A5A5"/>
                </a:solidFill>
              </a:rPr>
              <a:t>[EPFL]</a:t>
            </a:r>
          </a:p>
          <a:p>
            <a:pPr marL="457200" lvl="1" indent="0">
              <a:spcBef>
                <a:spcPts val="600"/>
              </a:spcBef>
              <a:spcAft>
                <a:spcPts val="160"/>
              </a:spcAft>
              <a:buNone/>
            </a:pPr>
            <a:r>
              <a:rPr sz="1900" dirty="0">
                <a:solidFill>
                  <a:srgbClr val="44546A"/>
                </a:solidFill>
              </a:rPr>
              <a:t>Shake-table test data on unreinforced masonry buildings</a:t>
            </a:r>
            <a:endParaRPr lang="it-IT" sz="1900" dirty="0">
              <a:solidFill>
                <a:srgbClr val="44546A"/>
              </a:solidFill>
            </a:endParaRPr>
          </a:p>
          <a:p>
            <a:pPr lvl="1">
              <a:spcBef>
                <a:spcPts val="0"/>
              </a:spcBef>
              <a:spcAft>
                <a:spcPts val="160"/>
              </a:spcAft>
            </a:pPr>
            <a:endParaRPr sz="1800" b="0" dirty="0">
              <a:solidFill>
                <a:srgbClr val="44546A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70AD47"/>
                </a:solidFill>
              </a:rPr>
              <a:t>Stone Masonry Data  </a:t>
            </a:r>
            <a:r>
              <a:rPr sz="1600" b="0" dirty="0">
                <a:solidFill>
                  <a:srgbClr val="A5A5A5"/>
                </a:solidFill>
              </a:rPr>
              <a:t>[EPFL]</a:t>
            </a:r>
          </a:p>
          <a:p>
            <a:pPr marL="457200" lvl="1" indent="0">
              <a:spcBef>
                <a:spcPts val="600"/>
              </a:spcBef>
              <a:spcAft>
                <a:spcPts val="160"/>
              </a:spcAft>
              <a:buNone/>
            </a:pPr>
            <a:r>
              <a:rPr sz="1900" dirty="0">
                <a:solidFill>
                  <a:srgbClr val="44546A"/>
                </a:solidFill>
              </a:rPr>
              <a:t>Shear-compression test data on stone masonry walls</a:t>
            </a:r>
            <a:endParaRPr lang="it-IT" sz="1900" dirty="0">
              <a:solidFill>
                <a:srgbClr val="44546A"/>
              </a:solidFill>
            </a:endParaRPr>
          </a:p>
          <a:p>
            <a:pPr lvl="1">
              <a:spcBef>
                <a:spcPts val="0"/>
              </a:spcBef>
              <a:spcAft>
                <a:spcPts val="160"/>
              </a:spcAft>
            </a:pPr>
            <a:endParaRPr sz="1800" b="0" dirty="0">
              <a:solidFill>
                <a:srgbClr val="44546A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2100" b="1" dirty="0" err="1">
                <a:solidFill>
                  <a:srgbClr val="5B9BD5"/>
                </a:solidFill>
              </a:rPr>
              <a:t>SimDesign</a:t>
            </a:r>
            <a:r>
              <a:rPr sz="2100" b="1" dirty="0">
                <a:solidFill>
                  <a:srgbClr val="5B9BD5"/>
                </a:solidFill>
              </a:rPr>
              <a:t>  </a:t>
            </a:r>
            <a:r>
              <a:rPr sz="1600" b="0" dirty="0">
                <a:solidFill>
                  <a:srgbClr val="A5A5A5"/>
                </a:solidFill>
              </a:rPr>
              <a:t>[U. Porto / EUCENTRE]</a:t>
            </a:r>
          </a:p>
          <a:p>
            <a:pPr marL="457200" lvl="1" indent="0">
              <a:spcBef>
                <a:spcPts val="600"/>
              </a:spcBef>
              <a:spcAft>
                <a:spcPts val="160"/>
              </a:spcAft>
              <a:buNone/>
            </a:pPr>
            <a:r>
              <a:rPr sz="1900" dirty="0">
                <a:solidFill>
                  <a:srgbClr val="44546A"/>
                </a:solidFill>
              </a:rPr>
              <a:t>Simulated building design (BCIM + BDIM) for seismic vulnerability analysis</a:t>
            </a:r>
            <a:endParaRPr lang="it-IT" sz="1900" dirty="0">
              <a:solidFill>
                <a:srgbClr val="44546A"/>
              </a:solidFill>
            </a:endParaRPr>
          </a:p>
          <a:p>
            <a:pPr lvl="1">
              <a:spcBef>
                <a:spcPts val="0"/>
              </a:spcBef>
              <a:spcAft>
                <a:spcPts val="160"/>
              </a:spcAft>
            </a:pPr>
            <a:endParaRPr sz="1800" b="0" dirty="0">
              <a:solidFill>
                <a:srgbClr val="44546A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sz="2100" b="1" dirty="0">
                <a:solidFill>
                  <a:srgbClr val="44546A"/>
                </a:solidFill>
              </a:rPr>
              <a:t>Embodied Carbon  </a:t>
            </a:r>
            <a:r>
              <a:rPr sz="1600" b="0" dirty="0">
                <a:solidFill>
                  <a:srgbClr val="A5A5A5"/>
                </a:solidFill>
              </a:rPr>
              <a:t>[GEM Foundation]</a:t>
            </a:r>
          </a:p>
          <a:p>
            <a:pPr marL="457200" lvl="1" indent="0">
              <a:spcBef>
                <a:spcPts val="600"/>
              </a:spcBef>
              <a:spcAft>
                <a:spcPts val="160"/>
              </a:spcAft>
              <a:buNone/>
            </a:pPr>
            <a:r>
              <a:rPr sz="1900" dirty="0">
                <a:solidFill>
                  <a:srgbClr val="44546A"/>
                </a:solidFill>
              </a:rPr>
              <a:t>Maps of embodied carbon in residential, commercial &amp; industrial buildings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CA388-BDF7-F133-4B70-44E36B3C0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645" y="2273839"/>
            <a:ext cx="3601531" cy="32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2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E2DBD-1C8B-8479-9891-2F3E6D82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169" y="694568"/>
            <a:ext cx="10515600" cy="1325563"/>
          </a:xfrm>
        </p:spPr>
        <p:txBody>
          <a:bodyPr wrap="square"/>
          <a:lstStyle/>
          <a:p>
            <a:r>
              <a:rPr lang="it-IT" sz="2800" b="1" dirty="0"/>
              <a:t>BED </a:t>
            </a:r>
            <a:r>
              <a:rPr sz="2800" b="1" dirty="0"/>
              <a:t>Governance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1073D9-1BE6-5C47-E65F-745D6403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61" y="1918009"/>
            <a:ext cx="6126480" cy="0"/>
          </a:xfrm>
        </p:spPr>
        <p:txBody>
          <a:bodyPr wrap="square">
            <a:noAutofit/>
          </a:bodyPr>
          <a:lstStyle/>
          <a:p>
            <a:r>
              <a:rPr sz="1800" b="1" dirty="0">
                <a:solidFill>
                  <a:srgbClr val="44546A"/>
                </a:solidFill>
              </a:rPr>
              <a:t>Governance Structure</a:t>
            </a:r>
            <a:endParaRPr lang="en-GB" sz="3200" dirty="0"/>
          </a:p>
          <a:p>
            <a:pPr lvl="1"/>
            <a:r>
              <a:rPr sz="1600" dirty="0">
                <a:solidFill>
                  <a:srgbClr val="44546A"/>
                </a:solidFill>
              </a:rPr>
              <a:t>General Assembly (GA)  →  Executive Committee</a:t>
            </a:r>
          </a:p>
          <a:p>
            <a:pPr lvl="1"/>
            <a:r>
              <a:rPr sz="1600" dirty="0">
                <a:solidFill>
                  <a:srgbClr val="44546A"/>
                </a:solidFill>
              </a:rPr>
              <a:t>Services &amp; User Board  (UFG + VA/TA providers)</a:t>
            </a:r>
          </a:p>
          <a:p>
            <a:pPr lvl="1"/>
            <a:r>
              <a:rPr sz="1600" dirty="0">
                <a:solidFill>
                  <a:srgbClr val="44546A"/>
                </a:solidFill>
              </a:rPr>
              <a:t>Outreach &amp; Interaction Board</a:t>
            </a:r>
          </a:p>
          <a:p>
            <a:pPr marL="0" indent="0">
              <a:buNone/>
            </a:pPr>
            <a:endParaRPr sz="700" dirty="0"/>
          </a:p>
          <a:p>
            <a:r>
              <a:rPr sz="1800" b="1" dirty="0">
                <a:solidFill>
                  <a:srgbClr val="44546A"/>
                </a:solidFill>
              </a:rPr>
              <a:t>Planned TCS Collaborations</a:t>
            </a:r>
          </a:p>
          <a:p>
            <a:pPr lvl="1"/>
            <a:r>
              <a:rPr sz="1600" dirty="0">
                <a:solidFill>
                  <a:srgbClr val="4472C4"/>
                </a:solidFill>
              </a:rPr>
              <a:t>Seismology  |  Tsunami  |  Volcanology</a:t>
            </a:r>
            <a:r>
              <a:rPr lang="en-IT" sz="1600" dirty="0">
                <a:solidFill>
                  <a:srgbClr val="4472C4"/>
                </a:solidFill>
              </a:rPr>
              <a:t> |  others</a:t>
            </a:r>
            <a:endParaRPr sz="1600" dirty="0">
              <a:solidFill>
                <a:srgbClr val="4472C4"/>
              </a:solidFill>
            </a:endParaRPr>
          </a:p>
          <a:p>
            <a:pPr marL="0" indent="0">
              <a:buNone/>
            </a:pPr>
            <a:endParaRPr sz="700" dirty="0"/>
          </a:p>
          <a:p>
            <a:r>
              <a:rPr sz="1800" b="1" dirty="0">
                <a:solidFill>
                  <a:srgbClr val="44546A"/>
                </a:solidFill>
              </a:rPr>
              <a:t>Data Policy</a:t>
            </a:r>
          </a:p>
          <a:p>
            <a:pPr lvl="1"/>
            <a:r>
              <a:rPr sz="1600" dirty="0">
                <a:solidFill>
                  <a:srgbClr val="44546A"/>
                </a:solidFill>
              </a:rPr>
              <a:t>Full compliance with EPOS ERIC Data Policies</a:t>
            </a:r>
          </a:p>
          <a:p>
            <a:pPr lvl="1"/>
            <a:r>
              <a:rPr sz="1600" dirty="0">
                <a:solidFill>
                  <a:srgbClr val="70AD47"/>
                </a:solidFill>
              </a:rPr>
              <a:t>All services: 100% FAIR-compliant</a:t>
            </a:r>
          </a:p>
          <a:p>
            <a:pPr marL="0" indent="0">
              <a:buNone/>
            </a:pPr>
            <a:endParaRPr sz="7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E8E5BD4-2C5D-7EF6-44D4-E825C6D0D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8799"/>
            <a:ext cx="5398709" cy="36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378528-93F1-69F3-D98B-C08B05F59616}"/>
              </a:ext>
            </a:extLst>
          </p:cNvPr>
          <p:cNvSpPr txBox="1">
            <a:spLocks/>
          </p:cNvSpPr>
          <p:nvPr/>
        </p:nvSpPr>
        <p:spPr>
          <a:xfrm>
            <a:off x="962722" y="2103437"/>
            <a:ext cx="1042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28800" y="4309279"/>
            <a:ext cx="8531352" cy="931793"/>
          </a:xfrm>
          <a:prstGeom prst="roundRect">
            <a:avLst>
              <a:gd name="adj" fmla="val 20000"/>
            </a:avLst>
          </a:prstGeom>
          <a:solidFill>
            <a:srgbClr val="DAE8F5"/>
          </a:solidFill>
          <a:ln w="12700">
            <a:solidFill>
              <a:srgbClr val="4472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4" name="Rounded Rectangle 3"/>
          <p:cNvSpPr/>
          <p:nvPr/>
        </p:nvSpPr>
        <p:spPr>
          <a:xfrm>
            <a:off x="1828800" y="4309280"/>
            <a:ext cx="8531352" cy="128016"/>
          </a:xfrm>
          <a:prstGeom prst="roundRect">
            <a:avLst>
              <a:gd name="adj" fmla="val 18000"/>
            </a:avLst>
          </a:prstGeom>
          <a:solidFill>
            <a:srgbClr val="4472C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5" name="TextBox 4"/>
          <p:cNvSpPr txBox="1"/>
          <p:nvPr/>
        </p:nvSpPr>
        <p:spPr>
          <a:xfrm>
            <a:off x="1965960" y="4464728"/>
            <a:ext cx="82570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600" b="1" i="0" dirty="0">
                <a:solidFill>
                  <a:srgbClr val="44546A"/>
                </a:solidFill>
              </a:rPr>
              <a:t>Rui Pinho  —  Coordinator, Built Environment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5960" y="4693328"/>
            <a:ext cx="8257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0" dirty="0" err="1">
                <a:solidFill>
                  <a:srgbClr val="44546A"/>
                </a:solidFill>
              </a:rPr>
              <a:t>rui.pinho@eucentre.it</a:t>
            </a:r>
            <a:r>
              <a:rPr sz="1400" b="0" i="0" dirty="0">
                <a:solidFill>
                  <a:srgbClr val="44546A"/>
                </a:solidFill>
              </a:rPr>
              <a:t>   |   </a:t>
            </a:r>
            <a:r>
              <a:rPr sz="1400" b="0" i="0" dirty="0" err="1">
                <a:solidFill>
                  <a:srgbClr val="44546A"/>
                </a:solidFill>
              </a:rPr>
              <a:t>Eucentre</a:t>
            </a:r>
            <a:r>
              <a:rPr sz="1400" b="0" i="0" dirty="0">
                <a:solidFill>
                  <a:srgbClr val="44546A"/>
                </a:solidFill>
              </a:rPr>
              <a:t> Foundation, Pavia (Italy)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5960" y="4917689"/>
            <a:ext cx="8257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b="0" i="1" dirty="0" err="1">
                <a:solidFill>
                  <a:srgbClr val="4472C4"/>
                </a:solidFill>
              </a:rPr>
              <a:t>www.builtenvdata.eu</a:t>
            </a:r>
            <a:endParaRPr sz="1400" b="0" i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5104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444</Words>
  <Application>Microsoft Macintosh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What is Built Environment Data (BED)?</vt:lpstr>
      <vt:lpstr>BED Community — 26 Supporting Organisations</vt:lpstr>
      <vt:lpstr>BED Services Portfolio — 6 Active Services</vt:lpstr>
      <vt:lpstr>BED Governance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Angioni</dc:creator>
  <cp:lastModifiedBy>Karl_EPOS ERIC </cp:lastModifiedBy>
  <cp:revision>35</cp:revision>
  <dcterms:created xsi:type="dcterms:W3CDTF">2026-02-14T10:36:05Z</dcterms:created>
  <dcterms:modified xsi:type="dcterms:W3CDTF">2026-03-16T10:22:59Z</dcterms:modified>
</cp:coreProperties>
</file>