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B0BB5-DCC6-0412-CF96-D089BE197E2E}" v="267" dt="2026-02-26T15:50:33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4683"/>
  </p:normalViewPr>
  <p:slideViewPr>
    <p:cSldViewPr snapToGrid="0">
      <p:cViewPr varScale="1">
        <p:scale>
          <a:sx n="102" d="100"/>
          <a:sy n="102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3661" y="2254250"/>
            <a:ext cx="3045062" cy="323999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4096011" y="2254250"/>
            <a:ext cx="8004945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"/>
              </a:rPr>
              <a:t>Geomagnetic and geoelectric data</a:t>
            </a:r>
          </a:p>
          <a:p>
            <a:endParaRPr lang="en-GB" sz="1200" dirty="0">
              <a:solidFill>
                <a:srgbClr val="002060"/>
              </a:solidFill>
              <a:latin typeface=""/>
              <a:ea typeface="Calibri Light" panose="020F0302020204030204"/>
              <a:cs typeface="Calibri Light" panose="020F0302020204030204"/>
            </a:endParaRPr>
          </a:p>
          <a:p>
            <a:r>
              <a:rPr lang="en-GB" sz="1200" dirty="0">
                <a:solidFill>
                  <a:srgbClr val="002060"/>
                </a:solidFill>
                <a:latin typeface=""/>
                <a:ea typeface="+mj-lt"/>
                <a:cs typeface="+mj-lt"/>
              </a:rPr>
              <a:t>Maxim Smirnov, Juliane </a:t>
            </a:r>
            <a:r>
              <a:rPr lang="en-GB" sz="1200" dirty="0" err="1">
                <a:solidFill>
                  <a:srgbClr val="002060"/>
                </a:solidFill>
                <a:latin typeface=""/>
                <a:ea typeface="+mj-lt"/>
                <a:cs typeface="+mj-lt"/>
              </a:rPr>
              <a:t>Hübert</a:t>
            </a:r>
            <a:r>
              <a:rPr lang="en-GB" sz="1200" dirty="0">
                <a:solidFill>
                  <a:srgbClr val="002060"/>
                </a:solidFill>
                <a:latin typeface=""/>
                <a:ea typeface="+mj-lt"/>
                <a:cs typeface="+mj-lt"/>
              </a:rPr>
              <a:t>, Aude </a:t>
            </a:r>
            <a:r>
              <a:rPr lang="en-GB" sz="1200" dirty="0" err="1">
                <a:solidFill>
                  <a:srgbClr val="002060"/>
                </a:solidFill>
                <a:latin typeface=""/>
                <a:ea typeface="+mj-lt"/>
                <a:cs typeface="+mj-lt"/>
              </a:rPr>
              <a:t>Chambodut</a:t>
            </a:r>
            <a:r>
              <a:rPr lang="en-GB" sz="1200" dirty="0">
                <a:solidFill>
                  <a:srgbClr val="002060"/>
                </a:solidFill>
                <a:latin typeface=""/>
                <a:ea typeface="+mj-lt"/>
                <a:cs typeface="+mj-lt"/>
              </a:rPr>
              <a:t>, Oli Chambers, Juan Jose Curto, Santiago Marsalis, Roman Leonhardt, Vincent </a:t>
            </a:r>
            <a:r>
              <a:rPr lang="en-GB" sz="1200" dirty="0" err="1">
                <a:solidFill>
                  <a:srgbClr val="002060"/>
                </a:solidFill>
                <a:latin typeface=""/>
                <a:ea typeface="+mj-lt"/>
                <a:cs typeface="+mj-lt"/>
              </a:rPr>
              <a:t>Lesur</a:t>
            </a:r>
            <a:r>
              <a:rPr lang="en-GB" sz="1200" dirty="0">
                <a:solidFill>
                  <a:srgbClr val="002060"/>
                </a:solidFill>
                <a:latin typeface=""/>
                <a:ea typeface="+mj-lt"/>
                <a:cs typeface="+mj-lt"/>
              </a:rPr>
              <a:t>, Jürgen </a:t>
            </a:r>
            <a:r>
              <a:rPr lang="en-GB" sz="1200" dirty="0" err="1">
                <a:solidFill>
                  <a:srgbClr val="002060"/>
                </a:solidFill>
                <a:latin typeface=""/>
                <a:ea typeface="+mj-lt"/>
                <a:cs typeface="+mj-lt"/>
              </a:rPr>
              <a:t>Matzka</a:t>
            </a:r>
            <a:r>
              <a:rPr lang="en-GB" sz="1200" dirty="0">
                <a:solidFill>
                  <a:srgbClr val="002060"/>
                </a:solidFill>
                <a:latin typeface=""/>
                <a:ea typeface="+mj-lt"/>
                <a:cs typeface="+mj-lt"/>
              </a:rPr>
              <a:t>, Anne </a:t>
            </a:r>
            <a:r>
              <a:rPr lang="en-GB" sz="1200" dirty="0" err="1">
                <a:solidFill>
                  <a:srgbClr val="002060"/>
                </a:solidFill>
                <a:latin typeface=""/>
                <a:ea typeface="+mj-lt"/>
                <a:cs typeface="+mj-lt"/>
              </a:rPr>
              <a:t>Neska</a:t>
            </a:r>
            <a:r>
              <a:rPr lang="en-GB" sz="1200" dirty="0">
                <a:solidFill>
                  <a:srgbClr val="002060"/>
                </a:solidFill>
                <a:latin typeface=""/>
                <a:ea typeface="+mj-lt"/>
                <a:cs typeface="+mj-lt"/>
              </a:rPr>
              <a:t>, Oliver Ritter, Ari Viljanen, Petya Trifonova, Jan Michalek, Patrick </a:t>
            </a:r>
            <a:r>
              <a:rPr lang="en-GB" sz="1200" dirty="0" err="1">
                <a:solidFill>
                  <a:srgbClr val="002060"/>
                </a:solidFill>
                <a:latin typeface=""/>
                <a:ea typeface="+mj-lt"/>
                <a:cs typeface="+mj-lt"/>
              </a:rPr>
              <a:t>Arneitz</a:t>
            </a:r>
            <a:endParaRPr lang="en-GB" sz="1200" dirty="0" err="1">
              <a:solidFill>
                <a:srgbClr val="002060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TCS </a:t>
            </a:r>
            <a:r>
              <a:rPr lang="en-GB" dirty="0" err="1">
                <a:ea typeface="+mj-lt"/>
                <a:cs typeface="+mj-lt"/>
              </a:rPr>
              <a:t>Geomag</a:t>
            </a:r>
            <a:r>
              <a:rPr lang="en-GB" dirty="0">
                <a:ea typeface="+mj-lt"/>
                <a:cs typeface="+mj-lt"/>
              </a:rPr>
              <a:t> Consortium</a:t>
            </a:r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    </a:t>
            </a:r>
            <a:r>
              <a:rPr lang="en-GB" dirty="0" err="1">
                <a:ea typeface="+mn-lt"/>
                <a:cs typeface="+mn-lt"/>
              </a:rPr>
              <a:t>Luleå</a:t>
            </a:r>
            <a:r>
              <a:rPr lang="en-GB" dirty="0">
                <a:ea typeface="+mn-lt"/>
                <a:cs typeface="+mn-lt"/>
              </a:rPr>
              <a:t> University of Technology (LTU), Sweden 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+mn-lt"/>
                <a:cs typeface="+mn-lt"/>
              </a:rPr>
              <a:t>    Centre National de la recherche Scientifique (CNRS ),  France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    [UK Research and Innovation - British Geological Survey   </a:t>
            </a:r>
            <a:br>
              <a:rPr lang="en-GB" dirty="0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</a:br>
            <a:r>
              <a:rPr lang="en-GB">
                <a:solidFill>
                  <a:schemeClr val="bg1">
                    <a:lumMod val="76000"/>
                  </a:schemeClr>
                </a:solidFill>
                <a:ea typeface="+mn-lt"/>
                <a:cs typeface="+mn-lt"/>
              </a:rPr>
              <a:t>(UKRI – BGS ), United Kingdom] </a:t>
            </a:r>
            <a:endParaRPr lang="en-GB">
              <a:solidFill>
                <a:schemeClr val="bg1">
                  <a:lumMod val="76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+mn-lt"/>
                <a:cs typeface="+mn-lt"/>
              </a:rPr>
              <a:t>    The GFZ Helmholtz Centre for Geosciences, Germany </a:t>
            </a:r>
            <a:endParaRPr lang="en-GB"/>
          </a:p>
          <a:p>
            <a:r>
              <a:rPr lang="en-GB">
                <a:ea typeface="+mn-lt"/>
                <a:cs typeface="+mn-lt"/>
              </a:rPr>
              <a:t>    Institute of Geophysics of the Czech Academy of Sciences (IG-CAS),</a:t>
            </a:r>
            <a:br>
              <a:rPr lang="en-GB" dirty="0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 Czechia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 dirty="0">
                <a:ea typeface="+mn-lt"/>
                <a:cs typeface="+mn-lt"/>
              </a:rPr>
              <a:t>    </a:t>
            </a:r>
            <a:r>
              <a:rPr lang="en-GB" dirty="0" err="1">
                <a:ea typeface="+mn-lt"/>
                <a:cs typeface="+mn-lt"/>
              </a:rPr>
              <a:t>Observatori</a:t>
            </a:r>
            <a:r>
              <a:rPr lang="en-GB" dirty="0">
                <a:ea typeface="+mn-lt"/>
                <a:cs typeface="+mn-lt"/>
              </a:rPr>
              <a:t> de </a:t>
            </a:r>
            <a:r>
              <a:rPr lang="en-GB" dirty="0" err="1">
                <a:ea typeface="+mn-lt"/>
                <a:cs typeface="+mn-lt"/>
              </a:rPr>
              <a:t>l’Ebre</a:t>
            </a:r>
            <a:r>
              <a:rPr lang="en-GB" dirty="0">
                <a:ea typeface="+mn-lt"/>
                <a:cs typeface="+mn-lt"/>
              </a:rPr>
              <a:t>, Spain </a:t>
            </a:r>
            <a:endParaRPr lang="en-GB" dirty="0"/>
          </a:p>
          <a:p>
            <a:r>
              <a:rPr lang="en-GB">
                <a:ea typeface="+mn-lt"/>
                <a:cs typeface="+mn-lt"/>
              </a:rPr>
              <a:t>    Finnish Meteorological Institute (FMI), Finland </a:t>
            </a:r>
            <a:endParaRPr lang="en-GB"/>
          </a:p>
          <a:p>
            <a:r>
              <a:rPr lang="en-GB">
                <a:ea typeface="+mn-lt"/>
                <a:cs typeface="+mn-lt"/>
              </a:rPr>
              <a:t>    Institute of Geophysics Polish Academy of Sciences (IG-PAS), Poland 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+mn-lt"/>
                <a:cs typeface="+mn-lt"/>
              </a:rPr>
              <a:t>    Geosphere Austria, Austria </a:t>
            </a:r>
            <a:endParaRPr lang="en-GB"/>
          </a:p>
          <a:p>
            <a:r>
              <a:rPr lang="en-GB">
                <a:ea typeface="+mn-lt"/>
                <a:cs typeface="+mn-lt"/>
              </a:rPr>
              <a:t>    National Institute of Geophysics, Geodesy and Geography (NIGGG-BAS), Bulgaria </a:t>
            </a:r>
            <a:endParaRPr lang="en-GB"/>
          </a:p>
        </p:txBody>
      </p:sp>
      <p:pic>
        <p:nvPicPr>
          <p:cNvPr id="2" name="Picture 1" descr="En bild som visar text, karta&#10;&#10;AI-genererat innehåll kan vara felaktigt.">
            <a:extLst>
              <a:ext uri="{FF2B5EF4-FFF2-40B4-BE49-F238E27FC236}">
                <a16:creationId xmlns:a16="http://schemas.microsoft.com/office/drawing/2014/main" id="{F7B5CD60-DA08-F9B3-F812-0D9905EC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36" y="792848"/>
            <a:ext cx="36480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TCS </a:t>
            </a:r>
            <a:r>
              <a:rPr lang="en-GB" dirty="0" err="1">
                <a:ea typeface="Calibri Light"/>
                <a:cs typeface="Calibri Light"/>
              </a:rPr>
              <a:t>Geomag</a:t>
            </a:r>
            <a:r>
              <a:rPr lang="en-GB" dirty="0">
                <a:ea typeface="Calibri Light"/>
                <a:cs typeface="Calibri Light"/>
              </a:rPr>
              <a:t> existing data products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420F45-378C-22AF-6045-7AD9CA660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894466"/>
              </p:ext>
            </p:extLst>
          </p:nvPr>
        </p:nvGraphicFramePr>
        <p:xfrm>
          <a:off x="838200" y="2187575"/>
          <a:ext cx="10515598" cy="369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096">
                  <a:extLst>
                    <a:ext uri="{9D8B030D-6E8A-4147-A177-3AD203B41FA5}">
                      <a16:colId xmlns:a16="http://schemas.microsoft.com/office/drawing/2014/main" val="1518181416"/>
                    </a:ext>
                  </a:extLst>
                </a:gridCol>
                <a:gridCol w="6337684">
                  <a:extLst>
                    <a:ext uri="{9D8B030D-6E8A-4147-A177-3AD203B41FA5}">
                      <a16:colId xmlns:a16="http://schemas.microsoft.com/office/drawing/2014/main" val="2799896618"/>
                    </a:ext>
                  </a:extLst>
                </a:gridCol>
                <a:gridCol w="1858818">
                  <a:extLst>
                    <a:ext uri="{9D8B030D-6E8A-4147-A177-3AD203B41FA5}">
                      <a16:colId xmlns:a16="http://schemas.microsoft.com/office/drawing/2014/main" val="242311563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WP13-DDSS-001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Geomag. observatory data (WDC &amp; INTERMAGNET)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BGS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5576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WP13-DDSS-002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Variometer data IMAGE + Baltic extensions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FMI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5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WP13-DDSS-003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Magnetic survey data (e.g. WDC)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BGS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4907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WP13-DDSS-004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Magnetotelluric time-series (TS)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LTU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52449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WP13-DDSS-006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Geomagnetic indices (ISGI)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CNRS, GFZ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1275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WP13-DDSS-007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Geomagnetic events (OE, ISGI)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CNRS, EBRO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0284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WP13-DDSS-008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fr-FR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IMAGE electrojet indices (IE/IL/IU)</a:t>
                      </a:r>
                      <a:endParaRPr lang="fr-FR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FMI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5481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WP13-DDSS-009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IMAGE Substorm events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FMI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1254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WP13-DDSS-010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Magnetotelluric transfer functions (TF)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LTU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43035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WP13-DDSS-012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IGRF and WMM (global magnetic models)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BGS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2578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WP13-DDSS-013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Lithospheric conductivity models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068" marR="10068" marT="10068" marB="100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80"/>
                        </a:lnSpc>
                        <a:buNone/>
                      </a:pPr>
                      <a:r>
                        <a:rPr lang="en-GB" sz="14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LTU</a:t>
                      </a:r>
                      <a:endParaRPr lang="en-GB" b="0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29004" marR="29004" marT="14497" marB="1449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6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New </a:t>
            </a:r>
            <a:r>
              <a:rPr lang="en-GB">
                <a:ea typeface="Calibri Light"/>
                <a:cs typeface="Calibri Light"/>
              </a:rPr>
              <a:t>developments</a:t>
            </a:r>
            <a:r>
              <a:rPr lang="en-GB" dirty="0">
                <a:ea typeface="Calibri Light"/>
                <a:cs typeface="Calibri Light"/>
              </a:rPr>
              <a:t> and future data additions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MT data and models</a:t>
            </a:r>
            <a:endParaRPr lang="en-GB" dirty="0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Airborne magnetic survey data</a:t>
            </a:r>
          </a:p>
          <a:p>
            <a:r>
              <a:rPr lang="en-GB">
                <a:ea typeface="Calibri"/>
                <a:cs typeface="Calibri"/>
              </a:rPr>
              <a:t>Historical geomagnetic data</a:t>
            </a:r>
          </a:p>
          <a:p>
            <a:r>
              <a:rPr lang="en-GB">
                <a:ea typeface="Calibri"/>
                <a:cs typeface="Calibri"/>
              </a:rPr>
              <a:t>Robust web services</a:t>
            </a:r>
          </a:p>
          <a:p>
            <a:r>
              <a:rPr lang="en-GB">
                <a:ea typeface="Calibri"/>
                <a:cs typeface="Calibri"/>
              </a:rPr>
              <a:t>Training materials</a:t>
            </a:r>
            <a:endParaRPr lang="en-GB" dirty="0">
              <a:ea typeface="Calibri"/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3D visualisation tool</a:t>
            </a:r>
            <a:endParaRPr lang="en-GB" dirty="0">
              <a:ea typeface="+mn-lt"/>
              <a:cs typeface="+mn-lt"/>
            </a:endParaRPr>
          </a:p>
          <a:p>
            <a:r>
              <a:rPr lang="en-GB">
                <a:ea typeface="Calibri"/>
                <a:cs typeface="Calibri"/>
              </a:rPr>
              <a:t>Application examples (Space Weather, Mineral exploration)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B93A9-DFC0-EFD8-9AE6-138867DA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321" y="2710792"/>
            <a:ext cx="4505325" cy="2600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C6C7D-285E-0BCB-5E1F-13B5B8F8F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33" y="1793912"/>
            <a:ext cx="4271188" cy="16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8DEFE-8AF5-28B9-D594-65E0E22E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755" r="1" b="36673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AE0488-0AB0-91EB-1EA6-C0F3A3338E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20961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3400">
                <a:ea typeface="Calibri Light"/>
                <a:cs typeface="Calibri Light"/>
              </a:rPr>
              <a:t>Applications</a:t>
            </a:r>
            <a:endParaRPr lang="en-GB" sz="3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>
                <a:ea typeface="+mn-lt"/>
                <a:cs typeface="+mn-lt"/>
              </a:rPr>
              <a:t>Data for Space physics</a:t>
            </a:r>
            <a:endParaRPr lang="en-GB" sz="2000">
              <a:ea typeface="Calibri" panose="020F0502020204030204"/>
              <a:cs typeface="Calibri" panose="020F0502020204030204"/>
            </a:endParaRPr>
          </a:p>
          <a:p>
            <a:r>
              <a:rPr lang="en-GB" sz="2000">
                <a:ea typeface="+mn-lt"/>
                <a:cs typeface="+mn-lt"/>
              </a:rPr>
              <a:t>Space weather analysis</a:t>
            </a:r>
            <a:endParaRPr lang="en-GB" sz="2000"/>
          </a:p>
          <a:p>
            <a:r>
              <a:rPr lang="en-GB" sz="2000">
                <a:ea typeface="+mn-lt"/>
                <a:cs typeface="+mn-lt"/>
              </a:rPr>
              <a:t>Regional 3D conductivity models</a:t>
            </a:r>
            <a:endParaRPr lang="en-GB" sz="2000"/>
          </a:p>
          <a:p>
            <a:r>
              <a:rPr lang="en-GB" sz="2000">
                <a:ea typeface="+mn-lt"/>
                <a:cs typeface="+mn-lt"/>
              </a:rPr>
              <a:t>Remote References data</a:t>
            </a:r>
            <a:endParaRPr lang="en-GB" sz="2000"/>
          </a:p>
          <a:p>
            <a:endParaRPr lang="en-GB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315</Words>
  <Application>Microsoft Macintosh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TCS Geomag Consortium</vt:lpstr>
      <vt:lpstr>TCS Geomag existing data products</vt:lpstr>
      <vt:lpstr>New developments and future data additions</vt:lpstr>
      <vt:lpstr>Applications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Karl_EPOS ERIC </cp:lastModifiedBy>
  <cp:revision>127</cp:revision>
  <dcterms:created xsi:type="dcterms:W3CDTF">2026-02-14T10:36:05Z</dcterms:created>
  <dcterms:modified xsi:type="dcterms:W3CDTF">2026-03-16T10:28:53Z</dcterms:modified>
</cp:coreProperties>
</file>