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62" r:id="rId4"/>
    <p:sldId id="264" r:id="rId5"/>
    <p:sldId id="265" r:id="rId6"/>
    <p:sldId id="261" r:id="rId7"/>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443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3814" autoAdjust="0"/>
    <p:restoredTop sz="94704"/>
  </p:normalViewPr>
  <p:slideViewPr>
    <p:cSldViewPr snapToGrid="0">
      <p:cViewPr>
        <p:scale>
          <a:sx n="52" d="100"/>
          <a:sy n="52" d="100"/>
        </p:scale>
        <p:origin x="3768" y="1640"/>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A5C813F-62C6-A5D5-9EA1-0CA39316C675}"/>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endParaRPr lang="en-GB"/>
          </a:p>
        </p:txBody>
      </p:sp>
      <p:sp>
        <p:nvSpPr>
          <p:cNvPr id="3" name="Sottotitolo 2">
            <a:extLst>
              <a:ext uri="{FF2B5EF4-FFF2-40B4-BE49-F238E27FC236}">
                <a16:creationId xmlns:a16="http://schemas.microsoft.com/office/drawing/2014/main" id="{891A16F0-1CD1-96E7-5776-79C946CECCC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GB"/>
          </a:p>
        </p:txBody>
      </p:sp>
    </p:spTree>
    <p:extLst>
      <p:ext uri="{BB962C8B-B14F-4D97-AF65-F5344CB8AC3E}">
        <p14:creationId xmlns:p14="http://schemas.microsoft.com/office/powerpoint/2010/main" val="2208895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00E9BC0-8D26-143A-CEE6-8996059DA38C}"/>
              </a:ext>
            </a:extLst>
          </p:cNvPr>
          <p:cNvSpPr>
            <a:spLocks noGrp="1"/>
          </p:cNvSpPr>
          <p:nvPr>
            <p:ph type="title"/>
          </p:nvPr>
        </p:nvSpPr>
        <p:spPr>
          <a:xfrm>
            <a:off x="838200" y="861836"/>
            <a:ext cx="10515600" cy="1325563"/>
          </a:xfrm>
        </p:spPr>
        <p:txBody>
          <a:bodyPr/>
          <a:lstStyle/>
          <a:p>
            <a:r>
              <a:rPr lang="it-IT" dirty="0"/>
              <a:t>Fare clic per modificare lo stile del titolo dello schema</a:t>
            </a:r>
            <a:endParaRPr lang="en-GB" dirty="0"/>
          </a:p>
        </p:txBody>
      </p:sp>
      <p:sp>
        <p:nvSpPr>
          <p:cNvPr id="3" name="Segnaposto contenuto 2">
            <a:extLst>
              <a:ext uri="{FF2B5EF4-FFF2-40B4-BE49-F238E27FC236}">
                <a16:creationId xmlns:a16="http://schemas.microsoft.com/office/drawing/2014/main" id="{FB6FE488-6DFB-DE1B-87B1-054093008216}"/>
              </a:ext>
            </a:extLst>
          </p:cNvPr>
          <p:cNvSpPr>
            <a:spLocks noGrp="1"/>
          </p:cNvSpPr>
          <p:nvPr>
            <p:ph idx="1"/>
          </p:nvPr>
        </p:nvSpPr>
        <p:spPr>
          <a:xfrm>
            <a:off x="838200" y="2187399"/>
            <a:ext cx="10515600" cy="3648957"/>
          </a:xfrm>
        </p:spPr>
        <p:txBody>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GB" dirty="0"/>
          </a:p>
        </p:txBody>
      </p:sp>
    </p:spTree>
    <p:extLst>
      <p:ext uri="{BB962C8B-B14F-4D97-AF65-F5344CB8AC3E}">
        <p14:creationId xmlns:p14="http://schemas.microsoft.com/office/powerpoint/2010/main" val="731234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310C6BB-6928-C13E-2034-C77DAEB7E943}"/>
              </a:ext>
            </a:extLst>
          </p:cNvPr>
          <p:cNvSpPr>
            <a:spLocks noGrp="1"/>
          </p:cNvSpPr>
          <p:nvPr>
            <p:ph type="title"/>
          </p:nvPr>
        </p:nvSpPr>
        <p:spPr>
          <a:xfrm>
            <a:off x="831850" y="1179160"/>
            <a:ext cx="10515600" cy="2852737"/>
          </a:xfrm>
        </p:spPr>
        <p:txBody>
          <a:bodyPr anchor="b"/>
          <a:lstStyle>
            <a:lvl1pPr>
              <a:defRPr sz="6000"/>
            </a:lvl1pPr>
          </a:lstStyle>
          <a:p>
            <a:r>
              <a:rPr lang="it-IT" dirty="0"/>
              <a:t>Fare clic per modificare lo stile del titolo dello schema</a:t>
            </a:r>
            <a:endParaRPr lang="en-GB" dirty="0"/>
          </a:p>
        </p:txBody>
      </p:sp>
      <p:sp>
        <p:nvSpPr>
          <p:cNvPr id="3" name="Segnaposto testo 2">
            <a:extLst>
              <a:ext uri="{FF2B5EF4-FFF2-40B4-BE49-F238E27FC236}">
                <a16:creationId xmlns:a16="http://schemas.microsoft.com/office/drawing/2014/main" id="{74A60AFA-C986-2165-404C-D0120E7633B2}"/>
              </a:ext>
            </a:extLst>
          </p:cNvPr>
          <p:cNvSpPr>
            <a:spLocks noGrp="1"/>
          </p:cNvSpPr>
          <p:nvPr>
            <p:ph type="body" idx="1"/>
          </p:nvPr>
        </p:nvSpPr>
        <p:spPr>
          <a:xfrm>
            <a:off x="831850" y="405888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Tree>
    <p:extLst>
      <p:ext uri="{BB962C8B-B14F-4D97-AF65-F5344CB8AC3E}">
        <p14:creationId xmlns:p14="http://schemas.microsoft.com/office/powerpoint/2010/main" val="35837868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E3AF877-4D7E-D104-D087-5B951208842B}"/>
              </a:ext>
            </a:extLst>
          </p:cNvPr>
          <p:cNvSpPr>
            <a:spLocks noGrp="1"/>
          </p:cNvSpPr>
          <p:nvPr>
            <p:ph type="title"/>
          </p:nvPr>
        </p:nvSpPr>
        <p:spPr>
          <a:xfrm>
            <a:off x="838200" y="925689"/>
            <a:ext cx="10515600" cy="1061155"/>
          </a:xfrm>
        </p:spPr>
        <p:txBody>
          <a:bodyPr/>
          <a:lstStyle/>
          <a:p>
            <a:r>
              <a:rPr lang="it-IT" dirty="0"/>
              <a:t>Fare clic per modificare lo stile del titolo dello schema</a:t>
            </a:r>
            <a:endParaRPr lang="en-GB" dirty="0"/>
          </a:p>
        </p:txBody>
      </p:sp>
      <p:sp>
        <p:nvSpPr>
          <p:cNvPr id="3" name="Segnaposto contenuto 2">
            <a:extLst>
              <a:ext uri="{FF2B5EF4-FFF2-40B4-BE49-F238E27FC236}">
                <a16:creationId xmlns:a16="http://schemas.microsoft.com/office/drawing/2014/main" id="{FF42D62F-FA44-CEC6-6FD7-2815DB6984D9}"/>
              </a:ext>
            </a:extLst>
          </p:cNvPr>
          <p:cNvSpPr>
            <a:spLocks noGrp="1"/>
          </p:cNvSpPr>
          <p:nvPr>
            <p:ph sz="half" idx="1"/>
          </p:nvPr>
        </p:nvSpPr>
        <p:spPr>
          <a:xfrm>
            <a:off x="838200" y="2107992"/>
            <a:ext cx="5167489" cy="3615332"/>
          </a:xfrm>
        </p:spPr>
        <p:txBody>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GB" dirty="0"/>
          </a:p>
        </p:txBody>
      </p:sp>
      <p:sp>
        <p:nvSpPr>
          <p:cNvPr id="4" name="Segnaposto contenuto 3">
            <a:extLst>
              <a:ext uri="{FF2B5EF4-FFF2-40B4-BE49-F238E27FC236}">
                <a16:creationId xmlns:a16="http://schemas.microsoft.com/office/drawing/2014/main" id="{EA3658C4-A31E-634E-5B7F-E9A4553EAA92}"/>
              </a:ext>
            </a:extLst>
          </p:cNvPr>
          <p:cNvSpPr>
            <a:spLocks noGrp="1"/>
          </p:cNvSpPr>
          <p:nvPr>
            <p:ph sz="half" idx="2"/>
          </p:nvPr>
        </p:nvSpPr>
        <p:spPr>
          <a:xfrm>
            <a:off x="6172200" y="2107992"/>
            <a:ext cx="5167489" cy="3615332"/>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Tree>
    <p:extLst>
      <p:ext uri="{BB962C8B-B14F-4D97-AF65-F5344CB8AC3E}">
        <p14:creationId xmlns:p14="http://schemas.microsoft.com/office/powerpoint/2010/main" val="2429518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olo titolo">
    <p:spTree>
      <p:nvGrpSpPr>
        <p:cNvPr id="1" name=""/>
        <p:cNvGrpSpPr/>
        <p:nvPr/>
      </p:nvGrpSpPr>
      <p:grpSpPr>
        <a:xfrm>
          <a:off x="0" y="0"/>
          <a:ext cx="0" cy="0"/>
          <a:chOff x="0" y="0"/>
          <a:chExt cx="0" cy="0"/>
        </a:xfrm>
      </p:grpSpPr>
      <p:sp>
        <p:nvSpPr>
          <p:cNvPr id="6" name="Titolo 1">
            <a:extLst>
              <a:ext uri="{FF2B5EF4-FFF2-40B4-BE49-F238E27FC236}">
                <a16:creationId xmlns:a16="http://schemas.microsoft.com/office/drawing/2014/main" id="{EBCC3CF1-8602-DF3E-DA18-3E9BB210AAC8}"/>
              </a:ext>
            </a:extLst>
          </p:cNvPr>
          <p:cNvSpPr>
            <a:spLocks noGrp="1"/>
          </p:cNvSpPr>
          <p:nvPr>
            <p:ph type="title"/>
          </p:nvPr>
        </p:nvSpPr>
        <p:spPr>
          <a:xfrm>
            <a:off x="838200" y="925689"/>
            <a:ext cx="10515600" cy="1061155"/>
          </a:xfrm>
        </p:spPr>
        <p:txBody>
          <a:bodyPr/>
          <a:lstStyle/>
          <a:p>
            <a:r>
              <a:rPr lang="it-IT" dirty="0"/>
              <a:t>Fare clic per modificare lo stile del titolo dello schema</a:t>
            </a:r>
            <a:endParaRPr lang="en-GB" dirty="0"/>
          </a:p>
        </p:txBody>
      </p:sp>
    </p:spTree>
    <p:extLst>
      <p:ext uri="{BB962C8B-B14F-4D97-AF65-F5344CB8AC3E}">
        <p14:creationId xmlns:p14="http://schemas.microsoft.com/office/powerpoint/2010/main" val="104870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7918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A6E3F5F-F48B-63A1-869B-D723B5897871}"/>
              </a:ext>
            </a:extLst>
          </p:cNvPr>
          <p:cNvSpPr>
            <a:spLocks noGrp="1"/>
          </p:cNvSpPr>
          <p:nvPr>
            <p:ph type="title"/>
          </p:nvPr>
        </p:nvSpPr>
        <p:spPr>
          <a:xfrm>
            <a:off x="839788" y="987424"/>
            <a:ext cx="3932237" cy="1439687"/>
          </a:xfrm>
        </p:spPr>
        <p:txBody>
          <a:bodyPr anchor="b"/>
          <a:lstStyle>
            <a:lvl1pPr>
              <a:defRPr sz="3200"/>
            </a:lvl1pPr>
          </a:lstStyle>
          <a:p>
            <a:r>
              <a:rPr lang="it-IT" dirty="0"/>
              <a:t>Fare clic per modificare lo stile del titolo dello schema</a:t>
            </a:r>
            <a:endParaRPr lang="en-GB" dirty="0"/>
          </a:p>
        </p:txBody>
      </p:sp>
      <p:sp>
        <p:nvSpPr>
          <p:cNvPr id="3" name="Segnaposto contenuto 2">
            <a:extLst>
              <a:ext uri="{FF2B5EF4-FFF2-40B4-BE49-F238E27FC236}">
                <a16:creationId xmlns:a16="http://schemas.microsoft.com/office/drawing/2014/main" id="{67684C6A-9FFB-FC08-5119-2E6F666143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testo 3">
            <a:extLst>
              <a:ext uri="{FF2B5EF4-FFF2-40B4-BE49-F238E27FC236}">
                <a16:creationId xmlns:a16="http://schemas.microsoft.com/office/drawing/2014/main" id="{C141C26F-0905-3CB9-3E63-4E4057675702}"/>
              </a:ext>
            </a:extLst>
          </p:cNvPr>
          <p:cNvSpPr>
            <a:spLocks noGrp="1"/>
          </p:cNvSpPr>
          <p:nvPr>
            <p:ph type="body" sz="half" idx="2"/>
          </p:nvPr>
        </p:nvSpPr>
        <p:spPr>
          <a:xfrm>
            <a:off x="839788" y="2552698"/>
            <a:ext cx="3932237" cy="331628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dirty="0"/>
              <a:t>Fare clic per modificare gli stili del testo dello schema</a:t>
            </a:r>
          </a:p>
        </p:txBody>
      </p:sp>
    </p:spTree>
    <p:extLst>
      <p:ext uri="{BB962C8B-B14F-4D97-AF65-F5344CB8AC3E}">
        <p14:creationId xmlns:p14="http://schemas.microsoft.com/office/powerpoint/2010/main" val="3474826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484AE3A-CBA8-FB61-0706-B5D38560FD5C}"/>
              </a:ext>
            </a:extLst>
          </p:cNvPr>
          <p:cNvSpPr>
            <a:spLocks noGrp="1"/>
          </p:cNvSpPr>
          <p:nvPr>
            <p:ph type="title"/>
          </p:nvPr>
        </p:nvSpPr>
        <p:spPr>
          <a:xfrm>
            <a:off x="839788" y="987425"/>
            <a:ext cx="3932237" cy="1600200"/>
          </a:xfrm>
        </p:spPr>
        <p:txBody>
          <a:bodyPr anchor="b"/>
          <a:lstStyle>
            <a:lvl1pPr>
              <a:defRPr sz="3200"/>
            </a:lvl1pPr>
          </a:lstStyle>
          <a:p>
            <a:r>
              <a:rPr lang="it-IT" dirty="0"/>
              <a:t>Fare clic per modificare lo stile del titolo dello schema</a:t>
            </a:r>
            <a:endParaRPr lang="en-GB" dirty="0"/>
          </a:p>
        </p:txBody>
      </p:sp>
      <p:sp>
        <p:nvSpPr>
          <p:cNvPr id="3" name="Segnaposto immagine 2">
            <a:extLst>
              <a:ext uri="{FF2B5EF4-FFF2-40B4-BE49-F238E27FC236}">
                <a16:creationId xmlns:a16="http://schemas.microsoft.com/office/drawing/2014/main" id="{C5B17F68-E097-6C69-EFE9-E56047A0C57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Segnaposto testo 3">
            <a:extLst>
              <a:ext uri="{FF2B5EF4-FFF2-40B4-BE49-F238E27FC236}">
                <a16:creationId xmlns:a16="http://schemas.microsoft.com/office/drawing/2014/main" id="{C1DC2EB4-4690-629C-C981-2B4EBD183A76}"/>
              </a:ext>
            </a:extLst>
          </p:cNvPr>
          <p:cNvSpPr>
            <a:spLocks noGrp="1"/>
          </p:cNvSpPr>
          <p:nvPr>
            <p:ph type="body" sz="half" idx="2"/>
          </p:nvPr>
        </p:nvSpPr>
        <p:spPr>
          <a:xfrm>
            <a:off x="839788" y="2641600"/>
            <a:ext cx="3932237" cy="32273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dirty="0"/>
              <a:t>Fare clic per modificare gli stili del testo dello schema</a:t>
            </a:r>
          </a:p>
        </p:txBody>
      </p:sp>
    </p:spTree>
    <p:extLst>
      <p:ext uri="{BB962C8B-B14F-4D97-AF65-F5344CB8AC3E}">
        <p14:creationId xmlns:p14="http://schemas.microsoft.com/office/powerpoint/2010/main" val="4206697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3D9F019-85F0-9CF8-791A-2023701AA596}"/>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testo verticale 2">
            <a:extLst>
              <a:ext uri="{FF2B5EF4-FFF2-40B4-BE49-F238E27FC236}">
                <a16:creationId xmlns:a16="http://schemas.microsoft.com/office/drawing/2014/main" id="{B02E578F-161A-AE12-0369-CDD9C2888008}"/>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Tree>
    <p:extLst>
      <p:ext uri="{BB962C8B-B14F-4D97-AF65-F5344CB8AC3E}">
        <p14:creationId xmlns:p14="http://schemas.microsoft.com/office/powerpoint/2010/main" val="4919800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6DC7A3E3-0318-B7C0-A5F6-1E3FA6AFA1E5}"/>
              </a:ext>
            </a:extLst>
          </p:cNvPr>
          <p:cNvSpPr>
            <a:spLocks noGrp="1"/>
          </p:cNvSpPr>
          <p:nvPr>
            <p:ph type="title"/>
          </p:nvPr>
        </p:nvSpPr>
        <p:spPr>
          <a:xfrm>
            <a:off x="838200" y="929570"/>
            <a:ext cx="10515600" cy="1325563"/>
          </a:xfrm>
          <a:prstGeom prst="rect">
            <a:avLst/>
          </a:prstGeom>
        </p:spPr>
        <p:txBody>
          <a:bodyPr vert="horz" lIns="91440" tIns="45720" rIns="91440" bIns="45720" rtlCol="0" anchor="ctr">
            <a:normAutofit/>
          </a:bodyPr>
          <a:lstStyle/>
          <a:p>
            <a:r>
              <a:rPr lang="it-IT" dirty="0"/>
              <a:t>Fare clic per modificare lo stile del titolo dello schema</a:t>
            </a:r>
            <a:endParaRPr lang="en-GB" dirty="0"/>
          </a:p>
        </p:txBody>
      </p:sp>
      <p:sp>
        <p:nvSpPr>
          <p:cNvPr id="3" name="Segnaposto testo 2">
            <a:extLst>
              <a:ext uri="{FF2B5EF4-FFF2-40B4-BE49-F238E27FC236}">
                <a16:creationId xmlns:a16="http://schemas.microsoft.com/office/drawing/2014/main" id="{83BEC1F2-7D93-C8A5-FA1F-DE6384CFBA97}"/>
              </a:ext>
            </a:extLst>
          </p:cNvPr>
          <p:cNvSpPr>
            <a:spLocks noGrp="1"/>
          </p:cNvSpPr>
          <p:nvPr>
            <p:ph type="body" idx="1"/>
          </p:nvPr>
        </p:nvSpPr>
        <p:spPr>
          <a:xfrm>
            <a:off x="838200" y="2336799"/>
            <a:ext cx="10515600" cy="3499557"/>
          </a:xfrm>
          <a:prstGeom prst="rect">
            <a:avLst/>
          </a:prstGeom>
        </p:spPr>
        <p:txBody>
          <a:bodyPr vert="horz" lIns="91440" tIns="45720" rIns="91440" bIns="45720" rtlCol="0">
            <a:normAutofit/>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GB" dirty="0"/>
          </a:p>
        </p:txBody>
      </p:sp>
    </p:spTree>
    <p:extLst>
      <p:ext uri="{BB962C8B-B14F-4D97-AF65-F5344CB8AC3E}">
        <p14:creationId xmlns:p14="http://schemas.microsoft.com/office/powerpoint/2010/main" val="30653924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6" r:id="rId7"/>
    <p:sldLayoutId id="2147483657" r:id="rId8"/>
    <p:sldLayoutId id="2147483658"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3" Type="http://schemas.openxmlformats.org/officeDocument/2006/relationships/image" Target="../media/image3.png"/><Relationship Id="rId7" Type="http://schemas.openxmlformats.org/officeDocument/2006/relationships/image" Target="../media/image7.jpg"/><Relationship Id="rId12"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eg"/><Relationship Id="rId11" Type="http://schemas.openxmlformats.org/officeDocument/2006/relationships/image" Target="../media/image11.gif"/><Relationship Id="rId5" Type="http://schemas.openxmlformats.org/officeDocument/2006/relationships/image" Target="../media/image5.pn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3.wdp"/><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jpeg"/></Relationships>
</file>

<file path=ppt/slides/_rels/slide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events.hifis.net/event/3715/" TargetMode="External"/><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jpeg"/><Relationship Id="rId12" Type="http://schemas.openxmlformats.org/officeDocument/2006/relationships/image" Target="../media/image13.jpe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11" Type="http://schemas.openxmlformats.org/officeDocument/2006/relationships/image" Target="../media/image12.png"/><Relationship Id="rId5" Type="http://schemas.openxmlformats.org/officeDocument/2006/relationships/image" Target="../media/image6.jpeg"/><Relationship Id="rId10" Type="http://schemas.openxmlformats.org/officeDocument/2006/relationships/image" Target="../media/image11.gif"/><Relationship Id="rId4" Type="http://schemas.openxmlformats.org/officeDocument/2006/relationships/image" Target="../media/image5.png"/><Relationship Id="rId9"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C681B1C9-2541-C427-0950-4D89558348C7}"/>
              </a:ext>
            </a:extLst>
          </p:cNvPr>
          <p:cNvPicPr>
            <a:picLocks noChangeAspect="1"/>
          </p:cNvPicPr>
          <p:nvPr/>
        </p:nvPicPr>
        <p:blipFill>
          <a:blip r:embed="rId3"/>
          <a:srcRect/>
          <a:stretch/>
        </p:blipFill>
        <p:spPr>
          <a:xfrm>
            <a:off x="1486963" y="2040863"/>
            <a:ext cx="2753696" cy="3240000"/>
          </a:xfrm>
          <a:prstGeom prst="rect">
            <a:avLst/>
          </a:prstGeom>
        </p:spPr>
      </p:pic>
      <p:sp>
        <p:nvSpPr>
          <p:cNvPr id="5" name="Titolo 1">
            <a:extLst>
              <a:ext uri="{FF2B5EF4-FFF2-40B4-BE49-F238E27FC236}">
                <a16:creationId xmlns:a16="http://schemas.microsoft.com/office/drawing/2014/main" id="{CA6B59D4-CFDB-C0BD-1B8A-12905CCEA9BE}"/>
              </a:ext>
            </a:extLst>
          </p:cNvPr>
          <p:cNvSpPr txBox="1">
            <a:spLocks/>
          </p:cNvSpPr>
          <p:nvPr/>
        </p:nvSpPr>
        <p:spPr>
          <a:xfrm>
            <a:off x="3432132" y="3093929"/>
            <a:ext cx="8759868" cy="1894468"/>
          </a:xfrm>
          <a:prstGeom prst="rect">
            <a:avLst/>
          </a:prstGeom>
        </p:spPr>
        <p:txBody>
          <a:bodyPr vert="horz" lIns="91440" tIns="45720" rIns="91440" bIns="45720" rtlCol="0" anchor="ctr">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400" dirty="0">
                <a:solidFill>
                  <a:srgbClr val="002060"/>
                </a:solidFill>
                <a:latin typeface=""/>
              </a:rPr>
              <a:t>Marc URVOIS</a:t>
            </a:r>
          </a:p>
          <a:p>
            <a:r>
              <a:rPr lang="en-GB" sz="4400" dirty="0">
                <a:solidFill>
                  <a:srgbClr val="002060"/>
                </a:solidFill>
                <a:latin typeface=""/>
              </a:rPr>
              <a:t>BRGM – French Geological Survey</a:t>
            </a:r>
          </a:p>
          <a:p>
            <a:endParaRPr lang="en-GB" sz="4400" dirty="0">
              <a:solidFill>
                <a:srgbClr val="002060"/>
              </a:solidFill>
              <a:latin typeface=""/>
            </a:endParaRPr>
          </a:p>
          <a:p>
            <a:r>
              <a:rPr lang="en-GB" sz="3400" i="1" dirty="0">
                <a:solidFill>
                  <a:srgbClr val="002060"/>
                </a:solidFill>
                <a:latin typeface=""/>
              </a:rPr>
              <a:t>TCS GIM Coordinator</a:t>
            </a:r>
          </a:p>
        </p:txBody>
      </p:sp>
      <p:pic>
        <p:nvPicPr>
          <p:cNvPr id="2" name="Image 1">
            <a:extLst>
              <a:ext uri="{FF2B5EF4-FFF2-40B4-BE49-F238E27FC236}">
                <a16:creationId xmlns:a16="http://schemas.microsoft.com/office/drawing/2014/main" id="{E8B150E8-3761-BA9B-2D48-750A66E40EE6}"/>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4639103" y="5276495"/>
            <a:ext cx="1096585" cy="522000"/>
          </a:xfrm>
          <a:prstGeom prst="rect">
            <a:avLst/>
          </a:prstGeom>
        </p:spPr>
      </p:pic>
      <p:pic>
        <p:nvPicPr>
          <p:cNvPr id="4" name="Image 3">
            <a:extLst>
              <a:ext uri="{FF2B5EF4-FFF2-40B4-BE49-F238E27FC236}">
                <a16:creationId xmlns:a16="http://schemas.microsoft.com/office/drawing/2014/main" id="{6B880760-41F6-8DBA-E33E-55C18787819B}"/>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8258512" y="5276495"/>
            <a:ext cx="1243442" cy="522000"/>
          </a:xfrm>
          <a:prstGeom prst="rect">
            <a:avLst/>
          </a:prstGeom>
        </p:spPr>
      </p:pic>
      <p:pic>
        <p:nvPicPr>
          <p:cNvPr id="6" name="Image 5">
            <a:extLst>
              <a:ext uri="{FF2B5EF4-FFF2-40B4-BE49-F238E27FC236}">
                <a16:creationId xmlns:a16="http://schemas.microsoft.com/office/drawing/2014/main" id="{8AD5BB17-DF97-8A37-D1DA-A8F815982941}"/>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6975710" y="5276495"/>
            <a:ext cx="1226523" cy="522000"/>
          </a:xfrm>
          <a:prstGeom prst="rect">
            <a:avLst/>
          </a:prstGeom>
        </p:spPr>
      </p:pic>
      <p:pic>
        <p:nvPicPr>
          <p:cNvPr id="8" name="Image 7">
            <a:extLst>
              <a:ext uri="{FF2B5EF4-FFF2-40B4-BE49-F238E27FC236}">
                <a16:creationId xmlns:a16="http://schemas.microsoft.com/office/drawing/2014/main" id="{447E77A3-064F-ADE8-C347-623F4A844290}"/>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9558233" y="5276495"/>
            <a:ext cx="969430" cy="522000"/>
          </a:xfrm>
          <a:prstGeom prst="rect">
            <a:avLst/>
          </a:prstGeom>
        </p:spPr>
      </p:pic>
      <p:pic>
        <p:nvPicPr>
          <p:cNvPr id="9" name="Image 8">
            <a:extLst>
              <a:ext uri="{FF2B5EF4-FFF2-40B4-BE49-F238E27FC236}">
                <a16:creationId xmlns:a16="http://schemas.microsoft.com/office/drawing/2014/main" id="{36F7DF13-E721-9417-BCAC-49F038C3ED09}"/>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1869825" y="5276495"/>
            <a:ext cx="1321909" cy="522000"/>
          </a:xfrm>
          <a:prstGeom prst="rect">
            <a:avLst/>
          </a:prstGeom>
        </p:spPr>
      </p:pic>
      <p:pic>
        <p:nvPicPr>
          <p:cNvPr id="10" name="Image 9">
            <a:extLst>
              <a:ext uri="{FF2B5EF4-FFF2-40B4-BE49-F238E27FC236}">
                <a16:creationId xmlns:a16="http://schemas.microsoft.com/office/drawing/2014/main" id="{1570A131-8AD3-1D2B-AA16-688C24493E05}"/>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10583945" y="5276495"/>
            <a:ext cx="1410811" cy="522000"/>
          </a:xfrm>
          <a:prstGeom prst="rect">
            <a:avLst/>
          </a:prstGeom>
        </p:spPr>
      </p:pic>
      <p:pic>
        <p:nvPicPr>
          <p:cNvPr id="11" name="Image 10">
            <a:extLst>
              <a:ext uri="{FF2B5EF4-FFF2-40B4-BE49-F238E27FC236}">
                <a16:creationId xmlns:a16="http://schemas.microsoft.com/office/drawing/2014/main" id="{2B58B30A-88F8-E2E6-B606-424C1015EB1A}"/>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3698079" y="5276495"/>
            <a:ext cx="884745" cy="522000"/>
          </a:xfrm>
          <a:prstGeom prst="rect">
            <a:avLst/>
          </a:prstGeom>
        </p:spPr>
      </p:pic>
      <p:grpSp>
        <p:nvGrpSpPr>
          <p:cNvPr id="12" name="Groupe 11">
            <a:extLst>
              <a:ext uri="{FF2B5EF4-FFF2-40B4-BE49-F238E27FC236}">
                <a16:creationId xmlns:a16="http://schemas.microsoft.com/office/drawing/2014/main" id="{2188C75A-A33F-D431-1480-A288BBEF8CAD}"/>
              </a:ext>
            </a:extLst>
          </p:cNvPr>
          <p:cNvGrpSpPr>
            <a:grpSpLocks noChangeAspect="1"/>
          </p:cNvGrpSpPr>
          <p:nvPr/>
        </p:nvGrpSpPr>
        <p:grpSpPr>
          <a:xfrm>
            <a:off x="3248013" y="5276495"/>
            <a:ext cx="393787" cy="522000"/>
            <a:chOff x="7386221" y="2436407"/>
            <a:chExt cx="446407" cy="591752"/>
          </a:xfrm>
        </p:grpSpPr>
        <p:sp>
          <p:nvSpPr>
            <p:cNvPr id="13" name="Rectangle 12">
              <a:extLst>
                <a:ext uri="{FF2B5EF4-FFF2-40B4-BE49-F238E27FC236}">
                  <a16:creationId xmlns:a16="http://schemas.microsoft.com/office/drawing/2014/main" id="{D67F0CCA-D511-45EC-3FA6-E1C034F3E1A2}"/>
                </a:ext>
              </a:extLst>
            </p:cNvPr>
            <p:cNvSpPr/>
            <p:nvPr/>
          </p:nvSpPr>
          <p:spPr>
            <a:xfrm>
              <a:off x="7386221" y="2441359"/>
              <a:ext cx="446400" cy="58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4" name="Image 13">
              <a:extLst>
                <a:ext uri="{FF2B5EF4-FFF2-40B4-BE49-F238E27FC236}">
                  <a16:creationId xmlns:a16="http://schemas.microsoft.com/office/drawing/2014/main" id="{49F6B550-C4C7-E92C-1896-3C49A7C16388}"/>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7386221" y="2436407"/>
              <a:ext cx="446407" cy="586092"/>
            </a:xfrm>
            <a:prstGeom prst="rect">
              <a:avLst/>
            </a:prstGeom>
          </p:spPr>
        </p:pic>
      </p:grpSp>
      <p:pic>
        <p:nvPicPr>
          <p:cNvPr id="15" name="Image 14">
            <a:extLst>
              <a:ext uri="{FF2B5EF4-FFF2-40B4-BE49-F238E27FC236}">
                <a16:creationId xmlns:a16="http://schemas.microsoft.com/office/drawing/2014/main" id="{E65C180B-B804-084D-244C-B00DF37F93BC}"/>
              </a:ext>
            </a:extLst>
          </p:cNvPr>
          <p:cNvPicPr>
            <a:picLocks noChangeAspect="1"/>
          </p:cNvPicPr>
          <p:nvPr/>
        </p:nvPicPr>
        <p:blipFill>
          <a:blip r:embed="rId12" cstate="hqprint">
            <a:extLst>
              <a:ext uri="{28A0092B-C50C-407E-A947-70E740481C1C}">
                <a14:useLocalDpi xmlns:a14="http://schemas.microsoft.com/office/drawing/2010/main"/>
              </a:ext>
            </a:extLst>
          </a:blip>
          <a:stretch>
            <a:fillRect/>
          </a:stretch>
        </p:blipFill>
        <p:spPr>
          <a:xfrm>
            <a:off x="6370246" y="5276495"/>
            <a:ext cx="549185" cy="522000"/>
          </a:xfrm>
          <a:prstGeom prst="rect">
            <a:avLst/>
          </a:prstGeom>
        </p:spPr>
      </p:pic>
      <p:pic>
        <p:nvPicPr>
          <p:cNvPr id="16" name="Image 15">
            <a:extLst>
              <a:ext uri="{FF2B5EF4-FFF2-40B4-BE49-F238E27FC236}">
                <a16:creationId xmlns:a16="http://schemas.microsoft.com/office/drawing/2014/main" id="{5C4755FC-2356-4334-A9E0-A6BF30CFABBF}"/>
              </a:ext>
            </a:extLst>
          </p:cNvPr>
          <p:cNvPicPr>
            <a:picLocks noChangeAspect="1"/>
          </p:cNvPicPr>
          <p:nvPr/>
        </p:nvPicPr>
        <p:blipFill>
          <a:blip r:embed="rId13" cstate="hqprint">
            <a:extLst>
              <a:ext uri="{28A0092B-C50C-407E-A947-70E740481C1C}">
                <a14:useLocalDpi xmlns:a14="http://schemas.microsoft.com/office/drawing/2010/main"/>
              </a:ext>
            </a:extLst>
          </a:blip>
          <a:stretch>
            <a:fillRect/>
          </a:stretch>
        </p:blipFill>
        <p:spPr>
          <a:xfrm>
            <a:off x="5791967" y="5276495"/>
            <a:ext cx="522000" cy="522000"/>
          </a:xfrm>
          <a:prstGeom prst="rect">
            <a:avLst/>
          </a:prstGeom>
        </p:spPr>
      </p:pic>
    </p:spTree>
    <p:extLst>
      <p:ext uri="{BB962C8B-B14F-4D97-AF65-F5344CB8AC3E}">
        <p14:creationId xmlns:p14="http://schemas.microsoft.com/office/powerpoint/2010/main" val="2516908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49D4BB62-E16D-09EC-5782-F9AF2EC78651}"/>
              </a:ext>
            </a:extLst>
          </p:cNvPr>
          <p:cNvSpPr>
            <a:spLocks noGrp="1"/>
          </p:cNvSpPr>
          <p:nvPr>
            <p:ph type="title"/>
          </p:nvPr>
        </p:nvSpPr>
        <p:spPr>
          <a:xfrm>
            <a:off x="838200" y="861836"/>
            <a:ext cx="10515600" cy="900000"/>
          </a:xfrm>
        </p:spPr>
        <p:txBody>
          <a:bodyPr/>
          <a:lstStyle/>
          <a:p>
            <a:r>
              <a:rPr lang="en-GB" dirty="0"/>
              <a:t>TCS in a nutshell… Scientific Areas of Interest</a:t>
            </a:r>
          </a:p>
        </p:txBody>
      </p:sp>
      <p:sp>
        <p:nvSpPr>
          <p:cNvPr id="5" name="Segnaposto contenuto 4">
            <a:extLst>
              <a:ext uri="{FF2B5EF4-FFF2-40B4-BE49-F238E27FC236}">
                <a16:creationId xmlns:a16="http://schemas.microsoft.com/office/drawing/2014/main" id="{0CB1D3B0-0882-DAD4-9904-4559EB2E2021}"/>
              </a:ext>
            </a:extLst>
          </p:cNvPr>
          <p:cNvSpPr>
            <a:spLocks noGrp="1"/>
          </p:cNvSpPr>
          <p:nvPr>
            <p:ph idx="1"/>
          </p:nvPr>
        </p:nvSpPr>
        <p:spPr>
          <a:xfrm>
            <a:off x="838199" y="1800000"/>
            <a:ext cx="9392155" cy="3960000"/>
          </a:xfrm>
        </p:spPr>
        <p:txBody>
          <a:bodyPr>
            <a:normAutofit lnSpcReduction="10000"/>
          </a:bodyPr>
          <a:lstStyle/>
          <a:p>
            <a:r>
              <a:rPr lang="en-GB" sz="2000" b="1" dirty="0">
                <a:solidFill>
                  <a:srgbClr val="E94436"/>
                </a:solidFill>
              </a:rPr>
              <a:t>Mission:</a:t>
            </a:r>
            <a:r>
              <a:rPr lang="en-GB" sz="2000" dirty="0"/>
              <a:t> Design and implement efficient and sustainable access to geological multi-scale data assets: observations, measurements, maps and models</a:t>
            </a:r>
          </a:p>
          <a:p>
            <a:r>
              <a:rPr lang="en-GB" sz="2000" b="1" dirty="0">
                <a:solidFill>
                  <a:srgbClr val="E94436"/>
                </a:solidFill>
              </a:rPr>
              <a:t>Complements</a:t>
            </a:r>
            <a:r>
              <a:rPr lang="en-GB" sz="2000" dirty="0"/>
              <a:t> the data contents made accessible by the other TCS mostly in the field of geophysics</a:t>
            </a:r>
            <a:endParaRPr lang="en-US" sz="2000" b="1" dirty="0">
              <a:solidFill>
                <a:srgbClr val="E94436"/>
              </a:solidFill>
            </a:endParaRPr>
          </a:p>
          <a:p>
            <a:r>
              <a:rPr lang="en-US" sz="2000" b="1" dirty="0">
                <a:solidFill>
                  <a:srgbClr val="E94436"/>
                </a:solidFill>
              </a:rPr>
              <a:t>Geological map</a:t>
            </a:r>
            <a:r>
              <a:rPr lang="en-US" sz="2000" dirty="0"/>
              <a:t>: interpretation from field and remote sensing observations with the most recent knowledge. Revisable document with new observations and updated geological concepts</a:t>
            </a:r>
          </a:p>
          <a:p>
            <a:pPr>
              <a:buClr>
                <a:srgbClr val="E94436"/>
              </a:buClr>
            </a:pPr>
            <a:r>
              <a:rPr lang="en-US" sz="2000" dirty="0"/>
              <a:t>In addition to geological outcrops, </a:t>
            </a:r>
            <a:r>
              <a:rPr lang="en-US" sz="2000" b="1" dirty="0">
                <a:solidFill>
                  <a:srgbClr val="E94436"/>
                </a:solidFill>
              </a:rPr>
              <a:t>boreholes</a:t>
            </a:r>
            <a:r>
              <a:rPr lang="en-US" sz="2000" dirty="0"/>
              <a:t> are the only subsurface features observable in-situ: (1) </a:t>
            </a:r>
            <a:r>
              <a:rPr lang="en-US" sz="2000" b="1" dirty="0">
                <a:solidFill>
                  <a:srgbClr val="E94436"/>
                </a:solidFill>
              </a:rPr>
              <a:t>sample material </a:t>
            </a:r>
            <a:r>
              <a:rPr lang="en-US" sz="2000" dirty="0"/>
              <a:t>(drill cores) supplemented by a geological description, image documentation   and geophysical downhole logs; (2) </a:t>
            </a:r>
            <a:r>
              <a:rPr lang="en-US" sz="2000" b="1" dirty="0">
                <a:solidFill>
                  <a:srgbClr val="E94436"/>
                </a:solidFill>
              </a:rPr>
              <a:t>time series </a:t>
            </a:r>
            <a:r>
              <a:rPr lang="en-US" sz="2000" dirty="0"/>
              <a:t>data from downhole sensors (e.g., seismometers, piezometers…)</a:t>
            </a:r>
          </a:p>
          <a:p>
            <a:r>
              <a:rPr lang="en-GB" sz="2000" b="1" dirty="0">
                <a:solidFill>
                  <a:srgbClr val="E94436"/>
                </a:solidFill>
              </a:rPr>
              <a:t>Public Service mission </a:t>
            </a:r>
            <a:r>
              <a:rPr lang="en-GB" sz="2000" dirty="0"/>
              <a:t>of Geological Surveys: provide data and knowledge to </a:t>
            </a:r>
            <a:r>
              <a:rPr lang="en-GB" sz="2000" b="1" dirty="0">
                <a:solidFill>
                  <a:srgbClr val="E94436"/>
                </a:solidFill>
              </a:rPr>
              <a:t>support researchers, </a:t>
            </a:r>
            <a:r>
              <a:rPr lang="en-GB" sz="2000" dirty="0"/>
              <a:t>education, land planning, sustainable usage of georesources, etc.  </a:t>
            </a:r>
          </a:p>
        </p:txBody>
      </p:sp>
      <p:pic>
        <p:nvPicPr>
          <p:cNvPr id="3" name="Image 2">
            <a:extLst>
              <a:ext uri="{FF2B5EF4-FFF2-40B4-BE49-F238E27FC236}">
                <a16:creationId xmlns:a16="http://schemas.microsoft.com/office/drawing/2014/main" id="{73524275-BF05-F039-13A7-96F541BDF7FF}"/>
              </a:ext>
            </a:extLst>
          </p:cNvPr>
          <p:cNvPicPr>
            <a:picLocks noChangeAspect="1"/>
          </p:cNvPicPr>
          <p:nvPr/>
        </p:nvPicPr>
        <p:blipFill rotWithShape="1">
          <a:blip r:embed="rId2" cstate="hq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p:blipFill>
        <p:spPr>
          <a:xfrm>
            <a:off x="10135104" y="4809477"/>
            <a:ext cx="1800000" cy="1020933"/>
          </a:xfrm>
          <a:prstGeom prst="rect">
            <a:avLst/>
          </a:prstGeom>
          <a:ln>
            <a:noFill/>
          </a:ln>
          <a:effectLst>
            <a:outerShdw blurRad="292100" dist="139700" dir="2700000" algn="tl" rotWithShape="0">
              <a:srgbClr val="333333">
                <a:alpha val="65000"/>
              </a:srgbClr>
            </a:outerShdw>
          </a:effectLst>
        </p:spPr>
      </p:pic>
      <p:pic>
        <p:nvPicPr>
          <p:cNvPr id="6" name="Picture 27" descr="intro2">
            <a:extLst>
              <a:ext uri="{FF2B5EF4-FFF2-40B4-BE49-F238E27FC236}">
                <a16:creationId xmlns:a16="http://schemas.microsoft.com/office/drawing/2014/main" id="{E9222414-68D4-D99F-7B09-FED533741937}"/>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l="-2"/>
          <a:stretch/>
        </p:blipFill>
        <p:spPr bwMode="auto">
          <a:xfrm>
            <a:off x="10135104" y="3834956"/>
            <a:ext cx="1800000" cy="869823"/>
          </a:xfrm>
          <a:prstGeom prst="rect">
            <a:avLst/>
          </a:prstGeom>
          <a:ln>
            <a:noFill/>
          </a:ln>
          <a:effectLst>
            <a:outerShdw blurRad="292100" dist="139700" dir="2700000" algn="tl" rotWithShape="0">
              <a:srgbClr val="333333">
                <a:alpha val="65000"/>
              </a:srgbClr>
            </a:outerShdw>
          </a:effectLst>
        </p:spPr>
      </p:pic>
      <p:pic>
        <p:nvPicPr>
          <p:cNvPr id="7" name="Image 6">
            <a:extLst>
              <a:ext uri="{FF2B5EF4-FFF2-40B4-BE49-F238E27FC236}">
                <a16:creationId xmlns:a16="http://schemas.microsoft.com/office/drawing/2014/main" id="{8FEF5EC8-F3E1-D239-F228-E601810882ED}"/>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10135104" y="2783190"/>
            <a:ext cx="1800000" cy="926700"/>
          </a:xfrm>
          <a:prstGeom prst="rect">
            <a:avLst/>
          </a:prstGeom>
          <a:ln>
            <a:noFill/>
          </a:ln>
          <a:effectLst>
            <a:outerShdw blurRad="292100" dist="139700" dir="2700000" algn="tl" rotWithShape="0">
              <a:srgbClr val="333333">
                <a:alpha val="65000"/>
              </a:srgbClr>
            </a:outerShdw>
          </a:effectLst>
        </p:spPr>
      </p:pic>
      <p:pic>
        <p:nvPicPr>
          <p:cNvPr id="8" name="Image 7">
            <a:extLst>
              <a:ext uri="{FF2B5EF4-FFF2-40B4-BE49-F238E27FC236}">
                <a16:creationId xmlns:a16="http://schemas.microsoft.com/office/drawing/2014/main" id="{48CE78DE-1A70-96F8-EB92-E289C19F96AC}"/>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10135104" y="1620266"/>
            <a:ext cx="1800000" cy="103785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926889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64BDF18-FD05-D492-D326-7E0BC5E6800B}"/>
              </a:ext>
            </a:extLst>
          </p:cNvPr>
          <p:cNvSpPr>
            <a:spLocks noGrp="1"/>
          </p:cNvSpPr>
          <p:nvPr>
            <p:ph type="title"/>
          </p:nvPr>
        </p:nvSpPr>
        <p:spPr>
          <a:xfrm>
            <a:off x="838200" y="861836"/>
            <a:ext cx="10515600" cy="900000"/>
          </a:xfrm>
        </p:spPr>
        <p:txBody>
          <a:bodyPr/>
          <a:lstStyle/>
          <a:p>
            <a:r>
              <a:rPr lang="en-GB" dirty="0"/>
              <a:t>Key activities in 2025</a:t>
            </a:r>
          </a:p>
        </p:txBody>
      </p:sp>
      <p:sp>
        <p:nvSpPr>
          <p:cNvPr id="3" name="Segnaposto contenuto 2">
            <a:extLst>
              <a:ext uri="{FF2B5EF4-FFF2-40B4-BE49-F238E27FC236}">
                <a16:creationId xmlns:a16="http://schemas.microsoft.com/office/drawing/2014/main" id="{C1822AF2-F13F-08F9-796E-67A518814FC3}"/>
              </a:ext>
            </a:extLst>
          </p:cNvPr>
          <p:cNvSpPr>
            <a:spLocks noGrp="1"/>
          </p:cNvSpPr>
          <p:nvPr>
            <p:ph idx="1"/>
          </p:nvPr>
        </p:nvSpPr>
        <p:spPr>
          <a:xfrm>
            <a:off x="838200" y="1800000"/>
            <a:ext cx="9616440" cy="4001360"/>
          </a:xfrm>
        </p:spPr>
        <p:txBody>
          <a:bodyPr>
            <a:normAutofit fontScale="92500" lnSpcReduction="10000"/>
          </a:bodyPr>
          <a:lstStyle/>
          <a:p>
            <a:r>
              <a:rPr lang="en-GB" sz="1900" b="1" dirty="0">
                <a:solidFill>
                  <a:srgbClr val="E94436"/>
                </a:solidFill>
              </a:rPr>
              <a:t>Extend the geographical coverage </a:t>
            </a:r>
            <a:r>
              <a:rPr lang="en-GB" sz="1900" dirty="0"/>
              <a:t>with new data assets and upgrade current TCS services</a:t>
            </a:r>
          </a:p>
          <a:p>
            <a:pPr lvl="1"/>
            <a:r>
              <a:rPr lang="en-US" sz="1800" dirty="0"/>
              <a:t>Boreholes from new providers: Czech Republic (3,258), the Netherlands (6,666 &lt;-&gt; </a:t>
            </a:r>
            <a:r>
              <a:rPr lang="en-US" sz="1800" i="1" dirty="0"/>
              <a:t>EPOS </a:t>
            </a:r>
            <a:r>
              <a:rPr lang="en-US" sz="1800" i="1" dirty="0" err="1"/>
              <a:t>eNLarge</a:t>
            </a:r>
            <a:r>
              <a:rPr lang="en-US" sz="1800" i="1" dirty="0"/>
              <a:t>)</a:t>
            </a:r>
            <a:r>
              <a:rPr lang="en-US" sz="1800" dirty="0"/>
              <a:t>, Iceland (4,028)</a:t>
            </a:r>
          </a:p>
          <a:p>
            <a:pPr lvl="1"/>
            <a:r>
              <a:rPr lang="en-GB" sz="1800" dirty="0"/>
              <a:t>Additional boreholes from current providers (Italy re. shallow drillings for geothermal exploration – France, United Kingdom, Denmark re. daily updates)</a:t>
            </a:r>
            <a:endParaRPr lang="en-GB" sz="1800" dirty="0">
              <a:highlight>
                <a:srgbClr val="FFFF00"/>
              </a:highlight>
            </a:endParaRPr>
          </a:p>
          <a:p>
            <a:r>
              <a:rPr lang="en-GB" sz="1900" b="1" dirty="0">
                <a:solidFill>
                  <a:srgbClr val="E94436"/>
                </a:solidFill>
              </a:rPr>
              <a:t>Improve the borehole harvesting process -data flow and payload- </a:t>
            </a:r>
            <a:r>
              <a:rPr lang="en-GB" sz="1900" dirty="0"/>
              <a:t>(e.g. improved compliance  with controlled vocabularies, persistent identifiers…) to strengthen live connections with other data sets (e.g. TCS AH episodes, linked analytical data publications of IODP-Intl. Ocean Drilling Program…)</a:t>
            </a:r>
          </a:p>
          <a:p>
            <a:r>
              <a:rPr lang="en-US" sz="1900" b="1" dirty="0">
                <a:solidFill>
                  <a:srgbClr val="E94436"/>
                </a:solidFill>
              </a:rPr>
              <a:t>FAIRness: </a:t>
            </a:r>
            <a:r>
              <a:rPr lang="en-US" sz="2000" dirty="0"/>
              <a:t>DOIs minted to each TCS GIM data service =&gt; first FAIR scores ~76%</a:t>
            </a:r>
            <a:endParaRPr lang="en-GB" sz="2000" dirty="0"/>
          </a:p>
          <a:p>
            <a:r>
              <a:rPr lang="en-GB" sz="1900" b="1" dirty="0">
                <a:solidFill>
                  <a:srgbClr val="E94436"/>
                </a:solidFill>
              </a:rPr>
              <a:t>ICS-D</a:t>
            </a:r>
            <a:r>
              <a:rPr lang="en-GB" sz="1900" dirty="0"/>
              <a:t> &amp; </a:t>
            </a:r>
            <a:r>
              <a:rPr lang="en-GB" sz="1900" b="1" dirty="0">
                <a:solidFill>
                  <a:srgbClr val="FF0000"/>
                </a:solidFill>
              </a:rPr>
              <a:t>Interdisciplinarity</a:t>
            </a:r>
          </a:p>
          <a:p>
            <a:pPr lvl="1"/>
            <a:r>
              <a:rPr lang="en-GB" sz="1800" dirty="0"/>
              <a:t>Jupyter Notebook combining TCS GIM, SEIS, GNSS. Used for education at 1</a:t>
            </a:r>
            <a:r>
              <a:rPr lang="en-GB" sz="1800" baseline="30000" dirty="0"/>
              <a:t>st</a:t>
            </a:r>
            <a:r>
              <a:rPr lang="en-GB" sz="1800" dirty="0"/>
              <a:t> EPOS  Summer School</a:t>
            </a:r>
          </a:p>
          <a:p>
            <a:pPr lvl="1"/>
            <a:r>
              <a:rPr lang="en-GB" sz="1800" dirty="0"/>
              <a:t>1</a:t>
            </a:r>
            <a:r>
              <a:rPr lang="en-GB" sz="1800" baseline="30000" dirty="0"/>
              <a:t>st</a:t>
            </a:r>
            <a:r>
              <a:rPr lang="en-GB" sz="1800" dirty="0"/>
              <a:t> Connection of BRGM VRE-Virtual Research Environment to EPOS Platform (GIM, SEIS, TSU)</a:t>
            </a:r>
          </a:p>
          <a:p>
            <a:r>
              <a:rPr lang="en-GB" sz="1900" b="1" dirty="0">
                <a:solidFill>
                  <a:srgbClr val="FF0000"/>
                </a:solidFill>
              </a:rPr>
              <a:t>Communication</a:t>
            </a:r>
            <a:r>
              <a:rPr lang="en-GB" sz="1900" dirty="0"/>
              <a:t>: EGU25, EPOS Summer School and </a:t>
            </a:r>
            <a:r>
              <a:rPr lang="en-US" sz="1900" dirty="0"/>
              <a:t>Intl. Conf. on Arctic Margins (ICAM)</a:t>
            </a:r>
            <a:endParaRPr lang="en-GB" sz="1900" dirty="0"/>
          </a:p>
        </p:txBody>
      </p:sp>
      <p:pic>
        <p:nvPicPr>
          <p:cNvPr id="4" name="Image 3">
            <a:extLst>
              <a:ext uri="{FF2B5EF4-FFF2-40B4-BE49-F238E27FC236}">
                <a16:creationId xmlns:a16="http://schemas.microsoft.com/office/drawing/2014/main" id="{AFD8DAFA-A90B-43BD-9A0D-7EDE8D861D82}"/>
              </a:ext>
            </a:extLst>
          </p:cNvPr>
          <p:cNvPicPr>
            <a:picLocks noChangeAspect="1"/>
          </p:cNvPicPr>
          <p:nvPr/>
        </p:nvPicPr>
        <p:blipFill>
          <a:blip r:embed="rId2" cstate="hqprint">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a:ext>
            </a:extLst>
          </a:blip>
          <a:srcRect/>
          <a:stretch>
            <a:fillRect/>
          </a:stretch>
        </p:blipFill>
        <p:spPr>
          <a:xfrm>
            <a:off x="10327176" y="764884"/>
            <a:ext cx="1561531" cy="1090877"/>
          </a:xfrm>
          <a:prstGeom prst="rect">
            <a:avLst/>
          </a:prstGeom>
          <a:ln>
            <a:noFill/>
          </a:ln>
          <a:effectLst>
            <a:outerShdw blurRad="292100" dist="139700" dir="2700000" algn="tl" rotWithShape="0">
              <a:srgbClr val="333333">
                <a:alpha val="65000"/>
              </a:srgbClr>
            </a:outerShdw>
          </a:effectLst>
        </p:spPr>
      </p:pic>
      <p:sp>
        <p:nvSpPr>
          <p:cNvPr id="5" name="Rectangle 4">
            <a:extLst>
              <a:ext uri="{FF2B5EF4-FFF2-40B4-BE49-F238E27FC236}">
                <a16:creationId xmlns:a16="http://schemas.microsoft.com/office/drawing/2014/main" id="{EB95058A-0B7E-A9E3-B300-89A85EA5CF42}"/>
              </a:ext>
            </a:extLst>
          </p:cNvPr>
          <p:cNvSpPr/>
          <p:nvPr/>
        </p:nvSpPr>
        <p:spPr>
          <a:xfrm>
            <a:off x="10288955" y="756112"/>
            <a:ext cx="482009" cy="2342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36000" rIns="0" bIns="36000" rtlCol="0" anchor="ctr">
            <a:spAutoFit/>
          </a:bodyPr>
          <a:lstStyle/>
          <a:p>
            <a:pPr algn="ctr"/>
            <a:r>
              <a:rPr lang="fr-FR" sz="1050" b="1" dirty="0">
                <a:solidFill>
                  <a:schemeClr val="bg1"/>
                </a:solidFill>
              </a:rPr>
              <a:t>2019</a:t>
            </a:r>
          </a:p>
        </p:txBody>
      </p:sp>
      <p:pic>
        <p:nvPicPr>
          <p:cNvPr id="6" name="Image 5">
            <a:extLst>
              <a:ext uri="{FF2B5EF4-FFF2-40B4-BE49-F238E27FC236}">
                <a16:creationId xmlns:a16="http://schemas.microsoft.com/office/drawing/2014/main" id="{13DACE60-5760-E0A7-3F97-B6D6F89138ED}"/>
              </a:ext>
            </a:extLst>
          </p:cNvPr>
          <p:cNvPicPr>
            <a:picLocks noChangeAspect="1"/>
          </p:cNvPicPr>
          <p:nvPr/>
        </p:nvPicPr>
        <p:blipFill>
          <a:blip r:embed="rId4" cstate="hqprint">
            <a:extLst>
              <a:ext uri="{28A0092B-C50C-407E-A947-70E740481C1C}">
                <a14:useLocalDpi xmlns:a14="http://schemas.microsoft.com/office/drawing/2010/main"/>
              </a:ext>
            </a:extLst>
          </a:blip>
          <a:srcRect/>
          <a:stretch>
            <a:fillRect/>
          </a:stretch>
        </p:blipFill>
        <p:spPr>
          <a:xfrm>
            <a:off x="10327022" y="1974872"/>
            <a:ext cx="1621993" cy="1213560"/>
          </a:xfrm>
          <a:prstGeom prst="rect">
            <a:avLst/>
          </a:prstGeom>
          <a:ln>
            <a:noFill/>
          </a:ln>
          <a:effectLst>
            <a:outerShdw blurRad="292100" dist="139700" dir="2700000" algn="tl" rotWithShape="0">
              <a:srgbClr val="333333">
                <a:alpha val="65000"/>
              </a:srgbClr>
            </a:outerShdw>
          </a:effectLst>
        </p:spPr>
      </p:pic>
      <p:sp>
        <p:nvSpPr>
          <p:cNvPr id="7" name="Rectangle 6">
            <a:extLst>
              <a:ext uri="{FF2B5EF4-FFF2-40B4-BE49-F238E27FC236}">
                <a16:creationId xmlns:a16="http://schemas.microsoft.com/office/drawing/2014/main" id="{39D57AC5-ACE0-FE42-2C17-85F51D6D15CE}"/>
              </a:ext>
            </a:extLst>
          </p:cNvPr>
          <p:cNvSpPr/>
          <p:nvPr/>
        </p:nvSpPr>
        <p:spPr>
          <a:xfrm>
            <a:off x="10278960" y="2036531"/>
            <a:ext cx="482009" cy="2342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36000" rIns="0" bIns="36000" rtlCol="0" anchor="ctr">
            <a:spAutoFit/>
          </a:bodyPr>
          <a:lstStyle/>
          <a:p>
            <a:pPr algn="ctr"/>
            <a:r>
              <a:rPr lang="fr-FR" sz="1050" b="1" dirty="0">
                <a:solidFill>
                  <a:schemeClr val="bg1"/>
                </a:solidFill>
              </a:rPr>
              <a:t>2025</a:t>
            </a:r>
          </a:p>
        </p:txBody>
      </p:sp>
      <p:pic>
        <p:nvPicPr>
          <p:cNvPr id="8" name="Image 7">
            <a:extLst>
              <a:ext uri="{FF2B5EF4-FFF2-40B4-BE49-F238E27FC236}">
                <a16:creationId xmlns:a16="http://schemas.microsoft.com/office/drawing/2014/main" id="{1F461D96-E61D-3738-31A8-4383DF88ACC3}"/>
              </a:ext>
            </a:extLst>
          </p:cNvPr>
          <p:cNvPicPr>
            <a:picLocks noChangeAspect="1"/>
          </p:cNvPicPr>
          <p:nvPr/>
        </p:nvPicPr>
        <p:blipFill>
          <a:blip r:embed="rId5" cstate="hqprint">
            <a:extLst>
              <a:ext uri="{28A0092B-C50C-407E-A947-70E740481C1C}">
                <a14:useLocalDpi xmlns:a14="http://schemas.microsoft.com/office/drawing/2010/main"/>
              </a:ext>
            </a:extLst>
          </a:blip>
          <a:srcRect/>
          <a:stretch>
            <a:fillRect/>
          </a:stretch>
        </p:blipFill>
        <p:spPr>
          <a:xfrm>
            <a:off x="10327951" y="4934604"/>
            <a:ext cx="1621064" cy="1352264"/>
          </a:xfrm>
          <a:prstGeom prst="rect">
            <a:avLst/>
          </a:prstGeom>
          <a:ln>
            <a:noFill/>
          </a:ln>
          <a:effectLst>
            <a:outerShdw blurRad="292100" dist="139700" dir="2700000" algn="tl" rotWithShape="0">
              <a:srgbClr val="333333">
                <a:alpha val="65000"/>
              </a:srgbClr>
            </a:outerShdw>
          </a:effectLst>
        </p:spPr>
      </p:pic>
      <p:sp>
        <p:nvSpPr>
          <p:cNvPr id="9" name="Rectangle 8">
            <a:extLst>
              <a:ext uri="{FF2B5EF4-FFF2-40B4-BE49-F238E27FC236}">
                <a16:creationId xmlns:a16="http://schemas.microsoft.com/office/drawing/2014/main" id="{C7E5F5EB-CF61-BCBF-7AB0-01100A1CA3C2}"/>
              </a:ext>
            </a:extLst>
          </p:cNvPr>
          <p:cNvSpPr/>
          <p:nvPr/>
        </p:nvSpPr>
        <p:spPr>
          <a:xfrm>
            <a:off x="10278959" y="5069327"/>
            <a:ext cx="482009" cy="2342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36000" rIns="0" bIns="36000" rtlCol="0" anchor="ctr">
            <a:spAutoFit/>
          </a:bodyPr>
          <a:lstStyle/>
          <a:p>
            <a:pPr algn="ctr"/>
            <a:r>
              <a:rPr lang="fr-FR" sz="1050" b="1" dirty="0">
                <a:solidFill>
                  <a:schemeClr val="bg1"/>
                </a:solidFill>
              </a:rPr>
              <a:t>2025</a:t>
            </a:r>
          </a:p>
        </p:txBody>
      </p:sp>
      <p:pic>
        <p:nvPicPr>
          <p:cNvPr id="10" name="Image 9">
            <a:extLst>
              <a:ext uri="{FF2B5EF4-FFF2-40B4-BE49-F238E27FC236}">
                <a16:creationId xmlns:a16="http://schemas.microsoft.com/office/drawing/2014/main" id="{012ED679-76B0-79DF-11E0-86211AD30203}"/>
              </a:ext>
            </a:extLst>
          </p:cNvPr>
          <p:cNvPicPr>
            <a:picLocks noChangeAspect="1"/>
          </p:cNvPicPr>
          <p:nvPr/>
        </p:nvPicPr>
        <p:blipFill>
          <a:blip r:embed="rId6" cstate="hqprint">
            <a:extLst>
              <a:ext uri="{BEBA8EAE-BF5A-486C-A8C5-ECC9F3942E4B}">
                <a14:imgProps xmlns:a14="http://schemas.microsoft.com/office/drawing/2010/main">
                  <a14:imgLayer r:embed="rId7">
                    <a14:imgEffect>
                      <a14:sharpenSoften amount="25000"/>
                    </a14:imgEffect>
                  </a14:imgLayer>
                </a14:imgProps>
              </a:ext>
              <a:ext uri="{28A0092B-C50C-407E-A947-70E740481C1C}">
                <a14:useLocalDpi xmlns:a14="http://schemas.microsoft.com/office/drawing/2010/main"/>
              </a:ext>
            </a:extLst>
          </a:blip>
          <a:srcRect/>
          <a:stretch>
            <a:fillRect/>
          </a:stretch>
        </p:blipFill>
        <p:spPr>
          <a:xfrm>
            <a:off x="10327022" y="3458469"/>
            <a:ext cx="1626771" cy="1357023"/>
          </a:xfrm>
          <a:prstGeom prst="rect">
            <a:avLst/>
          </a:prstGeom>
          <a:ln>
            <a:noFill/>
          </a:ln>
          <a:effectLst>
            <a:outerShdw blurRad="292100" dist="139700" dir="2700000" algn="tl" rotWithShape="0">
              <a:srgbClr val="333333">
                <a:alpha val="65000"/>
              </a:srgbClr>
            </a:outerShdw>
          </a:effectLst>
        </p:spPr>
      </p:pic>
      <p:sp>
        <p:nvSpPr>
          <p:cNvPr id="11" name="Rectangle 10">
            <a:extLst>
              <a:ext uri="{FF2B5EF4-FFF2-40B4-BE49-F238E27FC236}">
                <a16:creationId xmlns:a16="http://schemas.microsoft.com/office/drawing/2014/main" id="{436A34D4-C4D8-68BB-FF18-4725D53F279D}"/>
              </a:ext>
            </a:extLst>
          </p:cNvPr>
          <p:cNvSpPr/>
          <p:nvPr/>
        </p:nvSpPr>
        <p:spPr>
          <a:xfrm>
            <a:off x="10357029" y="3516846"/>
            <a:ext cx="482009" cy="2342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36000" rIns="0" bIns="36000" rtlCol="0" anchor="ctr">
            <a:spAutoFit/>
          </a:bodyPr>
          <a:lstStyle/>
          <a:p>
            <a:pPr algn="ctr"/>
            <a:r>
              <a:rPr lang="fr-FR" sz="1050" b="1" dirty="0">
                <a:solidFill>
                  <a:schemeClr val="bg1"/>
                </a:solidFill>
              </a:rPr>
              <a:t>2019</a:t>
            </a:r>
          </a:p>
        </p:txBody>
      </p:sp>
      <p:sp>
        <p:nvSpPr>
          <p:cNvPr id="12" name="ZoneTexte 11">
            <a:extLst>
              <a:ext uri="{FF2B5EF4-FFF2-40B4-BE49-F238E27FC236}">
                <a16:creationId xmlns:a16="http://schemas.microsoft.com/office/drawing/2014/main" id="{E3C2FEB2-68FC-873A-A5CB-A719E943A89C}"/>
              </a:ext>
            </a:extLst>
          </p:cNvPr>
          <p:cNvSpPr txBox="1"/>
          <p:nvPr/>
        </p:nvSpPr>
        <p:spPr>
          <a:xfrm>
            <a:off x="10234900" y="3161931"/>
            <a:ext cx="827342" cy="276999"/>
          </a:xfrm>
          <a:prstGeom prst="rect">
            <a:avLst/>
          </a:prstGeom>
          <a:noFill/>
        </p:spPr>
        <p:txBody>
          <a:bodyPr wrap="none" rtlCol="0">
            <a:spAutoFit/>
          </a:bodyPr>
          <a:lstStyle/>
          <a:p>
            <a:r>
              <a:rPr lang="en-GB" sz="1200" b="1" noProof="0" dirty="0">
                <a:solidFill>
                  <a:srgbClr val="FF0000"/>
                </a:solidFill>
              </a:rPr>
              <a:t>Boreholes</a:t>
            </a:r>
          </a:p>
        </p:txBody>
      </p:sp>
      <p:sp>
        <p:nvSpPr>
          <p:cNvPr id="13" name="ZoneTexte 12">
            <a:extLst>
              <a:ext uri="{FF2B5EF4-FFF2-40B4-BE49-F238E27FC236}">
                <a16:creationId xmlns:a16="http://schemas.microsoft.com/office/drawing/2014/main" id="{45580189-3BF4-31DF-039D-E5AA1981235E}"/>
              </a:ext>
            </a:extLst>
          </p:cNvPr>
          <p:cNvSpPr txBox="1"/>
          <p:nvPr/>
        </p:nvSpPr>
        <p:spPr>
          <a:xfrm>
            <a:off x="10236374" y="6252850"/>
            <a:ext cx="1543051" cy="276999"/>
          </a:xfrm>
          <a:prstGeom prst="rect">
            <a:avLst/>
          </a:prstGeom>
          <a:noFill/>
        </p:spPr>
        <p:txBody>
          <a:bodyPr wrap="none" rtlCol="0">
            <a:spAutoFit/>
          </a:bodyPr>
          <a:lstStyle/>
          <a:p>
            <a:r>
              <a:rPr lang="en-GB" sz="1200" b="1" noProof="0" dirty="0">
                <a:solidFill>
                  <a:srgbClr val="FF0000"/>
                </a:solidFill>
              </a:rPr>
              <a:t>3D geological models</a:t>
            </a:r>
          </a:p>
        </p:txBody>
      </p:sp>
    </p:spTree>
    <p:extLst>
      <p:ext uri="{BB962C8B-B14F-4D97-AF65-F5344CB8AC3E}">
        <p14:creationId xmlns:p14="http://schemas.microsoft.com/office/powerpoint/2010/main" val="10568222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EB7B41-17DC-286B-5DAE-CB44E74723CF}"/>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F3D0A1BB-10F2-4DD1-0E39-9492FC0390DA}"/>
              </a:ext>
            </a:extLst>
          </p:cNvPr>
          <p:cNvSpPr>
            <a:spLocks noGrp="1"/>
          </p:cNvSpPr>
          <p:nvPr>
            <p:ph type="title"/>
          </p:nvPr>
        </p:nvSpPr>
        <p:spPr>
          <a:xfrm>
            <a:off x="838200" y="861836"/>
            <a:ext cx="10515600" cy="900000"/>
          </a:xfrm>
        </p:spPr>
        <p:txBody>
          <a:bodyPr/>
          <a:lstStyle/>
          <a:p>
            <a:r>
              <a:rPr lang="en-GB" noProof="0" dirty="0"/>
              <a:t>Future Plans</a:t>
            </a:r>
          </a:p>
        </p:txBody>
      </p:sp>
      <p:sp>
        <p:nvSpPr>
          <p:cNvPr id="3" name="Segnaposto contenuto 2">
            <a:extLst>
              <a:ext uri="{FF2B5EF4-FFF2-40B4-BE49-F238E27FC236}">
                <a16:creationId xmlns:a16="http://schemas.microsoft.com/office/drawing/2014/main" id="{78DD0257-4314-F8F5-A957-A83C3393536B}"/>
              </a:ext>
            </a:extLst>
          </p:cNvPr>
          <p:cNvSpPr>
            <a:spLocks noGrp="1"/>
          </p:cNvSpPr>
          <p:nvPr>
            <p:ph idx="1"/>
          </p:nvPr>
        </p:nvSpPr>
        <p:spPr>
          <a:xfrm>
            <a:off x="838200" y="1800000"/>
            <a:ext cx="9768840" cy="4082640"/>
          </a:xfrm>
        </p:spPr>
        <p:txBody>
          <a:bodyPr>
            <a:normAutofit lnSpcReduction="10000"/>
          </a:bodyPr>
          <a:lstStyle/>
          <a:p>
            <a:r>
              <a:rPr lang="en-GB" sz="1800" b="1" dirty="0">
                <a:solidFill>
                  <a:srgbClr val="E94436"/>
                </a:solidFill>
              </a:rPr>
              <a:t>Extend the geographical coverage </a:t>
            </a:r>
            <a:r>
              <a:rPr lang="en-GB" sz="1800" dirty="0"/>
              <a:t>with new data assets and upgrade the operational TCS services</a:t>
            </a:r>
          </a:p>
          <a:p>
            <a:pPr lvl="1"/>
            <a:r>
              <a:rPr lang="en-GB" sz="1600" b="1" dirty="0">
                <a:solidFill>
                  <a:srgbClr val="E94436"/>
                </a:solidFill>
              </a:rPr>
              <a:t>Stepwise ambition: </a:t>
            </a:r>
            <a:r>
              <a:rPr lang="en-GB" sz="1600" dirty="0"/>
              <a:t>from 2.3 M boreholes (2025) to 2.5 and 3 M entities</a:t>
            </a:r>
          </a:p>
          <a:p>
            <a:pPr lvl="1"/>
            <a:r>
              <a:rPr lang="en-US" sz="1600" dirty="0"/>
              <a:t>Regular national data declarations (e.g., in France and Denmark) and bulk </a:t>
            </a:r>
            <a:r>
              <a:rPr lang="en-US" sz="1600" dirty="0" err="1"/>
              <a:t>digitisation</a:t>
            </a:r>
            <a:r>
              <a:rPr lang="en-US" sz="1600" dirty="0"/>
              <a:t> of borehole log collections (e.g. Italy and Iceland) – </a:t>
            </a:r>
            <a:r>
              <a:rPr lang="en-US" sz="1600" b="1" dirty="0">
                <a:solidFill>
                  <a:srgbClr val="E94436"/>
                </a:solidFill>
              </a:rPr>
              <a:t>Critical parameter: </a:t>
            </a:r>
            <a:r>
              <a:rPr lang="en-US" sz="1600" dirty="0"/>
              <a:t>compliance of data models and vocabularies </a:t>
            </a:r>
          </a:p>
          <a:p>
            <a:pPr lvl="1"/>
            <a:r>
              <a:rPr lang="en-GB" sz="1600" dirty="0"/>
              <a:t>Integration of </a:t>
            </a:r>
            <a:r>
              <a:rPr lang="en-GB" sz="1600" b="1" dirty="0">
                <a:solidFill>
                  <a:srgbClr val="E94436"/>
                </a:solidFill>
              </a:rPr>
              <a:t>boreholes of Germany </a:t>
            </a:r>
            <a:r>
              <a:rPr lang="en-GB" sz="1600" dirty="0"/>
              <a:t>through the federation of regional databases by BGR-Federal Geological Survey and German Länder</a:t>
            </a:r>
          </a:p>
          <a:p>
            <a:pPr lvl="1"/>
            <a:r>
              <a:rPr lang="en-GB" sz="1600" dirty="0"/>
              <a:t>Boreholes from </a:t>
            </a:r>
            <a:r>
              <a:rPr lang="en-GB" sz="1600" b="1" dirty="0">
                <a:solidFill>
                  <a:srgbClr val="E94436"/>
                </a:solidFill>
              </a:rPr>
              <a:t>synergy</a:t>
            </a:r>
            <a:r>
              <a:rPr lang="en-GB" sz="1600" dirty="0"/>
              <a:t> through </a:t>
            </a:r>
            <a:r>
              <a:rPr lang="en-GB" sz="1600" b="1" dirty="0">
                <a:solidFill>
                  <a:srgbClr val="E94436"/>
                </a:solidFill>
              </a:rPr>
              <a:t>EGDI</a:t>
            </a:r>
            <a:r>
              <a:rPr lang="en-GB" sz="1600" dirty="0"/>
              <a:t>-European Geological Data Infrastructure with </a:t>
            </a:r>
            <a:r>
              <a:rPr lang="en-GB" sz="1600" b="1" dirty="0">
                <a:solidFill>
                  <a:srgbClr val="E94436"/>
                </a:solidFill>
              </a:rPr>
              <a:t>EUGM-European Groundwater Monitoring Database </a:t>
            </a:r>
            <a:r>
              <a:rPr lang="en-GB" sz="1600" dirty="0"/>
              <a:t>(26 countries: 18,935 water level monitoring points with time series; 60,000 chemical monitoring points with 50 M chemical analytic results)</a:t>
            </a:r>
          </a:p>
          <a:p>
            <a:r>
              <a:rPr lang="en-GB" sz="1800" b="1" dirty="0">
                <a:solidFill>
                  <a:srgbClr val="E94436"/>
                </a:solidFill>
              </a:rPr>
              <a:t>Increase the granularity of data</a:t>
            </a:r>
            <a:r>
              <a:rPr lang="en-GB" sz="1800" dirty="0">
                <a:solidFill>
                  <a:prstClr val="black"/>
                </a:solidFill>
              </a:rPr>
              <a:t>: finalise implementing the access to borehole detailed information (geological and geophysical log, water level</a:t>
            </a:r>
            <a:r>
              <a:rPr lang="en-AE" sz="1800" dirty="0">
                <a:solidFill>
                  <a:prstClr val="black"/>
                </a:solidFill>
              </a:rPr>
              <a:t>…) </a:t>
            </a:r>
            <a:r>
              <a:rPr lang="en-AE" sz="1800" i="1" dirty="0">
                <a:solidFill>
                  <a:prstClr val="black"/>
                </a:solidFill>
              </a:rPr>
              <a:t>[EPOS </a:t>
            </a:r>
            <a:r>
              <a:rPr lang="en-AE" sz="1800" i="1">
                <a:solidFill>
                  <a:prstClr val="black"/>
                </a:solidFill>
              </a:rPr>
              <a:t>Borehole Linked Services]</a:t>
            </a:r>
            <a:endParaRPr lang="en-GB" sz="1800" dirty="0"/>
          </a:p>
          <a:p>
            <a:r>
              <a:rPr lang="en-GB" sz="1800" b="1" dirty="0">
                <a:solidFill>
                  <a:srgbClr val="E94436"/>
                </a:solidFill>
              </a:rPr>
              <a:t>Extend the list of data services </a:t>
            </a:r>
            <a:r>
              <a:rPr lang="en-GB" sz="1800" dirty="0"/>
              <a:t>exposed by EGDI on EPOS Platform: new geological maps (extension, thematic): world and regional geology; marine geology; lava flows… </a:t>
            </a:r>
            <a:r>
              <a:rPr lang="en-GB" sz="1800" i="1" dirty="0"/>
              <a:t>[EGDI Editorial Board]</a:t>
            </a:r>
          </a:p>
          <a:p>
            <a:r>
              <a:rPr lang="en-GB" sz="1800" b="1" dirty="0">
                <a:solidFill>
                  <a:srgbClr val="E94436"/>
                </a:solidFill>
              </a:rPr>
              <a:t>Improve the IT components </a:t>
            </a:r>
            <a:r>
              <a:rPr lang="en-GB" sz="1800" dirty="0"/>
              <a:t>at central and federated node levels to ensure reliability, security and sustainability of this distributed implementation</a:t>
            </a:r>
          </a:p>
          <a:p>
            <a:endParaRPr lang="en-GB" dirty="0"/>
          </a:p>
        </p:txBody>
      </p:sp>
      <p:pic>
        <p:nvPicPr>
          <p:cNvPr id="4" name="Image 3">
            <a:extLst>
              <a:ext uri="{FF2B5EF4-FFF2-40B4-BE49-F238E27FC236}">
                <a16:creationId xmlns:a16="http://schemas.microsoft.com/office/drawing/2014/main" id="{94DF7AD0-02E6-7EA9-625E-59BCFE84D3E8}"/>
              </a:ext>
            </a:extLst>
          </p:cNvPr>
          <p:cNvPicPr>
            <a:picLocks noChangeAspect="1"/>
          </p:cNvPicPr>
          <p:nvPr/>
        </p:nvPicPr>
        <p:blipFill rotWithShape="1">
          <a:blip r:embed="rId2" cstate="hqprint">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a:ext>
            </a:extLst>
          </a:blip>
          <a:srcRect/>
          <a:stretch>
            <a:fillRect/>
          </a:stretch>
        </p:blipFill>
        <p:spPr>
          <a:xfrm rot="5400000">
            <a:off x="9021051" y="2708287"/>
            <a:ext cx="4656769" cy="1321441"/>
          </a:xfrm>
          <a:prstGeom prst="rect">
            <a:avLst/>
          </a:prstGeom>
        </p:spPr>
      </p:pic>
    </p:spTree>
    <p:extLst>
      <p:ext uri="{BB962C8B-B14F-4D97-AF65-F5344CB8AC3E}">
        <p14:creationId xmlns:p14="http://schemas.microsoft.com/office/powerpoint/2010/main" val="15174138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C266C8-244C-3922-0E11-E55F3CFF5DEB}"/>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0026BE17-8CBB-3290-57CF-13797186925A}"/>
              </a:ext>
            </a:extLst>
          </p:cNvPr>
          <p:cNvSpPr>
            <a:spLocks noGrp="1"/>
          </p:cNvSpPr>
          <p:nvPr>
            <p:ph type="title"/>
          </p:nvPr>
        </p:nvSpPr>
        <p:spPr>
          <a:xfrm>
            <a:off x="838200" y="861836"/>
            <a:ext cx="10515600" cy="900000"/>
          </a:xfrm>
        </p:spPr>
        <p:txBody>
          <a:bodyPr>
            <a:normAutofit/>
          </a:bodyPr>
          <a:lstStyle/>
          <a:p>
            <a:r>
              <a:rPr lang="en-GB" dirty="0"/>
              <a:t>Training session on boreholes </a:t>
            </a:r>
          </a:p>
        </p:txBody>
      </p:sp>
      <p:sp>
        <p:nvSpPr>
          <p:cNvPr id="3" name="Segnaposto contenuto 2">
            <a:extLst>
              <a:ext uri="{FF2B5EF4-FFF2-40B4-BE49-F238E27FC236}">
                <a16:creationId xmlns:a16="http://schemas.microsoft.com/office/drawing/2014/main" id="{12AFB110-A425-8F8D-226A-EBB547085F9D}"/>
              </a:ext>
            </a:extLst>
          </p:cNvPr>
          <p:cNvSpPr>
            <a:spLocks noGrp="1"/>
          </p:cNvSpPr>
          <p:nvPr>
            <p:ph idx="1"/>
          </p:nvPr>
        </p:nvSpPr>
        <p:spPr>
          <a:xfrm>
            <a:off x="838200" y="2543340"/>
            <a:ext cx="10515600" cy="3452824"/>
          </a:xfrm>
        </p:spPr>
        <p:txBody>
          <a:bodyPr>
            <a:normAutofit fontScale="92500" lnSpcReduction="10000"/>
          </a:bodyPr>
          <a:lstStyle/>
          <a:p>
            <a:r>
              <a:rPr lang="en-GB" sz="2000" dirty="0"/>
              <a:t>Part of the </a:t>
            </a:r>
            <a:r>
              <a:rPr lang="en-GB" sz="2000" b="1" dirty="0"/>
              <a:t>Geo-INQUIRE Training Program </a:t>
            </a:r>
            <a:r>
              <a:rPr lang="en-GB" sz="2000" dirty="0"/>
              <a:t>| 20 May 2026 – 10h00-12h00</a:t>
            </a:r>
          </a:p>
          <a:p>
            <a:r>
              <a:rPr lang="en-GB" sz="2000" b="1" dirty="0">
                <a:solidFill>
                  <a:srgbClr val="FF0000"/>
                </a:solidFill>
              </a:rPr>
              <a:t>Scope:</a:t>
            </a:r>
            <a:r>
              <a:rPr lang="en-GB" sz="2000" dirty="0"/>
              <a:t> D</a:t>
            </a:r>
            <a:r>
              <a:rPr lang="en-US" sz="2000" dirty="0" err="1"/>
              <a:t>iscover</a:t>
            </a:r>
            <a:r>
              <a:rPr lang="en-US" sz="2000" dirty="0"/>
              <a:t> the borehole web data services (view and download) in Europe through thematic descriptors on the EPOS platform | Explore the linked data access to induced seismicity events (episodes) | Showcase community web map portals : Geological Survey of Italy portal, EPISODES platform and ECCSEL/PITOP</a:t>
            </a:r>
            <a:endParaRPr lang="en-GB" sz="2000" dirty="0"/>
          </a:p>
          <a:p>
            <a:r>
              <a:rPr lang="en-GB" sz="2000" b="1" dirty="0">
                <a:solidFill>
                  <a:srgbClr val="FF0000"/>
                </a:solidFill>
              </a:rPr>
              <a:t>Target audience: </a:t>
            </a:r>
            <a:r>
              <a:rPr lang="en-US" sz="2000" dirty="0"/>
              <a:t>Geoscientist, Geologist, Hydrogeologist conducting applied research and/or public service projects</a:t>
            </a:r>
            <a:endParaRPr lang="en-GB" sz="2000" dirty="0"/>
          </a:p>
          <a:p>
            <a:r>
              <a:rPr lang="en-GB" sz="2000" b="1" dirty="0">
                <a:solidFill>
                  <a:srgbClr val="FF0000"/>
                </a:solidFill>
              </a:rPr>
              <a:t>Research fields:</a:t>
            </a:r>
            <a:r>
              <a:rPr lang="en-GB" sz="2000" b="1" dirty="0"/>
              <a:t> </a:t>
            </a:r>
            <a:r>
              <a:rPr lang="en-GB" sz="2000" dirty="0"/>
              <a:t>Geology, Hydrogeology, Mineral Resources, Geoenergy, Natural Hazards, Geotechnics, Land Planning, Cross-disciplinary</a:t>
            </a:r>
          </a:p>
          <a:p>
            <a:r>
              <a:rPr lang="en-GB" sz="2000" b="1" dirty="0">
                <a:solidFill>
                  <a:srgbClr val="FF0000"/>
                </a:solidFill>
              </a:rPr>
              <a:t>Prerequisites: </a:t>
            </a:r>
            <a:r>
              <a:rPr lang="en-GB" sz="2000" dirty="0"/>
              <a:t>None</a:t>
            </a:r>
          </a:p>
          <a:p>
            <a:r>
              <a:rPr lang="en-GB" sz="2100" b="1" dirty="0">
                <a:solidFill>
                  <a:srgbClr val="FF0000"/>
                </a:solidFill>
              </a:rPr>
              <a:t>Save the date </a:t>
            </a:r>
            <a:r>
              <a:rPr lang="en-GB" sz="2000" dirty="0"/>
              <a:t>&amp; </a:t>
            </a:r>
            <a:r>
              <a:rPr lang="en-GB" sz="2000" b="1" dirty="0">
                <a:solidFill>
                  <a:srgbClr val="FF0000"/>
                </a:solidFill>
              </a:rPr>
              <a:t>Register here: </a:t>
            </a:r>
            <a:r>
              <a:rPr lang="en-GB" sz="2000" dirty="0">
                <a:hlinkClick r:id="rId2"/>
              </a:rPr>
              <a:t>https://events.hifis.net/event/3715/</a:t>
            </a:r>
            <a:r>
              <a:rPr lang="en-GB" sz="2000" dirty="0"/>
              <a:t> </a:t>
            </a:r>
          </a:p>
        </p:txBody>
      </p:sp>
      <p:pic>
        <p:nvPicPr>
          <p:cNvPr id="5" name="Image 4">
            <a:extLst>
              <a:ext uri="{FF2B5EF4-FFF2-40B4-BE49-F238E27FC236}">
                <a16:creationId xmlns:a16="http://schemas.microsoft.com/office/drawing/2014/main" id="{4BEC631D-0827-435C-20EC-6CA2F31B7D09}"/>
              </a:ext>
            </a:extLst>
          </p:cNvPr>
          <p:cNvPicPr>
            <a:picLocks noChangeAspect="1"/>
          </p:cNvPicPr>
          <p:nvPr/>
        </p:nvPicPr>
        <p:blipFill>
          <a:blip r:embed="rId3"/>
          <a:stretch>
            <a:fillRect/>
          </a:stretch>
        </p:blipFill>
        <p:spPr>
          <a:xfrm>
            <a:off x="952500" y="1703705"/>
            <a:ext cx="10287000" cy="666750"/>
          </a:xfrm>
          <a:prstGeom prst="rect">
            <a:avLst/>
          </a:prstGeom>
        </p:spPr>
      </p:pic>
      <p:pic>
        <p:nvPicPr>
          <p:cNvPr id="6" name="image1.jpg">
            <a:extLst>
              <a:ext uri="{FF2B5EF4-FFF2-40B4-BE49-F238E27FC236}">
                <a16:creationId xmlns:a16="http://schemas.microsoft.com/office/drawing/2014/main" id="{BF8EAD3F-2AF3-60A2-8039-3EF1EA8E3BEB}"/>
              </a:ext>
            </a:extLst>
          </p:cNvPr>
          <p:cNvPicPr>
            <a:picLocks noChangeAspect="1"/>
          </p:cNvPicPr>
          <p:nvPr/>
        </p:nvPicPr>
        <p:blipFill>
          <a:blip r:embed="rId4"/>
          <a:stretch/>
        </p:blipFill>
        <p:spPr bwMode="auto">
          <a:xfrm>
            <a:off x="8628062" y="729471"/>
            <a:ext cx="2625581" cy="972000"/>
          </a:xfrm>
          <a:prstGeom prst="rect">
            <a:avLst/>
          </a:prstGeom>
          <a:ln/>
        </p:spPr>
      </p:pic>
    </p:spTree>
    <p:extLst>
      <p:ext uri="{BB962C8B-B14F-4D97-AF65-F5344CB8AC3E}">
        <p14:creationId xmlns:p14="http://schemas.microsoft.com/office/powerpoint/2010/main" val="3200872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2378528-93F1-69F3-D98B-C08B05F59616}"/>
              </a:ext>
            </a:extLst>
          </p:cNvPr>
          <p:cNvSpPr txBox="1">
            <a:spLocks/>
          </p:cNvSpPr>
          <p:nvPr/>
        </p:nvSpPr>
        <p:spPr>
          <a:xfrm>
            <a:off x="1676400" y="2400310"/>
            <a:ext cx="10424556" cy="2143115"/>
          </a:xfrm>
          <a:prstGeom prst="rect">
            <a:avLst/>
          </a:prstGeom>
        </p:spPr>
        <p:txBody>
          <a:bodyPr vert="horz" lIns="91440" tIns="45720" rIns="91440" bIns="45720" rtlCol="0" anchor="ctr">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dirty="0"/>
              <a:t> Merci!</a:t>
            </a:r>
          </a:p>
          <a:p>
            <a:r>
              <a:rPr lang="en-GB" i="1" dirty="0"/>
              <a:t>Thank you!</a:t>
            </a:r>
          </a:p>
          <a:p>
            <a:r>
              <a:rPr lang="en-GB" dirty="0"/>
              <a:t> Grazie!</a:t>
            </a:r>
          </a:p>
        </p:txBody>
      </p:sp>
      <p:pic>
        <p:nvPicPr>
          <p:cNvPr id="3" name="Image 2">
            <a:extLst>
              <a:ext uri="{FF2B5EF4-FFF2-40B4-BE49-F238E27FC236}">
                <a16:creationId xmlns:a16="http://schemas.microsoft.com/office/drawing/2014/main" id="{1E19CE42-F181-B15C-27DF-181BFDFEF747}"/>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4639103" y="5276495"/>
            <a:ext cx="1096585" cy="522000"/>
          </a:xfrm>
          <a:prstGeom prst="rect">
            <a:avLst/>
          </a:prstGeom>
        </p:spPr>
      </p:pic>
      <p:pic>
        <p:nvPicPr>
          <p:cNvPr id="4" name="Image 3">
            <a:extLst>
              <a:ext uri="{FF2B5EF4-FFF2-40B4-BE49-F238E27FC236}">
                <a16:creationId xmlns:a16="http://schemas.microsoft.com/office/drawing/2014/main" id="{95E27C23-88B1-086D-4BCC-F97F053AB5D8}"/>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8258512" y="5276495"/>
            <a:ext cx="1243442" cy="522000"/>
          </a:xfrm>
          <a:prstGeom prst="rect">
            <a:avLst/>
          </a:prstGeom>
        </p:spPr>
      </p:pic>
      <p:pic>
        <p:nvPicPr>
          <p:cNvPr id="5" name="Image 4">
            <a:extLst>
              <a:ext uri="{FF2B5EF4-FFF2-40B4-BE49-F238E27FC236}">
                <a16:creationId xmlns:a16="http://schemas.microsoft.com/office/drawing/2014/main" id="{401DBFB7-9E13-6ED5-B843-050160DD8707}"/>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6975710" y="5276495"/>
            <a:ext cx="1226523" cy="522000"/>
          </a:xfrm>
          <a:prstGeom prst="rect">
            <a:avLst/>
          </a:prstGeom>
        </p:spPr>
      </p:pic>
      <p:pic>
        <p:nvPicPr>
          <p:cNvPr id="6" name="Image 5">
            <a:extLst>
              <a:ext uri="{FF2B5EF4-FFF2-40B4-BE49-F238E27FC236}">
                <a16:creationId xmlns:a16="http://schemas.microsoft.com/office/drawing/2014/main" id="{585C9A72-DC9A-D134-653E-F22B9AC3D873}"/>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9558233" y="5276495"/>
            <a:ext cx="969430" cy="522000"/>
          </a:xfrm>
          <a:prstGeom prst="rect">
            <a:avLst/>
          </a:prstGeom>
        </p:spPr>
      </p:pic>
      <p:pic>
        <p:nvPicPr>
          <p:cNvPr id="7" name="Image 6">
            <a:extLst>
              <a:ext uri="{FF2B5EF4-FFF2-40B4-BE49-F238E27FC236}">
                <a16:creationId xmlns:a16="http://schemas.microsoft.com/office/drawing/2014/main" id="{6E582E53-C96F-4508-3330-322597F533C0}"/>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1869825" y="5276495"/>
            <a:ext cx="1321909" cy="522000"/>
          </a:xfrm>
          <a:prstGeom prst="rect">
            <a:avLst/>
          </a:prstGeom>
        </p:spPr>
      </p:pic>
      <p:pic>
        <p:nvPicPr>
          <p:cNvPr id="8" name="Image 7">
            <a:extLst>
              <a:ext uri="{FF2B5EF4-FFF2-40B4-BE49-F238E27FC236}">
                <a16:creationId xmlns:a16="http://schemas.microsoft.com/office/drawing/2014/main" id="{35543BCB-3E46-AAC9-2C3C-3288AE5EBA0B}"/>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10583945" y="5276495"/>
            <a:ext cx="1410811" cy="522000"/>
          </a:xfrm>
          <a:prstGeom prst="rect">
            <a:avLst/>
          </a:prstGeom>
        </p:spPr>
      </p:pic>
      <p:pic>
        <p:nvPicPr>
          <p:cNvPr id="9" name="Image 8">
            <a:extLst>
              <a:ext uri="{FF2B5EF4-FFF2-40B4-BE49-F238E27FC236}">
                <a16:creationId xmlns:a16="http://schemas.microsoft.com/office/drawing/2014/main" id="{52F34165-4883-6C21-F7BB-4BB6FB0A03FE}"/>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3698079" y="5276495"/>
            <a:ext cx="884745" cy="522000"/>
          </a:xfrm>
          <a:prstGeom prst="rect">
            <a:avLst/>
          </a:prstGeom>
        </p:spPr>
      </p:pic>
      <p:grpSp>
        <p:nvGrpSpPr>
          <p:cNvPr id="10" name="Groupe 9">
            <a:extLst>
              <a:ext uri="{FF2B5EF4-FFF2-40B4-BE49-F238E27FC236}">
                <a16:creationId xmlns:a16="http://schemas.microsoft.com/office/drawing/2014/main" id="{D6EA4A00-5B32-59BA-93C3-FA7E3A386A6E}"/>
              </a:ext>
            </a:extLst>
          </p:cNvPr>
          <p:cNvGrpSpPr>
            <a:grpSpLocks noChangeAspect="1"/>
          </p:cNvGrpSpPr>
          <p:nvPr/>
        </p:nvGrpSpPr>
        <p:grpSpPr>
          <a:xfrm>
            <a:off x="3248013" y="5276495"/>
            <a:ext cx="393787" cy="522000"/>
            <a:chOff x="7386221" y="2436407"/>
            <a:chExt cx="446407" cy="591752"/>
          </a:xfrm>
        </p:grpSpPr>
        <p:sp>
          <p:nvSpPr>
            <p:cNvPr id="11" name="Rectangle 10">
              <a:extLst>
                <a:ext uri="{FF2B5EF4-FFF2-40B4-BE49-F238E27FC236}">
                  <a16:creationId xmlns:a16="http://schemas.microsoft.com/office/drawing/2014/main" id="{7157F0AC-3FE0-B325-E75F-416B575271B3}"/>
                </a:ext>
              </a:extLst>
            </p:cNvPr>
            <p:cNvSpPr/>
            <p:nvPr/>
          </p:nvSpPr>
          <p:spPr>
            <a:xfrm>
              <a:off x="7386221" y="2441359"/>
              <a:ext cx="446400" cy="58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2" name="Image 11">
              <a:extLst>
                <a:ext uri="{FF2B5EF4-FFF2-40B4-BE49-F238E27FC236}">
                  <a16:creationId xmlns:a16="http://schemas.microsoft.com/office/drawing/2014/main" id="{F2BF8E1E-C34C-D347-9D3C-687B59613320}"/>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7386221" y="2436407"/>
              <a:ext cx="446407" cy="586092"/>
            </a:xfrm>
            <a:prstGeom prst="rect">
              <a:avLst/>
            </a:prstGeom>
          </p:spPr>
        </p:pic>
      </p:grpSp>
      <p:pic>
        <p:nvPicPr>
          <p:cNvPr id="13" name="Image 12">
            <a:extLst>
              <a:ext uri="{FF2B5EF4-FFF2-40B4-BE49-F238E27FC236}">
                <a16:creationId xmlns:a16="http://schemas.microsoft.com/office/drawing/2014/main" id="{701C3C41-9299-2077-8E6F-0C5CAE614BD4}"/>
              </a:ext>
            </a:extLst>
          </p:cNvPr>
          <p:cNvPicPr>
            <a:picLocks noChangeAspect="1"/>
          </p:cNvPicPr>
          <p:nvPr/>
        </p:nvPicPr>
        <p:blipFill>
          <a:blip r:embed="rId11" cstate="hqprint">
            <a:extLst>
              <a:ext uri="{28A0092B-C50C-407E-A947-70E740481C1C}">
                <a14:useLocalDpi xmlns:a14="http://schemas.microsoft.com/office/drawing/2010/main"/>
              </a:ext>
            </a:extLst>
          </a:blip>
          <a:stretch>
            <a:fillRect/>
          </a:stretch>
        </p:blipFill>
        <p:spPr>
          <a:xfrm>
            <a:off x="6370246" y="5276495"/>
            <a:ext cx="549185" cy="522000"/>
          </a:xfrm>
          <a:prstGeom prst="rect">
            <a:avLst/>
          </a:prstGeom>
        </p:spPr>
      </p:pic>
      <p:pic>
        <p:nvPicPr>
          <p:cNvPr id="14" name="Image 13">
            <a:extLst>
              <a:ext uri="{FF2B5EF4-FFF2-40B4-BE49-F238E27FC236}">
                <a16:creationId xmlns:a16="http://schemas.microsoft.com/office/drawing/2014/main" id="{E07909D3-E55C-1765-2C04-9CE4502B8407}"/>
              </a:ext>
            </a:extLst>
          </p:cNvPr>
          <p:cNvPicPr>
            <a:picLocks noChangeAspect="1"/>
          </p:cNvPicPr>
          <p:nvPr/>
        </p:nvPicPr>
        <p:blipFill>
          <a:blip r:embed="rId12" cstate="hqprint">
            <a:extLst>
              <a:ext uri="{28A0092B-C50C-407E-A947-70E740481C1C}">
                <a14:useLocalDpi xmlns:a14="http://schemas.microsoft.com/office/drawing/2010/main"/>
              </a:ext>
            </a:extLst>
          </a:blip>
          <a:stretch>
            <a:fillRect/>
          </a:stretch>
        </p:blipFill>
        <p:spPr>
          <a:xfrm>
            <a:off x="5791967" y="5276495"/>
            <a:ext cx="522000" cy="522000"/>
          </a:xfrm>
          <a:prstGeom prst="rect">
            <a:avLst/>
          </a:prstGeom>
        </p:spPr>
      </p:pic>
      <p:sp>
        <p:nvSpPr>
          <p:cNvPr id="15" name="Titolo 1">
            <a:extLst>
              <a:ext uri="{FF2B5EF4-FFF2-40B4-BE49-F238E27FC236}">
                <a16:creationId xmlns:a16="http://schemas.microsoft.com/office/drawing/2014/main" id="{B36A962A-3F40-F9CF-EEDC-F5E7E0113F30}"/>
              </a:ext>
            </a:extLst>
          </p:cNvPr>
          <p:cNvSpPr txBox="1">
            <a:spLocks/>
          </p:cNvSpPr>
          <p:nvPr/>
        </p:nvSpPr>
        <p:spPr>
          <a:xfrm>
            <a:off x="1838960" y="4438650"/>
            <a:ext cx="10099040" cy="828675"/>
          </a:xfrm>
          <a:prstGeom prst="rect">
            <a:avLst/>
          </a:prstGeom>
        </p:spPr>
        <p:txBody>
          <a:bodyPr vert="horz" lIns="91440" tIns="45720" rIns="91440" bIns="45720" rtlCol="0" anchor="ctr">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1800" i="1" dirty="0"/>
              <a:t>Morgan Bezard, Franck Chan Thaw, Lucas Valarcher, Jérémie Pragout, Jørgen Tulstrup, Marianne Wiese, Jasna Šinigoj, Matija Krivic, Luca Guerrieri, Paolo Primerano, Dana Čápová, Henning Lorenz, James Trench, Martin Nayembil, Helen Glaves, Julie Hollis, Lucas Ferreiros</a:t>
            </a:r>
          </a:p>
        </p:txBody>
      </p:sp>
    </p:spTree>
    <p:extLst>
      <p:ext uri="{BB962C8B-B14F-4D97-AF65-F5344CB8AC3E}">
        <p14:creationId xmlns:p14="http://schemas.microsoft.com/office/powerpoint/2010/main" val="1423510473"/>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485</TotalTime>
  <Words>767</Words>
  <Application>Microsoft Macintosh PowerPoint</Application>
  <PresentationFormat>Widescreen</PresentationFormat>
  <Paragraphs>46</Paragraphs>
  <Slides>6</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6</vt:i4>
      </vt:variant>
    </vt:vector>
  </HeadingPairs>
  <TitlesOfParts>
    <vt:vector size="10" baseType="lpstr">
      <vt:lpstr>Arial</vt:lpstr>
      <vt:lpstr>Calibri</vt:lpstr>
      <vt:lpstr>Calibri Light</vt:lpstr>
      <vt:lpstr>Tema di Office</vt:lpstr>
      <vt:lpstr>Presentazione standard di PowerPoint</vt:lpstr>
      <vt:lpstr>TCS in a nutshell… Scientific Areas of Interest</vt:lpstr>
      <vt:lpstr>Key activities in 2025</vt:lpstr>
      <vt:lpstr>Future Plans</vt:lpstr>
      <vt:lpstr>Training session on boreholes </vt:lpstr>
      <vt:lpstr>Presentazione standard di PowerPoint</vt:lpstr>
    </vt:vector>
  </TitlesOfParts>
  <Company>BRGM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EPOS - TCS GIM "Geological Informaiton and Modelling"</dc:title>
  <dc:subject>EPOS Days - 16-20 March 2026</dc:subject>
  <dc:creator>Dr. Marc Urvois (BRGM)</dc:creator>
  <cp:lastModifiedBy>Karl_EPOS ERIC </cp:lastModifiedBy>
  <cp:revision>27</cp:revision>
  <dcterms:created xsi:type="dcterms:W3CDTF">2026-02-14T10:36:05Z</dcterms:created>
  <dcterms:modified xsi:type="dcterms:W3CDTF">2026-03-16T11:54:29Z</dcterms:modified>
</cp:coreProperties>
</file>