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4" r:id="rId4"/>
    <p:sldId id="263" r:id="rId5"/>
    <p:sldId id="266" r:id="rId6"/>
    <p:sldId id="269" r:id="rId7"/>
    <p:sldId id="287" r:id="rId8"/>
    <p:sldId id="257" r:id="rId9"/>
    <p:sldId id="268" r:id="rId10"/>
    <p:sldId id="262" r:id="rId11"/>
    <p:sldId id="288" r:id="rId12"/>
    <p:sldId id="261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1AA156-30BD-43FF-95E8-B4E59FA8DBF5}" v="47" dt="2026-03-11T14:53:02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7"/>
    <p:restoredTop sz="69365" autoAdjust="0"/>
  </p:normalViewPr>
  <p:slideViewPr>
    <p:cSldViewPr snapToGrid="0">
      <p:cViewPr varScale="1">
        <p:scale>
          <a:sx n="73" d="100"/>
          <a:sy n="73" d="100"/>
        </p:scale>
        <p:origin x="18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61062-D8E4-4375-A6D8-56811A59156F}" type="datetimeFigureOut">
              <a:rPr lang="en-US" smtClean="0"/>
              <a:t>3/16/26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2C999-3EBE-4A86-B4BE-814CDC88107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66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Sgo</a:t>
            </a:r>
            <a:r>
              <a:rPr lang="pt-PT" dirty="0"/>
              <a:t> </a:t>
            </a:r>
            <a:r>
              <a:rPr lang="pt-PT" dirty="0" err="1"/>
              <a:t>ambrus</a:t>
            </a:r>
            <a:r>
              <a:rPr lang="pt-PT" dirty="0"/>
              <a:t> </a:t>
            </a:r>
            <a:r>
              <a:rPr lang="pt-PT" dirty="0" err="1"/>
              <a:t>waiting</a:t>
            </a:r>
            <a:r>
              <a:rPr lang="pt-PT" dirty="0"/>
              <a:t> for </a:t>
            </a:r>
            <a:r>
              <a:rPr lang="pt-PT" dirty="0" err="1"/>
              <a:t>metadata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2C999-3EBE-4A86-B4BE-814CDC8810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8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Michela </a:t>
            </a:r>
            <a:r>
              <a:rPr lang="en-US" dirty="0" err="1"/>
              <a:t>Ravanelli</a:t>
            </a:r>
            <a:r>
              <a:rPr lang="en-US" dirty="0"/>
              <a:t> is the person that will take over the scientific responsibilities related to EPOS-GNSS at OCA at the end of February. </a:t>
            </a:r>
            <a:br>
              <a:rPr lang="en-US" dirty="0"/>
            </a:b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David </a:t>
            </a:r>
            <a:r>
              <a:rPr lang="pt-PT" dirty="0" err="1"/>
              <a:t>Mencin</a:t>
            </a:r>
            <a:r>
              <a:rPr lang="pt-PT" dirty="0"/>
              <a:t> </a:t>
            </a:r>
            <a:r>
              <a:rPr lang="en-US" dirty="0" err="1"/>
              <a:t>EarthScope</a:t>
            </a:r>
            <a:r>
              <a:rPr lang="en-US" dirty="0"/>
              <a:t> Consortium/National Geophysical Observatory United</a:t>
            </a:r>
          </a:p>
          <a:p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Dina Vales </a:t>
            </a:r>
            <a:r>
              <a:rPr lang="pt-PT" dirty="0" err="1"/>
              <a:t>Instittuto</a:t>
            </a:r>
            <a:r>
              <a:rPr lang="pt-PT" dirty="0"/>
              <a:t> Português do Mar e da Atmosfera Portugal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Holger Steffen </a:t>
            </a:r>
            <a:r>
              <a:rPr lang="en-US" dirty="0" err="1"/>
              <a:t>Lantmäteriet</a:t>
            </a:r>
            <a:r>
              <a:rPr lang="en-US" dirty="0"/>
              <a:t> Sweden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GB" b="1" dirty="0">
                <a:highlight>
                  <a:srgbClr val="FFFF00"/>
                </a:highlight>
              </a:rPr>
              <a:t>Carine </a:t>
            </a:r>
            <a:r>
              <a:rPr lang="en-GB" b="1" dirty="0" err="1">
                <a:highlight>
                  <a:srgbClr val="FFFF00"/>
                </a:highlight>
              </a:rPr>
              <a:t>Bruyninx</a:t>
            </a:r>
            <a:r>
              <a:rPr lang="en-GB" dirty="0">
                <a:highlight>
                  <a:srgbClr val="FFFF00"/>
                </a:highlight>
              </a:rPr>
              <a:t> (ROB, Belgium), Chair of Executive Board, Harmonization data providers</a:t>
            </a:r>
          </a:p>
          <a:p>
            <a:pPr>
              <a:lnSpc>
                <a:spcPct val="150000"/>
              </a:lnSpc>
            </a:pPr>
            <a:r>
              <a:rPr lang="en-GB" b="1" dirty="0">
                <a:highlight>
                  <a:srgbClr val="FFFF00"/>
                </a:highlight>
              </a:rPr>
              <a:t>Anne </a:t>
            </a:r>
            <a:r>
              <a:rPr lang="en-GB" b="1" dirty="0" err="1">
                <a:highlight>
                  <a:srgbClr val="FFFF00"/>
                </a:highlight>
              </a:rPr>
              <a:t>Socquet</a:t>
            </a:r>
            <a:r>
              <a:rPr lang="en-GB" b="1" dirty="0">
                <a:highlight>
                  <a:srgbClr val="FFFF00"/>
                </a:highlight>
              </a:rPr>
              <a:t> </a:t>
            </a:r>
            <a:r>
              <a:rPr lang="en-GB" dirty="0">
                <a:highlight>
                  <a:srgbClr val="FFFF00"/>
                </a:highlight>
              </a:rPr>
              <a:t>(CNRS-UGA, France), Products</a:t>
            </a:r>
            <a:endParaRPr lang="en-GB" dirty="0">
              <a:highlight>
                <a:srgbClr val="FFFF00"/>
              </a:highlight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GB" b="1" dirty="0">
                <a:highlight>
                  <a:srgbClr val="FFFF00"/>
                </a:highlight>
              </a:rPr>
              <a:t>Mathilde </a:t>
            </a:r>
            <a:r>
              <a:rPr lang="en-GB" b="1" dirty="0" err="1">
                <a:highlight>
                  <a:srgbClr val="FFFF00"/>
                </a:highlight>
              </a:rPr>
              <a:t>Vergnolle</a:t>
            </a:r>
            <a:r>
              <a:rPr lang="en-GB" b="1" dirty="0">
                <a:highlight>
                  <a:srgbClr val="FFFF00"/>
                </a:highlight>
              </a:rPr>
              <a:t> </a:t>
            </a:r>
            <a:r>
              <a:rPr lang="en-GB" dirty="0">
                <a:highlight>
                  <a:srgbClr val="FFFF00"/>
                </a:highlight>
              </a:rPr>
              <a:t>(CNRS-UGA, France), Data Porta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Michela Ravanelli CNRS/OCA France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David Jessop CNRS Observatoire de Physique du Globe de Clermont-Ferrand France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Philippe </a:t>
            </a:r>
            <a:r>
              <a:rPr lang="fr-FR" dirty="0" err="1"/>
              <a:t>Labazuy</a:t>
            </a:r>
            <a:r>
              <a:rPr lang="fr-FR" dirty="0"/>
              <a:t> CNRS / OPGC / UCA France </a:t>
            </a:r>
          </a:p>
          <a:p>
            <a:pPr>
              <a:lnSpc>
                <a:spcPct val="150000"/>
              </a:lnSpc>
            </a:pPr>
            <a:r>
              <a:rPr lang="en-GB" dirty="0">
                <a:highlight>
                  <a:srgbClr val="FFFF00"/>
                </a:highlight>
              </a:rPr>
              <a:t>l</a:t>
            </a:r>
            <a:endParaRPr lang="en-GB" b="1" dirty="0">
              <a:highlight>
                <a:srgbClr val="FFFF00"/>
              </a:highlight>
              <a:ea typeface="Calibri" panose="020F0502020204030204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2C999-3EBE-4A86-B4BE-814CDC8810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1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a typeface="Calibri"/>
                <a:cs typeface="Calibri"/>
              </a:rPr>
              <a:t>HighLights</a:t>
            </a:r>
            <a:r>
              <a:rPr lang="en-US" dirty="0">
                <a:ea typeface="Calibri"/>
                <a:cs typeface="Calibri"/>
              </a:rPr>
              <a:t> – Stations @ Iceland and Greenland</a:t>
            </a:r>
            <a:endParaRPr lang="en-GB" dirty="0"/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2C999-3EBE-4A86-B4BE-814CDC8810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33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latin typeface="+mn-lt"/>
                <a:ea typeface="Calibri"/>
                <a:cs typeface="Calibri"/>
              </a:rPr>
              <a:t>GUI – update tech to react + backend monitoring/stats</a:t>
            </a:r>
          </a:p>
          <a:p>
            <a:pPr marL="1085850" lvl="2" indent="-171450">
              <a:buFont typeface="Wingdings,Sans-Serif" panose="020B0604020202020204" pitchFamily="34" charset="0"/>
              <a:buChar char="§"/>
            </a:pPr>
            <a:r>
              <a:rPr lang="en-GB" sz="2400" dirty="0">
                <a:solidFill>
                  <a:srgbClr val="FF0000"/>
                </a:solidFill>
                <a:latin typeface="+mn-lt"/>
                <a:ea typeface="Calibri"/>
                <a:cs typeface="Calibri"/>
              </a:rPr>
              <a:t>34k new files at Belgium node since last EPOS days  populated at Belgium node</a:t>
            </a:r>
            <a:endParaRPr lang="en-US" sz="2400" dirty="0">
              <a:solidFill>
                <a:srgbClr val="444444"/>
              </a:solidFill>
              <a:latin typeface="+mn-lt"/>
              <a:ea typeface="Calibri"/>
              <a:cs typeface="Calibri"/>
            </a:endParaRPr>
          </a:p>
          <a:p>
            <a:pPr marL="1543050" lvl="3" indent="-171450">
              <a:buFont typeface="Wingdings,Sans-Serif" panose="020B0604020202020204" pitchFamily="34" charset="0"/>
              <a:buChar char="§"/>
            </a:pPr>
            <a:r>
              <a:rPr lang="en-GB" sz="2400" dirty="0">
                <a:solidFill>
                  <a:srgbClr val="FF0000"/>
                </a:solidFill>
                <a:latin typeface="+mn-lt"/>
                <a:ea typeface="Calibri"/>
                <a:cs typeface="Calibri"/>
              </a:rPr>
              <a:t>Nao vale a </a:t>
            </a:r>
            <a:r>
              <a:rPr lang="en-GB" sz="2400" dirty="0" err="1">
                <a:solidFill>
                  <a:srgbClr val="FF0000"/>
                </a:solidFill>
                <a:latin typeface="+mn-lt"/>
                <a:ea typeface="Calibri"/>
                <a:cs typeface="Calibri"/>
              </a:rPr>
              <a:t>pena</a:t>
            </a:r>
            <a:r>
              <a:rPr lang="en-GB" sz="2400" dirty="0">
                <a:solidFill>
                  <a:srgbClr val="FF0000"/>
                </a:solidFill>
                <a:latin typeface="+mn-lt"/>
                <a:ea typeface="Calibri"/>
                <a:cs typeface="Calibri"/>
              </a:rPr>
              <a:t>, se </a:t>
            </a:r>
            <a:r>
              <a:rPr lang="en-GB" sz="2400" dirty="0" err="1">
                <a:solidFill>
                  <a:srgbClr val="FF0000"/>
                </a:solidFill>
                <a:latin typeface="+mn-lt"/>
                <a:ea typeface="Calibri"/>
                <a:cs typeface="Calibri"/>
              </a:rPr>
              <a:t>não</a:t>
            </a:r>
            <a:r>
              <a:rPr lang="en-GB" sz="2400" dirty="0">
                <a:solidFill>
                  <a:srgbClr val="FF0000"/>
                </a:solidFill>
                <a:latin typeface="+mn-lt"/>
                <a:ea typeface="Calibri"/>
                <a:cs typeface="Calibri"/>
              </a:rPr>
              <a:t> </a:t>
            </a:r>
            <a:r>
              <a:rPr lang="en-GB" sz="2400" dirty="0" err="1">
                <a:solidFill>
                  <a:srgbClr val="FF0000"/>
                </a:solidFill>
                <a:latin typeface="+mn-lt"/>
                <a:ea typeface="Calibri"/>
                <a:cs typeface="Calibri"/>
              </a:rPr>
              <a:t>tinha</a:t>
            </a:r>
            <a:r>
              <a:rPr lang="en-GB" sz="2400" dirty="0">
                <a:solidFill>
                  <a:srgbClr val="FF0000"/>
                </a:solidFill>
                <a:latin typeface="+mn-lt"/>
                <a:ea typeface="Calibri"/>
                <a:cs typeface="Calibri"/>
              </a:rPr>
              <a:t> de ter dados de </a:t>
            </a:r>
            <a:r>
              <a:rPr lang="en-GB" sz="2400" dirty="0" err="1">
                <a:solidFill>
                  <a:srgbClr val="FF0000"/>
                </a:solidFill>
                <a:latin typeface="+mn-lt"/>
                <a:ea typeface="Calibri"/>
                <a:cs typeface="Calibri"/>
              </a:rPr>
              <a:t>todos</a:t>
            </a:r>
            <a:r>
              <a:rPr lang="en-GB" sz="2400" dirty="0">
                <a:solidFill>
                  <a:srgbClr val="FF0000"/>
                </a:solidFill>
                <a:latin typeface="+mn-lt"/>
                <a:ea typeface="Calibri"/>
                <a:cs typeface="Calibri"/>
              </a:rPr>
              <a:t> </a:t>
            </a:r>
            <a:r>
              <a:rPr lang="en-GB" sz="2400" dirty="0" err="1">
                <a:solidFill>
                  <a:srgbClr val="FF0000"/>
                </a:solidFill>
                <a:latin typeface="+mn-lt"/>
                <a:ea typeface="Calibri"/>
                <a:cs typeface="Calibri"/>
              </a:rPr>
              <a:t>os</a:t>
            </a:r>
            <a:r>
              <a:rPr lang="en-GB" sz="2400" dirty="0">
                <a:solidFill>
                  <a:srgbClr val="FF0000"/>
                </a:solidFill>
                <a:latin typeface="+mn-lt"/>
                <a:ea typeface="Calibri"/>
                <a:cs typeface="Calibri"/>
              </a:rPr>
              <a:t> </a:t>
            </a:r>
            <a:r>
              <a:rPr lang="en-GB" sz="2400" dirty="0" err="1">
                <a:solidFill>
                  <a:srgbClr val="FF0000"/>
                </a:solidFill>
                <a:latin typeface="+mn-lt"/>
                <a:ea typeface="Calibri"/>
                <a:cs typeface="Calibri"/>
              </a:rPr>
              <a:t>nós</a:t>
            </a:r>
            <a:endParaRPr lang="en-GB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2C999-3EBE-4A86-B4BE-814CDC8810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08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Métois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Lecturer at Université Lyon 1 within the "Surface and Lithosphere" group.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 research focuses on the short-term deformation of the lithosphere associated with the seismic cycle. She specializes in processing GPS data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GAMIT/GIPSYX and applying continuous lithosphere formalisms to model deformation patterns, particularly in the Balkans, Europe, and Chile.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presentation will take place via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Teams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Monday,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23rd of February, from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10:00 CET to 11:00 CET.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2C999-3EBE-4A86-B4BE-814CDC8810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9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813F-62C6-A5D5-9EA1-0CA39316C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1A16F0-1CD1-96E7-5776-79C946CEC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E9BC0-8D26-143A-CEE6-8996059D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FE488-6DFB-DE1B-87B1-05409300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399"/>
            <a:ext cx="10515600" cy="364895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0C6BB-6928-C13E-2034-C77DAEB7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60AFA-C986-2165-404C-D0120E76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37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F877-4D7E-D104-D087-5B951208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2D62F-FA44-CEC6-6FD7-2815DB698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7992"/>
            <a:ext cx="5167489" cy="36153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3658C4-A31E-634E-5B7F-E9A4553EA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7992"/>
            <a:ext cx="5167489" cy="36153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1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BCC3CF1-8602-DF3E-DA18-3E9BB21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9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E3F5F-F48B-63A1-869B-D723B58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684C6A-9FFB-FC08-5119-2E6F6661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41C26F-0905-3CB9-3E63-4E405767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8"/>
            <a:ext cx="3932237" cy="3316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48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4AE3A-CBA8-FB61-0706-B5D38560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B17F68-E097-6C69-EFE9-E56047A0C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DC2EB4-4690-629C-C981-2B4EBD18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1600"/>
            <a:ext cx="3932237" cy="322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66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9F019-85F0-9CF8-791A-2023701A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2E578F-161A-AE12-0369-CDD9C2888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8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C7A3E3-0318-B7C0-A5F6-1E3FA6A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EC1F2-7D93-C8A5-FA1F-DE6384CF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3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horturl.at/7DbY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eodesy.unr.edu/NGLStationPages/gpsnetmap/GPSNetMap.html" TargetMode="External"/><Relationship Id="rId2" Type="http://schemas.openxmlformats.org/officeDocument/2006/relationships/hyperlink" Target="https://gnssproducts.epos.ubi.p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DSOlab/StrainTool/" TargetMode="External"/><Relationship Id="rId4" Type="http://schemas.openxmlformats.org/officeDocument/2006/relationships/hyperlink" Target="https://zenodo.org/records/1480088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nss-metadata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nssproducts.epos.ubi.pt/products-description" TargetMode="External"/><Relationship Id="rId4" Type="http://schemas.openxmlformats.org/officeDocument/2006/relationships/hyperlink" Target="https://gnssdata-epos.oca.e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681B1C9-2541-C427-0950-4D89558348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91636" y="2254250"/>
            <a:ext cx="3045062" cy="3239999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CA6B59D4-CFDB-C0BD-1B8A-12905CCEA9BE}"/>
              </a:ext>
            </a:extLst>
          </p:cNvPr>
          <p:cNvSpPr txBox="1">
            <a:spLocks/>
          </p:cNvSpPr>
          <p:nvPr/>
        </p:nvSpPr>
        <p:spPr>
          <a:xfrm>
            <a:off x="4097215" y="3024553"/>
            <a:ext cx="7546541" cy="264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2060"/>
                </a:solidFill>
                <a:latin typeface=""/>
              </a:rPr>
              <a:t>GNSS Data and Products</a:t>
            </a:r>
          </a:p>
          <a:p>
            <a:endParaRPr lang="en-GB" dirty="0">
              <a:solidFill>
                <a:srgbClr val="002060"/>
              </a:solidFill>
              <a:latin typeface=""/>
            </a:endParaRPr>
          </a:p>
          <a:p>
            <a:r>
              <a:rPr lang="en-GB" sz="5000" i="1" dirty="0">
                <a:solidFill>
                  <a:srgbClr val="002060"/>
                </a:solidFill>
                <a:latin typeface=""/>
              </a:rPr>
              <a:t>Paul Crocker</a:t>
            </a:r>
          </a:p>
        </p:txBody>
      </p:sp>
    </p:spTree>
    <p:extLst>
      <p:ext uri="{BB962C8B-B14F-4D97-AF65-F5344CB8AC3E}">
        <p14:creationId xmlns:p14="http://schemas.microsoft.com/office/powerpoint/2010/main" val="251690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4BDF18-FD05-D492-D326-7E0BC5E6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GNSS Community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822AF2-F13F-08F9-796E-67A518814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87399"/>
            <a:ext cx="7892441" cy="364895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/>
              <a:t>Webinar</a:t>
            </a:r>
            <a:endParaRPr lang="en-GB" dirty="0">
              <a:ea typeface="Calibri"/>
              <a:cs typeface="Calibri"/>
            </a:endParaRPr>
          </a:p>
          <a:p>
            <a:pPr lvl="1"/>
            <a:r>
              <a:rPr lang="en-US" dirty="0"/>
              <a:t>1st Webinar 23/2/26 was organized with over 140 persons attending the webinar !</a:t>
            </a:r>
          </a:p>
          <a:p>
            <a:pPr lvl="1"/>
            <a:r>
              <a:rPr lang="en-US" dirty="0"/>
              <a:t>Further events planned. </a:t>
            </a:r>
          </a:p>
          <a:p>
            <a:pPr lvl="2"/>
            <a:r>
              <a:rPr lang="en-US" i="1" dirty="0"/>
              <a:t>Next Event </a:t>
            </a:r>
            <a:r>
              <a:rPr lang="en-US" dirty="0"/>
              <a:t>The GNSS Data Quality Management Service (DQM)</a:t>
            </a:r>
          </a:p>
          <a:p>
            <a:pPr lvl="2"/>
            <a:r>
              <a:rPr lang="en-US" dirty="0"/>
              <a:t>For the whole EPOS community and EUREF station managers</a:t>
            </a:r>
            <a:endParaRPr lang="en-GB" dirty="0"/>
          </a:p>
          <a:p>
            <a:r>
              <a:rPr lang="en-GB" dirty="0"/>
              <a:t>EUREF Symposium 2025 Portugal</a:t>
            </a:r>
          </a:p>
          <a:p>
            <a:r>
              <a:rPr lang="pt-PT" dirty="0" err="1"/>
              <a:t>Communications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Journal</a:t>
            </a:r>
            <a:r>
              <a:rPr lang="pt-PT" dirty="0"/>
              <a:t> </a:t>
            </a:r>
            <a:r>
              <a:rPr lang="pt-PT" dirty="0" err="1"/>
              <a:t>Publications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https://shorturl.at/7DbYq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A0AE4-2B80-08F3-0C6F-3DF82B136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550" y="861836"/>
            <a:ext cx="2915058" cy="4123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822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0B1A0-6C51-A75D-0772-0F06807AC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Software </a:t>
            </a:r>
            <a:r>
              <a:rPr lang="en-GB" noProof="0" dirty="0" err="1"/>
              <a:t>Iniciatives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8DBDC-2908-B4F0-6613-6D070BE2F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393"/>
            <a:ext cx="10515600" cy="3899893"/>
          </a:xfrm>
        </p:spPr>
        <p:txBody>
          <a:bodyPr>
            <a:noAutofit/>
          </a:bodyPr>
          <a:lstStyle/>
          <a:p>
            <a:r>
              <a:rPr lang="en-GB" sz="1800" dirty="0"/>
              <a:t>Internal - GNSS TCS API  &amp; database – new updates</a:t>
            </a:r>
          </a:p>
          <a:p>
            <a:r>
              <a:rPr lang="en-US" sz="1800" dirty="0"/>
              <a:t>Ongoing - </a:t>
            </a:r>
            <a:r>
              <a:rPr lang="en-US" sz="1800" dirty="0" err="1"/>
              <a:t>FAIRness</a:t>
            </a:r>
            <a:r>
              <a:rPr lang="en-US" sz="1800" dirty="0"/>
              <a:t> improvements for the GNSS services</a:t>
            </a:r>
          </a:p>
          <a:p>
            <a:r>
              <a:rPr lang="en-US" sz="1800" b="1" dirty="0"/>
              <a:t>RRINGG</a:t>
            </a:r>
            <a:r>
              <a:rPr lang="en-US" sz="1800" dirty="0"/>
              <a:t> (2025)</a:t>
            </a:r>
          </a:p>
          <a:p>
            <a:pPr lvl="1"/>
            <a:r>
              <a:rPr lang="en-US" sz="1800" dirty="0"/>
              <a:t>An open-source program to correct InSAR velocity fields and reference InSAR time series to a standard global geodetic reference system, e.g. International Terrestrial Reference Frame</a:t>
            </a:r>
          </a:p>
          <a:p>
            <a:pPr lvl="1"/>
            <a:r>
              <a:rPr lang="en-US" sz="1800" dirty="0"/>
              <a:t>This software relies on data from GNSS stations available through </a:t>
            </a:r>
            <a:r>
              <a:rPr lang="en-US" sz="1800" dirty="0">
                <a:hlinkClick r:id="rId2"/>
              </a:rPr>
              <a:t>EPOS</a:t>
            </a:r>
            <a:r>
              <a:rPr lang="en-US" sz="1800" dirty="0"/>
              <a:t> (European Plate Observing System) and </a:t>
            </a:r>
            <a:r>
              <a:rPr lang="en-US" sz="1800" dirty="0">
                <a:hlinkClick r:id="rId3"/>
              </a:rPr>
              <a:t>NGL</a:t>
            </a:r>
            <a:r>
              <a:rPr lang="en-US" sz="1800" dirty="0"/>
              <a:t>  (Nevada Geodetic Laboratory) portals.   </a:t>
            </a:r>
            <a:r>
              <a:rPr lang="en-US" sz="1800" u="sng" dirty="0">
                <a:hlinkClick r:id="rId4"/>
              </a:rPr>
              <a:t>https://zenodo.org/records/14800884</a:t>
            </a:r>
          </a:p>
          <a:p>
            <a:r>
              <a:rPr lang="en-US" sz="1800" b="1" dirty="0" err="1"/>
              <a:t>StrainTool</a:t>
            </a:r>
            <a:r>
              <a:rPr lang="en-US" sz="1800" dirty="0"/>
              <a:t> (2024) </a:t>
            </a:r>
            <a:r>
              <a:rPr lang="en-US" sz="1800" dirty="0">
                <a:hlinkClick r:id="rId5"/>
              </a:rPr>
              <a:t>https://github.com/DSOlab/StrainTool/</a:t>
            </a:r>
            <a:endParaRPr lang="en-US" sz="1800" dirty="0"/>
          </a:p>
          <a:p>
            <a:r>
              <a:rPr lang="en-GB" sz="1800" b="1" dirty="0"/>
              <a:t>Cloud Native GNSS </a:t>
            </a:r>
            <a:r>
              <a:rPr lang="en-GB" sz="1800" dirty="0"/>
              <a:t>data storage Formats</a:t>
            </a:r>
          </a:p>
          <a:p>
            <a:pPr lvl="1"/>
            <a:r>
              <a:rPr lang="en-US" sz="1800" b="1" dirty="0"/>
              <a:t>Technical Workshop on Storage and Exchange Formats for GNSS Data - Feb 24-26, 2026 – Portugal </a:t>
            </a:r>
            <a:r>
              <a:rPr lang="en-US" sz="1800" dirty="0"/>
              <a:t>with </a:t>
            </a:r>
            <a:r>
              <a:rPr lang="en-US" sz="1800" i="1" dirty="0" err="1"/>
              <a:t>EarthScope</a:t>
            </a:r>
            <a:r>
              <a:rPr lang="en-US" sz="1800" dirty="0"/>
              <a:t> and </a:t>
            </a:r>
            <a:r>
              <a:rPr lang="en-US" sz="1800" i="1" dirty="0"/>
              <a:t>GFZ</a:t>
            </a:r>
            <a:r>
              <a:rPr lang="en-US" sz="1800" dirty="0"/>
              <a:t> focusing on the standardization of Array Based (</a:t>
            </a:r>
            <a:r>
              <a:rPr lang="en-GB" sz="1800" i="1" dirty="0" err="1"/>
              <a:t>TileDB</a:t>
            </a:r>
            <a:r>
              <a:rPr lang="en-GB" sz="1800" i="1" dirty="0"/>
              <a:t>  </a:t>
            </a:r>
            <a:r>
              <a:rPr lang="en-GB" sz="1800" dirty="0"/>
              <a:t>&amp; </a:t>
            </a:r>
            <a:r>
              <a:rPr lang="en-US" sz="1800" i="1" dirty="0"/>
              <a:t>Apache Parquet) </a:t>
            </a:r>
            <a:r>
              <a:rPr lang="en-US" sz="1800" dirty="0"/>
              <a:t>file formats for observation data </a:t>
            </a:r>
            <a:r>
              <a:rPr lang="en-US" sz="1800"/>
              <a:t>and its usage</a:t>
            </a:r>
            <a:r>
              <a:rPr lang="en-US" sz="1800" dirty="0"/>
              <a:t>.</a:t>
            </a:r>
            <a:br>
              <a:rPr lang="en-US" sz="1800" u="sng" dirty="0">
                <a:hlinkClick r:id="rId4"/>
              </a:rPr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18670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378528-93F1-69F3-D98B-C08B05F59616}"/>
              </a:ext>
            </a:extLst>
          </p:cNvPr>
          <p:cNvSpPr txBox="1">
            <a:spLocks/>
          </p:cNvSpPr>
          <p:nvPr/>
        </p:nvSpPr>
        <p:spPr>
          <a:xfrm>
            <a:off x="1676400" y="3533785"/>
            <a:ext cx="1042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2351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6945C-F6BB-B20E-D4BA-6C3790F8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275536"/>
                </a:solidFill>
              </a:rPr>
              <a:t>GNSS Data &amp; Products – Scientific Area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8461E-B644-2CC3-0BFA-9DB829041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399"/>
            <a:ext cx="10816253" cy="364895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285750" indent="-285750" algn="just">
              <a:lnSpc>
                <a:spcPct val="120000"/>
              </a:lnSpc>
            </a:pPr>
            <a:r>
              <a:rPr lang="en-US" sz="2400" b="1" dirty="0"/>
              <a:t>Implement the distributed dissemination of:</a:t>
            </a:r>
            <a:endParaRPr lang="en-US" sz="2000" b="1" dirty="0"/>
          </a:p>
          <a:p>
            <a:pPr marL="742950" lvl="1" indent="-285750" algn="just">
              <a:lnSpc>
                <a:spcPct val="120000"/>
              </a:lnSpc>
            </a:pPr>
            <a:r>
              <a:rPr lang="en-US" sz="2000" b="1" dirty="0"/>
              <a:t>Correct and Verified CORS Station </a:t>
            </a:r>
            <a:r>
              <a:rPr lang="en-US" sz="2000" b="1" dirty="0">
                <a:hlinkClick r:id="rId3"/>
              </a:rPr>
              <a:t>Metadata</a:t>
            </a:r>
            <a:r>
              <a:rPr lang="en-US" sz="2000" b="1" dirty="0"/>
              <a:t> </a:t>
            </a:r>
            <a:endParaRPr lang="en-US" sz="2000" b="1" dirty="0">
              <a:ea typeface="Calibri"/>
              <a:cs typeface="Calibri"/>
            </a:endParaRPr>
          </a:p>
          <a:p>
            <a:pPr marL="742950" lvl="1" indent="-285750" algn="just">
              <a:lnSpc>
                <a:spcPct val="120000"/>
              </a:lnSpc>
            </a:pPr>
            <a:r>
              <a:rPr lang="en-US" sz="2000" b="1" dirty="0"/>
              <a:t>File-based GNSS observation </a:t>
            </a:r>
            <a:r>
              <a:rPr lang="en-US" sz="2000" b="1" dirty="0">
                <a:hlinkClick r:id="rId4"/>
              </a:rPr>
              <a:t>Rinex data </a:t>
            </a:r>
            <a:r>
              <a:rPr lang="en-US" sz="2000" b="1" dirty="0"/>
              <a:t>currently for almost  ~</a:t>
            </a:r>
            <a:r>
              <a:rPr lang="en-US" sz="2000" b="1" u="sng" dirty="0"/>
              <a:t>2400 (2026</a:t>
            </a:r>
            <a:r>
              <a:rPr lang="en-US" sz="2000" b="1" dirty="0"/>
              <a:t>)  up from ~2000 (</a:t>
            </a:r>
            <a:r>
              <a:rPr lang="en-US" sz="2000" b="1" dirty="0" err="1"/>
              <a:t>EPOSDays</a:t>
            </a:r>
            <a:r>
              <a:rPr lang="en-US" sz="2000" b="1" dirty="0"/>
              <a:t> 2025)</a:t>
            </a:r>
            <a:endParaRPr lang="en-US" sz="2000" b="1" dirty="0">
              <a:ea typeface="Calibri"/>
              <a:cs typeface="Calibri"/>
            </a:endParaRPr>
          </a:p>
          <a:p>
            <a:pPr marL="1200150" lvl="2" indent="-285750" algn="just">
              <a:lnSpc>
                <a:spcPct val="120000"/>
              </a:lnSpc>
            </a:pPr>
            <a:r>
              <a:rPr lang="en-US" b="1" dirty="0"/>
              <a:t>Quality Controlled </a:t>
            </a:r>
          </a:p>
          <a:p>
            <a:pPr marL="742950" lvl="1" indent="-285750" algn="just">
              <a:lnSpc>
                <a:spcPct val="120000"/>
              </a:lnSpc>
            </a:pPr>
            <a:r>
              <a:rPr lang="en-US" sz="2000" b="1" dirty="0">
                <a:hlinkClick r:id="rId5"/>
              </a:rPr>
              <a:t>Derived Products </a:t>
            </a:r>
            <a:r>
              <a:rPr lang="en-US" sz="2000" b="1" dirty="0"/>
              <a:t>(currently accessible for ~2500 stations + 1000 stations awaiting metadata) </a:t>
            </a:r>
          </a:p>
          <a:p>
            <a:pPr marL="1200150" lvl="2" indent="-285750" algn="just">
              <a:lnSpc>
                <a:spcPct val="120000"/>
              </a:lnSpc>
            </a:pPr>
            <a:r>
              <a:rPr lang="en-US" b="1" dirty="0"/>
              <a:t>Coordinate Time Series,    Velocities,    Strain Rates,  …</a:t>
            </a:r>
          </a:p>
          <a:p>
            <a:pPr marL="1200150" lvl="2" indent="-285750" algn="just">
              <a:lnSpc>
                <a:spcPct val="120000"/>
              </a:lnSpc>
            </a:pPr>
            <a:r>
              <a:rPr lang="en-US" b="1" dirty="0">
                <a:hlinkClick r:id="rId5"/>
              </a:rPr>
              <a:t>Analysis centers: </a:t>
            </a:r>
            <a:r>
              <a:rPr lang="en-US" b="1" dirty="0"/>
              <a:t>EPOS (UGA-CNRS FR,INGV IT) EUREF (ROB BE, WUT PL), SGO-EPND (HU), LM SW </a:t>
            </a:r>
          </a:p>
          <a:p>
            <a:pPr marL="285750" indent="-285750" algn="just" fontAlgn="t">
              <a:lnSpc>
                <a:spcPct val="120000"/>
              </a:lnSpc>
            </a:pPr>
            <a:r>
              <a:rPr lang="en-US" sz="2000" b="1" dirty="0"/>
              <a:t>Interact with the geodetic community in Europe, at National and Pan-European (EUREF, EUMETNET) levels</a:t>
            </a:r>
            <a:endParaRPr lang="en-PT" sz="2000" b="1" dirty="0"/>
          </a:p>
          <a:p>
            <a:pPr marL="285750" indent="-285750" algn="just" fontAlgn="t">
              <a:lnSpc>
                <a:spcPct val="120000"/>
              </a:lnSpc>
            </a:pPr>
            <a:r>
              <a:rPr lang="en-US" sz="2000" b="1" dirty="0"/>
              <a:t>Ensure interoperability between EPOS GNSS services and EPOS Integrated Core Service</a:t>
            </a:r>
            <a:endParaRPr lang="en-PT" sz="2000" dirty="0"/>
          </a:p>
          <a:p>
            <a:pPr marL="285750" indent="-285750" algn="just">
              <a:lnSpc>
                <a:spcPct val="120000"/>
              </a:lnSpc>
            </a:pPr>
            <a:r>
              <a:rPr lang="en-US" sz="2000" b="1" dirty="0"/>
              <a:t>Promote multidisciplinary interoperability with other disciplines within EPOS, particularly: NFO &amp;  Volcanoes</a:t>
            </a:r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10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719A0-FBF6-9B80-1D1D-D0E3D9197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836"/>
            <a:ext cx="10774783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275536"/>
                </a:solidFill>
              </a:rPr>
              <a:t>TCS </a:t>
            </a:r>
            <a:r>
              <a:rPr lang="it-IT" b="1" dirty="0" err="1">
                <a:solidFill>
                  <a:srgbClr val="275536"/>
                </a:solidFill>
              </a:rPr>
              <a:t>Participants</a:t>
            </a:r>
            <a:r>
              <a:rPr lang="it-IT" b="1" dirty="0">
                <a:solidFill>
                  <a:srgbClr val="275536"/>
                </a:solidFill>
              </a:rPr>
              <a:t> @EPOS Days &amp; </a:t>
            </a:r>
            <a:r>
              <a:rPr lang="it-IT" b="1" dirty="0" err="1">
                <a:solidFill>
                  <a:srgbClr val="275536"/>
                </a:solidFill>
              </a:rPr>
              <a:t>role</a:t>
            </a:r>
            <a:r>
              <a:rPr lang="it-IT" b="1" dirty="0">
                <a:solidFill>
                  <a:srgbClr val="275536"/>
                </a:solidFill>
              </a:rPr>
              <a:t> in the TCS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C59E0-7136-CA20-2F40-E45BA53B3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520"/>
            <a:ext cx="8098766" cy="3704443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GB" sz="3000" b="1" dirty="0"/>
              <a:t>Rui Fernandes</a:t>
            </a:r>
            <a:r>
              <a:rPr lang="en-GB" sz="3000" dirty="0"/>
              <a:t> (UBI, Portugal), Chair of Governing Board, Products Portal</a:t>
            </a:r>
            <a:endParaRPr lang="pt-PT" sz="3000" dirty="0"/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3000" b="1" dirty="0"/>
              <a:t>Holger Steffen </a:t>
            </a:r>
            <a:r>
              <a:rPr lang="en-US" sz="3000" dirty="0"/>
              <a:t>(</a:t>
            </a:r>
            <a:r>
              <a:rPr lang="en-US" sz="3000" dirty="0" err="1"/>
              <a:t>Lantmäteriet</a:t>
            </a:r>
            <a:r>
              <a:rPr lang="en-US" sz="3000" dirty="0"/>
              <a:t>, Sweden), Chair of Executive Board, Strain Rates</a:t>
            </a:r>
            <a:endParaRPr lang="en-GB" sz="30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GB" sz="3000" b="1" dirty="0"/>
              <a:t>Luis Carvalho</a:t>
            </a:r>
            <a:r>
              <a:rPr lang="en-GB" sz="3000" dirty="0"/>
              <a:t> (UBI, Portugal), TCS-ICS Iterations, Software</a:t>
            </a:r>
            <a:endParaRPr lang="en-GB" sz="30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GB" sz="3000" b="1" dirty="0"/>
              <a:t>Paul Crocker</a:t>
            </a:r>
            <a:r>
              <a:rPr lang="en-GB" sz="3000" dirty="0"/>
              <a:t>   (UBI, Portugal), Software</a:t>
            </a:r>
            <a:endParaRPr lang="en-GB" sz="30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GB" sz="3000" b="1" dirty="0"/>
              <a:t>Juliette Legrand</a:t>
            </a:r>
            <a:r>
              <a:rPr lang="en-GB" sz="3000" dirty="0"/>
              <a:t> (ROB, Belgium), Software, Data quality Monitoring</a:t>
            </a:r>
            <a:endParaRPr lang="en-GB" sz="30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GB" sz="3000" b="1" dirty="0"/>
              <a:t>Jean-Luc Menut</a:t>
            </a:r>
            <a:r>
              <a:rPr lang="en-GB" sz="3000" dirty="0"/>
              <a:t> (CNRS-OCA, France), Software, Nodes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GB" sz="3000" b="1" dirty="0"/>
              <a:t>Michela </a:t>
            </a:r>
            <a:r>
              <a:rPr lang="en-GB" sz="3000" b="1" dirty="0" err="1"/>
              <a:t>Ravanelli</a:t>
            </a:r>
            <a:r>
              <a:rPr lang="en-GB" sz="3000" b="1" dirty="0"/>
              <a:t> </a:t>
            </a:r>
            <a:r>
              <a:rPr lang="en-GB" sz="3000" b="1" dirty="0">
                <a:ea typeface="Calibri"/>
                <a:cs typeface="Calibri"/>
              </a:rPr>
              <a:t> </a:t>
            </a:r>
            <a:r>
              <a:rPr lang="en-GB" sz="3000" dirty="0">
                <a:ea typeface="Calibri"/>
                <a:cs typeface="Calibri"/>
              </a:rPr>
              <a:t>(CNRS/OCA, France), Nodes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GB" sz="3000" b="1" dirty="0">
                <a:ea typeface="Calibri" panose="020F0502020204030204"/>
                <a:cs typeface="Calibri" panose="020F0502020204030204"/>
              </a:rPr>
              <a:t>Andras Fabian</a:t>
            </a:r>
            <a:r>
              <a:rPr lang="en-GB" sz="3000" dirty="0">
                <a:ea typeface="Calibri"/>
                <a:cs typeface="Calibri"/>
              </a:rPr>
              <a:t> (ROB, Belgium), Station and data providers metadata</a:t>
            </a:r>
            <a:endParaRPr lang="en-GB" sz="3000" dirty="0"/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GB" sz="3000" b="1" dirty="0"/>
              <a:t>Fikri </a:t>
            </a:r>
            <a:r>
              <a:rPr lang="en-GB" sz="3000" b="1" dirty="0" err="1"/>
              <a:t>Bamahry</a:t>
            </a:r>
            <a:r>
              <a:rPr lang="en-GB" sz="3000" dirty="0"/>
              <a:t> (ROB, Belgium), Early Career Researcher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GB" sz="3000" b="1" dirty="0">
                <a:ea typeface="Calibri" panose="020F0502020204030204"/>
                <a:cs typeface="Calibri" panose="020F0502020204030204"/>
              </a:rPr>
              <a:t>Ruben Carvalho </a:t>
            </a:r>
            <a:r>
              <a:rPr lang="en-GB" sz="3000" dirty="0"/>
              <a:t>(UBI, Portugal), Software, Early Career Researcher</a:t>
            </a:r>
          </a:p>
          <a:p>
            <a:pPr>
              <a:lnSpc>
                <a:spcPct val="150000"/>
              </a:lnSpc>
            </a:pPr>
            <a:endParaRPr lang="en-GB" b="1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7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9C3126-F7D5-24B9-689A-B6532CB1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GNSS Station Metadata and Providers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D8E313-CD84-F324-7479-36458B4E0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New Stations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ea typeface="+mn-lt"/>
                <a:cs typeface="+mn-lt"/>
              </a:rPr>
              <a:t>All the stations of the EUREF Permanent Network have joined EPOS and have been populated at the ROB-EUREF data node</a:t>
            </a:r>
          </a:p>
          <a:p>
            <a:r>
              <a:rPr lang="en-GB" dirty="0">
                <a:ea typeface="+mn-lt"/>
                <a:cs typeface="+mn-lt"/>
              </a:rPr>
              <a:t>New EPOS data suppliers (since March 2025): 30</a:t>
            </a:r>
          </a:p>
          <a:p>
            <a:r>
              <a:rPr lang="en-GB" dirty="0">
                <a:ea typeface="+mn-lt"/>
                <a:cs typeface="+mn-lt"/>
              </a:rPr>
              <a:t>Number of unique users who accessed the M3G gnss-metadata.eu home page in 2025: 10,773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81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FF220-9F37-B1B4-BBB2-EDFDB7795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109" y="585871"/>
            <a:ext cx="5369781" cy="589593"/>
          </a:xfrm>
        </p:spPr>
        <p:txBody>
          <a:bodyPr>
            <a:normAutofit fontScale="90000"/>
          </a:bodyPr>
          <a:lstStyle/>
          <a:p>
            <a:r>
              <a:rPr lang="pt-PT" dirty="0"/>
              <a:t>EPOS GNSS Data Nodes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243B5C-85F7-30F7-14A2-0D568346F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973" y="1550257"/>
            <a:ext cx="7850192" cy="1390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0E14D3-3DE8-18F1-C4AF-804B7D176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99"/>
          <a:stretch>
            <a:fillRect/>
          </a:stretch>
        </p:blipFill>
        <p:spPr>
          <a:xfrm>
            <a:off x="776973" y="3100433"/>
            <a:ext cx="7974768" cy="1948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F185E4-637B-326F-C357-69CF2502E202}"/>
              </a:ext>
            </a:extLst>
          </p:cNvPr>
          <p:cNvSpPr txBox="1"/>
          <p:nvPr/>
        </p:nvSpPr>
        <p:spPr>
          <a:xfrm>
            <a:off x="9024730" y="3438939"/>
            <a:ext cx="299499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/>
              <a:t>New Nodes : Planned 2026 </a:t>
            </a:r>
          </a:p>
          <a:p>
            <a:r>
              <a:rPr lang="en-US" b="1" dirty="0"/>
              <a:t>Icelandic EPOS-GNSS node</a:t>
            </a:r>
            <a:endParaRPr lang="en-US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161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78380-D64B-453E-96CF-4266EC8EC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 Light"/>
                <a:cs typeface="Calibri Light"/>
              </a:rPr>
              <a:t>GNSS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2EF92-9FE1-B5C0-4A44-03ED939B2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0968"/>
            <a:ext cx="6215743" cy="356509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>
                <a:latin typeface="Aptos"/>
                <a:ea typeface="Calibri"/>
                <a:cs typeface="Calibri"/>
              </a:rPr>
              <a:t>ROB-EUREF node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latin typeface="Aptos"/>
                <a:ea typeface="Calibri"/>
                <a:cs typeface="Calibri"/>
              </a:rPr>
              <a:t>500k+ new files and 71 new stations since last EPOS days populated at the ROB-EUREF node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>
              <a:latin typeface="Aptos"/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>
                <a:latin typeface="Aptos"/>
                <a:ea typeface="Calibri"/>
                <a:cs typeface="Calibri"/>
              </a:rPr>
              <a:t>GNSS Data Gateway DGW</a:t>
            </a:r>
            <a:endParaRPr lang="en-US" sz="2400" dirty="0">
              <a:solidFill>
                <a:srgbClr val="444444"/>
              </a:solidFill>
              <a:latin typeface="Aptos"/>
              <a:ea typeface="Calibri"/>
              <a:cs typeface="Calibri"/>
            </a:endParaRPr>
          </a:p>
          <a:p>
            <a:r>
              <a:rPr lang="en-US" sz="2400" dirty="0">
                <a:latin typeface="Aptos"/>
                <a:ea typeface="Calibri"/>
                <a:cs typeface="Calibri"/>
              </a:rPr>
              <a:t>Around </a:t>
            </a:r>
            <a:r>
              <a:rPr lang="en-US" sz="2400" dirty="0">
                <a:solidFill>
                  <a:srgbClr val="FF0000"/>
                </a:solidFill>
                <a:latin typeface="Aptos"/>
                <a:ea typeface="Calibri"/>
                <a:cs typeface="Calibri"/>
              </a:rPr>
              <a:t>11 million </a:t>
            </a:r>
            <a:r>
              <a:rPr lang="en-US" sz="2400" dirty="0">
                <a:latin typeface="Aptos"/>
                <a:ea typeface="Calibri"/>
                <a:cs typeface="Calibri"/>
              </a:rPr>
              <a:t>RINEX  (9.6M daily RINEX, 0.8M High Rate RINEX)  </a:t>
            </a:r>
          </a:p>
          <a:p>
            <a:r>
              <a:rPr lang="en-US" sz="2400" dirty="0">
                <a:latin typeface="Aptos"/>
                <a:ea typeface="Calibri"/>
                <a:cs typeface="Calibri"/>
              </a:rPr>
              <a:t>Available via TCS Portal GUI, API and ICS Portal</a:t>
            </a:r>
          </a:p>
          <a:p>
            <a:r>
              <a:rPr lang="en-US" sz="2400" dirty="0">
                <a:latin typeface="Aptos"/>
                <a:ea typeface="Calibri"/>
                <a:cs typeface="Calibri"/>
              </a:rPr>
              <a:t>New GUI (Nodejs-&gt;React) and </a:t>
            </a:r>
            <a:r>
              <a:rPr lang="en-US" sz="2400" dirty="0" err="1">
                <a:latin typeface="Aptos"/>
                <a:ea typeface="Calibri"/>
                <a:cs typeface="Calibri"/>
              </a:rPr>
              <a:t>BackEnd</a:t>
            </a:r>
            <a:endParaRPr lang="en-US" sz="2400" dirty="0">
              <a:latin typeface="Aptos"/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197F1-5784-4E7E-7745-6C604293C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282" y="2708380"/>
            <a:ext cx="4437254" cy="26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84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47D7D-D74D-112D-045A-5C9F84EE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496" y="483014"/>
            <a:ext cx="8231777" cy="300758"/>
          </a:xfrm>
        </p:spPr>
        <p:txBody>
          <a:bodyPr>
            <a:normAutofit fontScale="90000"/>
          </a:bodyPr>
          <a:lstStyle/>
          <a:p>
            <a:r>
              <a:rPr lang="pt-PT" dirty="0"/>
              <a:t>ICS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409CD-4BAF-8BA0-B1D1-A73992270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31" y="1031966"/>
            <a:ext cx="6543994" cy="47940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A0C2FD-236D-C1FA-8994-1403DDC3EF35}"/>
              </a:ext>
            </a:extLst>
          </p:cNvPr>
          <p:cNvSpPr txBox="1"/>
          <p:nvPr/>
        </p:nvSpPr>
        <p:spPr>
          <a:xfrm>
            <a:off x="7119257" y="749116"/>
            <a:ext cx="4963886" cy="56519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/>
              <a:t>Number of services 14 (</a:t>
            </a:r>
            <a:r>
              <a:rPr lang="en-US" b="1" dirty="0" err="1"/>
              <a:t>EPOSDays</a:t>
            </a:r>
            <a:r>
              <a:rPr lang="en-US" b="1" dirty="0"/>
              <a:t> 2025) </a:t>
            </a:r>
            <a:endParaRPr lang="en-US" dirty="0"/>
          </a:p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rgbClr val="000000"/>
                </a:solidFill>
              </a:rPr>
              <a:t>Number of services 18 (</a:t>
            </a:r>
            <a:r>
              <a:rPr lang="en-US" b="1" dirty="0" err="1">
                <a:solidFill>
                  <a:srgbClr val="000000"/>
                </a:solidFill>
              </a:rPr>
              <a:t>EPOSDays</a:t>
            </a:r>
            <a:r>
              <a:rPr lang="en-US" b="1" dirty="0">
                <a:solidFill>
                  <a:srgbClr val="000000"/>
                </a:solidFill>
              </a:rPr>
              <a:t> 2025)</a:t>
            </a:r>
            <a:endParaRPr lang="en-US" dirty="0">
              <a:solidFill>
                <a:srgbClr val="00000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rgbClr val="000000"/>
                </a:solidFill>
              </a:rPr>
              <a:t> </a:t>
            </a:r>
            <a:r>
              <a:rPr lang="en-US" b="1" dirty="0"/>
              <a:t>Services:</a:t>
            </a:r>
            <a:endParaRPr lang="en-US" dirty="0">
              <a:ea typeface="Calibri"/>
              <a:cs typeface="Calibri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GNSS Stations Discovery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with RINEX Data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with </a:t>
            </a:r>
            <a:r>
              <a:rPr lang="en-US" b="1" dirty="0">
                <a:solidFill>
                  <a:srgbClr val="FF0000"/>
                </a:solidFill>
              </a:rPr>
              <a:t>HIGH RATE RINEX</a:t>
            </a:r>
            <a:r>
              <a:rPr lang="en-US" b="1" dirty="0"/>
              <a:t> Data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cs typeface="Calibri"/>
              </a:rPr>
              <a:t>GNSS Stations </a:t>
            </a:r>
            <a:r>
              <a:rPr lang="en-US" b="1" dirty="0"/>
              <a:t>Metadata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 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List of RINEX Files search Parameters</a:t>
            </a:r>
            <a:endParaRPr lang="en-US" b="1" dirty="0">
              <a:cs typeface="Calibri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Metadata and </a:t>
            </a:r>
            <a:r>
              <a:rPr lang="en-US" b="1" dirty="0" err="1"/>
              <a:t>urls</a:t>
            </a:r>
            <a:r>
              <a:rPr lang="en-US" b="1" dirty="0"/>
              <a:t> of RINEX Files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Metadata and </a:t>
            </a:r>
            <a:r>
              <a:rPr lang="en-US" b="1" dirty="0" err="1"/>
              <a:t>urls</a:t>
            </a:r>
            <a:r>
              <a:rPr lang="en-US" b="1" dirty="0"/>
              <a:t> of </a:t>
            </a:r>
            <a:r>
              <a:rPr lang="en-US" b="1" dirty="0">
                <a:solidFill>
                  <a:srgbClr val="FF0000"/>
                </a:solidFill>
              </a:rPr>
              <a:t>HIGH RATE RINEX</a:t>
            </a:r>
            <a:r>
              <a:rPr lang="en-US" b="1" dirty="0"/>
              <a:t> Files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GNSS Stations with Products</a:t>
            </a:r>
            <a:endParaRPr lang="en-US" b="1" dirty="0">
              <a:cs typeface="Calibri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Positions Time-Series (4 providers)</a:t>
            </a:r>
            <a:endParaRPr lang="en-US" b="1" dirty="0">
              <a:cs typeface="Calibri"/>
            </a:endParaRP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Time Series Offsets from INGV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Time Series Offsets from UGA-CNRS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Velocities Solutions (4 providers)</a:t>
            </a:r>
            <a:endParaRPr lang="en-US" b="1" dirty="0">
              <a:cs typeface="Calibri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Strain Rates (1 Provider)</a:t>
            </a:r>
            <a:endParaRPr lang="en-US" b="1" dirty="0">
              <a:cs typeface="Calibri"/>
            </a:endParaRP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09783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9D4BB62-E16D-09EC-5782-F9AF2EC78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837"/>
            <a:ext cx="10515600" cy="601204"/>
          </a:xfrm>
        </p:spPr>
        <p:txBody>
          <a:bodyPr>
            <a:normAutofit fontScale="90000"/>
          </a:bodyPr>
          <a:lstStyle/>
          <a:p>
            <a:r>
              <a:rPr lang="en-GB" dirty="0"/>
              <a:t>ICS New Services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CB1D3B0-0882-DAD4-9904-4559EB2E2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829" y="1799095"/>
            <a:ext cx="7091897" cy="364895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Time-Series </a:t>
            </a:r>
            <a:r>
              <a:rPr lang="en-US" b="1" u="sng" dirty="0">
                <a:solidFill>
                  <a:srgbClr val="FF0000"/>
                </a:solidFill>
              </a:rPr>
              <a:t>offsets</a:t>
            </a:r>
            <a:r>
              <a:rPr lang="en-US" dirty="0"/>
              <a:t>—sudden position changes at permanent stations—are critical as they provide direct, high-precision measurements of how the Earth’s surface moves during events such as earthquakes, volcanic intrusions, landslides. </a:t>
            </a:r>
          </a:p>
          <a:p>
            <a:r>
              <a:rPr lang="en-US" dirty="0"/>
              <a:t>GNSS TCS provides station offsets labelled as station events as Instrument, Co-Seismic or Other (</a:t>
            </a:r>
            <a:r>
              <a:rPr lang="en-US" dirty="0" err="1"/>
              <a:t>json</a:t>
            </a:r>
            <a:r>
              <a:rPr lang="en-US" dirty="0"/>
              <a:t> format) – </a:t>
            </a:r>
          </a:p>
          <a:p>
            <a:pPr lvl="1"/>
            <a:r>
              <a:rPr lang="en-US" dirty="0"/>
              <a:t>future  will be graphic, </a:t>
            </a:r>
            <a:r>
              <a:rPr lang="en-US" dirty="0" err="1"/>
              <a:t>geojson</a:t>
            </a:r>
            <a:r>
              <a:rPr lang="en-US" dirty="0"/>
              <a:t>, e </a:t>
            </a:r>
            <a:r>
              <a:rPr lang="en-US" dirty="0" err="1"/>
              <a:t>json</a:t>
            </a:r>
            <a:r>
              <a:rPr lang="en-US" dirty="0"/>
              <a:t>.</a:t>
            </a:r>
          </a:p>
          <a:p>
            <a:pPr lvl="1"/>
            <a:r>
              <a:rPr lang="en-GB" dirty="0"/>
              <a:t>More details in ECR talk (Ruben </a:t>
            </a:r>
            <a:r>
              <a:rPr lang="en-GB" dirty="0" err="1"/>
              <a:t>cARVALHO</a:t>
            </a:r>
            <a:r>
              <a:rPr lang="en-GB" dirty="0"/>
              <a:t>) 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139F5-C11F-1D92-9B48-EBFC25B4F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335" y="656101"/>
            <a:ext cx="3423703" cy="508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8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57513-4AC6-BC62-F7C8-93F9768F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 Light"/>
                <a:cs typeface="Calibri Light"/>
              </a:rPr>
              <a:t>GNSS Planned Products </a:t>
            </a:r>
            <a:r>
              <a:rPr lang="en-GB">
                <a:ea typeface="Calibri Light"/>
                <a:cs typeface="Calibri Light"/>
              </a:rPr>
              <a:t>Highlights for 2026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05B4-D0E9-22CA-5548-1168D1039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A new reprocessed solution based on EPN-repro3 will be online shortly after EPOS days</a:t>
            </a:r>
          </a:p>
          <a:p>
            <a:r>
              <a:rPr lang="en-US" dirty="0" err="1"/>
              <a:t>TimeSeries</a:t>
            </a:r>
            <a:r>
              <a:rPr lang="en-US" dirty="0"/>
              <a:t> and Velocity Products: New Solutions from INGV and UGA AC to be published shortly with DOI’s</a:t>
            </a:r>
          </a:p>
          <a:p>
            <a:r>
              <a:rPr lang="en-US" dirty="0"/>
              <a:t>Portals Offsets : </a:t>
            </a:r>
          </a:p>
          <a:p>
            <a:pPr lvl="1"/>
            <a:r>
              <a:rPr lang="en-US" dirty="0"/>
              <a:t>GNSS Product Portal : map view for the offsets - allowing a search by time</a:t>
            </a:r>
          </a:p>
          <a:p>
            <a:pPr lvl="1"/>
            <a:r>
              <a:rPr lang="en-US" dirty="0"/>
              <a:t>EPOS-ICS :  search by seismic event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67701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1074</Words>
  <Application>Microsoft Macintosh PowerPoint</Application>
  <PresentationFormat>Widescreen</PresentationFormat>
  <Paragraphs>117</Paragraphs>
  <Slides>12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Courier New</vt:lpstr>
      <vt:lpstr>Wingdings,Sans-Serif</vt:lpstr>
      <vt:lpstr>Tema di Office</vt:lpstr>
      <vt:lpstr>Presentazione standard di PowerPoint</vt:lpstr>
      <vt:lpstr>GNSS Data &amp; Products – Scientific Area </vt:lpstr>
      <vt:lpstr>TCS Participants @EPOS Days &amp; role in the TCS</vt:lpstr>
      <vt:lpstr>GNSS Station Metadata and Providers</vt:lpstr>
      <vt:lpstr>EPOS GNSS Data Nodes</vt:lpstr>
      <vt:lpstr>GNSS DATA</vt:lpstr>
      <vt:lpstr>ICS</vt:lpstr>
      <vt:lpstr>ICS New Services</vt:lpstr>
      <vt:lpstr>GNSS Planned Products Highlights for 2026</vt:lpstr>
      <vt:lpstr>GNSS Community</vt:lpstr>
      <vt:lpstr>Software Iniciatives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Angioni</dc:creator>
  <cp:lastModifiedBy>Karl_EPOS ERIC </cp:lastModifiedBy>
  <cp:revision>110</cp:revision>
  <dcterms:created xsi:type="dcterms:W3CDTF">2026-02-14T10:36:05Z</dcterms:created>
  <dcterms:modified xsi:type="dcterms:W3CDTF">2026-03-16T10:34:27Z</dcterms:modified>
</cp:coreProperties>
</file>