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" roundtripDataSignature="AMtx7mjzWgn3ubPNQePmNiaeknBaGr1e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3"/>
  </p:normalViewPr>
  <p:slideViewPr>
    <p:cSldViewPr snapToGrid="0">
      <p:cViewPr varScale="1">
        <p:scale>
          <a:sx n="102" d="100"/>
          <a:sy n="102" d="100"/>
        </p:scale>
        <p:origin x="8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ce867ebab1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8" name="Google Shape;48;g3ce867ebab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 WOULD MENTION HOW TRASFORM2 IS HELPING THE COMMUNITY…</a:t>
            </a:r>
            <a:endParaRPr/>
          </a:p>
        </p:txBody>
      </p:sp>
      <p:sp>
        <p:nvSpPr>
          <p:cNvPr id="64" name="Google Shape;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cee4d47eb3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3cee4d47eb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 rot="5400000">
            <a:off x="4346222" y="-1171222"/>
            <a:ext cx="349955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 txBox="1"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1"/>
          </p:nvPr>
        </p:nvSpPr>
        <p:spPr>
          <a:xfrm>
            <a:off x="838200" y="2187399"/>
            <a:ext cx="10515600" cy="364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1"/>
          <p:cNvSpPr txBox="1"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1"/>
          </p:nvPr>
        </p:nvSpPr>
        <p:spPr>
          <a:xfrm>
            <a:off x="838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2"/>
          </p:nvPr>
        </p:nvSpPr>
        <p:spPr>
          <a:xfrm>
            <a:off x="6172200" y="2107992"/>
            <a:ext cx="5167489" cy="3615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839788" y="2641600"/>
            <a:ext cx="3932237" cy="3227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3661" y="2254250"/>
            <a:ext cx="3045062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"/>
          <p:cNvSpPr txBox="1"/>
          <p:nvPr/>
        </p:nvSpPr>
        <p:spPr>
          <a:xfrm>
            <a:off x="3983277" y="2617505"/>
            <a:ext cx="8067575" cy="3575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Exploring Active Fault Processes with High-Resolution Observation</a:t>
            </a:r>
            <a:endParaRPr lang="en-GB" sz="3600" b="1" dirty="0">
              <a:solidFill>
                <a:srgbClr val="002060"/>
              </a:solidFill>
              <a:latin typeface="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lang="en-GB" sz="3600" b="1" i="0" u="none" strike="noStrike" cap="none" dirty="0">
              <a:solidFill>
                <a:srgbClr val="002060"/>
              </a:solidFill>
              <a:latin typeface="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1400" b="0" i="0" u="none" strike="noStrike" cap="none" dirty="0">
              <a:solidFill>
                <a:srgbClr val="002060"/>
              </a:solidFill>
              <a:latin typeface="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Calibri"/>
              <a:buNone/>
            </a:pP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Lauro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Chiaraluce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Gaetano Festa, </a:t>
            </a:r>
            <a:r>
              <a:rPr lang="en-GB" sz="1300" b="1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Alexandru </a:t>
            </a:r>
            <a:r>
              <a:rPr lang="en-GB" sz="1300" b="1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Marmureanu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Ovidiu Jianu, Luca Elia, Ivano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Matiddi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Antonio Scala, Mihaela Dragan, Pascal Bernard, Christos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Evanghelidis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Sokos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 Efthimios, George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Kaviris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Semih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Ergintav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Stanka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Šebela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Meier Men-Andrin, Alessandro Vuan, Giovanni Costa, Panagiotis Elias, El-Madani Aissaoui, Enrico Magrin,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Žan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Kafol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Ioannis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Karamitros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Christos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Babekos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, </a:t>
            </a:r>
            <a:r>
              <a:rPr lang="en-GB" sz="1300" b="0" i="1" u="none" strike="noStrike" cap="none" dirty="0" err="1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Lambotte</a:t>
            </a:r>
            <a:r>
              <a:rPr lang="en-GB" sz="1300" b="0" i="1" u="none" strike="noStrike" cap="none" dirty="0">
                <a:solidFill>
                  <a:srgbClr val="002060"/>
                </a:solidFill>
                <a:latin typeface=""/>
                <a:ea typeface="Calibri"/>
                <a:cs typeface="Calibri"/>
                <a:sym typeface="Calibri"/>
              </a:rPr>
              <a:t> Sophie</a:t>
            </a:r>
            <a:endParaRPr sz="1400" b="0" i="1" u="none" strike="noStrike" cap="none" dirty="0">
              <a:solidFill>
                <a:srgbClr val="002060"/>
              </a:solidFill>
              <a:latin typeface="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3ce867ebab1_0_14"/>
          <p:cNvSpPr txBox="1"/>
          <p:nvPr/>
        </p:nvSpPr>
        <p:spPr>
          <a:xfrm>
            <a:off x="299874" y="3031852"/>
            <a:ext cx="30153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Earthquake studies involve phenomena from multiple research fields.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installed </a:t>
            </a:r>
            <a: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 multidisciplinary infrastructures </a:t>
            </a: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active faults in different tectonic settings.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High-resolution data from dense networks enable the development</a:t>
            </a:r>
            <a:b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innovative scientific products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g3ce867ebab1_0_14"/>
          <p:cNvSpPr txBox="1"/>
          <p:nvPr/>
        </p:nvSpPr>
        <p:spPr>
          <a:xfrm>
            <a:off x="9570230" y="1583197"/>
            <a:ext cx="22221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FRIDGE</a:t>
            </a:r>
            <a:r>
              <a:rPr lang="en-GB" sz="14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- Federated </a:t>
            </a:r>
            <a:r>
              <a:rPr lang="en-GB" sz="14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data gateway </a:t>
            </a:r>
            <a:r>
              <a:rPr lang="en-GB" sz="14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for sharing multidisciplinary data and scientific products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18006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develop tools for scientific analysis, target-oriented alert systems and decision modules for risk mitigation actions</a:t>
            </a:r>
            <a:r>
              <a:rPr lang="en-GB" sz="1400" b="0" i="0" u="none" strike="noStrike" cap="none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18006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1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CREW </a:t>
            </a:r>
            <a:r>
              <a:rPr lang="en-GB" sz="1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– testing centre for earthquake </a:t>
            </a:r>
            <a:r>
              <a:rPr lang="en-GB" sz="1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early warning systems </a:t>
            </a:r>
            <a:r>
              <a:rPr lang="en-GB" sz="1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comparison on benchmarked datasets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g3ce867ebab1_0_14"/>
          <p:cNvSpPr txBox="1"/>
          <p:nvPr/>
        </p:nvSpPr>
        <p:spPr>
          <a:xfrm>
            <a:off x="529536" y="5523576"/>
            <a:ext cx="1113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700" b="1" i="0" u="none" strike="noStrike" cap="none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Connections: </a:t>
            </a:r>
            <a:r>
              <a:rPr lang="en-GB" sz="17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Seismology</a:t>
            </a:r>
            <a:r>
              <a:rPr lang="en-GB" sz="1700" b="0" i="0" u="none" strike="noStrike" cap="none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17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Geodesy</a:t>
            </a:r>
            <a:r>
              <a:rPr lang="en-GB" sz="1700" b="0" i="0" u="none" strike="noStrike" cap="none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GB" sz="17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Satellite</a:t>
            </a:r>
            <a:r>
              <a:rPr lang="en-GB" sz="1700" b="0" i="0" u="none" strike="noStrike" cap="none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 sz="1700" b="0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Anthropogenic Hazard </a:t>
            </a:r>
            <a:r>
              <a:rPr lang="en-GB" sz="1700" b="0" i="0" u="none" strike="noStrike" cap="none">
                <a:solidFill>
                  <a:srgbClr val="18006D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GB" sz="17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Volcanology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g3ce867ebab1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6743" y="5203079"/>
            <a:ext cx="438152" cy="43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g3ce867ebab1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9147" y="5201852"/>
            <a:ext cx="458074" cy="4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g3ce867ebab1_0_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4888" y="5201852"/>
            <a:ext cx="458074" cy="4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g3ce867ebab1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12142" y="5193118"/>
            <a:ext cx="458074" cy="4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3ce867ebab1_0_14" descr="Immagine che contiene cerchio, design, illustrazione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89127" y="5239286"/>
            <a:ext cx="381199" cy="38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3ce867ebab1_0_14"/>
          <p:cNvPicPr preferRelativeResize="0"/>
          <p:nvPr/>
        </p:nvPicPr>
        <p:blipFill rotWithShape="1">
          <a:blip r:embed="rId8">
            <a:alphaModFix/>
          </a:blip>
          <a:srcRect l="91770" t="31300" r="-91770" b="-31300"/>
          <a:stretch/>
        </p:blipFill>
        <p:spPr>
          <a:xfrm>
            <a:off x="299863" y="1419525"/>
            <a:ext cx="562927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g3ce867ebab1_0_14"/>
          <p:cNvPicPr preferRelativeResize="0"/>
          <p:nvPr/>
        </p:nvPicPr>
        <p:blipFill rotWithShape="1">
          <a:blip r:embed="rId9">
            <a:alphaModFix/>
          </a:blip>
          <a:srcRect b="31201"/>
          <a:stretch/>
        </p:blipFill>
        <p:spPr>
          <a:xfrm>
            <a:off x="3315275" y="497450"/>
            <a:ext cx="6254950" cy="500094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3ce867ebab1_0_14"/>
          <p:cNvSpPr txBox="1"/>
          <p:nvPr/>
        </p:nvSpPr>
        <p:spPr>
          <a:xfrm>
            <a:off x="230750" y="1640776"/>
            <a:ext cx="4012200" cy="12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 Full Members (new KARST - NITRO)</a:t>
            </a:r>
            <a:endParaRPr sz="17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7 countries/12 institutions</a:t>
            </a:r>
            <a:endParaRPr sz="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GB" sz="1700" b="1" i="0" u="none" strike="noStrike" cap="none">
                <a:solidFill>
                  <a:srgbClr val="00B05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SPAIN </a:t>
            </a:r>
            <a:r>
              <a:rPr lang="en-GB" sz="1700" b="0" i="0" u="none" strike="noStrike" cap="none">
                <a:solidFill>
                  <a:srgbClr val="00B05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and possibly</a:t>
            </a:r>
            <a:r>
              <a:rPr lang="en-GB" sz="1700" b="1" i="0" u="none" strike="noStrike" cap="none">
                <a:solidFill>
                  <a:srgbClr val="00B05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Hungary </a:t>
            </a:r>
            <a:r>
              <a:rPr lang="en-GB" sz="1700" b="0" i="0" u="none" strike="noStrike" cap="none">
                <a:solidFill>
                  <a:srgbClr val="00B05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GB" sz="1700" b="1" i="0" u="none" strike="noStrike" cap="none">
                <a:solidFill>
                  <a:srgbClr val="00B05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Czech Republic </a:t>
            </a:r>
            <a:r>
              <a:rPr lang="en-GB" sz="1700" b="0" i="0" u="none" strike="noStrike" cap="none">
                <a:solidFill>
                  <a:srgbClr val="00B05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too,</a:t>
            </a:r>
            <a:r>
              <a:rPr lang="en-GB" sz="1700" b="1" i="0" u="none" strike="noStrike" cap="none">
                <a:solidFill>
                  <a:srgbClr val="00B05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700" b="0" i="0" u="none" strike="noStrike" cap="none">
                <a:solidFill>
                  <a:srgbClr val="00B05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soon become</a:t>
            </a:r>
            <a:r>
              <a:rPr lang="en-GB" sz="1700" b="1" i="0" u="none" strike="noStrike" cap="none">
                <a:solidFill>
                  <a:srgbClr val="00B05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OBSERVERS</a:t>
            </a:r>
            <a:r>
              <a:rPr lang="en-GB" sz="1700" b="1" i="0" u="none" strike="noStrike" cap="none">
                <a:solidFill>
                  <a:srgbClr val="00B050"/>
                </a:solidFill>
                <a:highlight>
                  <a:srgbClr val="FFD966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 b="1" i="0" u="none" strike="noStrike" cap="none">
              <a:solidFill>
                <a:srgbClr val="00B050"/>
              </a:solidFill>
              <a:highlight>
                <a:srgbClr val="FFD96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g3ce867ebab1_0_14"/>
          <p:cNvSpPr txBox="1"/>
          <p:nvPr/>
        </p:nvSpPr>
        <p:spPr>
          <a:xfrm>
            <a:off x="104042" y="680630"/>
            <a:ext cx="1178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TCS NFO Consortium - </a:t>
            </a:r>
            <a:r>
              <a:rPr lang="en-GB" sz="2400" b="1" i="0" u="none" strike="noStrike" cap="non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Scientific area</a:t>
            </a:r>
            <a:endParaRPr sz="1400" b="0" i="0" u="none" strike="noStrike" cap="none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Toward a better understanding of the multi-scale, physical/chemical processes responsible for the earthquakes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838200" y="861826"/>
            <a:ext cx="10515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918"/>
              <a:buFont typeface="Calibri"/>
              <a:buNone/>
            </a:pPr>
            <a:r>
              <a:rPr lang="en-GB" sz="3700" b="1"/>
              <a:t>Work Plan 2025-2026</a:t>
            </a:r>
            <a:endParaRPr sz="3700" b="1"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378950" y="1419175"/>
            <a:ext cx="10751700" cy="41565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Improvement existing services and interoperability - harmonization of DDSS across the TCSs and ICS, plus increase service robustness through improved interoperability layer (FRIDGE) </a:t>
            </a:r>
            <a:endParaRPr sz="170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5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Enlarging the DDSS portfolio through new services - services development for new products like: Velocity and attenuation models  (1D-2D-3D);  Enhanced earthquakes catalogues.</a:t>
            </a:r>
            <a:endParaRPr sz="170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5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b="1">
                <a:highlight>
                  <a:schemeClr val="lt1"/>
                </a:highlight>
              </a:rPr>
              <a:t>Ongoing integration of DDSS from Observer NFOs (NITRO and KARST). </a:t>
            </a:r>
            <a:endParaRPr sz="1700" b="1">
              <a:highlight>
                <a:schemeClr val="lt1"/>
              </a:highlight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5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New tools - Visualization of multidisciplinary time series for comparison and analysis, software for specific data/products quality assurance.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5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New service for EPOS as innovative geochemical technology and data (EPOS-ON),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700"/>
              <a:t>        Deformation data </a:t>
            </a:r>
            <a:r>
              <a:rPr lang="en-GB" sz="1700">
                <a:highlight>
                  <a:schemeClr val="lt1"/>
                </a:highlight>
              </a:rPr>
              <a:t>(TRANSFORM2 and National projects)</a:t>
            </a:r>
            <a:endParaRPr sz="1700">
              <a:highlight>
                <a:schemeClr val="lt1"/>
              </a:highlight>
            </a:endParaRPr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5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Extend the TCS participation to new NFOs across Europe (Spain, Hungary, </a:t>
            </a:r>
            <a:r>
              <a:rPr lang="en-GB" sz="1700">
                <a:highlight>
                  <a:schemeClr val="lt1"/>
                </a:highlight>
              </a:rPr>
              <a:t>Czech Republic )</a:t>
            </a:r>
            <a:endParaRPr sz="1700">
              <a:highlight>
                <a:schemeClr val="lt1"/>
              </a:highlight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500"/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Interaction with international initiatives worldwide 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700"/>
              <a:t>     </a:t>
            </a:r>
            <a:r>
              <a:rPr lang="en-GB" sz="1700">
                <a:highlight>
                  <a:schemeClr val="lt1"/>
                </a:highlight>
              </a:rPr>
              <a:t>   (United States - China - Japan –via </a:t>
            </a:r>
            <a:r>
              <a:rPr lang="en-GB" sz="1700" b="1">
                <a:highlight>
                  <a:schemeClr val="lt1"/>
                </a:highlight>
              </a:rPr>
              <a:t>EPOS - ON</a:t>
            </a:r>
            <a:r>
              <a:rPr lang="en-GB" sz="1700">
                <a:highlight>
                  <a:schemeClr val="lt1"/>
                </a:highlight>
              </a:rPr>
              <a:t>)</a:t>
            </a:r>
            <a:endParaRPr sz="1700">
              <a:highlight>
                <a:schemeClr val="lt1"/>
              </a:highlight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5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Connecting EEW facility CREW with data provision from different NFOs (</a:t>
            </a:r>
            <a:r>
              <a:rPr lang="en-GB" sz="1700" b="1"/>
              <a:t>EPOS- ON</a:t>
            </a:r>
            <a:r>
              <a:rPr lang="en-GB" sz="1700"/>
              <a:t>)</a:t>
            </a:r>
            <a:endParaRPr sz="1700"/>
          </a:p>
        </p:txBody>
      </p:sp>
      <p:pic>
        <p:nvPicPr>
          <p:cNvPr id="68" name="Google Shape;68;p5"/>
          <p:cNvPicPr preferRelativeResize="0"/>
          <p:nvPr/>
        </p:nvPicPr>
        <p:blipFill rotWithShape="1">
          <a:blip r:embed="rId3">
            <a:alphaModFix/>
          </a:blip>
          <a:srcRect l="13791" t="15753" r="12025" b="46315"/>
          <a:stretch/>
        </p:blipFill>
        <p:spPr>
          <a:xfrm>
            <a:off x="8651875" y="3299275"/>
            <a:ext cx="3377198" cy="2425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890325" y="820156"/>
            <a:ext cx="105156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500" b="1"/>
              <a:t>NFO Community projects:</a:t>
            </a:r>
            <a:endParaRPr sz="3500" b="1"/>
          </a:p>
        </p:txBody>
      </p:sp>
      <p:pic>
        <p:nvPicPr>
          <p:cNvPr id="74" name="Google Shape;7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7213" y="1095797"/>
            <a:ext cx="4285437" cy="10560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"/>
          <p:cNvSpPr txBox="1"/>
          <p:nvPr/>
        </p:nvSpPr>
        <p:spPr>
          <a:xfrm>
            <a:off x="80000" y="4488825"/>
            <a:ext cx="6058200" cy="11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 and implementation of software platforms for EEWS  that combine recent algorithms for real-time, rapid earthquake location, magnitude estimation and damage assessment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coming from NFOs monitored by geochemical spectrometer will be made available as a service.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4"/>
          <p:cNvSpPr txBox="1"/>
          <p:nvPr/>
        </p:nvSpPr>
        <p:spPr>
          <a:xfrm>
            <a:off x="6301125" y="2166000"/>
            <a:ext cx="54063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Innovative sensor concept</a:t>
            </a: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aim to test and study the feasibility of new sensors (seismic, acoustic, geodetic, and geochemical) that will go beyond the state-of-the-art and will become a strategic asset for the next generation of NFO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Workflows for enhanced detectability and earthquakes catalogues - </a:t>
            </a: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Learning (ML) algorithms and Digital Acoustic Sensing (DAS) of fiber optic cables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Bed concept - </a:t>
            </a:r>
            <a:r>
              <a:rPr lang="en-GB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and test new measuring sensors and methodologies for studying natural systems at several sites (test-beds)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3988" y="4275308"/>
            <a:ext cx="2822262" cy="127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700" y="2400963"/>
            <a:ext cx="5926499" cy="183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0899" y="1569525"/>
            <a:ext cx="2162844" cy="5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32050" y="4275300"/>
            <a:ext cx="2256845" cy="127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cee4d47eb3_2_0"/>
          <p:cNvSpPr txBox="1">
            <a:spLocks noGrp="1"/>
          </p:cNvSpPr>
          <p:nvPr>
            <p:ph type="title"/>
          </p:nvPr>
        </p:nvSpPr>
        <p:spPr>
          <a:xfrm>
            <a:off x="974275" y="997881"/>
            <a:ext cx="105156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3500" b="1"/>
              <a:t>Cross TCS collaboration:</a:t>
            </a:r>
            <a:endParaRPr sz="3500" b="1"/>
          </a:p>
        </p:txBody>
      </p:sp>
      <p:sp>
        <p:nvSpPr>
          <p:cNvPr id="86" name="Google Shape;86;g3cee4d47eb3_2_0"/>
          <p:cNvSpPr txBox="1">
            <a:spLocks noGrp="1"/>
          </p:cNvSpPr>
          <p:nvPr>
            <p:ph type="body" idx="1"/>
          </p:nvPr>
        </p:nvSpPr>
        <p:spPr>
          <a:xfrm>
            <a:off x="327250" y="2390825"/>
            <a:ext cx="8376900" cy="31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73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en-GB"/>
              <a:t>EPOS Sponsored Research Activity (SRA) called:</a:t>
            </a:r>
            <a:endParaRPr/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"Advanced Deformation Service (ADeS)"</a:t>
            </a:r>
            <a:endParaRPr/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200"/>
              <a:t>The TCS benefitting from this activity: VOLC, GNSS, SAT, AH, NFO, SEIS.</a:t>
            </a:r>
            <a:endParaRPr sz="22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5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5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500">
              <a:solidFill>
                <a:srgbClr val="FF0000"/>
              </a:solidFill>
            </a:endParaRPr>
          </a:p>
        </p:txBody>
      </p:sp>
      <p:pic>
        <p:nvPicPr>
          <p:cNvPr id="87" name="Google Shape;87;g3cee4d47eb3_2_0"/>
          <p:cNvPicPr preferRelativeResize="0"/>
          <p:nvPr/>
        </p:nvPicPr>
        <p:blipFill rotWithShape="1">
          <a:blip r:embed="rId3">
            <a:alphaModFix/>
          </a:blip>
          <a:srcRect l="14985" t="4694" r="14027" b="53280"/>
          <a:stretch/>
        </p:blipFill>
        <p:spPr>
          <a:xfrm>
            <a:off x="8127150" y="2390825"/>
            <a:ext cx="4064849" cy="3380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722825" y="849000"/>
            <a:ext cx="71853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2400" b="1">
                <a:solidFill>
                  <a:srgbClr val="385623"/>
                </a:solidFill>
              </a:rPr>
              <a:t>TCS Communication and Dissemination </a:t>
            </a:r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body" idx="1"/>
          </p:nvPr>
        </p:nvSpPr>
        <p:spPr>
          <a:xfrm>
            <a:off x="722825" y="1390200"/>
            <a:ext cx="7290000" cy="4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⮚ Promoted </a:t>
            </a:r>
            <a:r>
              <a:rPr lang="en-GB" sz="1300" b="1"/>
              <a:t>EPOS ERIC infrastructure</a:t>
            </a:r>
            <a:r>
              <a:rPr lang="en-GB" sz="1300"/>
              <a:t>, and the </a:t>
            </a:r>
            <a:r>
              <a:rPr lang="en-GB" sz="1300" b="1"/>
              <a:t>EPOS Data Portal</a:t>
            </a:r>
            <a:br>
              <a:rPr lang="en-GB" sz="1300" b="1"/>
            </a:br>
            <a:endParaRPr sz="10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⮚ Focus on projects: </a:t>
            </a:r>
            <a:r>
              <a:rPr lang="en-GB" sz="1300" b="1"/>
              <a:t>EPOS-ON</a:t>
            </a:r>
            <a:r>
              <a:rPr lang="en-GB" sz="1300"/>
              <a:t> and </a:t>
            </a:r>
            <a:r>
              <a:rPr lang="en-GB" sz="1300" b="1"/>
              <a:t>NFO TCS</a:t>
            </a:r>
            <a:br>
              <a:rPr lang="en-GB" sz="1300" b="1"/>
            </a:br>
            <a:endParaRPr sz="10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⮚ Target audiences: </a:t>
            </a:r>
            <a:r>
              <a:rPr lang="en-GB" sz="1300" b="1"/>
              <a:t>scientific community and general public</a:t>
            </a:r>
            <a:br>
              <a:rPr lang="en-GB" sz="1300" b="1"/>
            </a:br>
            <a:endParaRPr sz="10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⮚ Communication through </a:t>
            </a:r>
            <a:r>
              <a:rPr lang="en-GB" sz="1300" b="1"/>
              <a:t>social media channels, press, and event participation</a:t>
            </a:r>
            <a:br>
              <a:rPr lang="en-GB" sz="1300" b="1"/>
            </a:br>
            <a:endParaRPr sz="10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⮚ </a:t>
            </a:r>
            <a:r>
              <a:rPr lang="en-GB" sz="1300" b="1"/>
              <a:t>European Researchers’ Night (Bucharest &amp; Magurele, Romania)</a:t>
            </a:r>
            <a:r>
              <a:rPr lang="en-GB" sz="1300"/>
              <a:t> as a key outreach event</a:t>
            </a:r>
            <a:br>
              <a:rPr lang="en-GB" sz="1300"/>
            </a:b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⮚ Public engagement through </a:t>
            </a:r>
            <a:r>
              <a:rPr lang="en-GB" sz="1300" b="1"/>
              <a:t>roll-ups, printed leaflets, and live demonstrations of the EPOS Data Portal</a:t>
            </a:r>
            <a:endParaRPr sz="13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⮚ Participation EPOS Communication TCS meetings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⮚ Interaction with EPOS communication team about EPOS website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⮚ EPOS Presentation at the ‘Gheorghe Ionescu-Șișești’ Academy of Agricultural and Forestry Sciences (ASAS) on the Occasion of World Earth Day – April 22. Event organized by ASAS in collaboration with INCDFP and the ‘Ecological Initiative and Sustainable Development Group’ Foundation.</a:t>
            </a:r>
            <a:endParaRPr sz="1300"/>
          </a:p>
        </p:txBody>
      </p:sp>
      <p:pic>
        <p:nvPicPr>
          <p:cNvPr id="94" name="Google Shape;9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24523">
            <a:off x="8727073" y="1093324"/>
            <a:ext cx="2844599" cy="426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/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GB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</Words>
  <Application>Microsoft Macintosh PowerPoint</Application>
  <PresentationFormat>Widescreen</PresentationFormat>
  <Paragraphs>66</Paragraphs>
  <Slides>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Arial</vt:lpstr>
      <vt:lpstr>Calibri</vt:lpstr>
      <vt:lpstr>Tema di Office</vt:lpstr>
      <vt:lpstr>Presentazione standard di PowerPoint</vt:lpstr>
      <vt:lpstr>Presentazione standard di PowerPoint</vt:lpstr>
      <vt:lpstr>Work Plan 2025-2026</vt:lpstr>
      <vt:lpstr>NFO Community projects:</vt:lpstr>
      <vt:lpstr>Cross TCS collaboration:</vt:lpstr>
      <vt:lpstr>TCS Communication and Dissemination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Barbara Angioni</dc:creator>
  <cp:lastModifiedBy>Karl_EPOS ERIC </cp:lastModifiedBy>
  <cp:revision>1</cp:revision>
  <dcterms:created xsi:type="dcterms:W3CDTF">2026-02-14T10:36:05Z</dcterms:created>
  <dcterms:modified xsi:type="dcterms:W3CDTF">2026-03-16T10:40:16Z</dcterms:modified>
</cp:coreProperties>
</file>