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6" r:id="rId3"/>
    <p:sldId id="267" r:id="rId4"/>
    <p:sldId id="268" r:id="rId5"/>
    <p:sldId id="262" r:id="rId6"/>
    <p:sldId id="264" r:id="rId7"/>
    <p:sldId id="263" r:id="rId8"/>
    <p:sldId id="269" r:id="rId9"/>
    <p:sldId id="261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B8C2"/>
    <a:srgbClr val="73FE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87"/>
    <p:restoredTop sz="94683"/>
  </p:normalViewPr>
  <p:slideViewPr>
    <p:cSldViewPr snapToGrid="0">
      <p:cViewPr varScale="1">
        <p:scale>
          <a:sx n="102" d="100"/>
          <a:sy n="102" d="100"/>
        </p:scale>
        <p:origin x="8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5C813F-62C6-A5D5-9EA1-0CA39316C6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91A16F0-1CD1-96E7-5776-79C946CECC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895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0E9BC0-8D26-143A-CEE6-8996059DA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1836"/>
            <a:ext cx="10515600" cy="13255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6FE488-6DFB-DE1B-87B1-054093008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7399"/>
            <a:ext cx="10515600" cy="3648957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1234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10C6BB-6928-C13E-2034-C77DAEB7E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7916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4A60AFA-C986-2165-404C-D0120E763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5888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583786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3AF877-4D7E-D104-D087-5B951208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5689"/>
            <a:ext cx="10515600" cy="1061155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42D62F-FA44-CEC6-6FD7-2815DB6984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07992"/>
            <a:ext cx="5167489" cy="3615332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GB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A3658C4-A31E-634E-5B7F-E9A4553EA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07992"/>
            <a:ext cx="5167489" cy="361533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518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EBCC3CF1-8602-DF3E-DA18-3E9BB210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5689"/>
            <a:ext cx="10515600" cy="1061155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870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918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6E3F5F-F48B-63A1-869B-D723B5897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43968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7684C6A-9FFB-FC08-5119-2E6F66614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141C26F-0905-3CB9-3E63-4E4057675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52698"/>
            <a:ext cx="3932237" cy="33162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474826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84AE3A-CBA8-FB61-0706-B5D38560F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5B17F68-E097-6C69-EFE9-E56047A0C5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1DC2EB4-4690-629C-C981-2B4EBD183A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41600"/>
            <a:ext cx="3932237" cy="32273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206697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D9F019-85F0-9CF8-791A-2023701AA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02E578F-161A-AE12-0369-CDD9C28880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980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DC7A3E3-0318-B7C0-A5F6-1E3FA6AFA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957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3BEC1F2-7D93-C8A5-FA1F-DE6384CFB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36799"/>
            <a:ext cx="10515600" cy="3499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5392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12" Type="http://schemas.openxmlformats.org/officeDocument/2006/relationships/image" Target="../media/image30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11" Type="http://schemas.openxmlformats.org/officeDocument/2006/relationships/image" Target="../media/image29.png"/><Relationship Id="rId5" Type="http://schemas.openxmlformats.org/officeDocument/2006/relationships/image" Target="../media/image24.emf"/><Relationship Id="rId10" Type="http://schemas.openxmlformats.org/officeDocument/2006/relationships/image" Target="../media/image13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jpe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39.gif"/><Relationship Id="rId7" Type="http://schemas.openxmlformats.org/officeDocument/2006/relationships/image" Target="../media/image41.em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8.png"/><Relationship Id="rId4" Type="http://schemas.openxmlformats.org/officeDocument/2006/relationships/image" Target="../media/image40.jpeg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Carattere, Elementi grafici, logo, design&#10;&#10;Descrizione generata automaticamente">
            <a:extLst>
              <a:ext uri="{FF2B5EF4-FFF2-40B4-BE49-F238E27FC236}">
                <a16:creationId xmlns:a16="http://schemas.microsoft.com/office/drawing/2014/main" id="{C681B1C9-2541-C427-0950-4D8955834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414" y="2254250"/>
            <a:ext cx="3135443" cy="3240000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CA6B59D4-CFDB-C0BD-1B8A-12905CCEA9BE}"/>
              </a:ext>
            </a:extLst>
          </p:cNvPr>
          <p:cNvSpPr txBox="1">
            <a:spLocks/>
          </p:cNvSpPr>
          <p:nvPr/>
        </p:nvSpPr>
        <p:spPr>
          <a:xfrm>
            <a:off x="4257697" y="2254250"/>
            <a:ext cx="7253383" cy="35750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dirty="0">
                <a:solidFill>
                  <a:srgbClr val="002060"/>
                </a:solidFill>
                <a:latin typeface=""/>
              </a:rPr>
              <a:t>TCS Satellite Data:</a:t>
            </a:r>
            <a:br>
              <a:rPr lang="en-GB" sz="4800" dirty="0">
                <a:solidFill>
                  <a:srgbClr val="002060"/>
                </a:solidFill>
                <a:latin typeface=""/>
              </a:rPr>
            </a:br>
            <a:r>
              <a:rPr lang="en-GB" sz="4800" dirty="0">
                <a:solidFill>
                  <a:srgbClr val="002060"/>
                </a:solidFill>
                <a:latin typeface=""/>
              </a:rPr>
              <a:t>Mission and Perspectives</a:t>
            </a:r>
          </a:p>
          <a:p>
            <a:pPr algn="l"/>
            <a:endParaRPr lang="en-GB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7912EB6-93D2-0CE5-5CBE-9D0140DDEA6F}"/>
              </a:ext>
            </a:extLst>
          </p:cNvPr>
          <p:cNvSpPr txBox="1"/>
          <p:nvPr/>
        </p:nvSpPr>
        <p:spPr>
          <a:xfrm>
            <a:off x="5260931" y="4438768"/>
            <a:ext cx="5246914" cy="10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it-IT" sz="2200" i="1" dirty="0">
                <a:solidFill>
                  <a:srgbClr val="002060"/>
                </a:solidFill>
                <a:latin typeface=""/>
              </a:rPr>
              <a:t>Michele Manunta, CNR-IREA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it-IT" sz="2200" i="1" dirty="0">
                <a:solidFill>
                  <a:srgbClr val="002060"/>
                </a:solidFill>
                <a:latin typeface=""/>
              </a:rPr>
              <a:t>TCS Satellite Data Director</a:t>
            </a:r>
          </a:p>
        </p:txBody>
      </p:sp>
    </p:spTree>
    <p:extLst>
      <p:ext uri="{BB962C8B-B14F-4D97-AF65-F5344CB8AC3E}">
        <p14:creationId xmlns:p14="http://schemas.microsoft.com/office/powerpoint/2010/main" val="251690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47800-0E80-BE2A-A4A0-3F7E75338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F6D091E-784E-55E2-1960-C78EE7C17E38}"/>
              </a:ext>
            </a:extLst>
          </p:cNvPr>
          <p:cNvSpPr txBox="1"/>
          <p:nvPr/>
        </p:nvSpPr>
        <p:spPr>
          <a:xfrm>
            <a:off x="431035" y="686110"/>
            <a:ext cx="11401082" cy="1121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TCS Satellite Data aims to foster the use and re-use of satellite data and products to establish multidisciplinary research in Earth sciences</a:t>
            </a:r>
            <a:r>
              <a:rPr lang="en-GB" sz="1900" i="0" u="none" strike="noStrike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TCS SATD widely benefits from the </a:t>
            </a:r>
            <a:r>
              <a:rPr lang="en-GB" sz="1900" b="1" i="0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Copernicus </a:t>
            </a:r>
            <a:r>
              <a:rPr lang="en-GB" sz="19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Programme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, which enables the deployment of advanced satellite services under</a:t>
            </a:r>
            <a:r>
              <a:rPr lang="en-GB" sz="190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b="0" i="0" u="none" strike="noStrike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GB" sz="19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free and open </a:t>
            </a:r>
            <a:r>
              <a:rPr lang="en-GB" sz="1900" b="1" i="0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data access </a:t>
            </a:r>
            <a:r>
              <a:rPr lang="en-GB" sz="1900" b="0" i="0" u="none" strike="noStrike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policy.</a:t>
            </a:r>
            <a:endParaRPr lang="en-GB" sz="1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7DCB6AC9-4D63-EF1B-2425-BEA2109F7A25}"/>
              </a:ext>
            </a:extLst>
          </p:cNvPr>
          <p:cNvGrpSpPr>
            <a:grpSpLocks noChangeAspect="1"/>
          </p:cNvGrpSpPr>
          <p:nvPr/>
        </p:nvGrpSpPr>
        <p:grpSpPr>
          <a:xfrm>
            <a:off x="686228" y="1830509"/>
            <a:ext cx="3600000" cy="1536029"/>
            <a:chOff x="284970" y="2177929"/>
            <a:chExt cx="2875846" cy="1227051"/>
          </a:xfrm>
        </p:grpSpPr>
        <p:pic>
          <p:nvPicPr>
            <p:cNvPr id="4" name="Picture 49">
              <a:extLst>
                <a:ext uri="{FF2B5EF4-FFF2-40B4-BE49-F238E27FC236}">
                  <a16:creationId xmlns:a16="http://schemas.microsoft.com/office/drawing/2014/main" id="{C303DADE-63E5-F12C-BEC2-E283A3A176B7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6891" y="2177929"/>
              <a:ext cx="1057213" cy="11963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Picture 50">
              <a:extLst>
                <a:ext uri="{FF2B5EF4-FFF2-40B4-BE49-F238E27FC236}">
                  <a16:creationId xmlns:a16="http://schemas.microsoft.com/office/drawing/2014/main" id="{893A74B2-DBB9-B6DF-191E-1F3E1422E2C3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18895" y="2177929"/>
              <a:ext cx="941921" cy="122705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Picture 51">
              <a:extLst>
                <a:ext uri="{FF2B5EF4-FFF2-40B4-BE49-F238E27FC236}">
                  <a16:creationId xmlns:a16="http://schemas.microsoft.com/office/drawing/2014/main" id="{6E370E90-2C19-3457-F627-E3C8EBE3B8AF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4970" y="2178177"/>
              <a:ext cx="941921" cy="119630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id="{3D279A26-9282-93AC-D335-E91360767F96}"/>
              </a:ext>
            </a:extLst>
          </p:cNvPr>
          <p:cNvGrpSpPr>
            <a:grpSpLocks noChangeAspect="1"/>
          </p:cNvGrpSpPr>
          <p:nvPr/>
        </p:nvGrpSpPr>
        <p:grpSpPr>
          <a:xfrm>
            <a:off x="431034" y="3339464"/>
            <a:ext cx="4163665" cy="2880000"/>
            <a:chOff x="1498168" y="590694"/>
            <a:chExt cx="8906354" cy="6160510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32FE5479-44EC-D71A-B95C-8F9E93FE8A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86607" y="971351"/>
              <a:ext cx="6269037" cy="5031083"/>
            </a:xfrm>
            <a:prstGeom prst="rect">
              <a:avLst/>
            </a:prstGeom>
          </p:spPr>
        </p:pic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AA338994-B45E-DDF8-2C78-B706ED6E316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473722" y="590694"/>
              <a:ext cx="7930800" cy="6160510"/>
              <a:chOff x="1148272" y="617828"/>
              <a:chExt cx="7929722" cy="6159673"/>
            </a:xfrm>
          </p:grpSpPr>
          <p:grpSp>
            <p:nvGrpSpPr>
              <p:cNvPr id="17" name="Gruppo 16">
                <a:extLst>
                  <a:ext uri="{FF2B5EF4-FFF2-40B4-BE49-F238E27FC236}">
                    <a16:creationId xmlns:a16="http://schemas.microsoft.com/office/drawing/2014/main" id="{E9E6A78C-8DC5-CFF1-C64D-2D613BBE21C8}"/>
                  </a:ext>
                </a:extLst>
              </p:cNvPr>
              <p:cNvGrpSpPr/>
              <p:nvPr/>
            </p:nvGrpSpPr>
            <p:grpSpPr>
              <a:xfrm>
                <a:off x="1815929" y="2830380"/>
                <a:ext cx="4033026" cy="3056543"/>
                <a:chOff x="3008087" y="2781367"/>
                <a:chExt cx="5041283" cy="3820679"/>
              </a:xfrm>
            </p:grpSpPr>
            <p:sp>
              <p:nvSpPr>
                <p:cNvPr id="28" name="Ovale 27">
                  <a:extLst>
                    <a:ext uri="{FF2B5EF4-FFF2-40B4-BE49-F238E27FC236}">
                      <a16:creationId xmlns:a16="http://schemas.microsoft.com/office/drawing/2014/main" id="{01D14CA3-D4DF-0591-48C3-F31898574BA8}"/>
                    </a:ext>
                  </a:extLst>
                </p:cNvPr>
                <p:cNvSpPr/>
                <p:nvPr/>
              </p:nvSpPr>
              <p:spPr>
                <a:xfrm>
                  <a:off x="3008087" y="6279104"/>
                  <a:ext cx="322942" cy="322942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9" name="Ovale 28">
                  <a:extLst>
                    <a:ext uri="{FF2B5EF4-FFF2-40B4-BE49-F238E27FC236}">
                      <a16:creationId xmlns:a16="http://schemas.microsoft.com/office/drawing/2014/main" id="{FA91BC38-0DD7-B0D4-7A32-5C6BDA0563B0}"/>
                    </a:ext>
                  </a:extLst>
                </p:cNvPr>
                <p:cNvSpPr/>
                <p:nvPr/>
              </p:nvSpPr>
              <p:spPr>
                <a:xfrm>
                  <a:off x="7767567" y="5996945"/>
                  <a:ext cx="281803" cy="281803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0" name="Ovale 29">
                  <a:extLst>
                    <a:ext uri="{FF2B5EF4-FFF2-40B4-BE49-F238E27FC236}">
                      <a16:creationId xmlns:a16="http://schemas.microsoft.com/office/drawing/2014/main" id="{0ED75784-E29F-AA7D-46C4-E88DF2D4B118}"/>
                    </a:ext>
                  </a:extLst>
                </p:cNvPr>
                <p:cNvSpPr/>
                <p:nvPr/>
              </p:nvSpPr>
              <p:spPr>
                <a:xfrm>
                  <a:off x="5322930" y="2946023"/>
                  <a:ext cx="302700" cy="292873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1" name="Ovale 30">
                  <a:extLst>
                    <a:ext uri="{FF2B5EF4-FFF2-40B4-BE49-F238E27FC236}">
                      <a16:creationId xmlns:a16="http://schemas.microsoft.com/office/drawing/2014/main" id="{072194F8-87D8-5610-6FE7-62BC654F3901}"/>
                    </a:ext>
                  </a:extLst>
                </p:cNvPr>
                <p:cNvSpPr/>
                <p:nvPr/>
              </p:nvSpPr>
              <p:spPr>
                <a:xfrm>
                  <a:off x="7462071" y="3136127"/>
                  <a:ext cx="302700" cy="292873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2" name="Ovale 31">
                  <a:extLst>
                    <a:ext uri="{FF2B5EF4-FFF2-40B4-BE49-F238E27FC236}">
                      <a16:creationId xmlns:a16="http://schemas.microsoft.com/office/drawing/2014/main" id="{1B43728D-2AF8-B1C0-25D8-08288DE04FF6}"/>
                    </a:ext>
                  </a:extLst>
                </p:cNvPr>
                <p:cNvSpPr/>
                <p:nvPr/>
              </p:nvSpPr>
              <p:spPr>
                <a:xfrm>
                  <a:off x="4386436" y="2781367"/>
                  <a:ext cx="302700" cy="292873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pic>
            <p:nvPicPr>
              <p:cNvPr id="18" name="Immagine 17" descr="chart.php-4.png">
                <a:extLst>
                  <a:ext uri="{FF2B5EF4-FFF2-40B4-BE49-F238E27FC236}">
                    <a16:creationId xmlns:a16="http://schemas.microsoft.com/office/drawing/2014/main" id="{C08DEB88-C8DD-A596-06C9-9BEAD4C97E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48272" y="617828"/>
                <a:ext cx="2465820" cy="965485"/>
              </a:xfrm>
              <a:prstGeom prst="rect">
                <a:avLst/>
              </a:prstGeom>
              <a:effectLst>
                <a:outerShdw blurRad="50800" dist="114300" dir="84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19" name="Immagine 18" descr="chart.php-2.png">
                <a:extLst>
                  <a:ext uri="{FF2B5EF4-FFF2-40B4-BE49-F238E27FC236}">
                    <a16:creationId xmlns:a16="http://schemas.microsoft.com/office/drawing/2014/main" id="{470C24F1-89E8-7F29-A7BF-2DB20ACB23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916386" y="908153"/>
                <a:ext cx="2471349" cy="971067"/>
              </a:xfrm>
              <a:prstGeom prst="rect">
                <a:avLst/>
              </a:prstGeom>
              <a:effectLst>
                <a:outerShdw blurRad="50800" dist="127000" dir="84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20" name="Immagine 19" descr="chart.php-3.png">
                <a:extLst>
                  <a:ext uri="{FF2B5EF4-FFF2-40B4-BE49-F238E27FC236}">
                    <a16:creationId xmlns:a16="http://schemas.microsoft.com/office/drawing/2014/main" id="{4EC0D7CF-E676-A88A-D991-AB54C0FE6C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976152" y="5812016"/>
                <a:ext cx="2465820" cy="965485"/>
              </a:xfrm>
              <a:prstGeom prst="rect">
                <a:avLst/>
              </a:prstGeom>
              <a:effectLst>
                <a:outerShdw blurRad="50800" dist="127000" dir="84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id="{D744087E-9AA1-0492-C72D-F92AF1812E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526275" y="2226770"/>
                <a:ext cx="2352177" cy="983931"/>
              </a:xfrm>
              <a:prstGeom prst="rect">
                <a:avLst/>
              </a:prstGeom>
            </p:spPr>
          </p:pic>
          <p:pic>
            <p:nvPicPr>
              <p:cNvPr id="22" name="Immagine 21">
                <a:extLst>
                  <a:ext uri="{FF2B5EF4-FFF2-40B4-BE49-F238E27FC236}">
                    <a16:creationId xmlns:a16="http://schemas.microsoft.com/office/drawing/2014/main" id="{1D13503D-5D13-C33B-8582-14205C5138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612293" y="4208832"/>
                <a:ext cx="2465701" cy="1046095"/>
              </a:xfrm>
              <a:prstGeom prst="rect">
                <a:avLst/>
              </a:prstGeom>
            </p:spPr>
          </p:pic>
          <p:cxnSp>
            <p:nvCxnSpPr>
              <p:cNvPr id="23" name="Connettore 2 22">
                <a:extLst>
                  <a:ext uri="{FF2B5EF4-FFF2-40B4-BE49-F238E27FC236}">
                    <a16:creationId xmlns:a16="http://schemas.microsoft.com/office/drawing/2014/main" id="{9F47195A-7719-5ADB-8B3A-231D7BFEC42F}"/>
                  </a:ext>
                </a:extLst>
              </p:cNvPr>
              <p:cNvCxnSpPr/>
              <p:nvPr/>
            </p:nvCxnSpPr>
            <p:spPr bwMode="auto">
              <a:xfrm>
                <a:off x="2528454" y="1679803"/>
                <a:ext cx="390154" cy="1068015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Connettore 2 23">
                <a:extLst>
                  <a:ext uri="{FF2B5EF4-FFF2-40B4-BE49-F238E27FC236}">
                    <a16:creationId xmlns:a16="http://schemas.microsoft.com/office/drawing/2014/main" id="{061BA417-9040-6149-A646-99BCBEEFE0FA}"/>
                  </a:ext>
                </a:extLst>
              </p:cNvPr>
              <p:cNvCxnSpPr/>
              <p:nvPr/>
            </p:nvCxnSpPr>
            <p:spPr bwMode="auto">
              <a:xfrm flipH="1">
                <a:off x="3898418" y="1962728"/>
                <a:ext cx="500402" cy="925377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Connettore 2 24">
                <a:extLst>
                  <a:ext uri="{FF2B5EF4-FFF2-40B4-BE49-F238E27FC236}">
                    <a16:creationId xmlns:a16="http://schemas.microsoft.com/office/drawing/2014/main" id="{137DB5D2-5E6E-3A78-04B2-866C7A554858}"/>
                  </a:ext>
                </a:extLst>
              </p:cNvPr>
              <p:cNvCxnSpPr/>
              <p:nvPr/>
            </p:nvCxnSpPr>
            <p:spPr bwMode="auto">
              <a:xfrm flipH="1">
                <a:off x="5726545" y="2667000"/>
                <a:ext cx="753550" cy="447188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Connettore 2 25">
                <a:extLst>
                  <a:ext uri="{FF2B5EF4-FFF2-40B4-BE49-F238E27FC236}">
                    <a16:creationId xmlns:a16="http://schemas.microsoft.com/office/drawing/2014/main" id="{B028DFA3-393F-B725-C626-011E242BD9C0}"/>
                  </a:ext>
                </a:extLst>
              </p:cNvPr>
              <p:cNvCxnSpPr/>
              <p:nvPr/>
            </p:nvCxnSpPr>
            <p:spPr bwMode="auto">
              <a:xfrm flipH="1">
                <a:off x="5870288" y="5056909"/>
                <a:ext cx="667532" cy="345933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Connettore 2 26">
                <a:extLst>
                  <a:ext uri="{FF2B5EF4-FFF2-40B4-BE49-F238E27FC236}">
                    <a16:creationId xmlns:a16="http://schemas.microsoft.com/office/drawing/2014/main" id="{0FC6409E-2398-3D7E-9AA5-52FAC5AFE36A}"/>
                  </a:ext>
                </a:extLst>
              </p:cNvPr>
              <p:cNvCxnSpPr/>
              <p:nvPr/>
            </p:nvCxnSpPr>
            <p:spPr bwMode="auto">
              <a:xfrm flipH="1" flipV="1">
                <a:off x="2124366" y="5812016"/>
                <a:ext cx="782516" cy="113455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543E7A5B-5B34-0F5C-1238-658B10C68EB2}"/>
                </a:ext>
              </a:extLst>
            </p:cNvPr>
            <p:cNvGrpSpPr/>
            <p:nvPr/>
          </p:nvGrpSpPr>
          <p:grpSpPr>
            <a:xfrm>
              <a:off x="1498168" y="1263761"/>
              <a:ext cx="1316708" cy="5011723"/>
              <a:chOff x="567556" y="771572"/>
              <a:chExt cx="1316708" cy="5011723"/>
            </a:xfrm>
          </p:grpSpPr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2CCDBDD2-9B80-EAD8-BF28-3479C4EEC781}"/>
                  </a:ext>
                </a:extLst>
              </p:cNvPr>
              <p:cNvSpPr/>
              <p:nvPr/>
            </p:nvSpPr>
            <p:spPr>
              <a:xfrm rot="16200000">
                <a:off x="-1279952" y="2619080"/>
                <a:ext cx="5011723" cy="13167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sz="800" dirty="0" err="1">
                    <a:solidFill>
                      <a:srgbClr val="262699"/>
                    </a:solidFill>
                    <a:ea typeface="MS PGothic" charset="0"/>
                  </a:rPr>
                  <a:t>Mean</a:t>
                </a:r>
                <a:r>
                  <a:rPr lang="it-IT" sz="800" dirty="0">
                    <a:solidFill>
                      <a:srgbClr val="262699"/>
                    </a:solidFill>
                    <a:ea typeface="MS PGothic" charset="0"/>
                  </a:rPr>
                  <a:t> </a:t>
                </a:r>
                <a:r>
                  <a:rPr lang="it-IT" sz="800" dirty="0" err="1">
                    <a:solidFill>
                      <a:srgbClr val="262699"/>
                    </a:solidFill>
                    <a:ea typeface="MS PGothic" charset="0"/>
                  </a:rPr>
                  <a:t>deformation</a:t>
                </a:r>
                <a:r>
                  <a:rPr lang="it-IT" sz="800" dirty="0">
                    <a:solidFill>
                      <a:srgbClr val="262699"/>
                    </a:solidFill>
                    <a:ea typeface="MS PGothic" charset="0"/>
                  </a:rPr>
                  <a:t> </a:t>
                </a:r>
                <a:r>
                  <a:rPr lang="it-IT" sz="800" dirty="0" err="1">
                    <a:solidFill>
                      <a:srgbClr val="262699"/>
                    </a:solidFill>
                    <a:ea typeface="MS PGothic" charset="0"/>
                  </a:rPr>
                  <a:t>velocity</a:t>
                </a:r>
                <a:r>
                  <a:rPr lang="it-IT" sz="800" dirty="0">
                    <a:solidFill>
                      <a:srgbClr val="262699"/>
                    </a:solidFill>
                    <a:ea typeface="MS PGothic" charset="0"/>
                  </a:rPr>
                  <a:t> [cm/</a:t>
                </a:r>
                <a:r>
                  <a:rPr lang="it-IT" sz="800" dirty="0" err="1">
                    <a:solidFill>
                      <a:srgbClr val="262699"/>
                    </a:solidFill>
                    <a:ea typeface="MS PGothic" charset="0"/>
                  </a:rPr>
                  <a:t>year</a:t>
                </a:r>
                <a:r>
                  <a:rPr lang="it-IT" sz="800" dirty="0">
                    <a:solidFill>
                      <a:srgbClr val="262699"/>
                    </a:solidFill>
                    <a:ea typeface="MS PGothic" charset="0"/>
                  </a:rPr>
                  <a:t>]</a:t>
                </a:r>
                <a:endParaRPr lang="it-IT" sz="800" dirty="0">
                  <a:solidFill>
                    <a:srgbClr val="262699"/>
                  </a:solidFill>
                  <a:ea typeface="MS PGothic" charset="0"/>
                  <a:cs typeface="MS PGothic" charset="0"/>
                </a:endParaRPr>
              </a:p>
              <a:p>
                <a:pPr algn="ctr" eaLnBrk="1" hangingPunct="1"/>
                <a:endParaRPr lang="it-IT" sz="800" dirty="0">
                  <a:solidFill>
                    <a:srgbClr val="262699"/>
                  </a:solidFill>
                  <a:ea typeface="MS PGothic" charset="0"/>
                  <a:cs typeface="MS PGothic" charset="0"/>
                </a:endParaRPr>
              </a:p>
              <a:p>
                <a:pPr algn="ctr" eaLnBrk="1" hangingPunct="1"/>
                <a:endParaRPr lang="it-IT" sz="800" dirty="0">
                  <a:solidFill>
                    <a:srgbClr val="262699"/>
                  </a:solidFill>
                  <a:ea typeface="MS PGothic" charset="0"/>
                  <a:cs typeface="MS PGothic" charset="0"/>
                </a:endParaRPr>
              </a:p>
            </p:txBody>
          </p:sp>
          <p:grpSp>
            <p:nvGrpSpPr>
              <p:cNvPr id="13" name="Gruppo 12">
                <a:extLst>
                  <a:ext uri="{FF2B5EF4-FFF2-40B4-BE49-F238E27FC236}">
                    <a16:creationId xmlns:a16="http://schemas.microsoft.com/office/drawing/2014/main" id="{B86089C7-AA33-AAD4-F54E-1C726EF5179F}"/>
                  </a:ext>
                </a:extLst>
              </p:cNvPr>
              <p:cNvGrpSpPr/>
              <p:nvPr/>
            </p:nvGrpSpPr>
            <p:grpSpPr>
              <a:xfrm>
                <a:off x="980226" y="1173874"/>
                <a:ext cx="860435" cy="4409877"/>
                <a:chOff x="980226" y="1173874"/>
                <a:chExt cx="860435" cy="4409877"/>
              </a:xfrm>
            </p:grpSpPr>
            <p:pic>
              <p:nvPicPr>
                <p:cNvPr id="14" name="Immagine 64" descr="Barra.bmp">
                  <a:extLst>
                    <a:ext uri="{FF2B5EF4-FFF2-40B4-BE49-F238E27FC236}">
                      <a16:creationId xmlns:a16="http://schemas.microsoft.com/office/drawing/2014/main" id="{EA8AC35E-A4B2-1F10-F2C7-2F2244C418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6200000">
                  <a:off x="-478855" y="3203828"/>
                  <a:ext cx="3451040" cy="1676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" name="CasellaDiTesto 4">
                  <a:extLst>
                    <a:ext uri="{FF2B5EF4-FFF2-40B4-BE49-F238E27FC236}">
                      <a16:creationId xmlns:a16="http://schemas.microsoft.com/office/drawing/2014/main" id="{1FC267AE-98F9-F4E3-4613-682DD255781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20289" y="1173874"/>
                  <a:ext cx="782710" cy="5705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it-IT" altLang="it-IT" sz="700" dirty="0">
                      <a:solidFill>
                        <a:srgbClr val="262699"/>
                      </a:solidFill>
                      <a:latin typeface="+mn-lt"/>
                    </a:rPr>
                    <a:t>&gt;3</a:t>
                  </a:r>
                </a:p>
              </p:txBody>
            </p:sp>
            <p:sp>
              <p:nvSpPr>
                <p:cNvPr id="16" name="CasellaDiTesto 5">
                  <a:extLst>
                    <a:ext uri="{FF2B5EF4-FFF2-40B4-BE49-F238E27FC236}">
                      <a16:creationId xmlns:a16="http://schemas.microsoft.com/office/drawing/2014/main" id="{29935040-0684-1351-A84C-7B7D7C02ECC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80226" y="5013176"/>
                  <a:ext cx="860435" cy="5705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it-IT" altLang="it-IT" sz="700" dirty="0">
                      <a:solidFill>
                        <a:srgbClr val="262699"/>
                      </a:solidFill>
                      <a:latin typeface="+mn-lt"/>
                    </a:rPr>
                    <a:t>&lt;-3</a:t>
                  </a:r>
                </a:p>
              </p:txBody>
            </p:sp>
          </p:grpSp>
        </p:grpSp>
        <p:pic>
          <p:nvPicPr>
            <p:cNvPr id="11" name="Immagine 10" descr="EPOS.jpg">
              <a:extLst>
                <a:ext uri="{FF2B5EF4-FFF2-40B4-BE49-F238E27FC236}">
                  <a16:creationId xmlns:a16="http://schemas.microsoft.com/office/drawing/2014/main" id="{B0F5D772-C150-F40E-DDE5-E70DDDC8A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71011" y="1005989"/>
              <a:ext cx="868680" cy="373380"/>
            </a:xfrm>
            <a:prstGeom prst="rect">
              <a:avLst/>
            </a:prstGeom>
            <a:ln w="25400">
              <a:solidFill>
                <a:schemeClr val="bg1"/>
              </a:solidFill>
            </a:ln>
          </p:spPr>
        </p:pic>
      </p:grp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1F188DFB-F419-0F2F-8AB4-FE5B1CB8D600}"/>
              </a:ext>
            </a:extLst>
          </p:cNvPr>
          <p:cNvSpPr txBox="1"/>
          <p:nvPr/>
        </p:nvSpPr>
        <p:spPr>
          <a:xfrm>
            <a:off x="4725084" y="2112812"/>
            <a:ext cx="67107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b="1" dirty="0">
                <a:solidFill>
                  <a:srgbClr val="C00000"/>
                </a:solidFill>
              </a:rPr>
              <a:t>Surface deformation maps and time series </a:t>
            </a:r>
            <a:r>
              <a:rPr lang="en-GB" sz="1900" dirty="0"/>
              <a:t>with cm to mm accuracy to study natural hazards and anthropogenic phenomena</a:t>
            </a:r>
          </a:p>
        </p:txBody>
      </p: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B058D0E3-2C28-D077-E556-3A9DA5A119F5}"/>
              </a:ext>
            </a:extLst>
          </p:cNvPr>
          <p:cNvGrpSpPr/>
          <p:nvPr/>
        </p:nvGrpSpPr>
        <p:grpSpPr>
          <a:xfrm>
            <a:off x="4709367" y="3247815"/>
            <a:ext cx="6911549" cy="2607931"/>
            <a:chOff x="4723232" y="3951193"/>
            <a:chExt cx="6911549" cy="2607931"/>
          </a:xfrm>
        </p:grpSpPr>
        <p:pic>
          <p:nvPicPr>
            <p:cNvPr id="35" name="Immagine 34" descr="Immagine che contiene cerchio, design, Elementi grafici, logo&#10;&#10;Descrizione generata automaticamente">
              <a:extLst>
                <a:ext uri="{FF2B5EF4-FFF2-40B4-BE49-F238E27FC236}">
                  <a16:creationId xmlns:a16="http://schemas.microsoft.com/office/drawing/2014/main" id="{71D0B724-22EA-0C0C-EC33-068C539E6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4756" y="5119124"/>
              <a:ext cx="1440000" cy="1440000"/>
            </a:xfrm>
            <a:prstGeom prst="rect">
              <a:avLst/>
            </a:prstGeom>
          </p:spPr>
        </p:pic>
        <p:pic>
          <p:nvPicPr>
            <p:cNvPr id="36" name="Immagine 35" descr="Immagine che contiene cerchio, Elementi grafici, grafica, Carattere&#10;&#10;Descrizione generata automaticamente">
              <a:extLst>
                <a:ext uri="{FF2B5EF4-FFF2-40B4-BE49-F238E27FC236}">
                  <a16:creationId xmlns:a16="http://schemas.microsoft.com/office/drawing/2014/main" id="{67254DF8-334A-61A8-AFBA-3B1F752E5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61852" y="3951193"/>
              <a:ext cx="1440000" cy="1440000"/>
            </a:xfrm>
            <a:prstGeom prst="rect">
              <a:avLst/>
            </a:prstGeom>
          </p:spPr>
        </p:pic>
        <p:pic>
          <p:nvPicPr>
            <p:cNvPr id="37" name="Immagine 36" descr="Immagine che contiene logo, Elementi grafici, Carattere, simbolo&#10;&#10;Descrizione generata automaticamente">
              <a:extLst>
                <a:ext uri="{FF2B5EF4-FFF2-40B4-BE49-F238E27FC236}">
                  <a16:creationId xmlns:a16="http://schemas.microsoft.com/office/drawing/2014/main" id="{8C1E0632-13C4-837B-7A9D-2BDE0378A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2974" y="3951193"/>
              <a:ext cx="1440000" cy="1440000"/>
            </a:xfrm>
            <a:prstGeom prst="rect">
              <a:avLst/>
            </a:prstGeom>
          </p:spPr>
        </p:pic>
        <p:pic>
          <p:nvPicPr>
            <p:cNvPr id="38" name="Immagine 37" descr="Immagine che contiene Elementi grafici, logo, Carattere, cerchio&#10;&#10;Descrizione generata automaticamente">
              <a:extLst>
                <a:ext uri="{FF2B5EF4-FFF2-40B4-BE49-F238E27FC236}">
                  <a16:creationId xmlns:a16="http://schemas.microsoft.com/office/drawing/2014/main" id="{3303763C-CEF9-F9A0-B7E9-BF91FF927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45878" y="5119124"/>
              <a:ext cx="1440000" cy="1440000"/>
            </a:xfrm>
            <a:prstGeom prst="rect">
              <a:avLst/>
            </a:prstGeom>
          </p:spPr>
        </p:pic>
        <p:pic>
          <p:nvPicPr>
            <p:cNvPr id="39" name="Immagine 38" descr="Immagine che contiene Carattere, cerchio, logo, Elementi grafici&#10;&#10;Descrizione generata automaticamente">
              <a:extLst>
                <a:ext uri="{FF2B5EF4-FFF2-40B4-BE49-F238E27FC236}">
                  <a16:creationId xmlns:a16="http://schemas.microsoft.com/office/drawing/2014/main" id="{7360213D-79B7-EBAE-9C06-1DA81DFD1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23232" y="3984121"/>
              <a:ext cx="1440000" cy="1440000"/>
            </a:xfrm>
            <a:prstGeom prst="rect">
              <a:avLst/>
            </a:prstGeom>
          </p:spPr>
        </p:pic>
        <p:pic>
          <p:nvPicPr>
            <p:cNvPr id="40" name="Immagine 39" descr="Immagine che contiene cerchio, Elementi grafici, logo, Carattere&#10;&#10;Descrizione generata automaticamente">
              <a:extLst>
                <a:ext uri="{FF2B5EF4-FFF2-40B4-BE49-F238E27FC236}">
                  <a16:creationId xmlns:a16="http://schemas.microsoft.com/office/drawing/2014/main" id="{FC7810AC-5F9D-92BC-A78D-D4E335904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94781" y="5119124"/>
              <a:ext cx="1440000" cy="1440000"/>
            </a:xfrm>
            <a:prstGeom prst="rect">
              <a:avLst/>
            </a:prstGeom>
          </p:spPr>
        </p:pic>
      </p:grp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1EF3B49-70BD-E178-FCF2-19693A4CC466}"/>
              </a:ext>
            </a:extLst>
          </p:cNvPr>
          <p:cNvSpPr txBox="1"/>
          <p:nvPr/>
        </p:nvSpPr>
        <p:spPr>
          <a:xfrm>
            <a:off x="3188754" y="-73133"/>
            <a:ext cx="7211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bg1"/>
                </a:solidFill>
              </a:rPr>
              <a:t>TCS Satellite Data Mission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FB0BD1FF-D984-B0A7-E9DB-40D2B28BED1A}"/>
              </a:ext>
            </a:extLst>
          </p:cNvPr>
          <p:cNvSpPr txBox="1"/>
          <p:nvPr/>
        </p:nvSpPr>
        <p:spPr>
          <a:xfrm>
            <a:off x="4949937" y="2874817"/>
            <a:ext cx="653393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dirty="0"/>
              <a:t>Volcanoes, Earthquakes, Landslides, Man-made activity </a:t>
            </a:r>
          </a:p>
        </p:txBody>
      </p:sp>
    </p:spTree>
    <p:extLst>
      <p:ext uri="{BB962C8B-B14F-4D97-AF65-F5344CB8AC3E}">
        <p14:creationId xmlns:p14="http://schemas.microsoft.com/office/powerpoint/2010/main" val="109886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2B849-DB97-6D95-E454-EAB88B59F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0C260BC4-9311-4F0A-0D01-961DF86EF4C0}"/>
              </a:ext>
            </a:extLst>
          </p:cNvPr>
          <p:cNvSpPr txBox="1"/>
          <p:nvPr/>
        </p:nvSpPr>
        <p:spPr>
          <a:xfrm>
            <a:off x="3188754" y="-73133"/>
            <a:ext cx="7211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bg1"/>
                </a:solidFill>
              </a:rPr>
              <a:t>TCS Satellite Data Scientific </a:t>
            </a:r>
            <a:r>
              <a:rPr lang="it-IT" sz="3200" b="1" dirty="0" err="1">
                <a:solidFill>
                  <a:schemeClr val="bg1"/>
                </a:solidFill>
              </a:rPr>
              <a:t>Context</a:t>
            </a:r>
            <a:endParaRPr lang="it-IT" sz="3200" b="1" dirty="0">
              <a:solidFill>
                <a:schemeClr val="bg1"/>
              </a:solidFill>
            </a:endParaRP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DBA1AC6D-518C-F57F-0495-889BAB559DAE}"/>
              </a:ext>
            </a:extLst>
          </p:cNvPr>
          <p:cNvSpPr txBox="1"/>
          <p:nvPr/>
        </p:nvSpPr>
        <p:spPr>
          <a:xfrm>
            <a:off x="1050596" y="4579756"/>
            <a:ext cx="8365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44" name="Immagine 43">
            <a:extLst>
              <a:ext uri="{FF2B5EF4-FFF2-40B4-BE49-F238E27FC236}">
                <a16:creationId xmlns:a16="http://schemas.microsoft.com/office/drawing/2014/main" id="{6AC5AFF2-3740-A459-1F45-9D2F6767F0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9340" y="698634"/>
            <a:ext cx="4076700" cy="5143500"/>
          </a:xfrm>
          <a:prstGeom prst="rect">
            <a:avLst/>
          </a:prstGeom>
        </p:spPr>
      </p:pic>
      <p:grpSp>
        <p:nvGrpSpPr>
          <p:cNvPr id="45" name="Gruppo 44">
            <a:extLst>
              <a:ext uri="{FF2B5EF4-FFF2-40B4-BE49-F238E27FC236}">
                <a16:creationId xmlns:a16="http://schemas.microsoft.com/office/drawing/2014/main" id="{0DDA01D8-C6B1-4D31-8388-29D318EA10B0}"/>
              </a:ext>
            </a:extLst>
          </p:cNvPr>
          <p:cNvGrpSpPr/>
          <p:nvPr/>
        </p:nvGrpSpPr>
        <p:grpSpPr>
          <a:xfrm>
            <a:off x="8623989" y="3400899"/>
            <a:ext cx="1329906" cy="2171181"/>
            <a:chOff x="2460863" y="3487804"/>
            <a:chExt cx="1329906" cy="2171181"/>
          </a:xfrm>
        </p:grpSpPr>
        <p:sp>
          <p:nvSpPr>
            <p:cNvPr id="46" name="Rettangolo 45">
              <a:extLst>
                <a:ext uri="{FF2B5EF4-FFF2-40B4-BE49-F238E27FC236}">
                  <a16:creationId xmlns:a16="http://schemas.microsoft.com/office/drawing/2014/main" id="{9134E86A-F6DC-EDCA-6760-682CCC88A0DD}"/>
                </a:ext>
              </a:extLst>
            </p:cNvPr>
            <p:cNvSpPr/>
            <p:nvPr/>
          </p:nvSpPr>
          <p:spPr bwMode="auto">
            <a:xfrm>
              <a:off x="2636052" y="3794631"/>
              <a:ext cx="369951" cy="339362"/>
            </a:xfrm>
            <a:prstGeom prst="rect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latin typeface="Times New Roman" pitchFamily="18" charset="0"/>
              </a:endParaRPr>
            </a:p>
          </p:txBody>
        </p:sp>
        <p:sp>
          <p:nvSpPr>
            <p:cNvPr id="47" name="Rettangolo 46">
              <a:extLst>
                <a:ext uri="{FF2B5EF4-FFF2-40B4-BE49-F238E27FC236}">
                  <a16:creationId xmlns:a16="http://schemas.microsoft.com/office/drawing/2014/main" id="{87D28B7F-6C90-2C58-6C24-34961525D71E}"/>
                </a:ext>
              </a:extLst>
            </p:cNvPr>
            <p:cNvSpPr/>
            <p:nvPr/>
          </p:nvSpPr>
          <p:spPr bwMode="auto">
            <a:xfrm>
              <a:off x="2962111" y="5179144"/>
              <a:ext cx="315889" cy="267932"/>
            </a:xfrm>
            <a:prstGeom prst="rect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latin typeface="Times New Roman" pitchFamily="18" charset="0"/>
              </a:endParaRPr>
            </a:p>
          </p:txBody>
        </p:sp>
        <p:sp>
          <p:nvSpPr>
            <p:cNvPr id="48" name="Rettangolo 47">
              <a:extLst>
                <a:ext uri="{FF2B5EF4-FFF2-40B4-BE49-F238E27FC236}">
                  <a16:creationId xmlns:a16="http://schemas.microsoft.com/office/drawing/2014/main" id="{26D7F8EB-30EC-47B6-F999-BF2AAE4A7B66}"/>
                </a:ext>
              </a:extLst>
            </p:cNvPr>
            <p:cNvSpPr/>
            <p:nvPr/>
          </p:nvSpPr>
          <p:spPr bwMode="auto">
            <a:xfrm>
              <a:off x="3099890" y="4729356"/>
              <a:ext cx="203728" cy="198916"/>
            </a:xfrm>
            <a:prstGeom prst="rect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latin typeface="Times New Roman" pitchFamily="18" charset="0"/>
              </a:endParaRPr>
            </a:p>
          </p:txBody>
        </p:sp>
        <p:sp>
          <p:nvSpPr>
            <p:cNvPr id="49" name="CasellaDiTesto 48">
              <a:extLst>
                <a:ext uri="{FF2B5EF4-FFF2-40B4-BE49-F238E27FC236}">
                  <a16:creationId xmlns:a16="http://schemas.microsoft.com/office/drawing/2014/main" id="{6CFA3A74-E27E-FF15-C487-60FD7782F66B}"/>
                </a:ext>
              </a:extLst>
            </p:cNvPr>
            <p:cNvSpPr txBox="1"/>
            <p:nvPr/>
          </p:nvSpPr>
          <p:spPr>
            <a:xfrm>
              <a:off x="2460863" y="3487804"/>
              <a:ext cx="10632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</a:rPr>
                <a:t>Napoli area</a:t>
              </a:r>
            </a:p>
          </p:txBody>
        </p:sp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1FE1E30B-E77B-9ED3-DEE4-DB303725D8C9}"/>
                </a:ext>
              </a:extLst>
            </p:cNvPr>
            <p:cNvSpPr txBox="1"/>
            <p:nvPr/>
          </p:nvSpPr>
          <p:spPr>
            <a:xfrm>
              <a:off x="3278000" y="5351208"/>
              <a:ext cx="5127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</a:rPr>
                <a:t>Etna</a:t>
              </a:r>
            </a:p>
          </p:txBody>
        </p:sp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1B81807D-03F9-0C36-8C69-F97DEDE65242}"/>
                </a:ext>
              </a:extLst>
            </p:cNvPr>
            <p:cNvSpPr txBox="1"/>
            <p:nvPr/>
          </p:nvSpPr>
          <p:spPr>
            <a:xfrm>
              <a:off x="2919546" y="4417265"/>
              <a:ext cx="5372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</a:rPr>
                <a:t>Eolie</a:t>
              </a:r>
              <a:endParaRPr lang="it-IT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E0DA2811-FCAC-5635-DA3E-5F66B9A0F836}"/>
              </a:ext>
            </a:extLst>
          </p:cNvPr>
          <p:cNvGrpSpPr/>
          <p:nvPr/>
        </p:nvGrpSpPr>
        <p:grpSpPr>
          <a:xfrm>
            <a:off x="8663719" y="698678"/>
            <a:ext cx="3181434" cy="4483983"/>
            <a:chOff x="8533093" y="742222"/>
            <a:chExt cx="3181434" cy="4483983"/>
          </a:xfrm>
        </p:grpSpPr>
        <p:sp>
          <p:nvSpPr>
            <p:cNvPr id="53" name="Rettangolo 52">
              <a:extLst>
                <a:ext uri="{FF2B5EF4-FFF2-40B4-BE49-F238E27FC236}">
                  <a16:creationId xmlns:a16="http://schemas.microsoft.com/office/drawing/2014/main" id="{C50E5E2E-88D7-1185-D3EE-089619C8DF14}"/>
                </a:ext>
              </a:extLst>
            </p:cNvPr>
            <p:cNvSpPr/>
            <p:nvPr/>
          </p:nvSpPr>
          <p:spPr>
            <a:xfrm>
              <a:off x="8671188" y="845609"/>
              <a:ext cx="60160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Etna</a:t>
              </a:r>
              <a:endParaRPr lang="it-IT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54" name="Connettore 1 60">
              <a:extLst>
                <a:ext uri="{FF2B5EF4-FFF2-40B4-BE49-F238E27FC236}">
                  <a16:creationId xmlns:a16="http://schemas.microsoft.com/office/drawing/2014/main" id="{12D76E0D-C8E3-FE88-1073-8AA2EDAC7A59}"/>
                </a:ext>
              </a:extLst>
            </p:cNvPr>
            <p:cNvCxnSpPr>
              <a:cxnSpLocks/>
              <a:stCxn id="47" idx="3"/>
            </p:cNvCxnSpPr>
            <p:nvPr/>
          </p:nvCxnSpPr>
          <p:spPr bwMode="auto">
            <a:xfrm flipV="1">
              <a:off x="9310500" y="2884852"/>
              <a:ext cx="1059864" cy="2341353"/>
            </a:xfrm>
            <a:prstGeom prst="bentConnector2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5" name="Rettangolo 54">
              <a:extLst>
                <a:ext uri="{FF2B5EF4-FFF2-40B4-BE49-F238E27FC236}">
                  <a16:creationId xmlns:a16="http://schemas.microsoft.com/office/drawing/2014/main" id="{F0EAEC33-41F4-605A-B320-8A5EFBCE9422}"/>
                </a:ext>
              </a:extLst>
            </p:cNvPr>
            <p:cNvSpPr/>
            <p:nvPr/>
          </p:nvSpPr>
          <p:spPr bwMode="auto">
            <a:xfrm>
              <a:off x="8533093" y="742222"/>
              <a:ext cx="3181434" cy="247474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latin typeface="Times New Roman" pitchFamily="18" charset="0"/>
              </a:endParaRPr>
            </a:p>
          </p:txBody>
        </p:sp>
        <p:pic>
          <p:nvPicPr>
            <p:cNvPr id="56" name="Immagine 55">
              <a:extLst>
                <a:ext uri="{FF2B5EF4-FFF2-40B4-BE49-F238E27FC236}">
                  <a16:creationId xmlns:a16="http://schemas.microsoft.com/office/drawing/2014/main" id="{DF252CBF-72D9-5455-74C5-593142E61D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20453" y="812446"/>
              <a:ext cx="3006715" cy="2308171"/>
            </a:xfrm>
            <a:prstGeom prst="rect">
              <a:avLst/>
            </a:prstGeom>
          </p:spPr>
        </p:pic>
      </p:grpSp>
      <p:cxnSp>
        <p:nvCxnSpPr>
          <p:cNvPr id="57" name="Connettore 1 56">
            <a:extLst>
              <a:ext uri="{FF2B5EF4-FFF2-40B4-BE49-F238E27FC236}">
                <a16:creationId xmlns:a16="http://schemas.microsoft.com/office/drawing/2014/main" id="{AEDB105C-7D9A-3BD7-2467-35F67D42DD5A}"/>
              </a:ext>
            </a:extLst>
          </p:cNvPr>
          <p:cNvCxnSpPr>
            <a:cxnSpLocks/>
            <a:stCxn id="48" idx="1"/>
          </p:cNvCxnSpPr>
          <p:nvPr/>
        </p:nvCxnSpPr>
        <p:spPr bwMode="auto">
          <a:xfrm flipH="1">
            <a:off x="7923456" y="4650760"/>
            <a:ext cx="1327971" cy="58701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99" name="Gruppo 98">
            <a:extLst>
              <a:ext uri="{FF2B5EF4-FFF2-40B4-BE49-F238E27FC236}">
                <a16:creationId xmlns:a16="http://schemas.microsoft.com/office/drawing/2014/main" id="{FF94D28D-D6C8-7074-9600-49FBE4788305}"/>
              </a:ext>
            </a:extLst>
          </p:cNvPr>
          <p:cNvGrpSpPr/>
          <p:nvPr/>
        </p:nvGrpSpPr>
        <p:grpSpPr>
          <a:xfrm>
            <a:off x="1808379" y="4115246"/>
            <a:ext cx="6145103" cy="1848069"/>
            <a:chOff x="1861468" y="4591687"/>
            <a:chExt cx="6145103" cy="1848069"/>
          </a:xfrm>
        </p:grpSpPr>
        <p:sp>
          <p:nvSpPr>
            <p:cNvPr id="58" name="Rettangolo 57">
              <a:extLst>
                <a:ext uri="{FF2B5EF4-FFF2-40B4-BE49-F238E27FC236}">
                  <a16:creationId xmlns:a16="http://schemas.microsoft.com/office/drawing/2014/main" id="{580E1800-FBB0-C513-FDD0-B9197DFF0BE0}"/>
                </a:ext>
              </a:extLst>
            </p:cNvPr>
            <p:cNvSpPr/>
            <p:nvPr/>
          </p:nvSpPr>
          <p:spPr bwMode="auto">
            <a:xfrm>
              <a:off x="1861468" y="4591687"/>
              <a:ext cx="6145103" cy="184806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latin typeface="Times New Roman" pitchFamily="18" charset="0"/>
              </a:endParaRPr>
            </a:p>
          </p:txBody>
        </p:sp>
        <p:pic>
          <p:nvPicPr>
            <p:cNvPr id="59" name="Immagine 58">
              <a:extLst>
                <a:ext uri="{FF2B5EF4-FFF2-40B4-BE49-F238E27FC236}">
                  <a16:creationId xmlns:a16="http://schemas.microsoft.com/office/drawing/2014/main" id="{1F041F22-CDFA-C8F5-D4E5-9DBECC77E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1902" y="4674493"/>
              <a:ext cx="3249753" cy="1703662"/>
            </a:xfrm>
            <a:prstGeom prst="rect">
              <a:avLst/>
            </a:prstGeom>
          </p:spPr>
        </p:pic>
        <p:grpSp>
          <p:nvGrpSpPr>
            <p:cNvPr id="60" name="Gruppo 59">
              <a:extLst>
                <a:ext uri="{FF2B5EF4-FFF2-40B4-BE49-F238E27FC236}">
                  <a16:creationId xmlns:a16="http://schemas.microsoft.com/office/drawing/2014/main" id="{12AB662D-D98E-33AF-203D-94E2BDA00DAA}"/>
                </a:ext>
              </a:extLst>
            </p:cNvPr>
            <p:cNvGrpSpPr/>
            <p:nvPr/>
          </p:nvGrpSpPr>
          <p:grpSpPr>
            <a:xfrm>
              <a:off x="2037838" y="5574186"/>
              <a:ext cx="4174447" cy="807662"/>
              <a:chOff x="344348" y="5082950"/>
              <a:chExt cx="4624354" cy="960000"/>
            </a:xfrm>
          </p:grpSpPr>
          <p:pic>
            <p:nvPicPr>
              <p:cNvPr id="61" name="Immagine 60">
                <a:extLst>
                  <a:ext uri="{FF2B5EF4-FFF2-40B4-BE49-F238E27FC236}">
                    <a16:creationId xmlns:a16="http://schemas.microsoft.com/office/drawing/2014/main" id="{8B5A4600-E39D-AF23-48C6-896B9CFB2E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4348" y="5082950"/>
                <a:ext cx="2880000" cy="960000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cxnSp>
            <p:nvCxnSpPr>
              <p:cNvPr id="62" name="Connettore 2 61">
                <a:extLst>
                  <a:ext uri="{FF2B5EF4-FFF2-40B4-BE49-F238E27FC236}">
                    <a16:creationId xmlns:a16="http://schemas.microsoft.com/office/drawing/2014/main" id="{2A584D76-B0D2-8E9E-A2CD-2ED95A62FA7A}"/>
                  </a:ext>
                </a:extLst>
              </p:cNvPr>
              <p:cNvCxnSpPr>
                <a:stCxn id="61" idx="3"/>
              </p:cNvCxnSpPr>
              <p:nvPr/>
            </p:nvCxnSpPr>
            <p:spPr bwMode="auto">
              <a:xfrm flipV="1">
                <a:off x="3224348" y="5401530"/>
                <a:ext cx="1744354" cy="16142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63" name="Gruppo 62">
              <a:extLst>
                <a:ext uri="{FF2B5EF4-FFF2-40B4-BE49-F238E27FC236}">
                  <a16:creationId xmlns:a16="http://schemas.microsoft.com/office/drawing/2014/main" id="{33BD2D98-BCF6-8989-B2EF-383324BF6275}"/>
                </a:ext>
              </a:extLst>
            </p:cNvPr>
            <p:cNvGrpSpPr/>
            <p:nvPr/>
          </p:nvGrpSpPr>
          <p:grpSpPr>
            <a:xfrm>
              <a:off x="2037838" y="4674493"/>
              <a:ext cx="4300082" cy="807662"/>
              <a:chOff x="265670" y="4710986"/>
              <a:chExt cx="4763530" cy="960000"/>
            </a:xfrm>
          </p:grpSpPr>
          <p:pic>
            <p:nvPicPr>
              <p:cNvPr id="64" name="Immagine 63">
                <a:extLst>
                  <a:ext uri="{FF2B5EF4-FFF2-40B4-BE49-F238E27FC236}">
                    <a16:creationId xmlns:a16="http://schemas.microsoft.com/office/drawing/2014/main" id="{CAB7A3F2-63DC-5F45-3B0B-CFECEC6BE4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670" y="4710986"/>
                <a:ext cx="2880000" cy="960000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cxnSp>
            <p:nvCxnSpPr>
              <p:cNvPr id="65" name="Connettore 2 64">
                <a:extLst>
                  <a:ext uri="{FF2B5EF4-FFF2-40B4-BE49-F238E27FC236}">
                    <a16:creationId xmlns:a16="http://schemas.microsoft.com/office/drawing/2014/main" id="{B0FF37B2-CC82-703E-3A74-ECEAB52D6048}"/>
                  </a:ext>
                </a:extLst>
              </p:cNvPr>
              <p:cNvCxnSpPr>
                <a:stCxn id="64" idx="3"/>
              </p:cNvCxnSpPr>
              <p:nvPr/>
            </p:nvCxnSpPr>
            <p:spPr bwMode="auto">
              <a:xfrm>
                <a:off x="3145670" y="5190986"/>
                <a:ext cx="1883530" cy="147496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66" name="Rettangolo 65">
              <a:extLst>
                <a:ext uri="{FF2B5EF4-FFF2-40B4-BE49-F238E27FC236}">
                  <a16:creationId xmlns:a16="http://schemas.microsoft.com/office/drawing/2014/main" id="{F70ECB2B-BE2B-40E2-1660-EC1A4458A9B6}"/>
                </a:ext>
              </a:extLst>
            </p:cNvPr>
            <p:cNvSpPr/>
            <p:nvPr/>
          </p:nvSpPr>
          <p:spPr>
            <a:xfrm>
              <a:off x="4754451" y="4706239"/>
              <a:ext cx="106240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Stromboli</a:t>
              </a:r>
              <a:endParaRPr lang="it-IT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67" name="Gruppo 66">
              <a:extLst>
                <a:ext uri="{FF2B5EF4-FFF2-40B4-BE49-F238E27FC236}">
                  <a16:creationId xmlns:a16="http://schemas.microsoft.com/office/drawing/2014/main" id="{C79991AA-0649-7B58-ADCA-AFF0F6B3DBF2}"/>
                </a:ext>
              </a:extLst>
            </p:cNvPr>
            <p:cNvGrpSpPr/>
            <p:nvPr/>
          </p:nvGrpSpPr>
          <p:grpSpPr>
            <a:xfrm>
              <a:off x="5999732" y="5939981"/>
              <a:ext cx="1965950" cy="354197"/>
              <a:chOff x="6940688" y="3190465"/>
              <a:chExt cx="2177833" cy="421004"/>
            </a:xfrm>
          </p:grpSpPr>
          <p:pic>
            <p:nvPicPr>
              <p:cNvPr id="68" name="Picture 37" descr="Barra">
                <a:extLst>
                  <a:ext uri="{FF2B5EF4-FFF2-40B4-BE49-F238E27FC236}">
                    <a16:creationId xmlns:a16="http://schemas.microsoft.com/office/drawing/2014/main" id="{052826F8-444B-76A3-65F1-DF190B519A9B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 flipH="1" flipV="1">
                <a:off x="7387308" y="3428338"/>
                <a:ext cx="1361799" cy="1040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9" name="Text Box 39">
                <a:extLst>
                  <a:ext uri="{FF2B5EF4-FFF2-40B4-BE49-F238E27FC236}">
                    <a16:creationId xmlns:a16="http://schemas.microsoft.com/office/drawing/2014/main" id="{60BDBF87-133F-0D70-71CC-E689129F17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86248" y="3190465"/>
                <a:ext cx="1448857" cy="2616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100" b="1" dirty="0">
                    <a:solidFill>
                      <a:schemeClr val="bg1"/>
                    </a:solidFill>
                  </a:rPr>
                  <a:t>[cm/</a:t>
                </a:r>
                <a:r>
                  <a:rPr lang="it-IT" sz="1100" b="1" dirty="0" err="1">
                    <a:solidFill>
                      <a:schemeClr val="bg1"/>
                    </a:solidFill>
                  </a:rPr>
                  <a:t>year</a:t>
                </a:r>
                <a:r>
                  <a:rPr lang="it-IT" sz="1100" b="1" dirty="0">
                    <a:solidFill>
                      <a:schemeClr val="bg1"/>
                    </a:solidFill>
                  </a:rPr>
                  <a:t>]</a:t>
                </a:r>
              </a:p>
            </p:txBody>
          </p:sp>
          <p:sp>
            <p:nvSpPr>
              <p:cNvPr id="70" name="Text Box 7">
                <a:extLst>
                  <a:ext uri="{FF2B5EF4-FFF2-40B4-BE49-F238E27FC236}">
                    <a16:creationId xmlns:a16="http://schemas.microsoft.com/office/drawing/2014/main" id="{716BB43D-C7FD-CFB4-79A5-5544B24527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35083" y="3349859"/>
                <a:ext cx="383438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it-IT" sz="1100" b="1" dirty="0">
                    <a:solidFill>
                      <a:schemeClr val="bg1"/>
                    </a:solidFill>
                    <a:latin typeface="Arial" charset="0"/>
                    <a:cs typeface="ＭＳ Ｐゴシック" charset="0"/>
                  </a:rPr>
                  <a:t>&gt; 5</a:t>
                </a:r>
              </a:p>
            </p:txBody>
          </p:sp>
          <p:sp>
            <p:nvSpPr>
              <p:cNvPr id="71" name="Text Box 8">
                <a:extLst>
                  <a:ext uri="{FF2B5EF4-FFF2-40B4-BE49-F238E27FC236}">
                    <a16:creationId xmlns:a16="http://schemas.microsoft.com/office/drawing/2014/main" id="{0D21ACF9-5F11-947A-72A8-A51EE33C9B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40688" y="3349859"/>
                <a:ext cx="429926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it-IT" sz="1100" b="1" dirty="0">
                    <a:solidFill>
                      <a:schemeClr val="bg1"/>
                    </a:solidFill>
                    <a:latin typeface="Arial" charset="0"/>
                    <a:cs typeface="ＭＳ Ｐゴシック" charset="0"/>
                  </a:rPr>
                  <a:t>&lt; -5</a:t>
                </a:r>
              </a:p>
            </p:txBody>
          </p:sp>
        </p:grpSp>
        <p:sp>
          <p:nvSpPr>
            <p:cNvPr id="72" name="CasellaDiTesto 71">
              <a:extLst>
                <a:ext uri="{FF2B5EF4-FFF2-40B4-BE49-F238E27FC236}">
                  <a16:creationId xmlns:a16="http://schemas.microsoft.com/office/drawing/2014/main" id="{7E7B59D5-D32F-AB5A-A8F3-DA057CCBB235}"/>
                </a:ext>
              </a:extLst>
            </p:cNvPr>
            <p:cNvSpPr txBox="1"/>
            <p:nvPr/>
          </p:nvSpPr>
          <p:spPr>
            <a:xfrm>
              <a:off x="6245144" y="5907818"/>
              <a:ext cx="552424" cy="2589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</a:rPr>
                <a:t>Down</a:t>
              </a:r>
            </a:p>
          </p:txBody>
        </p:sp>
        <p:sp>
          <p:nvSpPr>
            <p:cNvPr id="73" name="CasellaDiTesto 72">
              <a:extLst>
                <a:ext uri="{FF2B5EF4-FFF2-40B4-BE49-F238E27FC236}">
                  <a16:creationId xmlns:a16="http://schemas.microsoft.com/office/drawing/2014/main" id="{5A36F03F-053A-28B6-8AB1-5579EECF9D72}"/>
                </a:ext>
              </a:extLst>
            </p:cNvPr>
            <p:cNvSpPr txBox="1"/>
            <p:nvPr/>
          </p:nvSpPr>
          <p:spPr>
            <a:xfrm>
              <a:off x="7358572" y="5907818"/>
              <a:ext cx="356263" cy="2589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/>
                  </a:solidFill>
                </a:rPr>
                <a:t>Up</a:t>
              </a:r>
            </a:p>
          </p:txBody>
        </p:sp>
      </p:grpSp>
      <p:cxnSp>
        <p:nvCxnSpPr>
          <p:cNvPr id="74" name="Connettore 1 73">
            <a:extLst>
              <a:ext uri="{FF2B5EF4-FFF2-40B4-BE49-F238E27FC236}">
                <a16:creationId xmlns:a16="http://schemas.microsoft.com/office/drawing/2014/main" id="{312523A7-B677-70D2-D9E9-2264F9ACB6A7}"/>
              </a:ext>
            </a:extLst>
          </p:cNvPr>
          <p:cNvCxnSpPr>
            <a:cxnSpLocks/>
            <a:stCxn id="46" idx="1"/>
            <a:endCxn id="75" idx="3"/>
          </p:cNvCxnSpPr>
          <p:nvPr/>
        </p:nvCxnSpPr>
        <p:spPr bwMode="auto">
          <a:xfrm flipH="1" flipV="1">
            <a:off x="6628668" y="2391975"/>
            <a:ext cx="2170510" cy="14854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98" name="Gruppo 97">
            <a:extLst>
              <a:ext uri="{FF2B5EF4-FFF2-40B4-BE49-F238E27FC236}">
                <a16:creationId xmlns:a16="http://schemas.microsoft.com/office/drawing/2014/main" id="{93949DC3-ACAE-4379-E6EF-FF54E3E22B5A}"/>
              </a:ext>
            </a:extLst>
          </p:cNvPr>
          <p:cNvGrpSpPr/>
          <p:nvPr/>
        </p:nvGrpSpPr>
        <p:grpSpPr>
          <a:xfrm>
            <a:off x="971406" y="629611"/>
            <a:ext cx="5657262" cy="3518514"/>
            <a:chOff x="1808275" y="928778"/>
            <a:chExt cx="5657262" cy="3518514"/>
          </a:xfrm>
        </p:grpSpPr>
        <p:sp>
          <p:nvSpPr>
            <p:cNvPr id="75" name="Rettangolo 74">
              <a:extLst>
                <a:ext uri="{FF2B5EF4-FFF2-40B4-BE49-F238E27FC236}">
                  <a16:creationId xmlns:a16="http://schemas.microsoft.com/office/drawing/2014/main" id="{EBCA0519-DDAD-EC70-CBE9-9435DC61B190}"/>
                </a:ext>
              </a:extLst>
            </p:cNvPr>
            <p:cNvSpPr/>
            <p:nvPr/>
          </p:nvSpPr>
          <p:spPr bwMode="auto">
            <a:xfrm>
              <a:off x="1808275" y="934992"/>
              <a:ext cx="5657262" cy="35123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latin typeface="Times New Roman" pitchFamily="18" charset="0"/>
              </a:endParaRPr>
            </a:p>
          </p:txBody>
        </p:sp>
        <p:pic>
          <p:nvPicPr>
            <p:cNvPr id="76" name="Immagine 75">
              <a:extLst>
                <a:ext uri="{FF2B5EF4-FFF2-40B4-BE49-F238E27FC236}">
                  <a16:creationId xmlns:a16="http://schemas.microsoft.com/office/drawing/2014/main" id="{33BB298C-73D0-F111-3360-89D28C92D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1109" y="3393278"/>
              <a:ext cx="2991765" cy="1054014"/>
            </a:xfrm>
            <a:prstGeom prst="rect">
              <a:avLst/>
            </a:prstGeom>
            <a:solidFill>
              <a:schemeClr val="bg1"/>
            </a:solidFill>
          </p:spPr>
        </p:pic>
        <p:grpSp>
          <p:nvGrpSpPr>
            <p:cNvPr id="77" name="Gruppo 76">
              <a:extLst>
                <a:ext uri="{FF2B5EF4-FFF2-40B4-BE49-F238E27FC236}">
                  <a16:creationId xmlns:a16="http://schemas.microsoft.com/office/drawing/2014/main" id="{A6DB5726-2A6B-1B6D-302C-377D62464CB5}"/>
                </a:ext>
              </a:extLst>
            </p:cNvPr>
            <p:cNvGrpSpPr/>
            <p:nvPr/>
          </p:nvGrpSpPr>
          <p:grpSpPr>
            <a:xfrm>
              <a:off x="1861469" y="1208290"/>
              <a:ext cx="2951044" cy="2240651"/>
              <a:chOff x="7976297" y="6529700"/>
              <a:chExt cx="3551001" cy="2550992"/>
            </a:xfrm>
          </p:grpSpPr>
          <p:pic>
            <p:nvPicPr>
              <p:cNvPr id="78" name="Immagine 77">
                <a:extLst>
                  <a:ext uri="{FF2B5EF4-FFF2-40B4-BE49-F238E27FC236}">
                    <a16:creationId xmlns:a16="http://schemas.microsoft.com/office/drawing/2014/main" id="{74A700D7-4F55-CC65-83D0-33A111F468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976297" y="6529700"/>
                <a:ext cx="3551001" cy="2550992"/>
              </a:xfrm>
              <a:prstGeom prst="rect">
                <a:avLst/>
              </a:prstGeom>
            </p:spPr>
          </p:pic>
          <p:grpSp>
            <p:nvGrpSpPr>
              <p:cNvPr id="79" name="Group 16">
                <a:extLst>
                  <a:ext uri="{FF2B5EF4-FFF2-40B4-BE49-F238E27FC236}">
                    <a16:creationId xmlns:a16="http://schemas.microsoft.com/office/drawing/2014/main" id="{2C83E931-FC19-629D-8CF1-36CE408ECA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400000">
                <a:off x="9855262" y="7423829"/>
                <a:ext cx="425459" cy="2374901"/>
                <a:chOff x="599" y="710"/>
                <a:chExt cx="268" cy="1496"/>
              </a:xfrm>
            </p:grpSpPr>
            <p:pic>
              <p:nvPicPr>
                <p:cNvPr id="80" name="Immagine 64" descr="Barra.bmp">
                  <a:extLst>
                    <a:ext uri="{FF2B5EF4-FFF2-40B4-BE49-F238E27FC236}">
                      <a16:creationId xmlns:a16="http://schemas.microsoft.com/office/drawing/2014/main" id="{83A8EDB4-30C6-7D3A-04E7-DB58B412DB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268" y="1383"/>
                  <a:ext cx="1035" cy="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1" name="CasellaDiTesto 63">
                  <a:extLst>
                    <a:ext uri="{FF2B5EF4-FFF2-40B4-BE49-F238E27FC236}">
                      <a16:creationId xmlns:a16="http://schemas.microsoft.com/office/drawing/2014/main" id="{32B4D99B-3200-0694-9C02-31C8BF7C553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164" y="1337"/>
                  <a:ext cx="1035" cy="1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it-IT" altLang="it-IT" sz="900" b="1" dirty="0">
                      <a:solidFill>
                        <a:srgbClr val="FFFFFF"/>
                      </a:solidFill>
                      <a:latin typeface="Arial" charset="0"/>
                      <a:ea typeface="Arial" charset="0"/>
                      <a:cs typeface="Arial" charset="0"/>
                    </a:rPr>
                    <a:t>[cm/</a:t>
                  </a:r>
                  <a:r>
                    <a:rPr lang="it-IT" altLang="it-IT" sz="900" b="1" dirty="0" err="1">
                      <a:solidFill>
                        <a:srgbClr val="FFFFFF"/>
                      </a:solidFill>
                      <a:latin typeface="Arial" charset="0"/>
                      <a:ea typeface="Arial" charset="0"/>
                      <a:cs typeface="Arial" charset="0"/>
                    </a:rPr>
                    <a:t>year</a:t>
                  </a:r>
                  <a:r>
                    <a:rPr lang="it-IT" altLang="it-IT" sz="900" b="1" dirty="0">
                      <a:solidFill>
                        <a:srgbClr val="FFFFFF"/>
                      </a:solidFill>
                      <a:latin typeface="Arial" charset="0"/>
                      <a:ea typeface="Arial" charset="0"/>
                      <a:cs typeface="Arial" charset="0"/>
                    </a:rPr>
                    <a:t>]</a:t>
                  </a:r>
                </a:p>
              </p:txBody>
            </p:sp>
            <p:sp>
              <p:nvSpPr>
                <p:cNvPr id="82" name="CasellaDiTesto 81">
                  <a:extLst>
                    <a:ext uri="{FF2B5EF4-FFF2-40B4-BE49-F238E27FC236}">
                      <a16:creationId xmlns:a16="http://schemas.microsoft.com/office/drawing/2014/main" id="{76F59CC5-FE3A-3BC5-82CA-BAD9C9605EB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664" y="748"/>
                  <a:ext cx="242" cy="1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it-IT" altLang="it-IT" sz="1100" b="1" dirty="0">
                      <a:solidFill>
                        <a:srgbClr val="FFFFFF"/>
                      </a:solidFill>
                      <a:latin typeface="Arial" charset="0"/>
                      <a:ea typeface="Arial" charset="0"/>
                      <a:cs typeface="Arial" charset="0"/>
                    </a:rPr>
                    <a:t>&gt; 6</a:t>
                  </a:r>
                </a:p>
              </p:txBody>
            </p:sp>
            <p:sp>
              <p:nvSpPr>
                <p:cNvPr id="83" name="CasellaDiTesto 82">
                  <a:extLst>
                    <a:ext uri="{FF2B5EF4-FFF2-40B4-BE49-F238E27FC236}">
                      <a16:creationId xmlns:a16="http://schemas.microsoft.com/office/drawing/2014/main" id="{63B54315-7695-7838-A070-28BD6CD8945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641" y="1988"/>
                  <a:ext cx="271" cy="1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it-IT" altLang="it-IT" sz="1100" b="1" dirty="0">
                      <a:solidFill>
                        <a:srgbClr val="FFFFFF"/>
                      </a:solidFill>
                      <a:latin typeface="Arial" charset="0"/>
                      <a:ea typeface="Arial" charset="0"/>
                      <a:cs typeface="Arial" charset="0"/>
                    </a:rPr>
                    <a:t>&lt; -6</a:t>
                  </a:r>
                </a:p>
              </p:txBody>
            </p:sp>
          </p:grpSp>
        </p:grpSp>
        <p:sp>
          <p:nvSpPr>
            <p:cNvPr id="84" name="Rettangolo 83">
              <a:extLst>
                <a:ext uri="{FF2B5EF4-FFF2-40B4-BE49-F238E27FC236}">
                  <a16:creationId xmlns:a16="http://schemas.microsoft.com/office/drawing/2014/main" id="{A5BD5913-97E3-F109-A222-4589FF67A4CB}"/>
                </a:ext>
              </a:extLst>
            </p:cNvPr>
            <p:cNvSpPr/>
            <p:nvPr/>
          </p:nvSpPr>
          <p:spPr>
            <a:xfrm>
              <a:off x="2089187" y="928778"/>
              <a:ext cx="2621235" cy="2973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Campi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Flegrei</a:t>
              </a:r>
              <a:endParaRPr lang="it-IT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85" name="Connettore 2 84">
              <a:extLst>
                <a:ext uri="{FF2B5EF4-FFF2-40B4-BE49-F238E27FC236}">
                  <a16:creationId xmlns:a16="http://schemas.microsoft.com/office/drawing/2014/main" id="{8F8C109C-F7E3-45FB-F8CE-F5020CA765C1}"/>
                </a:ext>
              </a:extLst>
            </p:cNvPr>
            <p:cNvCxnSpPr/>
            <p:nvPr/>
          </p:nvCxnSpPr>
          <p:spPr bwMode="auto">
            <a:xfrm flipV="1">
              <a:off x="2404983" y="2467887"/>
              <a:ext cx="480531" cy="1039383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86" name="Immagine 85">
              <a:extLst>
                <a:ext uri="{FF2B5EF4-FFF2-40B4-BE49-F238E27FC236}">
                  <a16:creationId xmlns:a16="http://schemas.microsoft.com/office/drawing/2014/main" id="{7ED9BA0F-EB3F-BF29-372E-04347B0F9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1792" y="1208290"/>
              <a:ext cx="2393412" cy="2043944"/>
            </a:xfrm>
            <a:prstGeom prst="rect">
              <a:avLst/>
            </a:prstGeom>
          </p:spPr>
        </p:pic>
        <p:cxnSp>
          <p:nvCxnSpPr>
            <p:cNvPr id="87" name="Connettore 2 86">
              <a:extLst>
                <a:ext uri="{FF2B5EF4-FFF2-40B4-BE49-F238E27FC236}">
                  <a16:creationId xmlns:a16="http://schemas.microsoft.com/office/drawing/2014/main" id="{AF33CD96-B50B-D3D8-3CDB-4B3FC94261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99931" y="1986369"/>
              <a:ext cx="342450" cy="159368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8" name="Immagine 87">
              <a:extLst>
                <a:ext uri="{FF2B5EF4-FFF2-40B4-BE49-F238E27FC236}">
                  <a16:creationId xmlns:a16="http://schemas.microsoft.com/office/drawing/2014/main" id="{5BB5677D-3359-A867-C138-9FC84D31F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1792" y="3471592"/>
              <a:ext cx="2393412" cy="843210"/>
            </a:xfrm>
            <a:prstGeom prst="rect">
              <a:avLst/>
            </a:prstGeom>
          </p:spPr>
        </p:pic>
        <p:grpSp>
          <p:nvGrpSpPr>
            <p:cNvPr id="89" name="Gruppo 88">
              <a:extLst>
                <a:ext uri="{FF2B5EF4-FFF2-40B4-BE49-F238E27FC236}">
                  <a16:creationId xmlns:a16="http://schemas.microsoft.com/office/drawing/2014/main" id="{7EA3E05D-39C0-0252-5FA6-CD5F6D4CE9C3}"/>
                </a:ext>
              </a:extLst>
            </p:cNvPr>
            <p:cNvGrpSpPr/>
            <p:nvPr/>
          </p:nvGrpSpPr>
          <p:grpSpPr>
            <a:xfrm>
              <a:off x="5640332" y="3305237"/>
              <a:ext cx="1352167" cy="827079"/>
              <a:chOff x="3264614" y="4728690"/>
              <a:chExt cx="1627067" cy="941633"/>
            </a:xfrm>
          </p:grpSpPr>
          <p:cxnSp>
            <p:nvCxnSpPr>
              <p:cNvPr id="90" name="Connettore 1 89">
                <a:extLst>
                  <a:ext uri="{FF2B5EF4-FFF2-40B4-BE49-F238E27FC236}">
                    <a16:creationId xmlns:a16="http://schemas.microsoft.com/office/drawing/2014/main" id="{C3FCE12B-04CF-734F-ABA9-2563FBCE7D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62876" y="5041574"/>
                <a:ext cx="0" cy="628749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CasellaDiTesto 90">
                <a:extLst>
                  <a:ext uri="{FF2B5EF4-FFF2-40B4-BE49-F238E27FC236}">
                    <a16:creationId xmlns:a16="http://schemas.microsoft.com/office/drawing/2014/main" id="{72E7B637-7FE5-A059-5BE1-68642BFA229D}"/>
                  </a:ext>
                </a:extLst>
              </p:cNvPr>
              <p:cNvSpPr txBox="1"/>
              <p:nvPr/>
            </p:nvSpPr>
            <p:spPr>
              <a:xfrm>
                <a:off x="3264614" y="4728690"/>
                <a:ext cx="162706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 err="1"/>
                  <a:t>Mw</a:t>
                </a:r>
                <a:r>
                  <a:rPr lang="it-IT" sz="1400" dirty="0"/>
                  <a:t> 3.9 21.08.2017</a:t>
                </a:r>
              </a:p>
            </p:txBody>
          </p:sp>
        </p:grpSp>
        <p:sp>
          <p:nvSpPr>
            <p:cNvPr id="92" name="Rettangolo 91">
              <a:extLst>
                <a:ext uri="{FF2B5EF4-FFF2-40B4-BE49-F238E27FC236}">
                  <a16:creationId xmlns:a16="http://schemas.microsoft.com/office/drawing/2014/main" id="{6CC42DD1-8B22-1DE9-14F2-123B76122597}"/>
                </a:ext>
              </a:extLst>
            </p:cNvPr>
            <p:cNvSpPr/>
            <p:nvPr/>
          </p:nvSpPr>
          <p:spPr>
            <a:xfrm>
              <a:off x="5040231" y="1063662"/>
              <a:ext cx="2053196" cy="2973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Ischia</a:t>
              </a:r>
              <a:endParaRPr lang="it-IT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" name="CasellaDiTesto 92">
              <a:extLst>
                <a:ext uri="{FF2B5EF4-FFF2-40B4-BE49-F238E27FC236}">
                  <a16:creationId xmlns:a16="http://schemas.microsoft.com/office/drawing/2014/main" id="{1D5E093C-F2FC-EC2B-ABB5-1CA9EEBECFCB}"/>
                </a:ext>
              </a:extLst>
            </p:cNvPr>
            <p:cNvSpPr txBox="1"/>
            <p:nvPr/>
          </p:nvSpPr>
          <p:spPr>
            <a:xfrm>
              <a:off x="2884065" y="2850495"/>
              <a:ext cx="534671" cy="268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solidFill>
                    <a:schemeClr val="bg1"/>
                  </a:solidFill>
                </a:rPr>
                <a:t>Down</a:t>
              </a:r>
            </a:p>
          </p:txBody>
        </p:sp>
        <p:sp>
          <p:nvSpPr>
            <p:cNvPr id="94" name="CasellaDiTesto 93">
              <a:extLst>
                <a:ext uri="{FF2B5EF4-FFF2-40B4-BE49-F238E27FC236}">
                  <a16:creationId xmlns:a16="http://schemas.microsoft.com/office/drawing/2014/main" id="{D257E800-E3CD-9E8A-8621-8714B98CD575}"/>
                </a:ext>
              </a:extLst>
            </p:cNvPr>
            <p:cNvSpPr txBox="1"/>
            <p:nvPr/>
          </p:nvSpPr>
          <p:spPr>
            <a:xfrm>
              <a:off x="4035768" y="2850495"/>
              <a:ext cx="353296" cy="268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it-IT" sz="1200" dirty="0">
                  <a:solidFill>
                    <a:schemeClr val="bg1"/>
                  </a:solidFill>
                </a:rPr>
                <a:t>Up</a:t>
              </a:r>
            </a:p>
          </p:txBody>
        </p:sp>
        <p:sp>
          <p:nvSpPr>
            <p:cNvPr id="95" name="CasellaDiTesto 94">
              <a:extLst>
                <a:ext uri="{FF2B5EF4-FFF2-40B4-BE49-F238E27FC236}">
                  <a16:creationId xmlns:a16="http://schemas.microsoft.com/office/drawing/2014/main" id="{E527485B-E1CB-A278-CDF7-B32CFE6BB405}"/>
                </a:ext>
              </a:extLst>
            </p:cNvPr>
            <p:cNvSpPr txBox="1"/>
            <p:nvPr/>
          </p:nvSpPr>
          <p:spPr>
            <a:xfrm>
              <a:off x="6140511" y="2766921"/>
              <a:ext cx="431889" cy="2297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dirty="0"/>
                <a:t>Down</a:t>
              </a:r>
            </a:p>
          </p:txBody>
        </p:sp>
        <p:sp>
          <p:nvSpPr>
            <p:cNvPr id="96" name="CasellaDiTesto 95">
              <a:extLst>
                <a:ext uri="{FF2B5EF4-FFF2-40B4-BE49-F238E27FC236}">
                  <a16:creationId xmlns:a16="http://schemas.microsoft.com/office/drawing/2014/main" id="{094EC883-DFF3-2C17-5723-573BABE0943D}"/>
                </a:ext>
              </a:extLst>
            </p:cNvPr>
            <p:cNvSpPr txBox="1"/>
            <p:nvPr/>
          </p:nvSpPr>
          <p:spPr>
            <a:xfrm>
              <a:off x="6600633" y="2772829"/>
              <a:ext cx="289347" cy="2297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it-IT" sz="1100" dirty="0"/>
                <a:t>Up</a:t>
              </a:r>
            </a:p>
          </p:txBody>
        </p:sp>
      </p:grpSp>
      <p:pic>
        <p:nvPicPr>
          <p:cNvPr id="97" name="Immagine 96" descr="logo.gif">
            <a:extLst>
              <a:ext uri="{FF2B5EF4-FFF2-40B4-BE49-F238E27FC236}">
                <a16:creationId xmlns:a16="http://schemas.microsoft.com/office/drawing/2014/main" id="{C6FA11B2-9231-991A-C5F7-5224D51EF18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3795" y="5169589"/>
            <a:ext cx="869204" cy="68087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4139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09A12-3CFA-6FD4-E07C-81D265AA7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41E90096-0FB6-B475-93CC-FCE452532549}"/>
              </a:ext>
            </a:extLst>
          </p:cNvPr>
          <p:cNvSpPr txBox="1"/>
          <p:nvPr/>
        </p:nvSpPr>
        <p:spPr>
          <a:xfrm>
            <a:off x="3188754" y="-73133"/>
            <a:ext cx="7211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>
                <a:solidFill>
                  <a:schemeClr val="bg1"/>
                </a:solidFill>
              </a:rPr>
              <a:t>Exploited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Copernicus</a:t>
            </a:r>
            <a:r>
              <a:rPr lang="it-IT" sz="3200" b="1" dirty="0">
                <a:solidFill>
                  <a:schemeClr val="bg1"/>
                </a:solidFill>
              </a:rPr>
              <a:t> Data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BF71539-75F4-B4D8-B8A3-6DFECCA52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3862" y="4343615"/>
            <a:ext cx="41052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GB" sz="1600" dirty="0">
                <a:solidFill>
                  <a:srgbClr val="000000"/>
                </a:solidFill>
                <a:latin typeface="Tahoma" charset="0"/>
              </a:rPr>
              <a:t> Spatial resolution (TOPS): </a:t>
            </a:r>
            <a:r>
              <a:rPr lang="en-GB" sz="1600" b="1" dirty="0">
                <a:solidFill>
                  <a:srgbClr val="000000"/>
                </a:solidFill>
                <a:latin typeface="Tahoma" charset="0"/>
              </a:rPr>
              <a:t>15 x 4 m</a:t>
            </a:r>
          </a:p>
          <a:p>
            <a:pPr>
              <a:buFontTx/>
              <a:buChar char="•"/>
            </a:pPr>
            <a:r>
              <a:rPr lang="en-GB" sz="1600" dirty="0">
                <a:solidFill>
                  <a:srgbClr val="000000"/>
                </a:solidFill>
                <a:latin typeface="Tahoma" charset="0"/>
              </a:rPr>
              <a:t> Ground coverage (TOPS): </a:t>
            </a:r>
            <a:r>
              <a:rPr lang="en-GB" sz="1600" b="1" dirty="0">
                <a:solidFill>
                  <a:srgbClr val="000000"/>
                </a:solidFill>
                <a:latin typeface="Tahoma" charset="0"/>
              </a:rPr>
              <a:t>250km</a:t>
            </a:r>
          </a:p>
          <a:p>
            <a:pPr>
              <a:buFontTx/>
              <a:buChar char="•"/>
            </a:pPr>
            <a:r>
              <a:rPr lang="en-GB" sz="1600" b="1" dirty="0">
                <a:solidFill>
                  <a:srgbClr val="000000"/>
                </a:solidFill>
                <a:latin typeface="Tahoma" charset="0"/>
              </a:rPr>
              <a:t> C-band</a:t>
            </a:r>
            <a:endParaRPr lang="en-GB" sz="1600" dirty="0">
              <a:solidFill>
                <a:srgbClr val="000000"/>
              </a:solidFill>
              <a:latin typeface="Tahoma" charset="0"/>
            </a:endParaRPr>
          </a:p>
          <a:p>
            <a:pPr>
              <a:buFontTx/>
              <a:buChar char="•"/>
            </a:pPr>
            <a:r>
              <a:rPr lang="en-GB" sz="1600" b="1" dirty="0">
                <a:solidFill>
                  <a:srgbClr val="000000"/>
                </a:solidFill>
                <a:latin typeface="Tahoma" pitchFamily="34" charset="0"/>
                <a:cs typeface="ＭＳ Ｐゴシック" charset="0"/>
              </a:rPr>
              <a:t> 2014 - present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1600" b="1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en-GB" sz="1600" b="1" dirty="0">
                <a:solidFill>
                  <a:srgbClr val="000000"/>
                </a:solidFill>
                <a:latin typeface="Tahoma" pitchFamily="34" charset="0"/>
                <a:cs typeface="ＭＳ Ｐゴシック" charset="0"/>
              </a:rPr>
              <a:t>Global coverage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1600" b="1" dirty="0">
                <a:solidFill>
                  <a:srgbClr val="000000"/>
                </a:solidFill>
                <a:latin typeface="Tahoma" pitchFamily="34" charset="0"/>
                <a:cs typeface="ＭＳ Ｐゴシック" charset="0"/>
              </a:rPr>
              <a:t> Free and open access data policy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28E72EF1-0C91-1BEA-0AC0-C63C83FC60AC}"/>
              </a:ext>
            </a:extLst>
          </p:cNvPr>
          <p:cNvGrpSpPr>
            <a:grpSpLocks noChangeAspect="1"/>
          </p:cNvGrpSpPr>
          <p:nvPr/>
        </p:nvGrpSpPr>
        <p:grpSpPr>
          <a:xfrm>
            <a:off x="8737511" y="3833388"/>
            <a:ext cx="2929890" cy="1945057"/>
            <a:chOff x="397699" y="1097148"/>
            <a:chExt cx="8320473" cy="5544616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72485232-B10D-F43D-91CB-9B58F0E87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699" y="1097148"/>
              <a:ext cx="8320473" cy="5544616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42783000-2C79-B9C9-9A65-F66FA0394000}"/>
                </a:ext>
              </a:extLst>
            </p:cNvPr>
            <p:cNvSpPr txBox="1"/>
            <p:nvPr/>
          </p:nvSpPr>
          <p:spPr>
            <a:xfrm rot="20957626">
              <a:off x="1650409" y="5292270"/>
              <a:ext cx="2918934" cy="8773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>
                  <a:solidFill>
                    <a:srgbClr val="FF0000"/>
                  </a:solidFill>
                  <a:latin typeface="Calibri"/>
                  <a:cs typeface="Calibri"/>
                </a:rPr>
                <a:t>SENTINEL-1</a:t>
              </a: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53972B19-216A-B902-B537-096B5EC7FECC}"/>
                </a:ext>
              </a:extLst>
            </p:cNvPr>
            <p:cNvSpPr txBox="1"/>
            <p:nvPr/>
          </p:nvSpPr>
          <p:spPr>
            <a:xfrm rot="20911108">
              <a:off x="1941202" y="3933776"/>
              <a:ext cx="2300007" cy="8773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>
                  <a:solidFill>
                    <a:srgbClr val="FF0000"/>
                  </a:solidFill>
                  <a:latin typeface="Calibri"/>
                  <a:cs typeface="Calibri"/>
                </a:rPr>
                <a:t>ERS-ENV</a:t>
              </a:r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02B06C16-6ABB-B7F6-C0CF-78DAF23268BC}"/>
                </a:ext>
              </a:extLst>
            </p:cNvPr>
            <p:cNvSpPr/>
            <p:nvPr/>
          </p:nvSpPr>
          <p:spPr>
            <a:xfrm rot="20817451">
              <a:off x="3015530" y="2603983"/>
              <a:ext cx="1091492" cy="936104"/>
            </a:xfrm>
            <a:prstGeom prst="rect">
              <a:avLst/>
            </a:prstGeom>
            <a:noFill/>
            <a:ln w="25400">
              <a:solidFill>
                <a:srgbClr val="EA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15F0EBC1-08FD-7247-C8DC-6C4400212108}"/>
                </a:ext>
              </a:extLst>
            </p:cNvPr>
            <p:cNvSpPr txBox="1"/>
            <p:nvPr/>
          </p:nvSpPr>
          <p:spPr>
            <a:xfrm rot="20911108">
              <a:off x="4081271" y="2282806"/>
              <a:ext cx="2268686" cy="8773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>
                  <a:solidFill>
                    <a:srgbClr val="FF0000"/>
                  </a:solidFill>
                  <a:latin typeface="Calibri"/>
                  <a:cs typeface="Calibri"/>
                </a:rPr>
                <a:t>CSK-CSG</a:t>
              </a:r>
            </a:p>
          </p:txBody>
        </p:sp>
      </p:grp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5E715C81-7EB4-315A-831D-D62D27BF986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17599" y="3611644"/>
            <a:ext cx="8259535" cy="0"/>
          </a:xfrm>
          <a:prstGeom prst="line">
            <a:avLst/>
          </a:prstGeom>
          <a:noFill/>
          <a:ln w="88900">
            <a:solidFill>
              <a:schemeClr val="accent1"/>
            </a:solidFill>
            <a:round/>
            <a:headEnd/>
            <a:tailEnd type="triangle" w="med" len="lg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10" name="Gruppo 56">
            <a:extLst>
              <a:ext uri="{FF2B5EF4-FFF2-40B4-BE49-F238E27FC236}">
                <a16:creationId xmlns:a16="http://schemas.microsoft.com/office/drawing/2014/main" id="{95614F6E-D36D-D5C3-055D-BC48FC7A0776}"/>
              </a:ext>
            </a:extLst>
          </p:cNvPr>
          <p:cNvGrpSpPr>
            <a:grpSpLocks/>
          </p:cNvGrpSpPr>
          <p:nvPr/>
        </p:nvGrpSpPr>
        <p:grpSpPr bwMode="auto">
          <a:xfrm>
            <a:off x="1227197" y="3743410"/>
            <a:ext cx="3279446" cy="371475"/>
            <a:chOff x="943484" y="3344292"/>
            <a:chExt cx="3649476" cy="372739"/>
          </a:xfrm>
        </p:grpSpPr>
        <p:sp>
          <p:nvSpPr>
            <p:cNvPr id="11" name="Parentesi graffa aperta 10">
              <a:extLst>
                <a:ext uri="{FF2B5EF4-FFF2-40B4-BE49-F238E27FC236}">
                  <a16:creationId xmlns:a16="http://schemas.microsoft.com/office/drawing/2014/main" id="{6194818A-6EC8-D0AE-649C-BF8A225B86FA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2588224" y="1712295"/>
              <a:ext cx="359996" cy="3649476"/>
            </a:xfrm>
            <a:prstGeom prst="leftBrace">
              <a:avLst>
                <a:gd name="adj1" fmla="val 71846"/>
                <a:gd name="adj2" fmla="val 50000"/>
              </a:avLst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</p:spPr>
          <p:txBody>
            <a:bodyPr vert="eaVert" anchor="ctr"/>
            <a:lstStyle/>
            <a:p>
              <a:pPr algn="ctr">
                <a:defRPr/>
              </a:pPr>
              <a:endParaRPr lang="it-IT">
                <a:solidFill>
                  <a:srgbClr val="3333CC">
                    <a:lumMod val="75000"/>
                  </a:srgbClr>
                </a:solidFill>
                <a:latin typeface="Tahoma"/>
              </a:endParaRPr>
            </a:p>
          </p:txBody>
        </p:sp>
        <p:sp>
          <p:nvSpPr>
            <p:cNvPr id="12" name="CasellaDiTesto 46">
              <a:extLst>
                <a:ext uri="{FF2B5EF4-FFF2-40B4-BE49-F238E27FC236}">
                  <a16:creationId xmlns:a16="http://schemas.microsoft.com/office/drawing/2014/main" id="{F1B1B4F8-00D4-A2FD-1F21-C034777DE2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5999" y="3344292"/>
              <a:ext cx="789957" cy="3705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it-IT" sz="1800" b="1" dirty="0">
                  <a:solidFill>
                    <a:srgbClr val="002060"/>
                  </a:solidFill>
                  <a:latin typeface="Calibri" charset="0"/>
                </a:rPr>
                <a:t>6 </a:t>
              </a:r>
              <a:r>
                <a:rPr lang="it-IT" sz="1800" b="1" dirty="0" err="1">
                  <a:solidFill>
                    <a:srgbClr val="002060"/>
                  </a:solidFill>
                  <a:latin typeface="Calibri" charset="0"/>
                </a:rPr>
                <a:t>days</a:t>
              </a:r>
              <a:endParaRPr lang="it-IT" sz="1800" b="1" dirty="0">
                <a:solidFill>
                  <a:srgbClr val="002060"/>
                </a:solidFill>
                <a:latin typeface="Calibri" charset="0"/>
              </a:endParaRPr>
            </a:p>
          </p:txBody>
        </p:sp>
      </p:grpSp>
      <p:sp>
        <p:nvSpPr>
          <p:cNvPr id="13" name="CasellaDiTesto 85">
            <a:extLst>
              <a:ext uri="{FF2B5EF4-FFF2-40B4-BE49-F238E27FC236}">
                <a16:creationId xmlns:a16="http://schemas.microsoft.com/office/drawing/2014/main" id="{7DA6E709-99CA-134D-EFC6-444A948BA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8303" y="3326111"/>
            <a:ext cx="6575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it-IT" b="1" dirty="0">
                <a:solidFill>
                  <a:srgbClr val="002060"/>
                </a:solidFill>
                <a:latin typeface="Calibri" charset="0"/>
              </a:rPr>
              <a:t>Time</a:t>
            </a:r>
          </a:p>
        </p:txBody>
      </p:sp>
      <p:grpSp>
        <p:nvGrpSpPr>
          <p:cNvPr id="14" name="Gruppo 86">
            <a:extLst>
              <a:ext uri="{FF2B5EF4-FFF2-40B4-BE49-F238E27FC236}">
                <a16:creationId xmlns:a16="http://schemas.microsoft.com/office/drawing/2014/main" id="{AAFE1B71-8124-007A-72DA-185573F571F4}"/>
              </a:ext>
            </a:extLst>
          </p:cNvPr>
          <p:cNvGrpSpPr>
            <a:grpSpLocks/>
          </p:cNvGrpSpPr>
          <p:nvPr/>
        </p:nvGrpSpPr>
        <p:grpSpPr bwMode="auto">
          <a:xfrm>
            <a:off x="1227197" y="4025185"/>
            <a:ext cx="6694716" cy="371476"/>
            <a:chOff x="943484" y="3344292"/>
            <a:chExt cx="3649476" cy="372740"/>
          </a:xfrm>
        </p:grpSpPr>
        <p:sp>
          <p:nvSpPr>
            <p:cNvPr id="15" name="Parentesi graffa aperta 14">
              <a:extLst>
                <a:ext uri="{FF2B5EF4-FFF2-40B4-BE49-F238E27FC236}">
                  <a16:creationId xmlns:a16="http://schemas.microsoft.com/office/drawing/2014/main" id="{83AA5566-B035-2F14-6D4F-9DF4839C5061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2588224" y="1712296"/>
              <a:ext cx="359996" cy="3649476"/>
            </a:xfrm>
            <a:prstGeom prst="leftBrace">
              <a:avLst>
                <a:gd name="adj1" fmla="val 71846"/>
                <a:gd name="adj2" fmla="val 50000"/>
              </a:avLst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</p:spPr>
          <p:txBody>
            <a:bodyPr vert="eaVert" anchor="ctr"/>
            <a:lstStyle/>
            <a:p>
              <a:pPr algn="ctr">
                <a:defRPr/>
              </a:pPr>
              <a:endParaRPr lang="it-IT">
                <a:solidFill>
                  <a:srgbClr val="3333CC">
                    <a:lumMod val="75000"/>
                  </a:srgbClr>
                </a:solidFill>
                <a:latin typeface="Tahoma"/>
              </a:endParaRPr>
            </a:p>
          </p:txBody>
        </p:sp>
        <p:sp>
          <p:nvSpPr>
            <p:cNvPr id="16" name="CasellaDiTesto 88">
              <a:extLst>
                <a:ext uri="{FF2B5EF4-FFF2-40B4-BE49-F238E27FC236}">
                  <a16:creationId xmlns:a16="http://schemas.microsoft.com/office/drawing/2014/main" id="{CF077542-66CF-0121-0ACD-330D863F1A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3499" y="3344292"/>
              <a:ext cx="455133" cy="3705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it-IT" sz="1800" b="1" dirty="0">
                  <a:solidFill>
                    <a:srgbClr val="002060"/>
                  </a:solidFill>
                  <a:latin typeface="Calibri" charset="0"/>
                </a:rPr>
                <a:t>12 </a:t>
              </a:r>
              <a:r>
                <a:rPr lang="it-IT" sz="1800" b="1" dirty="0" err="1">
                  <a:solidFill>
                    <a:srgbClr val="002060"/>
                  </a:solidFill>
                  <a:latin typeface="Calibri" charset="0"/>
                </a:rPr>
                <a:t>days</a:t>
              </a:r>
              <a:endParaRPr lang="it-IT" sz="1800" b="1" dirty="0">
                <a:solidFill>
                  <a:srgbClr val="002060"/>
                </a:solidFill>
                <a:latin typeface="Calibri" charset="0"/>
              </a:endParaRPr>
            </a:p>
          </p:txBody>
        </p:sp>
      </p:grpSp>
      <p:grpSp>
        <p:nvGrpSpPr>
          <p:cNvPr id="17" name="Group 11">
            <a:extLst>
              <a:ext uri="{FF2B5EF4-FFF2-40B4-BE49-F238E27FC236}">
                <a16:creationId xmlns:a16="http://schemas.microsoft.com/office/drawing/2014/main" id="{8FD05E35-13C8-EEB7-5819-042F745CD702}"/>
              </a:ext>
            </a:extLst>
          </p:cNvPr>
          <p:cNvGrpSpPr>
            <a:grpSpLocks/>
          </p:cNvGrpSpPr>
          <p:nvPr/>
        </p:nvGrpSpPr>
        <p:grpSpPr bwMode="auto">
          <a:xfrm>
            <a:off x="504344" y="1789941"/>
            <a:ext cx="1527175" cy="1728788"/>
            <a:chOff x="122" y="1250"/>
            <a:chExt cx="962" cy="1089"/>
          </a:xfrm>
        </p:grpSpPr>
        <p:grpSp>
          <p:nvGrpSpPr>
            <p:cNvPr id="18" name="Group 12">
              <a:extLst>
                <a:ext uri="{FF2B5EF4-FFF2-40B4-BE49-F238E27FC236}">
                  <a16:creationId xmlns:a16="http://schemas.microsoft.com/office/drawing/2014/main" id="{51F5F812-809B-18C9-17D3-3715DDF3BC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" y="1435"/>
              <a:ext cx="962" cy="904"/>
              <a:chOff x="122" y="1667"/>
              <a:chExt cx="962" cy="904"/>
            </a:xfrm>
          </p:grpSpPr>
          <p:cxnSp>
            <p:nvCxnSpPr>
              <p:cNvPr id="20" name="Connettore 2 29">
                <a:extLst>
                  <a:ext uri="{FF2B5EF4-FFF2-40B4-BE49-F238E27FC236}">
                    <a16:creationId xmlns:a16="http://schemas.microsoft.com/office/drawing/2014/main" id="{2D1CEB43-5825-5A5A-8A34-89C199DA71E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50" y="2317"/>
                <a:ext cx="4" cy="254"/>
              </a:xfrm>
              <a:prstGeom prst="straightConnector1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 type="arrow" w="med" len="med"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pic>
            <p:nvPicPr>
              <p:cNvPr id="21" name="Picture 14" descr="Sentinel_1-IMG_5874-white">
                <a:extLst>
                  <a:ext uri="{FF2B5EF4-FFF2-40B4-BE49-F238E27FC236}">
                    <a16:creationId xmlns:a16="http://schemas.microsoft.com/office/drawing/2014/main" id="{014FFF6E-C26E-C90C-F599-8D9EEA8646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" y="1667"/>
                <a:ext cx="962" cy="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E4553B7C-F4CA-8BBD-70B1-D6EA14CD9D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" y="1250"/>
              <a:ext cx="88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it-IT" dirty="0">
                  <a:solidFill>
                    <a:srgbClr val="262699"/>
                  </a:solidFill>
                  <a:latin typeface="Calibri" charset="0"/>
                </a:rPr>
                <a:t>Sentinel-1A</a:t>
              </a:r>
            </a:p>
          </p:txBody>
        </p:sp>
      </p:grpSp>
      <p:grpSp>
        <p:nvGrpSpPr>
          <p:cNvPr id="22" name="Group 16">
            <a:extLst>
              <a:ext uri="{FF2B5EF4-FFF2-40B4-BE49-F238E27FC236}">
                <a16:creationId xmlns:a16="http://schemas.microsoft.com/office/drawing/2014/main" id="{0D7A2BF5-9962-7871-31C5-D13D5677986A}"/>
              </a:ext>
            </a:extLst>
          </p:cNvPr>
          <p:cNvGrpSpPr>
            <a:grpSpLocks/>
          </p:cNvGrpSpPr>
          <p:nvPr/>
        </p:nvGrpSpPr>
        <p:grpSpPr bwMode="auto">
          <a:xfrm>
            <a:off x="3662196" y="1789941"/>
            <a:ext cx="1600199" cy="1719263"/>
            <a:chOff x="2317" y="1250"/>
            <a:chExt cx="1008" cy="1083"/>
          </a:xfrm>
        </p:grpSpPr>
        <p:grpSp>
          <p:nvGrpSpPr>
            <p:cNvPr id="23" name="Group 17">
              <a:extLst>
                <a:ext uri="{FF2B5EF4-FFF2-40B4-BE49-F238E27FC236}">
                  <a16:creationId xmlns:a16="http://schemas.microsoft.com/office/drawing/2014/main" id="{CC64285D-9FA0-83A5-1F60-073377FFE3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7" y="1373"/>
              <a:ext cx="1008" cy="960"/>
              <a:chOff x="29" y="1637"/>
              <a:chExt cx="1008" cy="960"/>
            </a:xfrm>
          </p:grpSpPr>
          <p:cxnSp>
            <p:nvCxnSpPr>
              <p:cNvPr id="25" name="Connettore 2 29">
                <a:extLst>
                  <a:ext uri="{FF2B5EF4-FFF2-40B4-BE49-F238E27FC236}">
                    <a16:creationId xmlns:a16="http://schemas.microsoft.com/office/drawing/2014/main" id="{4F8B0780-CC73-BCAB-89C0-316FD4373E2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50" y="2343"/>
                <a:ext cx="4" cy="254"/>
              </a:xfrm>
              <a:prstGeom prst="straightConnector1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 type="arrow" w="med" len="med"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pic>
            <p:nvPicPr>
              <p:cNvPr id="26" name="Picture 19" descr="Sentinel_1-IMG_5874-white">
                <a:extLst>
                  <a:ext uri="{FF2B5EF4-FFF2-40B4-BE49-F238E27FC236}">
                    <a16:creationId xmlns:a16="http://schemas.microsoft.com/office/drawing/2014/main" id="{04F98D54-DBCB-1E53-9048-4CA54906ED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" y="1637"/>
                <a:ext cx="1008" cy="8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4" name="CasellaDiTesto 16">
              <a:extLst>
                <a:ext uri="{FF2B5EF4-FFF2-40B4-BE49-F238E27FC236}">
                  <a16:creationId xmlns:a16="http://schemas.microsoft.com/office/drawing/2014/main" id="{C6138EC8-4266-7290-5C90-26225BD724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1" y="1250"/>
              <a:ext cx="84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it-IT" dirty="0">
                  <a:solidFill>
                    <a:srgbClr val="262699"/>
                  </a:solidFill>
                  <a:latin typeface="Calibri" charset="0"/>
                </a:rPr>
                <a:t>Sentinel-1B</a:t>
              </a:r>
            </a:p>
          </p:txBody>
        </p:sp>
      </p:grpSp>
      <p:grpSp>
        <p:nvGrpSpPr>
          <p:cNvPr id="27" name="Group 22">
            <a:extLst>
              <a:ext uri="{FF2B5EF4-FFF2-40B4-BE49-F238E27FC236}">
                <a16:creationId xmlns:a16="http://schemas.microsoft.com/office/drawing/2014/main" id="{0B395E5C-D041-6C44-7BA3-7A94EAD5DF95}"/>
              </a:ext>
            </a:extLst>
          </p:cNvPr>
          <p:cNvGrpSpPr>
            <a:grpSpLocks/>
          </p:cNvGrpSpPr>
          <p:nvPr/>
        </p:nvGrpSpPr>
        <p:grpSpPr bwMode="auto">
          <a:xfrm>
            <a:off x="7139729" y="1789940"/>
            <a:ext cx="1458914" cy="1706563"/>
            <a:chOff x="4631" y="1250"/>
            <a:chExt cx="919" cy="1075"/>
          </a:xfrm>
        </p:grpSpPr>
        <p:grpSp>
          <p:nvGrpSpPr>
            <p:cNvPr id="28" name="Group 23">
              <a:extLst>
                <a:ext uri="{FF2B5EF4-FFF2-40B4-BE49-F238E27FC236}">
                  <a16:creationId xmlns:a16="http://schemas.microsoft.com/office/drawing/2014/main" id="{5CAE32CB-6F05-ABDE-B8C8-A31540CCD3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31" y="1474"/>
              <a:ext cx="854" cy="851"/>
              <a:chOff x="47" y="1746"/>
              <a:chExt cx="854" cy="851"/>
            </a:xfrm>
          </p:grpSpPr>
          <p:cxnSp>
            <p:nvCxnSpPr>
              <p:cNvPr id="30" name="Connettore 2 29">
                <a:extLst>
                  <a:ext uri="{FF2B5EF4-FFF2-40B4-BE49-F238E27FC236}">
                    <a16:creationId xmlns:a16="http://schemas.microsoft.com/office/drawing/2014/main" id="{E9296BA7-2D91-163E-E509-8F4E0B407DD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50" y="2343"/>
                <a:ext cx="4" cy="254"/>
              </a:xfrm>
              <a:prstGeom prst="straightConnector1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 type="arrow" w="med" len="med"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pic>
            <p:nvPicPr>
              <p:cNvPr id="31" name="Picture 25" descr="Sentinel_1-IMG_5874-white">
                <a:extLst>
                  <a:ext uri="{FF2B5EF4-FFF2-40B4-BE49-F238E27FC236}">
                    <a16:creationId xmlns:a16="http://schemas.microsoft.com/office/drawing/2014/main" id="{D0E15C2C-D1F3-2EA9-5236-27D3CBF6CF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" y="1746"/>
                <a:ext cx="854" cy="6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9" name="CasellaDiTesto 16">
              <a:extLst>
                <a:ext uri="{FF2B5EF4-FFF2-40B4-BE49-F238E27FC236}">
                  <a16:creationId xmlns:a16="http://schemas.microsoft.com/office/drawing/2014/main" id="{C4763339-3E2E-C413-6E47-9DC8E37972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4" y="1250"/>
              <a:ext cx="90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it-IT" dirty="0">
                  <a:solidFill>
                    <a:srgbClr val="262699"/>
                  </a:solidFill>
                  <a:latin typeface="Calibri" charset="0"/>
                </a:rPr>
                <a:t>Sentinel-1A</a:t>
              </a:r>
            </a:p>
          </p:txBody>
        </p:sp>
      </p:grpSp>
      <p:cxnSp>
        <p:nvCxnSpPr>
          <p:cNvPr id="32" name="AutoShape 16">
            <a:extLst>
              <a:ext uri="{FF2B5EF4-FFF2-40B4-BE49-F238E27FC236}">
                <a16:creationId xmlns:a16="http://schemas.microsoft.com/office/drawing/2014/main" id="{979524A8-DE0F-779E-9A61-AE002E226C4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793756" y="1690639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F6773878-1AC7-EA1D-9559-1169FAB8ABD3}"/>
              </a:ext>
            </a:extLst>
          </p:cNvPr>
          <p:cNvGrpSpPr/>
          <p:nvPr/>
        </p:nvGrpSpPr>
        <p:grpSpPr>
          <a:xfrm>
            <a:off x="3488676" y="1201845"/>
            <a:ext cx="2025030" cy="2681653"/>
            <a:chOff x="3448503" y="445763"/>
            <a:chExt cx="2025030" cy="2681653"/>
          </a:xfrm>
        </p:grpSpPr>
        <p:sp>
          <p:nvSpPr>
            <p:cNvPr id="34" name="Per 33">
              <a:extLst>
                <a:ext uri="{FF2B5EF4-FFF2-40B4-BE49-F238E27FC236}">
                  <a16:creationId xmlns:a16="http://schemas.microsoft.com/office/drawing/2014/main" id="{B849D768-C846-8422-44AF-4A4776E800A6}"/>
                </a:ext>
              </a:extLst>
            </p:cNvPr>
            <p:cNvSpPr/>
            <p:nvPr/>
          </p:nvSpPr>
          <p:spPr>
            <a:xfrm>
              <a:off x="3473556" y="445763"/>
              <a:ext cx="1999977" cy="2681653"/>
            </a:xfrm>
            <a:prstGeom prst="mathMultiply">
              <a:avLst>
                <a:gd name="adj1" fmla="val 727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CasellaDiTesto 16">
              <a:extLst>
                <a:ext uri="{FF2B5EF4-FFF2-40B4-BE49-F238E27FC236}">
                  <a16:creationId xmlns:a16="http://schemas.microsoft.com/office/drawing/2014/main" id="{2FC517B7-07AC-D013-545A-3FD94ED23D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8503" y="692696"/>
              <a:ext cx="20250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/>
              <a:r>
                <a:rPr lang="it-IT" b="1" dirty="0" err="1">
                  <a:solidFill>
                    <a:srgbClr val="FF0000"/>
                  </a:solidFill>
                  <a:latin typeface="Calibri" charset="0"/>
                </a:rPr>
                <a:t>Dec</a:t>
              </a:r>
              <a:r>
                <a:rPr lang="it-IT" b="1" dirty="0">
                  <a:solidFill>
                    <a:srgbClr val="FF0000"/>
                  </a:solidFill>
                  <a:latin typeface="Calibri" charset="0"/>
                </a:rPr>
                <a:t> 2021</a:t>
              </a:r>
            </a:p>
          </p:txBody>
        </p:sp>
      </p:grp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C6C5D3D3-8607-43EC-C3AF-7F50A8F990D2}"/>
              </a:ext>
            </a:extLst>
          </p:cNvPr>
          <p:cNvGrpSpPr/>
          <p:nvPr/>
        </p:nvGrpSpPr>
        <p:grpSpPr>
          <a:xfrm>
            <a:off x="5481823" y="1450120"/>
            <a:ext cx="1438276" cy="1768330"/>
            <a:chOff x="5454623" y="924542"/>
            <a:chExt cx="1438276" cy="1768330"/>
          </a:xfrm>
        </p:grpSpPr>
        <p:pic>
          <p:nvPicPr>
            <p:cNvPr id="37" name="Picture 19" descr="Sentinel_1-IMG_5874-white">
              <a:extLst>
                <a:ext uri="{FF2B5EF4-FFF2-40B4-BE49-F238E27FC236}">
                  <a16:creationId xmlns:a16="http://schemas.microsoft.com/office/drawing/2014/main" id="{64766B79-BB6F-536B-043A-A06478FD21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4623" y="1543471"/>
              <a:ext cx="1438276" cy="1149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CasellaDiTesto 16">
              <a:extLst>
                <a:ext uri="{FF2B5EF4-FFF2-40B4-BE49-F238E27FC236}">
                  <a16:creationId xmlns:a16="http://schemas.microsoft.com/office/drawing/2014/main" id="{A05E0991-6608-9ADC-B245-B1080B3014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31292" y="1263691"/>
              <a:ext cx="1268412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it-IT" dirty="0">
                  <a:solidFill>
                    <a:srgbClr val="262699"/>
                  </a:solidFill>
                  <a:latin typeface="Calibri" charset="0"/>
                </a:rPr>
                <a:t>Sentinel-1C</a:t>
              </a:r>
            </a:p>
          </p:txBody>
        </p:sp>
        <p:sp>
          <p:nvSpPr>
            <p:cNvPr id="39" name="CasellaDiTesto 16">
              <a:extLst>
                <a:ext uri="{FF2B5EF4-FFF2-40B4-BE49-F238E27FC236}">
                  <a16:creationId xmlns:a16="http://schemas.microsoft.com/office/drawing/2014/main" id="{08D6EFA3-FC37-5800-0C58-E224AA446D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76207" y="924542"/>
              <a:ext cx="1268412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/>
              <a:r>
                <a:rPr lang="it-IT" b="1" dirty="0" err="1">
                  <a:solidFill>
                    <a:srgbClr val="FF0000"/>
                  </a:solidFill>
                  <a:latin typeface="Calibri" charset="0"/>
                </a:rPr>
                <a:t>Dec</a:t>
              </a:r>
              <a:r>
                <a:rPr lang="it-IT" b="1" dirty="0">
                  <a:solidFill>
                    <a:srgbClr val="FF0000"/>
                  </a:solidFill>
                  <a:latin typeface="Calibri" charset="0"/>
                </a:rPr>
                <a:t> 2024</a:t>
              </a:r>
            </a:p>
          </p:txBody>
        </p:sp>
      </p:grpSp>
      <p:sp>
        <p:nvSpPr>
          <p:cNvPr id="40" name="Ovale 39">
            <a:extLst>
              <a:ext uri="{FF2B5EF4-FFF2-40B4-BE49-F238E27FC236}">
                <a16:creationId xmlns:a16="http://schemas.microsoft.com/office/drawing/2014/main" id="{6E9BC102-F6D7-3E54-5526-7AEF5AEF81EE}"/>
              </a:ext>
            </a:extLst>
          </p:cNvPr>
          <p:cNvSpPr/>
          <p:nvPr/>
        </p:nvSpPr>
        <p:spPr bwMode="auto">
          <a:xfrm>
            <a:off x="2354508" y="3726786"/>
            <a:ext cx="1028062" cy="38595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it-IT" sz="2400">
              <a:latin typeface="Times New Roman" pitchFamily="18" charset="0"/>
            </a:endParaRPr>
          </a:p>
        </p:txBody>
      </p:sp>
      <p:pic>
        <p:nvPicPr>
          <p:cNvPr id="42" name="Immagine 41" descr="Immagine che contiene logo, Elementi grafici, Carattere, schermata&#10;&#10;Descrizione generata automaticamente">
            <a:extLst>
              <a:ext uri="{FF2B5EF4-FFF2-40B4-BE49-F238E27FC236}">
                <a16:creationId xmlns:a16="http://schemas.microsoft.com/office/drawing/2014/main" id="{D717EFCC-1905-01AD-E6ED-E91FEF8DAE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2620" y="13386"/>
            <a:ext cx="1377778" cy="720000"/>
          </a:xfrm>
          <a:prstGeom prst="rect">
            <a:avLst/>
          </a:prstGeom>
        </p:spPr>
      </p:pic>
      <p:pic>
        <p:nvPicPr>
          <p:cNvPr id="100" name="2412_007_AR_EN">
            <a:extLst>
              <a:ext uri="{FF2B5EF4-FFF2-40B4-BE49-F238E27FC236}">
                <a16:creationId xmlns:a16="http://schemas.microsoft.com/office/drawing/2014/main" id="{AFBDC989-6E2E-B837-4FED-CD1AE63EA6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2992" y="924566"/>
            <a:ext cx="2984409" cy="1678730"/>
          </a:xfrm>
          <a:prstGeom prst="rect">
            <a:avLst/>
          </a:prstGeom>
        </p:spPr>
      </p:pic>
      <p:sp>
        <p:nvSpPr>
          <p:cNvPr id="101" name="CasellaDiTesto 100">
            <a:extLst>
              <a:ext uri="{FF2B5EF4-FFF2-40B4-BE49-F238E27FC236}">
                <a16:creationId xmlns:a16="http://schemas.microsoft.com/office/drawing/2014/main" id="{108EADA2-C4D6-094B-ACBA-51FB8E52EC92}"/>
              </a:ext>
            </a:extLst>
          </p:cNvPr>
          <p:cNvSpPr txBox="1"/>
          <p:nvPr/>
        </p:nvSpPr>
        <p:spPr>
          <a:xfrm>
            <a:off x="9188408" y="2617754"/>
            <a:ext cx="2020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5</a:t>
            </a:r>
            <a:r>
              <a:rPr lang="en-GB" baseline="30000" dirty="0"/>
              <a:t>TH</a:t>
            </a:r>
            <a:r>
              <a:rPr lang="en-GB" dirty="0"/>
              <a:t> December 2024</a:t>
            </a:r>
          </a:p>
          <a:p>
            <a:pPr algn="ctr"/>
            <a:r>
              <a:rPr lang="en-GB" dirty="0"/>
              <a:t>French Guyana</a:t>
            </a:r>
          </a:p>
        </p:txBody>
      </p:sp>
    </p:spTree>
    <p:extLst>
      <p:ext uri="{BB962C8B-B14F-4D97-AF65-F5344CB8AC3E}">
        <p14:creationId xmlns:p14="http://schemas.microsoft.com/office/powerpoint/2010/main" val="128875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4" fill="hold" display="0">
                  <p:stCondLst>
                    <p:cond delay="indefinite"/>
                  </p:stCondLst>
                </p:cTn>
                <p:tgtEl>
                  <p:spTgt spid="100"/>
                </p:tgtEl>
              </p:cMediaNode>
            </p:video>
          </p:childTnLst>
        </p:cTn>
      </p:par>
    </p:tnLst>
    <p:bldLst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77B83-7B89-65F7-F64B-3B317CA33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0360B7-52E6-07DC-FAD4-08A920980F9C}"/>
              </a:ext>
            </a:extLst>
          </p:cNvPr>
          <p:cNvSpPr txBox="1"/>
          <p:nvPr/>
        </p:nvSpPr>
        <p:spPr>
          <a:xfrm>
            <a:off x="471636" y="2483659"/>
            <a:ext cx="3805929" cy="18753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10 Services</a:t>
            </a:r>
          </a:p>
          <a:p>
            <a:pPr marL="514350" lvl="1" indent="-285750">
              <a:lnSpc>
                <a:spcPct val="8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/>
              <a:t>LOS Displacements Time Series</a:t>
            </a:r>
          </a:p>
          <a:p>
            <a:pPr marL="514350" lvl="1" indent="-285750">
              <a:lnSpc>
                <a:spcPct val="8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/>
              <a:t>Spatial Coherence</a:t>
            </a:r>
          </a:p>
          <a:p>
            <a:pPr marL="514350" lvl="1" indent="-285750">
              <a:lnSpc>
                <a:spcPct val="8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/>
              <a:t>Wrapped Interferograms</a:t>
            </a:r>
          </a:p>
          <a:p>
            <a:pPr marL="514350" lvl="1" indent="-285750">
              <a:lnSpc>
                <a:spcPct val="8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/>
              <a:t>Displacements Maps</a:t>
            </a:r>
          </a:p>
          <a:p>
            <a:pPr marL="514350" lvl="1" indent="-285750">
              <a:lnSpc>
                <a:spcPct val="8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/>
              <a:t>…..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1F771E1-12DB-D68E-D5F2-DD3E420704B1}"/>
              </a:ext>
            </a:extLst>
          </p:cNvPr>
          <p:cNvSpPr txBox="1"/>
          <p:nvPr/>
        </p:nvSpPr>
        <p:spPr>
          <a:xfrm>
            <a:off x="471635" y="1653396"/>
            <a:ext cx="3925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TCS SATD distributes services </a:t>
            </a:r>
            <a:br>
              <a:rPr lang="en-GB" sz="2000" b="1" dirty="0"/>
            </a:br>
            <a:r>
              <a:rPr lang="en-GB" sz="2000" b="1" dirty="0"/>
              <a:t>based on </a:t>
            </a:r>
            <a:r>
              <a:rPr lang="en-GB" sz="2000" b="1" dirty="0" err="1"/>
              <a:t>InSAR</a:t>
            </a:r>
            <a:r>
              <a:rPr lang="en-GB" sz="2000" b="1" dirty="0"/>
              <a:t> technology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A3789A39-58B1-22E7-F854-9B924F4F60DE}"/>
              </a:ext>
            </a:extLst>
          </p:cNvPr>
          <p:cNvSpPr txBox="1"/>
          <p:nvPr/>
        </p:nvSpPr>
        <p:spPr>
          <a:xfrm>
            <a:off x="471635" y="4167235"/>
            <a:ext cx="3805929" cy="1434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Global Coverage (Sentinel-1 images)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Medium spatial resolution (&gt;30 m)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Centimeter-to-millimeter accuracy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Quasi real-time data availability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4F7694C-A0E0-CB15-C754-36F3EAD5FC44}"/>
              </a:ext>
            </a:extLst>
          </p:cNvPr>
          <p:cNvSpPr txBox="1"/>
          <p:nvPr/>
        </p:nvSpPr>
        <p:spPr>
          <a:xfrm>
            <a:off x="3188754" y="-73133"/>
            <a:ext cx="7211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bg1"/>
                </a:solidFill>
              </a:rPr>
              <a:t>Products and Services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0FF045BC-5BF8-F571-1442-EE874298CC1F}"/>
              </a:ext>
            </a:extLst>
          </p:cNvPr>
          <p:cNvGrpSpPr/>
          <p:nvPr/>
        </p:nvGrpSpPr>
        <p:grpSpPr>
          <a:xfrm>
            <a:off x="4277564" y="942259"/>
            <a:ext cx="7772400" cy="4644000"/>
            <a:chOff x="4277564" y="942259"/>
            <a:chExt cx="7772400" cy="4644000"/>
          </a:xfrm>
        </p:grpSpPr>
        <p:pic>
          <p:nvPicPr>
            <p:cNvPr id="8" name="Immagine 7" descr="Immagine che contiene mappa, testo, schermata, Software multimediale&#10;&#10;Il contenuto generato dall'IA potrebbe non essere corretto.">
              <a:extLst>
                <a:ext uri="{FF2B5EF4-FFF2-40B4-BE49-F238E27FC236}">
                  <a16:creationId xmlns:a16="http://schemas.microsoft.com/office/drawing/2014/main" id="{3FDE5D63-BF56-1281-882D-94CDFB5F1973}"/>
                </a:ext>
              </a:extLst>
            </p:cNvPr>
            <p:cNvPicPr>
              <a:picLocks/>
            </p:cNvPicPr>
            <p:nvPr/>
          </p:nvPicPr>
          <p:blipFill>
            <a:blip r:embed="rId2"/>
            <a:srcRect t="12362"/>
            <a:stretch>
              <a:fillRect/>
            </a:stretch>
          </p:blipFill>
          <p:spPr>
            <a:xfrm>
              <a:off x="4277564" y="942259"/>
              <a:ext cx="7772400" cy="4644000"/>
            </a:xfrm>
            <a:prstGeom prst="rect">
              <a:avLst/>
            </a:prstGeom>
          </p:spPr>
        </p:pic>
        <p:pic>
          <p:nvPicPr>
            <p:cNvPr id="10" name="Immagine 9" descr="Immagine che contiene testo, software, Icona del computer, Pagina Web&#10;&#10;Il contenuto generato dall'IA potrebbe non essere corretto.">
              <a:extLst>
                <a:ext uri="{FF2B5EF4-FFF2-40B4-BE49-F238E27FC236}">
                  <a16:creationId xmlns:a16="http://schemas.microsoft.com/office/drawing/2014/main" id="{C290C3FF-C267-214C-58C2-7E957F806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8546" y="2261377"/>
              <a:ext cx="2331818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230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6811F-B9E1-7BCB-9134-FF111FBE2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7BC9C3D-5A7F-B4FF-1278-F608554A633C}"/>
              </a:ext>
            </a:extLst>
          </p:cNvPr>
          <p:cNvSpPr txBox="1"/>
          <p:nvPr/>
        </p:nvSpPr>
        <p:spPr>
          <a:xfrm>
            <a:off x="3188754" y="-73133"/>
            <a:ext cx="7211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bg1"/>
                </a:solidFill>
              </a:rPr>
              <a:t>Data </a:t>
            </a:r>
            <a:r>
              <a:rPr lang="it-IT" sz="3200" b="1" dirty="0" err="1">
                <a:solidFill>
                  <a:schemeClr val="bg1"/>
                </a:solidFill>
              </a:rPr>
              <a:t>Infrastructure</a:t>
            </a:r>
            <a:endParaRPr lang="it-IT" sz="3200" b="1" dirty="0">
              <a:solidFill>
                <a:schemeClr val="bg1"/>
              </a:solidFill>
            </a:endParaRPr>
          </a:p>
        </p:txBody>
      </p:sp>
      <p:pic>
        <p:nvPicPr>
          <p:cNvPr id="50" name="Immagine 49" descr="Sentinel-1-in-orbit.gif">
            <a:extLst>
              <a:ext uri="{FF2B5EF4-FFF2-40B4-BE49-F238E27FC236}">
                <a16:creationId xmlns:a16="http://schemas.microsoft.com/office/drawing/2014/main" id="{51D5FC4D-8C99-05A3-EE6F-CE5D2123B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7083" y="511642"/>
            <a:ext cx="4533761" cy="2550242"/>
          </a:xfrm>
          <a:prstGeom prst="rect">
            <a:avLst/>
          </a:prstGeom>
        </p:spPr>
      </p:pic>
      <p:pic>
        <p:nvPicPr>
          <p:cNvPr id="51" name="Immagine 50" descr="FaroffWeightyAbyssiniangroundhornbill-max-1mb.gif">
            <a:extLst>
              <a:ext uri="{FF2B5EF4-FFF2-40B4-BE49-F238E27FC236}">
                <a16:creationId xmlns:a16="http://schemas.microsoft.com/office/drawing/2014/main" id="{0497AB4F-31F3-942B-264B-EEE8E57D9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2469" y="498579"/>
            <a:ext cx="2770909" cy="1593273"/>
          </a:xfrm>
          <a:prstGeom prst="rect">
            <a:avLst/>
          </a:prstGeom>
        </p:spPr>
      </p:pic>
      <p:pic>
        <p:nvPicPr>
          <p:cNvPr id="52" name="Picture 41" descr="naples">
            <a:extLst>
              <a:ext uri="{FF2B5EF4-FFF2-40B4-BE49-F238E27FC236}">
                <a16:creationId xmlns:a16="http://schemas.microsoft.com/office/drawing/2014/main" id="{0A2E39D2-13B9-3234-7113-270D3EFE0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2227" y="1863129"/>
            <a:ext cx="14097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42" descr="naples">
            <a:extLst>
              <a:ext uri="{FF2B5EF4-FFF2-40B4-BE49-F238E27FC236}">
                <a16:creationId xmlns:a16="http://schemas.microsoft.com/office/drawing/2014/main" id="{EA177DCF-4036-A8C0-4F90-1F88D5DE9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lum bright="24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1907" y="1861542"/>
            <a:ext cx="1409700" cy="183038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2" descr="naples">
            <a:extLst>
              <a:ext uri="{FF2B5EF4-FFF2-40B4-BE49-F238E27FC236}">
                <a16:creationId xmlns:a16="http://schemas.microsoft.com/office/drawing/2014/main" id="{08D809C2-0D30-2E61-E8C7-BBE3BADBC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lum bright="24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1907" y="1863315"/>
            <a:ext cx="1409700" cy="183038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1" descr="naples">
            <a:extLst>
              <a:ext uri="{FF2B5EF4-FFF2-40B4-BE49-F238E27FC236}">
                <a16:creationId xmlns:a16="http://schemas.microsoft.com/office/drawing/2014/main" id="{EA5218E6-3CD6-9BDA-EB6F-A4F579D17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1907" y="1872711"/>
            <a:ext cx="14097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" name="Gruppo 55">
            <a:extLst>
              <a:ext uri="{FF2B5EF4-FFF2-40B4-BE49-F238E27FC236}">
                <a16:creationId xmlns:a16="http://schemas.microsoft.com/office/drawing/2014/main" id="{794BBDC2-8873-CC73-762C-8C6920FBC79B}"/>
              </a:ext>
            </a:extLst>
          </p:cNvPr>
          <p:cNvGrpSpPr/>
          <p:nvPr/>
        </p:nvGrpSpPr>
        <p:grpSpPr>
          <a:xfrm>
            <a:off x="3535393" y="3555371"/>
            <a:ext cx="3551001" cy="2550992"/>
            <a:chOff x="7793321" y="6529700"/>
            <a:chExt cx="3551001" cy="2550992"/>
          </a:xfrm>
        </p:grpSpPr>
        <p:pic>
          <p:nvPicPr>
            <p:cNvPr id="57" name="Immagine 56">
              <a:extLst>
                <a:ext uri="{FF2B5EF4-FFF2-40B4-BE49-F238E27FC236}">
                  <a16:creationId xmlns:a16="http://schemas.microsoft.com/office/drawing/2014/main" id="{2234BAC0-095C-B235-FB0E-6945FDAD1B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93321" y="6529700"/>
              <a:ext cx="3551001" cy="2550992"/>
            </a:xfrm>
            <a:prstGeom prst="rect">
              <a:avLst/>
            </a:prstGeom>
          </p:spPr>
        </p:pic>
        <p:sp>
          <p:nvSpPr>
            <p:cNvPr id="58" name="CasellaDiTesto 57">
              <a:extLst>
                <a:ext uri="{FF2B5EF4-FFF2-40B4-BE49-F238E27FC236}">
                  <a16:creationId xmlns:a16="http://schemas.microsoft.com/office/drawing/2014/main" id="{BA44F3E9-A8E4-5C80-0F7D-FB36B4E6B053}"/>
                </a:ext>
              </a:extLst>
            </p:cNvPr>
            <p:cNvSpPr txBox="1"/>
            <p:nvPr/>
          </p:nvSpPr>
          <p:spPr>
            <a:xfrm>
              <a:off x="8681213" y="7992763"/>
              <a:ext cx="10348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solidFill>
                    <a:srgbClr val="FFFFFF"/>
                  </a:solidFill>
                  <a:latin typeface="Calibri"/>
                  <a:cs typeface="Calibri"/>
                </a:rPr>
                <a:t>Campi Flegrei</a:t>
              </a:r>
            </a:p>
          </p:txBody>
        </p:sp>
        <p:grpSp>
          <p:nvGrpSpPr>
            <p:cNvPr id="59" name="Group 16">
              <a:extLst>
                <a:ext uri="{FF2B5EF4-FFF2-40B4-BE49-F238E27FC236}">
                  <a16:creationId xmlns:a16="http://schemas.microsoft.com/office/drawing/2014/main" id="{5B9055C2-0491-064D-A60B-E0B114A6A8C8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9884628" y="7488119"/>
              <a:ext cx="423871" cy="2219326"/>
              <a:chOff x="591" y="741"/>
              <a:chExt cx="267" cy="1398"/>
            </a:xfrm>
          </p:grpSpPr>
          <p:pic>
            <p:nvPicPr>
              <p:cNvPr id="60" name="Immagine 64" descr="Barra.bmp">
                <a:extLst>
                  <a:ext uri="{FF2B5EF4-FFF2-40B4-BE49-F238E27FC236}">
                    <a16:creationId xmlns:a16="http://schemas.microsoft.com/office/drawing/2014/main" id="{4469FC79-9607-C799-5EC8-5CD451CF23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268" y="1383"/>
                <a:ext cx="1035" cy="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1" name="CasellaDiTesto 63">
                <a:extLst>
                  <a:ext uri="{FF2B5EF4-FFF2-40B4-BE49-F238E27FC236}">
                    <a16:creationId xmlns:a16="http://schemas.microsoft.com/office/drawing/2014/main" id="{19D33BC3-BBC9-5C2B-1721-115F1DB233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151" y="1382"/>
                <a:ext cx="1035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it-IT" altLang="it-IT" sz="1000" dirty="0">
                    <a:solidFill>
                      <a:srgbClr val="FFFFFF"/>
                    </a:solidFill>
                    <a:latin typeface="Tahoma"/>
                    <a:ea typeface="ＭＳ Ｐゴシック" panose="020B0600070205080204" pitchFamily="34" charset="-128"/>
                    <a:cs typeface="Tahoma"/>
                  </a:rPr>
                  <a:t>[cm/</a:t>
                </a:r>
                <a:r>
                  <a:rPr lang="it-IT" altLang="it-IT" sz="1000" dirty="0" err="1">
                    <a:solidFill>
                      <a:srgbClr val="FFFFFF"/>
                    </a:solidFill>
                    <a:latin typeface="Tahoma"/>
                    <a:ea typeface="ＭＳ Ｐゴシック" panose="020B0600070205080204" pitchFamily="34" charset="-128"/>
                    <a:cs typeface="Tahoma"/>
                  </a:rPr>
                  <a:t>year</a:t>
                </a:r>
                <a:r>
                  <a:rPr lang="it-IT" altLang="it-IT" sz="1000" dirty="0">
                    <a:solidFill>
                      <a:srgbClr val="FFFFFF"/>
                    </a:solidFill>
                    <a:latin typeface="Tahoma"/>
                    <a:ea typeface="ＭＳ Ｐゴシック" panose="020B0600070205080204" pitchFamily="34" charset="-128"/>
                    <a:cs typeface="Tahoma"/>
                  </a:rPr>
                  <a:t>]</a:t>
                </a:r>
              </a:p>
            </p:txBody>
          </p:sp>
          <p:sp>
            <p:nvSpPr>
              <p:cNvPr id="62" name="CasellaDiTesto 7">
                <a:extLst>
                  <a:ext uri="{FF2B5EF4-FFF2-40B4-BE49-F238E27FC236}">
                    <a16:creationId xmlns:a16="http://schemas.microsoft.com/office/drawing/2014/main" id="{627A8D9F-906C-D699-1CB3-C35981B673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671" y="773"/>
                <a:ext cx="219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it-IT" altLang="it-IT" sz="1000" dirty="0">
                    <a:solidFill>
                      <a:srgbClr val="FFFFFF"/>
                    </a:solidFill>
                    <a:latin typeface="Tahoma"/>
                    <a:cs typeface="Tahoma"/>
                  </a:rPr>
                  <a:t>&gt;6</a:t>
                </a:r>
              </a:p>
            </p:txBody>
          </p:sp>
          <p:sp>
            <p:nvSpPr>
              <p:cNvPr id="63" name="CasellaDiTesto 8">
                <a:extLst>
                  <a:ext uri="{FF2B5EF4-FFF2-40B4-BE49-F238E27FC236}">
                    <a16:creationId xmlns:a16="http://schemas.microsoft.com/office/drawing/2014/main" id="{3B47C429-A1D0-0FAE-E77B-D452B33254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653" y="1937"/>
                <a:ext cx="249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it-IT" altLang="it-IT" sz="1000" dirty="0">
                    <a:solidFill>
                      <a:srgbClr val="FFFFFF"/>
                    </a:solidFill>
                    <a:latin typeface="Tahoma"/>
                    <a:cs typeface="Tahoma"/>
                  </a:rPr>
                  <a:t>&lt;-6</a:t>
                </a:r>
              </a:p>
            </p:txBody>
          </p:sp>
        </p:grpSp>
      </p:grpSp>
      <p:sp>
        <p:nvSpPr>
          <p:cNvPr id="64" name="Freccia sinistra 33">
            <a:extLst>
              <a:ext uri="{FF2B5EF4-FFF2-40B4-BE49-F238E27FC236}">
                <a16:creationId xmlns:a16="http://schemas.microsoft.com/office/drawing/2014/main" id="{6A0D8152-92FE-97C8-FC39-0345FB93DA01}"/>
              </a:ext>
            </a:extLst>
          </p:cNvPr>
          <p:cNvSpPr/>
          <p:nvPr/>
        </p:nvSpPr>
        <p:spPr>
          <a:xfrm>
            <a:off x="6588565" y="4506773"/>
            <a:ext cx="667537" cy="304800"/>
          </a:xfrm>
          <a:prstGeom prst="leftArrow">
            <a:avLst/>
          </a:prstGeom>
          <a:gradFill flip="none" rotWithShape="1">
            <a:gsLst>
              <a:gs pos="78000">
                <a:srgbClr val="DB000E"/>
              </a:gs>
              <a:gs pos="100000">
                <a:srgbClr val="FFFFFF"/>
              </a:gs>
            </a:gsLst>
            <a:lin ang="0" scaled="1"/>
            <a:tileRect/>
          </a:gra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65" name="Gruppo 64">
            <a:extLst>
              <a:ext uri="{FF2B5EF4-FFF2-40B4-BE49-F238E27FC236}">
                <a16:creationId xmlns:a16="http://schemas.microsoft.com/office/drawing/2014/main" id="{034B0E24-5C2C-1EC1-D940-95ADF24DA47C}"/>
              </a:ext>
            </a:extLst>
          </p:cNvPr>
          <p:cNvGrpSpPr/>
          <p:nvPr/>
        </p:nvGrpSpPr>
        <p:grpSpPr>
          <a:xfrm>
            <a:off x="1818013" y="2627510"/>
            <a:ext cx="4279911" cy="1426637"/>
            <a:chOff x="224025" y="3103443"/>
            <a:chExt cx="4279911" cy="1426637"/>
          </a:xfrm>
        </p:grpSpPr>
        <p:grpSp>
          <p:nvGrpSpPr>
            <p:cNvPr id="66" name="Gruppo 65">
              <a:extLst>
                <a:ext uri="{FF2B5EF4-FFF2-40B4-BE49-F238E27FC236}">
                  <a16:creationId xmlns:a16="http://schemas.microsoft.com/office/drawing/2014/main" id="{5359E6F3-8692-1A6C-8914-96945FEC5369}"/>
                </a:ext>
              </a:extLst>
            </p:cNvPr>
            <p:cNvGrpSpPr/>
            <p:nvPr/>
          </p:nvGrpSpPr>
          <p:grpSpPr>
            <a:xfrm>
              <a:off x="224025" y="3103443"/>
              <a:ext cx="4279911" cy="1426637"/>
              <a:chOff x="-2139956" y="4458072"/>
              <a:chExt cx="4279911" cy="1426637"/>
            </a:xfrm>
          </p:grpSpPr>
          <p:pic>
            <p:nvPicPr>
              <p:cNvPr id="68" name="Immagine 67" descr="plot_3576-735.ps">
                <a:extLst>
                  <a:ext uri="{FF2B5EF4-FFF2-40B4-BE49-F238E27FC236}">
                    <a16:creationId xmlns:a16="http://schemas.microsoft.com/office/drawing/2014/main" id="{65068966-38D1-47FB-7A3E-53F7D48305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139956" y="4458072"/>
                <a:ext cx="4279911" cy="1426637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69" name="Rettangolo 68">
                <a:extLst>
                  <a:ext uri="{FF2B5EF4-FFF2-40B4-BE49-F238E27FC236}">
                    <a16:creationId xmlns:a16="http://schemas.microsoft.com/office/drawing/2014/main" id="{09EA51BD-1DD2-CD08-B283-3FCFFE3BC39B}"/>
                  </a:ext>
                </a:extLst>
              </p:cNvPr>
              <p:cNvSpPr/>
              <p:nvPr/>
            </p:nvSpPr>
            <p:spPr bwMode="auto">
              <a:xfrm>
                <a:off x="1670224" y="4746104"/>
                <a:ext cx="216024" cy="216024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3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 Light" charset="0"/>
                  <a:ea typeface="ヒラギノ角ゴ ProN W3" charset="-128"/>
                  <a:cs typeface="ヒラギノ角ゴ ProN W3" charset="-128"/>
                  <a:sym typeface="Helvetica Neue Light" charset="0"/>
                </a:endParaRPr>
              </a:p>
            </p:txBody>
          </p:sp>
        </p:grpSp>
        <p:cxnSp>
          <p:nvCxnSpPr>
            <p:cNvPr id="67" name="Connettore 2 29">
              <a:extLst>
                <a:ext uri="{FF2B5EF4-FFF2-40B4-BE49-F238E27FC236}">
                  <a16:creationId xmlns:a16="http://schemas.microsoft.com/office/drawing/2014/main" id="{406A6708-7E11-35C5-B216-ABAC530B7EA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3993530" y="3528318"/>
              <a:ext cx="620" cy="281682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grpSp>
        <p:nvGrpSpPr>
          <p:cNvPr id="70" name="Gruppo 69">
            <a:extLst>
              <a:ext uri="{FF2B5EF4-FFF2-40B4-BE49-F238E27FC236}">
                <a16:creationId xmlns:a16="http://schemas.microsoft.com/office/drawing/2014/main" id="{E198A3E2-371F-ACF9-22A6-D203B02C82DC}"/>
              </a:ext>
            </a:extLst>
          </p:cNvPr>
          <p:cNvGrpSpPr/>
          <p:nvPr/>
        </p:nvGrpSpPr>
        <p:grpSpPr>
          <a:xfrm>
            <a:off x="1818013" y="2627510"/>
            <a:ext cx="4279911" cy="1426637"/>
            <a:chOff x="-3128912" y="5034136"/>
            <a:chExt cx="4279911" cy="1426637"/>
          </a:xfrm>
        </p:grpSpPr>
        <p:grpSp>
          <p:nvGrpSpPr>
            <p:cNvPr id="71" name="Gruppo 70">
              <a:extLst>
                <a:ext uri="{FF2B5EF4-FFF2-40B4-BE49-F238E27FC236}">
                  <a16:creationId xmlns:a16="http://schemas.microsoft.com/office/drawing/2014/main" id="{7CF70B09-EE00-2FB5-6B12-CF1B78609814}"/>
                </a:ext>
              </a:extLst>
            </p:cNvPr>
            <p:cNvGrpSpPr/>
            <p:nvPr/>
          </p:nvGrpSpPr>
          <p:grpSpPr>
            <a:xfrm>
              <a:off x="-3128912" y="5034136"/>
              <a:ext cx="4279911" cy="1426637"/>
              <a:chOff x="-2139956" y="2945904"/>
              <a:chExt cx="4279911" cy="1426637"/>
            </a:xfrm>
          </p:grpSpPr>
          <p:pic>
            <p:nvPicPr>
              <p:cNvPr id="73" name="Immagine 72" descr="plot_3576-735.ps">
                <a:extLst>
                  <a:ext uri="{FF2B5EF4-FFF2-40B4-BE49-F238E27FC236}">
                    <a16:creationId xmlns:a16="http://schemas.microsoft.com/office/drawing/2014/main" id="{0682C180-B2AC-BDE5-5D90-90E2A4E34B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139956" y="2945904"/>
                <a:ext cx="4279911" cy="1426637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74" name="Rettangolo 73">
                <a:extLst>
                  <a:ext uri="{FF2B5EF4-FFF2-40B4-BE49-F238E27FC236}">
                    <a16:creationId xmlns:a16="http://schemas.microsoft.com/office/drawing/2014/main" id="{C561C157-1F6E-0CFC-2AEB-2112FCCF9B35}"/>
                  </a:ext>
                </a:extLst>
              </p:cNvPr>
              <p:cNvSpPr/>
              <p:nvPr/>
            </p:nvSpPr>
            <p:spPr bwMode="auto">
              <a:xfrm>
                <a:off x="1739900" y="3233936"/>
                <a:ext cx="146348" cy="216024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3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 Light" charset="0"/>
                  <a:ea typeface="ヒラギノ角ゴ ProN W3" charset="-128"/>
                  <a:cs typeface="ヒラギノ角ゴ ProN W3" charset="-128"/>
                  <a:sym typeface="Helvetica Neue Light" charset="0"/>
                </a:endParaRPr>
              </a:p>
            </p:txBody>
          </p:sp>
        </p:grpSp>
        <p:cxnSp>
          <p:nvCxnSpPr>
            <p:cNvPr id="72" name="Connettore 2 29">
              <a:extLst>
                <a:ext uri="{FF2B5EF4-FFF2-40B4-BE49-F238E27FC236}">
                  <a16:creationId xmlns:a16="http://schemas.microsoft.com/office/drawing/2014/main" id="{5FE25465-C598-A2D2-EAD0-2E21EFFCB7F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711200" y="5485235"/>
              <a:ext cx="1092" cy="246698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grpSp>
        <p:nvGrpSpPr>
          <p:cNvPr id="75" name="Gruppo 74">
            <a:extLst>
              <a:ext uri="{FF2B5EF4-FFF2-40B4-BE49-F238E27FC236}">
                <a16:creationId xmlns:a16="http://schemas.microsoft.com/office/drawing/2014/main" id="{C9DB4554-073C-DC8A-6A1E-6804BB67C9BA}"/>
              </a:ext>
            </a:extLst>
          </p:cNvPr>
          <p:cNvGrpSpPr/>
          <p:nvPr/>
        </p:nvGrpSpPr>
        <p:grpSpPr>
          <a:xfrm>
            <a:off x="1818013" y="2627510"/>
            <a:ext cx="4279911" cy="1426637"/>
            <a:chOff x="1335584" y="5034136"/>
            <a:chExt cx="4279911" cy="1426637"/>
          </a:xfrm>
        </p:grpSpPr>
        <p:grpSp>
          <p:nvGrpSpPr>
            <p:cNvPr id="76" name="Gruppo 75">
              <a:extLst>
                <a:ext uri="{FF2B5EF4-FFF2-40B4-BE49-F238E27FC236}">
                  <a16:creationId xmlns:a16="http://schemas.microsoft.com/office/drawing/2014/main" id="{AC0B09E3-D2EC-0AF6-7413-883CDDF7DBE5}"/>
                </a:ext>
              </a:extLst>
            </p:cNvPr>
            <p:cNvGrpSpPr/>
            <p:nvPr/>
          </p:nvGrpSpPr>
          <p:grpSpPr>
            <a:xfrm>
              <a:off x="1335584" y="5034136"/>
              <a:ext cx="4279911" cy="1426637"/>
              <a:chOff x="-2139956" y="1649760"/>
              <a:chExt cx="4279911" cy="1426637"/>
            </a:xfrm>
          </p:grpSpPr>
          <p:pic>
            <p:nvPicPr>
              <p:cNvPr id="78" name="Immagine 77" descr="plot_3576-735.ps">
                <a:extLst>
                  <a:ext uri="{FF2B5EF4-FFF2-40B4-BE49-F238E27FC236}">
                    <a16:creationId xmlns:a16="http://schemas.microsoft.com/office/drawing/2014/main" id="{19217206-B9FC-9CC4-595E-91CE24E27E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139956" y="1649760"/>
                <a:ext cx="4279911" cy="1426637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79" name="Rettangolo 78">
                <a:extLst>
                  <a:ext uri="{FF2B5EF4-FFF2-40B4-BE49-F238E27FC236}">
                    <a16:creationId xmlns:a16="http://schemas.microsoft.com/office/drawing/2014/main" id="{F3A91C57-C41E-4D01-5B47-687EFA9464BB}"/>
                  </a:ext>
                </a:extLst>
              </p:cNvPr>
              <p:cNvSpPr/>
              <p:nvPr/>
            </p:nvSpPr>
            <p:spPr bwMode="auto">
              <a:xfrm>
                <a:off x="1820590" y="1925092"/>
                <a:ext cx="72008" cy="216024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3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 Light" charset="0"/>
                  <a:ea typeface="ヒラギノ角ゴ ProN W3" charset="-128"/>
                  <a:cs typeface="ヒラギノ角ゴ ProN W3" charset="-128"/>
                  <a:sym typeface="Helvetica Neue Light" charset="0"/>
                </a:endParaRPr>
              </a:p>
            </p:txBody>
          </p:sp>
        </p:grpSp>
        <p:cxnSp>
          <p:nvCxnSpPr>
            <p:cNvPr id="77" name="Connettore 2 76">
              <a:extLst>
                <a:ext uri="{FF2B5EF4-FFF2-40B4-BE49-F238E27FC236}">
                  <a16:creationId xmlns:a16="http://schemas.microsoft.com/office/drawing/2014/main" id="{968DB349-033C-BAFB-1F60-70A6FD8D200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252602" y="5466184"/>
              <a:ext cx="1092" cy="246698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grpSp>
        <p:nvGrpSpPr>
          <p:cNvPr id="80" name="Gruppo 79">
            <a:extLst>
              <a:ext uri="{FF2B5EF4-FFF2-40B4-BE49-F238E27FC236}">
                <a16:creationId xmlns:a16="http://schemas.microsoft.com/office/drawing/2014/main" id="{331B73E9-1325-547A-DBD7-5A6857D9DA12}"/>
              </a:ext>
            </a:extLst>
          </p:cNvPr>
          <p:cNvGrpSpPr/>
          <p:nvPr/>
        </p:nvGrpSpPr>
        <p:grpSpPr>
          <a:xfrm>
            <a:off x="1818013" y="2628704"/>
            <a:ext cx="4279911" cy="1426637"/>
            <a:chOff x="1479600" y="3894708"/>
            <a:chExt cx="4279911" cy="1426637"/>
          </a:xfrm>
        </p:grpSpPr>
        <p:pic>
          <p:nvPicPr>
            <p:cNvPr id="81" name="Immagine 80" descr="plot_3576-735.ps">
              <a:extLst>
                <a:ext uri="{FF2B5EF4-FFF2-40B4-BE49-F238E27FC236}">
                  <a16:creationId xmlns:a16="http://schemas.microsoft.com/office/drawing/2014/main" id="{B14E6CF3-14C3-0F19-EE26-40CDC19D4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9600" y="3894708"/>
              <a:ext cx="4279911" cy="1426637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82" name="Connettore 2 29">
              <a:extLst>
                <a:ext uri="{FF2B5EF4-FFF2-40B4-BE49-F238E27FC236}">
                  <a16:creationId xmlns:a16="http://schemas.microsoft.com/office/drawing/2014/main" id="{A88A27D3-93F6-03A9-CCAC-4E376649FF1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472859" y="4314056"/>
              <a:ext cx="1092" cy="246698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cxnSp>
        <p:nvCxnSpPr>
          <p:cNvPr id="83" name="Connettore 2 82">
            <a:extLst>
              <a:ext uri="{FF2B5EF4-FFF2-40B4-BE49-F238E27FC236}">
                <a16:creationId xmlns:a16="http://schemas.microsoft.com/office/drawing/2014/main" id="{37769A10-A3B9-9F79-6C48-8ED0F20F2E2E}"/>
              </a:ext>
            </a:extLst>
          </p:cNvPr>
          <p:cNvCxnSpPr/>
          <p:nvPr/>
        </p:nvCxnSpPr>
        <p:spPr>
          <a:xfrm>
            <a:off x="4438594" y="4054147"/>
            <a:ext cx="106874" cy="89435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4" name="Picture 41" descr="naples">
            <a:extLst>
              <a:ext uri="{FF2B5EF4-FFF2-40B4-BE49-F238E27FC236}">
                <a16:creationId xmlns:a16="http://schemas.microsoft.com/office/drawing/2014/main" id="{82FF05BF-3081-4A7B-926A-C97371D2A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248" y="1106005"/>
            <a:ext cx="14097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41" descr="naples">
            <a:extLst>
              <a:ext uri="{FF2B5EF4-FFF2-40B4-BE49-F238E27FC236}">
                <a16:creationId xmlns:a16="http://schemas.microsoft.com/office/drawing/2014/main" id="{C5B57EFE-1C4C-291C-5E80-FB707C688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9981" y="1088569"/>
            <a:ext cx="14097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41" descr="naples">
            <a:extLst>
              <a:ext uri="{FF2B5EF4-FFF2-40B4-BE49-F238E27FC236}">
                <a16:creationId xmlns:a16="http://schemas.microsoft.com/office/drawing/2014/main" id="{09EDFB2F-3C5D-582F-222B-5E3B4812C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2974" y="1076863"/>
            <a:ext cx="14097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Immagine 86" descr="processing-please-wait-gif-10.gif">
            <a:extLst>
              <a:ext uri="{FF2B5EF4-FFF2-40B4-BE49-F238E27FC236}">
                <a16:creationId xmlns:a16="http://schemas.microsoft.com/office/drawing/2014/main" id="{3A6F9AB4-A1B4-6F49-3E03-C937CAAB3A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3262" y="4319890"/>
            <a:ext cx="1433765" cy="1433765"/>
          </a:xfrm>
          <a:prstGeom prst="rect">
            <a:avLst/>
          </a:prstGeom>
        </p:spPr>
      </p:pic>
      <p:grpSp>
        <p:nvGrpSpPr>
          <p:cNvPr id="88" name="Gruppo 87">
            <a:extLst>
              <a:ext uri="{FF2B5EF4-FFF2-40B4-BE49-F238E27FC236}">
                <a16:creationId xmlns:a16="http://schemas.microsoft.com/office/drawing/2014/main" id="{0261459D-CB05-B36D-330C-A5319D495722}"/>
              </a:ext>
            </a:extLst>
          </p:cNvPr>
          <p:cNvGrpSpPr/>
          <p:nvPr/>
        </p:nvGrpSpPr>
        <p:grpSpPr>
          <a:xfrm>
            <a:off x="7225769" y="2724294"/>
            <a:ext cx="3826326" cy="3304569"/>
            <a:chOff x="6447230" y="3941277"/>
            <a:chExt cx="1995730" cy="1915611"/>
          </a:xfrm>
        </p:grpSpPr>
        <p:sp>
          <p:nvSpPr>
            <p:cNvPr id="89" name="Rettangolo arrotondato 61">
              <a:extLst>
                <a:ext uri="{FF2B5EF4-FFF2-40B4-BE49-F238E27FC236}">
                  <a16:creationId xmlns:a16="http://schemas.microsoft.com/office/drawing/2014/main" id="{3BC69C1F-18A6-640E-B759-34D24CCB1D64}"/>
                </a:ext>
              </a:extLst>
            </p:cNvPr>
            <p:cNvSpPr/>
            <p:nvPr/>
          </p:nvSpPr>
          <p:spPr>
            <a:xfrm>
              <a:off x="6461761" y="3941277"/>
              <a:ext cx="1981199" cy="1915611"/>
            </a:xfrm>
            <a:prstGeom prst="roundRect">
              <a:avLst/>
            </a:prstGeom>
            <a:solidFill>
              <a:schemeClr val="bg1">
                <a:alpha val="41000"/>
              </a:schemeClr>
            </a:solidFill>
            <a:ln w="25400">
              <a:solidFill>
                <a:schemeClr val="bg1">
                  <a:lumMod val="50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0" name="CasellaDiTesto 89">
              <a:extLst>
                <a:ext uri="{FF2B5EF4-FFF2-40B4-BE49-F238E27FC236}">
                  <a16:creationId xmlns:a16="http://schemas.microsoft.com/office/drawing/2014/main" id="{77240DB3-9AC7-6F44-DD51-AD33C48AF465}"/>
                </a:ext>
              </a:extLst>
            </p:cNvPr>
            <p:cNvSpPr txBox="1"/>
            <p:nvPr/>
          </p:nvSpPr>
          <p:spPr>
            <a:xfrm>
              <a:off x="6447230" y="3993398"/>
              <a:ext cx="1981200" cy="410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4000" dirty="0">
                  <a:solidFill>
                    <a:schemeClr val="tx2"/>
                  </a:solidFill>
                  <a:latin typeface="Phosphate Solid"/>
                  <a:cs typeface="Phosphate Solid"/>
                </a:rPr>
                <a:t>TCS Services</a:t>
              </a:r>
              <a:endParaRPr lang="it-IT" sz="40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91" name="CasellaDiTesto 90">
            <a:extLst>
              <a:ext uri="{FF2B5EF4-FFF2-40B4-BE49-F238E27FC236}">
                <a16:creationId xmlns:a16="http://schemas.microsoft.com/office/drawing/2014/main" id="{023B363B-220D-538B-B551-0B7F8A07299A}"/>
              </a:ext>
            </a:extLst>
          </p:cNvPr>
          <p:cNvSpPr txBox="1"/>
          <p:nvPr/>
        </p:nvSpPr>
        <p:spPr>
          <a:xfrm>
            <a:off x="7268802" y="2074946"/>
            <a:ext cx="2542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000090"/>
                </a:solidFill>
                <a:latin typeface="Calibri"/>
                <a:cs typeface="Calibri"/>
              </a:rPr>
              <a:t>Sentinel-1 </a:t>
            </a:r>
            <a:r>
              <a:rPr lang="it-IT" dirty="0" err="1">
                <a:solidFill>
                  <a:srgbClr val="000090"/>
                </a:solidFill>
                <a:latin typeface="Calibri"/>
                <a:cs typeface="Calibri"/>
              </a:rPr>
              <a:t>revisit</a:t>
            </a:r>
            <a:r>
              <a:rPr lang="it-IT" dirty="0">
                <a:solidFill>
                  <a:srgbClr val="000090"/>
                </a:solidFill>
                <a:latin typeface="Calibri"/>
                <a:cs typeface="Calibri"/>
              </a:rPr>
              <a:t> time: </a:t>
            </a:r>
            <a:r>
              <a:rPr lang="it-IT" b="1" dirty="0">
                <a:solidFill>
                  <a:srgbClr val="000090"/>
                </a:solidFill>
                <a:latin typeface="Calibri"/>
                <a:cs typeface="Calibri"/>
              </a:rPr>
              <a:t>6/12 days</a:t>
            </a:r>
          </a:p>
        </p:txBody>
      </p:sp>
      <p:grpSp>
        <p:nvGrpSpPr>
          <p:cNvPr id="92" name="Gruppo 91">
            <a:extLst>
              <a:ext uri="{FF2B5EF4-FFF2-40B4-BE49-F238E27FC236}">
                <a16:creationId xmlns:a16="http://schemas.microsoft.com/office/drawing/2014/main" id="{EF6833EF-C09E-A14B-9D2A-9FFCDB3E92F2}"/>
              </a:ext>
            </a:extLst>
          </p:cNvPr>
          <p:cNvGrpSpPr/>
          <p:nvPr/>
        </p:nvGrpSpPr>
        <p:grpSpPr>
          <a:xfrm>
            <a:off x="1125991" y="3832080"/>
            <a:ext cx="2769923" cy="1830566"/>
            <a:chOff x="608194" y="3950795"/>
            <a:chExt cx="2769923" cy="1830566"/>
          </a:xfrm>
        </p:grpSpPr>
        <p:grpSp>
          <p:nvGrpSpPr>
            <p:cNvPr id="93" name="Gruppo 92">
              <a:extLst>
                <a:ext uri="{FF2B5EF4-FFF2-40B4-BE49-F238E27FC236}">
                  <a16:creationId xmlns:a16="http://schemas.microsoft.com/office/drawing/2014/main" id="{A8561451-78C8-7F48-8018-963865159125}"/>
                </a:ext>
              </a:extLst>
            </p:cNvPr>
            <p:cNvGrpSpPr/>
            <p:nvPr/>
          </p:nvGrpSpPr>
          <p:grpSpPr>
            <a:xfrm>
              <a:off x="608194" y="3950795"/>
              <a:ext cx="2178293" cy="1830566"/>
              <a:chOff x="608194" y="3950795"/>
              <a:chExt cx="2178293" cy="1830566"/>
            </a:xfrm>
          </p:grpSpPr>
          <p:pic>
            <p:nvPicPr>
              <p:cNvPr id="95" name="Immagine 94" descr="Immagine che contiene testo, mappa, schermata, Software multimediale&#10;&#10;Descrizione generata automaticamente">
                <a:extLst>
                  <a:ext uri="{FF2B5EF4-FFF2-40B4-BE49-F238E27FC236}">
                    <a16:creationId xmlns:a16="http://schemas.microsoft.com/office/drawing/2014/main" id="{70B02C36-5F70-0376-9DD5-00E64F292D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6487" y="4409761"/>
                <a:ext cx="2160000" cy="1371600"/>
              </a:xfrm>
              <a:prstGeom prst="rect">
                <a:avLst/>
              </a:prstGeom>
            </p:spPr>
          </p:pic>
          <p:sp>
            <p:nvSpPr>
              <p:cNvPr id="96" name="CasellaDiTesto 95">
                <a:extLst>
                  <a:ext uri="{FF2B5EF4-FFF2-40B4-BE49-F238E27FC236}">
                    <a16:creationId xmlns:a16="http://schemas.microsoft.com/office/drawing/2014/main" id="{01B0C3A4-A4CB-28CC-A891-CF545F3F61F4}"/>
                  </a:ext>
                </a:extLst>
              </p:cNvPr>
              <p:cNvSpPr txBox="1"/>
              <p:nvPr/>
            </p:nvSpPr>
            <p:spPr>
              <a:xfrm>
                <a:off x="608194" y="3950795"/>
                <a:ext cx="215689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/>
                  <a:t>EPOS Platform</a:t>
                </a:r>
              </a:p>
            </p:txBody>
          </p:sp>
        </p:grpSp>
        <p:sp>
          <p:nvSpPr>
            <p:cNvPr id="94" name="Freccia sinistra 73">
              <a:extLst>
                <a:ext uri="{FF2B5EF4-FFF2-40B4-BE49-F238E27FC236}">
                  <a16:creationId xmlns:a16="http://schemas.microsoft.com/office/drawing/2014/main" id="{2D9FF152-0810-64FC-901A-3FCF4DF01451}"/>
                </a:ext>
              </a:extLst>
            </p:cNvPr>
            <p:cNvSpPr/>
            <p:nvPr/>
          </p:nvSpPr>
          <p:spPr>
            <a:xfrm>
              <a:off x="2710580" y="4469628"/>
              <a:ext cx="667537" cy="304800"/>
            </a:xfrm>
            <a:prstGeom prst="leftArrow">
              <a:avLst/>
            </a:prstGeom>
            <a:gradFill flip="none" rotWithShape="1">
              <a:gsLst>
                <a:gs pos="78000">
                  <a:srgbClr val="DB000E"/>
                </a:gs>
                <a:gs pos="100000">
                  <a:srgbClr val="FFFFFF"/>
                </a:gs>
              </a:gsLst>
              <a:lin ang="0" scaled="1"/>
              <a:tileRect/>
            </a:gradFill>
            <a:ln w="127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18890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8615E-6 2.60708E-6 L 0.34925 0.23385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62" y="116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6653E-6 4.14216E-6 L 0.36573 0.2495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78" y="124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6653E-6 2.60708E-6 L 0.38066 0.26487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24" y="132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6653E-6 3.39662E-6 L 0.39611 0.27946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6" y="139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8268E-6 4.83908E-6 L 0.29526 0.40634 " pathEditMode="relative" rAng="0" ptsTypes="AA">
                                      <p:cBhvr>
                                        <p:cTn id="62" dur="1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4" y="20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3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8268E-6 1.72494E-6 L 0.31627 0.42255 " pathEditMode="relative" rAng="0" ptsTypes="AA">
                                      <p:cBhvr>
                                        <p:cTn id="72" dur="1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13" y="21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8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537E-6 4.00556E-6 L 0.33414 0.43644 " pathEditMode="relative" rAng="0" ptsTypes="AA">
                                      <p:cBhvr>
                                        <p:cTn id="82" dur="1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98" y="218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64F79-F896-1258-2DD7-1E9942E0A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4CEC57F-0B30-EEEA-9D71-26E893C3DD98}"/>
              </a:ext>
            </a:extLst>
          </p:cNvPr>
          <p:cNvSpPr txBox="1"/>
          <p:nvPr/>
        </p:nvSpPr>
        <p:spPr>
          <a:xfrm>
            <a:off x="3188754" y="-73133"/>
            <a:ext cx="7211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bg1"/>
                </a:solidFill>
              </a:rPr>
              <a:t>Future </a:t>
            </a:r>
            <a:r>
              <a:rPr lang="it-IT" sz="3200" b="1" dirty="0" err="1">
                <a:solidFill>
                  <a:schemeClr val="bg1"/>
                </a:solidFill>
              </a:rPr>
              <a:t>Developments</a:t>
            </a:r>
            <a:endParaRPr lang="it-IT" sz="3200" b="1" dirty="0">
              <a:solidFill>
                <a:schemeClr val="bg1"/>
              </a:solidFill>
            </a:endParaRP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6A019E1A-5568-14C5-C0D8-568F7A55A9CD}"/>
              </a:ext>
            </a:extLst>
          </p:cNvPr>
          <p:cNvGrpSpPr/>
          <p:nvPr/>
        </p:nvGrpSpPr>
        <p:grpSpPr>
          <a:xfrm>
            <a:off x="1276029" y="526461"/>
            <a:ext cx="9705245" cy="5471177"/>
            <a:chOff x="1276029" y="526461"/>
            <a:chExt cx="9705245" cy="5471177"/>
          </a:xfrm>
        </p:grpSpPr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F14F146B-2631-60B1-E579-28E3EEC58ADC}"/>
                </a:ext>
              </a:extLst>
            </p:cNvPr>
            <p:cNvSpPr txBox="1"/>
            <p:nvPr/>
          </p:nvSpPr>
          <p:spPr>
            <a:xfrm>
              <a:off x="1276029" y="526461"/>
              <a:ext cx="45063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New TCS Services</a:t>
              </a:r>
            </a:p>
          </p:txBody>
        </p:sp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09F6458D-FB47-BB74-86E7-BF0B5024415C}"/>
                </a:ext>
              </a:extLst>
            </p:cNvPr>
            <p:cNvSpPr txBox="1"/>
            <p:nvPr/>
          </p:nvSpPr>
          <p:spPr>
            <a:xfrm>
              <a:off x="6373274" y="526461"/>
              <a:ext cx="460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New TCS Members</a:t>
              </a:r>
            </a:p>
          </p:txBody>
        </p:sp>
        <p:pic>
          <p:nvPicPr>
            <p:cNvPr id="9" name="Immagine 8" descr="Immagine che contiene testo, logo, Carattere, emblema&#10;&#10;Il contenuto generato dall'IA potrebbe non essere corretto.">
              <a:extLst>
                <a:ext uri="{FF2B5EF4-FFF2-40B4-BE49-F238E27FC236}">
                  <a16:creationId xmlns:a16="http://schemas.microsoft.com/office/drawing/2014/main" id="{7C639D87-8F4A-AEBF-93E2-96BCCEF29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59997" y="1265125"/>
              <a:ext cx="1968126" cy="1260000"/>
            </a:xfrm>
            <a:prstGeom prst="rect">
              <a:avLst/>
            </a:prstGeom>
          </p:spPr>
        </p:pic>
        <p:sp>
          <p:nvSpPr>
            <p:cNvPr id="12" name="Rettangolo con angoli arrotondati 11">
              <a:extLst>
                <a:ext uri="{FF2B5EF4-FFF2-40B4-BE49-F238E27FC236}">
                  <a16:creationId xmlns:a16="http://schemas.microsoft.com/office/drawing/2014/main" id="{6AEC5FC8-53D6-F514-4E22-9171855A5672}"/>
                </a:ext>
              </a:extLst>
            </p:cNvPr>
            <p:cNvSpPr/>
            <p:nvPr/>
          </p:nvSpPr>
          <p:spPr>
            <a:xfrm>
              <a:off x="6373274" y="895412"/>
              <a:ext cx="4608000" cy="2184389"/>
            </a:xfrm>
            <a:prstGeom prst="roundRect">
              <a:avLst/>
            </a:prstGeom>
            <a:solidFill>
              <a:schemeClr val="accent1">
                <a:alpha val="12867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0" name="Immagine 9" descr="Immagine che contiene logo, simbolo, design&#10;&#10;Il contenuto generato dall'IA potrebbe non essere corretto.">
              <a:extLst>
                <a:ext uri="{FF2B5EF4-FFF2-40B4-BE49-F238E27FC236}">
                  <a16:creationId xmlns:a16="http://schemas.microsoft.com/office/drawing/2014/main" id="{A3BC0192-7658-07F7-3DE6-86377B280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1724" y="1330852"/>
              <a:ext cx="1765948" cy="1188000"/>
            </a:xfrm>
            <a:prstGeom prst="rect">
              <a:avLst/>
            </a:prstGeom>
          </p:spPr>
        </p:pic>
        <p:pic>
          <p:nvPicPr>
            <p:cNvPr id="11" name="Immagine 10" descr="Immagine che contiene mappa, grafica, Policromia, arte&#10;&#10;Il contenuto generato dall'IA potrebbe non essere corretto.">
              <a:extLst>
                <a:ext uri="{FF2B5EF4-FFF2-40B4-BE49-F238E27FC236}">
                  <a16:creationId xmlns:a16="http://schemas.microsoft.com/office/drawing/2014/main" id="{938AB239-3B54-CD5F-356E-F4721A1BE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6030" y="844645"/>
              <a:ext cx="4608000" cy="2235156"/>
            </a:xfrm>
            <a:prstGeom prst="rect">
              <a:avLst/>
            </a:prstGeom>
          </p:spPr>
        </p:pic>
        <p:pic>
          <p:nvPicPr>
            <p:cNvPr id="4" name="Immagine 3" descr="Immagine che contiene software, Software multimediale, testo, Software per la grafica&#10;&#10;Descrizione generata automaticamente">
              <a:extLst>
                <a:ext uri="{FF2B5EF4-FFF2-40B4-BE49-F238E27FC236}">
                  <a16:creationId xmlns:a16="http://schemas.microsoft.com/office/drawing/2014/main" id="{8012D2D2-560F-DB7F-AAA4-1CE5D1EED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73274" y="3478629"/>
              <a:ext cx="4608000" cy="2513455"/>
            </a:xfrm>
            <a:prstGeom prst="rect">
              <a:avLst/>
            </a:prstGeom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2A2399C9-B804-4FC4-C8FC-A251ECE7A1C9}"/>
                </a:ext>
              </a:extLst>
            </p:cNvPr>
            <p:cNvSpPr txBox="1"/>
            <p:nvPr/>
          </p:nvSpPr>
          <p:spPr>
            <a:xfrm>
              <a:off x="1276029" y="3131155"/>
              <a:ext cx="462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ICS-D</a:t>
              </a: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845871F8-9B2B-A140-5B35-FDA51821CA8F}"/>
                </a:ext>
              </a:extLst>
            </p:cNvPr>
            <p:cNvSpPr txBox="1"/>
            <p:nvPr/>
          </p:nvSpPr>
          <p:spPr>
            <a:xfrm>
              <a:off x="6373274" y="3131155"/>
              <a:ext cx="460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EPOS Platform User Experience</a:t>
              </a:r>
            </a:p>
          </p:txBody>
        </p:sp>
        <p:pic>
          <p:nvPicPr>
            <p:cNvPr id="8" name="Immagine 7" descr="Immagine che contiene mappa, testo, schermata, software&#10;&#10;Il contenuto generato dall'IA potrebbe non essere corretto.">
              <a:extLst>
                <a:ext uri="{FF2B5EF4-FFF2-40B4-BE49-F238E27FC236}">
                  <a16:creationId xmlns:a16="http://schemas.microsoft.com/office/drawing/2014/main" id="{99259B63-CFF2-BD50-ED4F-DB931CF0A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2029"/>
            <a:stretch>
              <a:fillRect/>
            </a:stretch>
          </p:blipFill>
          <p:spPr>
            <a:xfrm>
              <a:off x="1288029" y="3477638"/>
              <a:ext cx="4620000" cy="25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416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magine 4" descr="Immagine che contiene mappa, schermata, Software multimediale, Software per la grafica&#10;&#10;Il contenuto generato dall'IA potrebbe non essere corretto.">
            <a:extLst>
              <a:ext uri="{FF2B5EF4-FFF2-40B4-BE49-F238E27FC236}">
                <a16:creationId xmlns:a16="http://schemas.microsoft.com/office/drawing/2014/main" id="{E8774D2A-63F4-46C3-AADB-2D217A1154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624" b="502"/>
          <a:stretch>
            <a:fillRect/>
          </a:stretch>
        </p:blipFill>
        <p:spPr>
          <a:xfrm>
            <a:off x="-1504" y="-1"/>
            <a:ext cx="12191980" cy="6857999"/>
          </a:xfrm>
          <a:prstGeom prst="rect">
            <a:avLst/>
          </a:prstGeom>
        </p:spPr>
      </p:pic>
      <p:pic>
        <p:nvPicPr>
          <p:cNvPr id="14" name="Immagine 13" descr="Immagine che contiene simbolo, Carminio, emblema&#10;&#10;Il contenuto generato dall'IA potrebbe non essere corretto.">
            <a:extLst>
              <a:ext uri="{FF2B5EF4-FFF2-40B4-BE49-F238E27FC236}">
                <a16:creationId xmlns:a16="http://schemas.microsoft.com/office/drawing/2014/main" id="{CA39F897-3A70-B1A3-83FF-F0927DB27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830" y="2460123"/>
            <a:ext cx="72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7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378528-93F1-69F3-D98B-C08B05F59616}"/>
              </a:ext>
            </a:extLst>
          </p:cNvPr>
          <p:cNvSpPr txBox="1">
            <a:spLocks/>
          </p:cNvSpPr>
          <p:nvPr/>
        </p:nvSpPr>
        <p:spPr>
          <a:xfrm>
            <a:off x="1676400" y="3533785"/>
            <a:ext cx="104245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Thank you!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35104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</TotalTime>
  <Words>290</Words>
  <Application>Microsoft Macintosh PowerPoint</Application>
  <PresentationFormat>Widescreen</PresentationFormat>
  <Paragraphs>78</Paragraphs>
  <Slides>9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20" baseType="lpstr">
      <vt:lpstr>MS PGothic</vt:lpstr>
      <vt:lpstr>Arial</vt:lpstr>
      <vt:lpstr>Calibri</vt:lpstr>
      <vt:lpstr>Calibri Light</vt:lpstr>
      <vt:lpstr>Garamond</vt:lpstr>
      <vt:lpstr>Helvetica Neue Light</vt:lpstr>
      <vt:lpstr>Phosphate Solid</vt:lpstr>
      <vt:lpstr>Tahoma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Barbara Angioni</dc:creator>
  <cp:lastModifiedBy>Karl_EPOS ERIC </cp:lastModifiedBy>
  <cp:revision>23</cp:revision>
  <dcterms:created xsi:type="dcterms:W3CDTF">2026-02-14T10:36:05Z</dcterms:created>
  <dcterms:modified xsi:type="dcterms:W3CDTF">2026-03-16T10:42:01Z</dcterms:modified>
</cp:coreProperties>
</file>