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83"/>
  </p:normalViewPr>
  <p:slideViewPr>
    <p:cSldViewPr snapToGrid="0">
      <p:cViewPr varScale="1">
        <p:scale>
          <a:sx n="102" d="100"/>
          <a:sy n="102" d="100"/>
        </p:scale>
        <p:origin x="8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move the slide</a:t>
            </a: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notes format</a:t>
            </a:r>
          </a:p>
        </p:txBody>
      </p:sp>
      <p:sp>
        <p:nvSpPr>
          <p:cNvPr id="2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&lt;header&gt;</a:t>
            </a:r>
          </a:p>
        </p:txBody>
      </p:sp>
      <p:sp>
        <p:nvSpPr>
          <p:cNvPr id="23" name="PlaceHolder 4"/>
          <p:cNvSpPr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</a:p>
        </p:txBody>
      </p:sp>
      <p:sp>
        <p:nvSpPr>
          <p:cNvPr id="24" name="PlaceHolder 5"/>
          <p:cNvSpPr>
            <a:spLocks noGrp="1"/>
          </p:cNvSpPr>
          <p:nvPr>
            <p:ph type="ft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25" name="PlaceHolder 6"/>
          <p:cNvSpPr>
            <a:spLocks noGrp="1"/>
          </p:cNvSpPr>
          <p:nvPr>
            <p:ph type="sldNum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1225B9D3-2B06-403A-8B60-315ACC870214}" type="slidenum"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‹N›</a:t>
            </a:fld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Add logos of the of the 3 pillars…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Add a screenshot from station, earthquakes, hazard map! EPOS portal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Recall that among the users and contributors there are also other EPOS TCS!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180 participants to the EPOS-S event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2025 confirmed something fundamental: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Operational stability is no longer sufficient.</a:t>
            </a:r>
            <a:br>
              <a:rPr sz="1200"/>
            </a:br>
            <a:r>
              <a:rPr lang="en-GB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Interoperability, scalability, and computational readiness are now expected.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TCS-Seismology is no longer simply a data provider.</a:t>
            </a:r>
            <a:br>
              <a:rPr sz="1200"/>
            </a:br>
            <a:r>
              <a:rPr lang="en-GB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It is becoming infrastructure for integration.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E3791A2-7BF1-4140-B969-B6609F979789}" type="slidenum"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</a:t>
            </a:fld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40B5293-0100-4982-9568-5D513A04AF49}" type="slidenum"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3</a:t>
            </a:fld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Note that this goes from Historical parametric data to modern digital age parametric colleciton 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FE9D318-BDD1-4206-B073-9A61B19FCB30}" type="slidenum"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4</a:t>
            </a:fld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If we get data about usage and access and number of users can update otherwise will stay like this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B9EBDB1-C400-48F4-943A-08275904192C}" type="slidenum"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5</a:t>
            </a:fld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n-US" sz="1200" b="0" u="none" strike="noStrike">
              <a:solidFill>
                <a:schemeClr val="dk1"/>
              </a:solidFill>
              <a:effectLst/>
              <a:uFillTx/>
              <a:latin typeface="Arial"/>
              <a:ea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1DE01DA-0794-4E0A-8E82-46AA9D9E12F3}" type="slidenum"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6</a:t>
            </a:fld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Good bye Geo-INQUIRE and welcome EARTH-AID, integration prepared in Geo-I with new data, standards and services will be starting point of EARTH-AID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2025 confirmed something fundamental: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Operational stability is no longer sufficient.</a:t>
            </a:r>
            <a:br>
              <a:rPr sz="1200"/>
            </a:br>
            <a:r>
              <a:rPr lang="en-GB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Interoperability, scalability, and computational readiness are now expected.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TCS-Seismology is no longer simply a data provider.</a:t>
            </a:r>
            <a:br>
              <a:rPr sz="1200"/>
            </a:br>
            <a:r>
              <a:rPr lang="en-GB" sz="12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It is becoming infrastructure for integration.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4F1BC90-3A8E-41EE-8FF6-9FC07E51132B}" type="slidenum">
              <a:rPr lang="en-GB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7</a:t>
            </a:fld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>
            <a:lvl1pPr indent="0">
              <a:buNone/>
              <a:defRPr lang="en-US" sz="6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lang="en-US" sz="6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JECT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38080" y="8618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>
              <a:buNone/>
              <a:def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838080" y="2187360"/>
            <a:ext cx="10515240" cy="3648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4308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914400" lvl="1" indent="-34308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371600" lvl="2" indent="-34308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828800" lvl="3" indent="-34308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286000" lvl="4" indent="-343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743200" lvl="5" indent="-343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200400" lvl="6" indent="-343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_OBJECTS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925560"/>
            <a:ext cx="10515240" cy="106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>
              <a:buNone/>
              <a:def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838080" y="2108160"/>
            <a:ext cx="5167080" cy="361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85000" lnSpcReduction="19999"/>
          </a:bodyPr>
          <a:lstStyle>
            <a:lvl1pPr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4308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914400" lvl="1" indent="-34308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371600" lvl="2" indent="-34308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828800" lvl="3" indent="-34308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286000" lvl="4" indent="-343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743200" lvl="5" indent="-343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200400" lvl="6" indent="-343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172200" y="2108160"/>
            <a:ext cx="5167080" cy="361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85000" lnSpcReduction="19999"/>
          </a:bodyPr>
          <a:lstStyle>
            <a:lvl1pPr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4308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914400" lvl="1" indent="-34308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371600" lvl="2" indent="-34308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828800" lvl="3" indent="-34308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286000" lvl="4" indent="-343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743200" lvl="5" indent="-343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200400" lvl="6" indent="-343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1960" y="117900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>
            <a:lvl1pPr indent="0">
              <a:buNone/>
              <a:defRPr lang="en-US" sz="6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lang="en-US" sz="6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1960" y="405900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47500" lnSpcReduction="19999"/>
          </a:bodyPr>
          <a:lstStyle>
            <a:lvl1pPr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2286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914400" lvl="1" indent="-2286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371600" lvl="2" indent="-2286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828800" lvl="3" indent="-2286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286000" lvl="4" indent="-2286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743200" lvl="5" indent="-2286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200400" lvl="6" indent="-2286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olo titolo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38080" y="925560"/>
            <a:ext cx="10515240" cy="1060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>
              <a:buNone/>
              <a:def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BJECT_WITH_CAPTION_TEXT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9880" y="987480"/>
            <a:ext cx="3931920" cy="143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>
            <a:lvl1pPr indent="0">
              <a:buNone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lnSpcReduction="9999"/>
          </a:bodyPr>
          <a:lstStyle>
            <a:lvl1pPr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43164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914400" lvl="1" indent="-40644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371600" lvl="2" indent="-38088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828800" lvl="3" indent="-35568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286000" lvl="4" indent="-3556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743200" lvl="5" indent="-3556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200400" lvl="6" indent="-3556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839880" y="2552760"/>
            <a:ext cx="3931920" cy="331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85000" lnSpcReduction="9999"/>
          </a:bodyPr>
          <a:lstStyle>
            <a:lvl1pPr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2286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914400" lvl="1" indent="-2286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371600" lvl="2" indent="-2286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828800" lvl="3" indent="-2286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286000" lvl="4" indent="-2286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743200" lvl="5" indent="-2286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200400" lvl="6" indent="-2286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_WITH_CAPTION_TEXT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39880" y="98748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>
            <a:lvl1pPr indent="0">
              <a:buNone/>
              <a:def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>
            <a:lvl1pPr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839880" y="2641680"/>
            <a:ext cx="3931920" cy="3227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85000" lnSpcReduction="9999"/>
          </a:bodyPr>
          <a:lstStyle>
            <a:lvl1pPr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2286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914400" lvl="1" indent="-2286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371600" lvl="2" indent="-2286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828800" lvl="3" indent="-2286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286000" lvl="4" indent="-2286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743200" lvl="5" indent="-2286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200400" lvl="6" indent="-2286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ERTICAL_TEXT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92952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>
              <a:buNone/>
              <a:def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 rot="5400000">
            <a:off x="4346280" y="-1171080"/>
            <a:ext cx="3499200" cy="10515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lnSpcReduction="9999"/>
          </a:bodyPr>
          <a:lstStyle>
            <a:lvl1pPr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4308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914400" lvl="1" indent="-34308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371600" lvl="2" indent="-34308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828800" lvl="3" indent="-34308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286000" lvl="4" indent="-343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743200" lvl="5" indent="-343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200400" lvl="6" indent="-343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ww.ics-c.epos-eu.org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5334/dsj-2024-051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gfzpublic.gfz.de/cone/persons/resource/strollo" TargetMode="External"/><Relationship Id="rId12" Type="http://schemas.openxmlformats.org/officeDocument/2006/relationships/image" Target="../media/image1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hyperlink" Target="https://gfzpublic.gfz.de/cone/persons/resource/javier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hyperlink" Target="https://www.orfeus-eu.org/data/eida/stats/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msc-csem.org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efehrcms.ethz.ch/en/home/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43;p1"/>
          <p:cNvPicPr/>
          <p:nvPr/>
        </p:nvPicPr>
        <p:blipFill>
          <a:blip r:embed="rId4"/>
          <a:stretch/>
        </p:blipFill>
        <p:spPr>
          <a:xfrm>
            <a:off x="1343880" y="2771280"/>
            <a:ext cx="2723040" cy="2723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" name="Google Shape;44;p1"/>
          <p:cNvSpPr/>
          <p:nvPr/>
        </p:nvSpPr>
        <p:spPr>
          <a:xfrm>
            <a:off x="3432945" y="2345400"/>
            <a:ext cx="8558640" cy="357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en-GB" sz="5000" b="0" u="none" strike="noStrike" dirty="0">
                <a:solidFill>
                  <a:srgbClr val="002060"/>
                </a:solidFill>
                <a:effectLst/>
                <a:uFillTx/>
                <a:latin typeface=""/>
                <a:ea typeface="Calibri"/>
              </a:rPr>
              <a:t>Beyond Access: Scaling Up the Integrated Seismological Backbone of EPOS</a:t>
            </a:r>
            <a:endParaRPr lang="en-US" sz="5000" b="0" u="none" strike="noStrike" dirty="0">
              <a:solidFill>
                <a:srgbClr val="002060"/>
              </a:solidFill>
              <a:effectLst/>
              <a:uFillTx/>
              <a:latin typeface="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965960" y="420840"/>
            <a:ext cx="10062720" cy="848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</a:tabLst>
              <a:defRPr lang="en-GB" sz="44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44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EPOS Seismology in a nutshell (3 nuts)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" name="Google Shape;51;p2"/>
          <p:cNvSpPr/>
          <p:nvPr/>
        </p:nvSpPr>
        <p:spPr>
          <a:xfrm>
            <a:off x="1255320" y="1099800"/>
            <a:ext cx="10875600" cy="46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2400" b="1" i="1" u="none" strike="noStrike">
                <a:solidFill>
                  <a:srgbClr val="C00000"/>
                </a:solidFill>
                <a:effectLst/>
                <a:uFillTx/>
                <a:latin typeface="Calibri"/>
                <a:ea typeface="Calibri"/>
              </a:rPr>
              <a:t>ORFEUS - EMSC&amp;AHEAD - EFEHR and a global community of contributors and users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" name="Google Shape;52;p2"/>
          <p:cNvSpPr/>
          <p:nvPr/>
        </p:nvSpPr>
        <p:spPr>
          <a:xfrm>
            <a:off x="401760" y="1787040"/>
            <a:ext cx="5945760" cy="162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marL="76320" algn="r">
              <a:lnSpc>
                <a:spcPct val="115000"/>
              </a:lnSpc>
              <a:spcBef>
                <a:spcPts val="201"/>
              </a:spcBef>
              <a:tabLst>
                <a:tab pos="0" algn="l"/>
              </a:tabLst>
            </a:pPr>
            <a:r>
              <a:rPr lang="en-GB" sz="20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EPOS TCS Seismology facilitates and enhances seismological research through the development  and maintenance of infrastructure, data services,  data products, and collaborative initiatives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" name="Google Shape;53;p2"/>
          <p:cNvSpPr/>
          <p:nvPr/>
        </p:nvSpPr>
        <p:spPr>
          <a:xfrm>
            <a:off x="500400" y="4630680"/>
            <a:ext cx="5846760" cy="157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marL="76320" algn="r">
              <a:lnSpc>
                <a:spcPct val="115000"/>
              </a:lnSpc>
              <a:spcBef>
                <a:spcPts val="201"/>
              </a:spcBef>
              <a:tabLst>
                <a:tab pos="0" algn="l"/>
              </a:tabLst>
            </a:pPr>
            <a:r>
              <a:rPr lang="en-GB" sz="20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From seismic waveform data collection, to earthquake catalogue compilation, to earthquake hazard and risk assessment, and back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2" name="Google Shape;54;p2"/>
          <p:cNvPicPr/>
          <p:nvPr/>
        </p:nvPicPr>
        <p:blipFill>
          <a:blip r:embed="rId3"/>
          <a:srcRect l="12847" t="2876"/>
          <a:stretch/>
        </p:blipFill>
        <p:spPr>
          <a:xfrm>
            <a:off x="6347520" y="1948320"/>
            <a:ext cx="5681160" cy="377532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3" name="Google Shape;55;p2"/>
          <p:cNvSpPr/>
          <p:nvPr/>
        </p:nvSpPr>
        <p:spPr>
          <a:xfrm>
            <a:off x="6759000" y="5186520"/>
            <a:ext cx="5055120" cy="61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2800" b="0" u="sng" strike="noStrike">
                <a:solidFill>
                  <a:srgbClr val="274E13"/>
                </a:solidFill>
                <a:effectLst/>
                <a:uFillTx/>
                <a:latin typeface="Calibri"/>
                <a:ea typeface="Calibri"/>
                <a:hlinkClick r:id="rId4"/>
              </a:rPr>
              <a:t>https://www.ics-c.epos-eu.org/</a:t>
            </a:r>
            <a:endParaRPr lang="en-US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" name="Google Shape;56;p2"/>
          <p:cNvSpPr/>
          <p:nvPr/>
        </p:nvSpPr>
        <p:spPr>
          <a:xfrm>
            <a:off x="176400" y="3390480"/>
            <a:ext cx="4000680" cy="12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marL="76320">
              <a:lnSpc>
                <a:spcPct val="115000"/>
              </a:lnSpc>
              <a:spcBef>
                <a:spcPts val="201"/>
              </a:spcBef>
              <a:tabLst>
                <a:tab pos="0" algn="l"/>
              </a:tabLst>
            </a:pPr>
            <a:r>
              <a:rPr lang="en-GB" sz="2000" b="0" u="none" strike="noStrike">
                <a:solidFill>
                  <a:srgbClr val="274E13"/>
                </a:solidFill>
                <a:effectLst/>
                <a:uFillTx/>
                <a:latin typeface="Calibri"/>
                <a:ea typeface="Calibri"/>
              </a:rPr>
              <a:t>EPOS-Seismology + Geo-INQUIRE Workshop November 2025 Athens, Greece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5" name="Google Shape;57;p2"/>
          <p:cNvPicPr/>
          <p:nvPr/>
        </p:nvPicPr>
        <p:blipFill>
          <a:blip r:embed="rId5"/>
          <a:stretch/>
        </p:blipFill>
        <p:spPr>
          <a:xfrm>
            <a:off x="3957120" y="3370320"/>
            <a:ext cx="1998360" cy="1288800"/>
          </a:xfrm>
          <a:prstGeom prst="rect">
            <a:avLst/>
          </a:prstGeom>
          <a:noFill/>
          <a:ln w="19050">
            <a:solidFill>
              <a:srgbClr val="274E13"/>
            </a:solidFill>
            <a:round/>
          </a:ln>
          <a:effectLst>
            <a:outerShdw blurRad="57240" dist="1908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6" name="Google Shape;58;p2"/>
          <p:cNvPicPr/>
          <p:nvPr/>
        </p:nvPicPr>
        <p:blipFill>
          <a:blip r:embed="rId6"/>
          <a:stretch/>
        </p:blipFill>
        <p:spPr>
          <a:xfrm>
            <a:off x="6162480" y="1689120"/>
            <a:ext cx="3083760" cy="61524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7" name="Google Shape;59;p2"/>
          <p:cNvPicPr/>
          <p:nvPr/>
        </p:nvPicPr>
        <p:blipFill>
          <a:blip r:embed="rId7"/>
          <a:stretch/>
        </p:blipFill>
        <p:spPr>
          <a:xfrm>
            <a:off x="10712880" y="1689120"/>
            <a:ext cx="1391760" cy="61524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8" name="Google Shape;60;p2"/>
          <p:cNvPicPr/>
          <p:nvPr/>
        </p:nvPicPr>
        <p:blipFill>
          <a:blip r:embed="rId8"/>
          <a:stretch/>
        </p:blipFill>
        <p:spPr>
          <a:xfrm>
            <a:off x="9360360" y="1689120"/>
            <a:ext cx="1238760" cy="61524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1965960" y="420840"/>
            <a:ext cx="8457840" cy="848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</a:tabLst>
              <a:defRPr lang="en-GB" sz="44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44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ORFEUS Waveform services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" name="Google Shape;67;g3cef2995051_0_16"/>
          <p:cNvSpPr/>
          <p:nvPr/>
        </p:nvSpPr>
        <p:spPr>
          <a:xfrm>
            <a:off x="2726280" y="1099800"/>
            <a:ext cx="9404280" cy="46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2400" b="1" i="1" u="none" strike="noStrike">
                <a:solidFill>
                  <a:srgbClr val="C00000"/>
                </a:solidFill>
                <a:effectLst/>
                <a:uFillTx/>
                <a:latin typeface="Calibri"/>
                <a:ea typeface="Calibri"/>
              </a:rPr>
              <a:t>Global contributors and users of waveforms and strong motion products  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" name="Google Shape;68;g3cef2995051_0_16"/>
          <p:cNvSpPr/>
          <p:nvPr/>
        </p:nvSpPr>
        <p:spPr>
          <a:xfrm>
            <a:off x="303120" y="1511640"/>
            <a:ext cx="3872880" cy="371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Autofit/>
          </a:bodyPr>
          <a:lstStyle/>
          <a:p>
            <a:pPr>
              <a:lnSpc>
                <a:spcPct val="115000"/>
              </a:lnSpc>
              <a:spcBef>
                <a:spcPts val="201"/>
              </a:spcBef>
              <a:tabLst>
                <a:tab pos="0" algn="l"/>
              </a:tabLst>
            </a:pPr>
            <a:r>
              <a:rPr lang="en-GB" sz="22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Observatories and Research Facilities for European Seismology 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spcBef>
                <a:spcPts val="201"/>
              </a:spcBef>
              <a:tabLst>
                <a:tab pos="0" algn="l"/>
              </a:tabLst>
            </a:pPr>
            <a:r>
              <a:rPr lang="en-GB" sz="22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Since 1986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spcBef>
                <a:spcPts val="201"/>
              </a:spcBef>
              <a:tabLst>
                <a:tab pos="0" algn="l"/>
              </a:tabLst>
            </a:pPr>
            <a:r>
              <a:rPr lang="en-GB" sz="22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60+ Participants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16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32k + stations today, ~9k added 2025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16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Latest EIDA node joining: BGS (UK) in 2024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16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Integration of new nodes from Spain and Portugal being prepared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16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100k+ Unique User in 2025; 1.2G+ Requests served with 650+ TB shipped 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2" name="Google Shape;69;g3cef2995051_0_16"/>
          <p:cNvPicPr/>
          <p:nvPr/>
        </p:nvPicPr>
        <p:blipFill>
          <a:blip r:embed="rId5"/>
          <a:stretch/>
        </p:blipFill>
        <p:spPr>
          <a:xfrm>
            <a:off x="8975520" y="583560"/>
            <a:ext cx="2623680" cy="523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" name="Google Shape;70;g3cef2995051_0_16"/>
          <p:cNvSpPr/>
          <p:nvPr/>
        </p:nvSpPr>
        <p:spPr>
          <a:xfrm>
            <a:off x="5400" y="6428520"/>
            <a:ext cx="11963520" cy="49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1000" b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Schaeffer, J.</a:t>
            </a:r>
            <a:r>
              <a:rPr lang="en-GB" sz="10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, Pedersen, H., Bienkowski, J., Evangelidis, C., Petrakopoulos, V.,</a:t>
            </a:r>
            <a:r>
              <a:rPr lang="en-GB" sz="1000" b="0" u="sng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  <a:hlinkClick r:id="rId6"/>
              </a:rPr>
              <a:t> </a:t>
            </a:r>
            <a:r>
              <a:rPr lang="en-GB" sz="1000" b="0" u="sng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  <a:hlinkClick r:id="rId6"/>
              </a:rPr>
              <a:t>Quinteros, J.</a:t>
            </a:r>
            <a:r>
              <a:rPr lang="en-GB" sz="10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,</a:t>
            </a:r>
            <a:r>
              <a:rPr lang="en-GB" sz="1000" b="0" u="sng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  <a:hlinkClick r:id="rId7"/>
              </a:rPr>
              <a:t> </a:t>
            </a:r>
            <a:r>
              <a:rPr lang="en-GB" sz="1000" b="0" u="sng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  <a:hlinkClick r:id="rId7"/>
              </a:rPr>
              <a:t>Strollo, A.</a:t>
            </a:r>
            <a:r>
              <a:rPr lang="en-GB" sz="10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, </a:t>
            </a:r>
            <a:r>
              <a:rPr lang="en-GB" sz="1000" b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ORFEUS-EIDA Technical Committee and Management Board (2024): Data Delivery Indicators 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1000" b="1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in EIDA: Designing a Consistent Metrics System in a Distributed Services Environment</a:t>
            </a:r>
            <a:r>
              <a:rPr lang="en-GB" sz="10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. - Data Science Journal, 23, 51. </a:t>
            </a:r>
            <a:r>
              <a:rPr lang="en-GB" sz="1000" b="0" u="sng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  <a:hlinkClick r:id="rId8"/>
              </a:rPr>
              <a:t>https://doi.org/10.5334/dsj-2024-051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4" name="Google Shape;71;g3cef2995051_0_16"/>
          <p:cNvPicPr/>
          <p:nvPr/>
        </p:nvPicPr>
        <p:blipFill>
          <a:blip r:embed="rId9"/>
          <a:srcRect l="15018" r="10369"/>
          <a:stretch/>
        </p:blipFill>
        <p:spPr>
          <a:xfrm>
            <a:off x="10106640" y="4656240"/>
            <a:ext cx="1862280" cy="98820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5" name="Google Shape;72;g3cef2995051_0_16"/>
          <p:cNvSpPr/>
          <p:nvPr/>
        </p:nvSpPr>
        <p:spPr>
          <a:xfrm>
            <a:off x="9467640" y="5750280"/>
            <a:ext cx="2520720" cy="33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76680" bIns="76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1000" b="0" u="sng" strike="noStrike">
                <a:solidFill>
                  <a:schemeClr val="hlink"/>
                </a:solidFill>
                <a:effectLst/>
                <a:uFillTx/>
                <a:latin typeface="Calibri"/>
                <a:ea typeface="Calibri"/>
                <a:hlinkClick r:id="rId10"/>
              </a:rPr>
              <a:t>https://www.orfeus-eu.org/data/eida/stats/</a:t>
            </a:r>
            <a:r>
              <a:rPr lang="en-GB" sz="10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  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6" name="Google Shape;73;g3cef2995051_0_16"/>
          <p:cNvPicPr/>
          <p:nvPr/>
        </p:nvPicPr>
        <p:blipFill>
          <a:blip r:embed="rId11"/>
          <a:stretch/>
        </p:blipFill>
        <p:spPr>
          <a:xfrm>
            <a:off x="4176360" y="1689840"/>
            <a:ext cx="5711040" cy="4020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7" name="Immagine 4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55400" y="1586160"/>
            <a:ext cx="3413520" cy="2458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7" restart="whenNotActive" fill="hold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childTnLst>
                  <p:par>
                    <p:cTn id="8" fill="hold">
                      <p:stCondLst>
                        <p:cond evt="onClick" delay="0">
                          <p:tgtEl>
                            <p:spTgt spid="47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965960" y="420840"/>
            <a:ext cx="10100160" cy="848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</a:tabLst>
              <a:defRPr lang="en-GB" sz="44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44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EMSC and AHEAD Seismological products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" name="Google Shape;81;g3cef2995051_0_27"/>
          <p:cNvSpPr/>
          <p:nvPr/>
        </p:nvSpPr>
        <p:spPr>
          <a:xfrm>
            <a:off x="4607640" y="1099800"/>
            <a:ext cx="7522920" cy="46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2400" b="1" i="1" u="none" strike="noStrike">
                <a:solidFill>
                  <a:srgbClr val="C00000"/>
                </a:solidFill>
                <a:effectLst/>
                <a:uFillTx/>
                <a:latin typeface="Calibri"/>
                <a:ea typeface="Calibri"/>
              </a:rPr>
              <a:t>Global contributors and users of event parametric data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" name="Google Shape;82;g3cef2995051_0_27"/>
          <p:cNvSpPr/>
          <p:nvPr/>
        </p:nvSpPr>
        <p:spPr>
          <a:xfrm>
            <a:off x="330120" y="1498680"/>
            <a:ext cx="5884560" cy="392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Autofit/>
          </a:bodyPr>
          <a:lstStyle/>
          <a:p>
            <a:pPr>
              <a:lnSpc>
                <a:spcPct val="115000"/>
              </a:lnSpc>
              <a:spcBef>
                <a:spcPts val="201"/>
              </a:spcBef>
              <a:tabLst>
                <a:tab pos="0" algn="l"/>
              </a:tabLst>
            </a:pPr>
            <a:r>
              <a:rPr lang="en-GB" sz="22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European-Mediterranean Seismological Centre 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spcBef>
                <a:spcPts val="201"/>
              </a:spcBef>
              <a:tabLst>
                <a:tab pos="0" algn="l"/>
              </a:tabLst>
            </a:pPr>
            <a:r>
              <a:rPr lang="en-GB" sz="22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Since 1975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spcBef>
                <a:spcPts val="201"/>
              </a:spcBef>
              <a:tabLst>
                <a:tab pos="0" algn="l"/>
              </a:tabLst>
            </a:pPr>
            <a:r>
              <a:rPr lang="en-GB" sz="22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70+ Members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16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116 contributing networks, 4 added in 2025: IGF-Poland; 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16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SVOC-Yemen; IESAS-Taiwan; UNA-Costa Rica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GB" sz="16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141 417 Earthquakes (10% relocated by EMSC) published in 2025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GB" sz="16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279 303 felt reports associated to EQ, median collection time 7 min 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GB" sz="16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3M/day (up from 1.5M in 2024) daily average # requests served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GB" sz="16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63 countries with more than 10 000 users (up from 49 in 2024)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1" name="Google Shape;83;g3cef2995051_0_27"/>
          <p:cNvPicPr/>
          <p:nvPr/>
        </p:nvPicPr>
        <p:blipFill>
          <a:blip r:embed="rId3"/>
          <a:stretch/>
        </p:blipFill>
        <p:spPr>
          <a:xfrm>
            <a:off x="515160" y="884880"/>
            <a:ext cx="1238760" cy="615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2" name="Picture 2"/>
          <p:cNvPicPr/>
          <p:nvPr/>
        </p:nvPicPr>
        <p:blipFill>
          <a:blip r:embed="rId4"/>
          <a:stretch/>
        </p:blipFill>
        <p:spPr>
          <a:xfrm>
            <a:off x="6359040" y="1896840"/>
            <a:ext cx="5752800" cy="3708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3" name="Picture 4"/>
          <p:cNvPicPr/>
          <p:nvPr/>
        </p:nvPicPr>
        <p:blipFill>
          <a:blip r:embed="rId5"/>
          <a:stretch/>
        </p:blipFill>
        <p:spPr>
          <a:xfrm>
            <a:off x="3750840" y="1681560"/>
            <a:ext cx="2535480" cy="2030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4" name="Google Shape;72;g3cef2995051_0_16"/>
          <p:cNvSpPr/>
          <p:nvPr/>
        </p:nvSpPr>
        <p:spPr>
          <a:xfrm>
            <a:off x="10232640" y="5758200"/>
            <a:ext cx="2520720" cy="33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76680" bIns="7668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000" b="0" u="sng" strike="noStrike">
                <a:solidFill>
                  <a:schemeClr val="hlink"/>
                </a:solidFill>
                <a:effectLst/>
                <a:uFillTx/>
                <a:latin typeface="Calibri"/>
                <a:ea typeface="Calibri"/>
                <a:hlinkClick r:id="rId6"/>
              </a:rPr>
              <a:t>https://www.emsc-csem.org/</a:t>
            </a:r>
            <a:r>
              <a:rPr lang="en-GB" sz="1000" b="0" u="sng" strike="noStrike">
                <a:solidFill>
                  <a:schemeClr val="hlink"/>
                </a:solidFill>
                <a:effectLst/>
                <a:uFillTx/>
                <a:latin typeface="Calibri"/>
                <a:ea typeface="Calibri"/>
              </a:rPr>
              <a:t> 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965960" y="420840"/>
            <a:ext cx="10164960" cy="848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2500" lnSpcReduction="9999"/>
          </a:bodyPr>
          <a:lstStyle>
            <a:lvl1pPr indent="0">
              <a:lnSpc>
                <a:spcPct val="90000"/>
              </a:lnSpc>
              <a:buNone/>
              <a:tabLst>
                <a:tab pos="0" algn="l"/>
              </a:tabLst>
              <a:defRPr lang="en-GB" sz="44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44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EFEHR Earthquake Hazard and risk products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" name="Google Shape;92;g3cef2995051_0_40"/>
          <p:cNvSpPr/>
          <p:nvPr/>
        </p:nvSpPr>
        <p:spPr>
          <a:xfrm>
            <a:off x="1965960" y="1099800"/>
            <a:ext cx="10164960" cy="46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2400" b="1" i="1" u="none" strike="noStrike">
                <a:solidFill>
                  <a:srgbClr val="C00000"/>
                </a:solidFill>
                <a:effectLst/>
                <a:uFillTx/>
                <a:latin typeface="Calibri"/>
                <a:ea typeface="Calibri"/>
              </a:rPr>
              <a:t>Advancing earthquake hazard and risk assessment in the Euro-Med area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7" name="Google Shape;94;g3cef2995051_0_40"/>
          <p:cNvPicPr/>
          <p:nvPr/>
        </p:nvPicPr>
        <p:blipFill>
          <a:blip r:embed="rId3"/>
          <a:stretch/>
        </p:blipFill>
        <p:spPr>
          <a:xfrm>
            <a:off x="455040" y="896040"/>
            <a:ext cx="1391760" cy="615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8" name="Google Shape;96;g3cef2995051_0_40"/>
          <p:cNvPicPr/>
          <p:nvPr/>
        </p:nvPicPr>
        <p:blipFill>
          <a:blip r:embed="rId4"/>
          <a:stretch/>
        </p:blipFill>
        <p:spPr>
          <a:xfrm>
            <a:off x="302400" y="2682360"/>
            <a:ext cx="4685400" cy="3136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9" name="Google Shape;93;g3cef2995051_0_40"/>
          <p:cNvSpPr/>
          <p:nvPr/>
        </p:nvSpPr>
        <p:spPr>
          <a:xfrm>
            <a:off x="213120" y="1511640"/>
            <a:ext cx="7841520" cy="98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lnSpc>
                <a:spcPct val="115000"/>
              </a:lnSpc>
              <a:spcBef>
                <a:spcPts val="201"/>
              </a:spcBef>
              <a:tabLst>
                <a:tab pos="0" algn="l"/>
              </a:tabLst>
            </a:pPr>
            <a:r>
              <a:rPr lang="en-GB" sz="22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European Facilities for Earthquake Hazard and Risk Since 2018 - 47 Members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" name="Google Shape;72;g3cef2995051_0_16"/>
          <p:cNvSpPr/>
          <p:nvPr/>
        </p:nvSpPr>
        <p:spPr>
          <a:xfrm>
            <a:off x="9943560" y="5743440"/>
            <a:ext cx="2520720" cy="33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76680" bIns="7668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000" b="0" u="sng" strike="noStrike">
                <a:solidFill>
                  <a:schemeClr val="hlink"/>
                </a:solidFill>
                <a:effectLst/>
                <a:uFillTx/>
                <a:latin typeface="Calibri"/>
                <a:ea typeface="Calibri"/>
                <a:hlinkClick r:id="rId5"/>
              </a:rPr>
              <a:t>https://efehrcms.ethz.ch/en/home/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1" name="Google Shape;107;g3cfcbc26ba2_9_13"/>
          <p:cNvPicPr/>
          <p:nvPr/>
        </p:nvPicPr>
        <p:blipFill>
          <a:blip r:embed="rId6"/>
          <a:stretch/>
        </p:blipFill>
        <p:spPr>
          <a:xfrm>
            <a:off x="7813080" y="2308320"/>
            <a:ext cx="4376160" cy="2914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2" name="Google Shape;108;g3cfcbc26ba2_9_13"/>
          <p:cNvSpPr/>
          <p:nvPr/>
        </p:nvSpPr>
        <p:spPr>
          <a:xfrm>
            <a:off x="6165720" y="1601640"/>
            <a:ext cx="6992280" cy="46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algn="r">
              <a:lnSpc>
                <a:spcPct val="115000"/>
              </a:lnSpc>
              <a:tabLst>
                <a:tab pos="0" algn="l"/>
              </a:tabLst>
            </a:pPr>
            <a:r>
              <a:rPr lang="en-GB" sz="16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Next Generation of Seismic Hazard and Risk Models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" name="TextBox 6"/>
          <p:cNvSpPr/>
          <p:nvPr/>
        </p:nvSpPr>
        <p:spPr>
          <a:xfrm>
            <a:off x="5495400" y="2154960"/>
            <a:ext cx="3974400" cy="398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57200" indent="-343080">
              <a:lnSpc>
                <a:spcPct val="115000"/>
              </a:lnSpc>
              <a:buClr>
                <a:srgbClr val="000000"/>
              </a:buClr>
              <a:buFont typeface="Calibri"/>
              <a:buChar char="-"/>
            </a:pPr>
            <a:r>
              <a:rPr lang="en-GB" sz="13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Aspirational timeline 2030</a:t>
            </a:r>
            <a:endParaRPr lang="en-US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000000"/>
              </a:buClr>
              <a:buFont typeface="Calibri"/>
              <a:buChar char="-"/>
            </a:pPr>
            <a:r>
              <a:rPr lang="en-GB" sz="13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In-kind contribution of the research community,</a:t>
            </a:r>
            <a:endParaRPr lang="en-US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000000"/>
              </a:buClr>
              <a:buFont typeface="Calibri"/>
              <a:buChar char="-"/>
            </a:pPr>
            <a:r>
              <a:rPr lang="en-GB" sz="13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Cross-border harmonization of datasets and procedures</a:t>
            </a:r>
            <a:endParaRPr lang="en-US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000000"/>
              </a:buClr>
              <a:buFont typeface="Calibri"/>
              <a:buChar char="-"/>
            </a:pPr>
            <a:r>
              <a:rPr lang="en-GB" sz="13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Advance science and incorporate new datasets (strain rate)</a:t>
            </a:r>
            <a:endParaRPr lang="en-US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000000"/>
              </a:buClr>
              <a:buFont typeface="Calibri"/>
              <a:buChar char="-"/>
            </a:pPr>
            <a:r>
              <a:rPr lang="en-GB" sz="13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Built upon the operational services (developed within Geo-INQUIRE, and many with EPOS - support)</a:t>
            </a:r>
            <a:endParaRPr lang="en-US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000000"/>
              </a:buClr>
              <a:buFont typeface="Calibri"/>
              <a:buChar char="-"/>
            </a:pPr>
            <a:r>
              <a:rPr lang="en-GB" sz="13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Engage stockholders - coordination with insurance, cat-modeling, engineering and decision makers</a:t>
            </a:r>
            <a:endParaRPr lang="en-US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/>
          </p:nvPr>
        </p:nvSpPr>
        <p:spPr>
          <a:xfrm>
            <a:off x="176760" y="1270080"/>
            <a:ext cx="7689600" cy="3735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>
            <a:lvl1pPr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24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New services being developed and integrated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>
              <a:lnSpc>
                <a:spcPct val="9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Coordinated inventory of mobile instrument pools → integration into facilities, supports rapid deployment across TCSData products and services for rapid post-event assessment 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WSM 2025 release → structured integration of stress field products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GB" sz="24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Structured services for earthquake forecasting &amp; rapid infographics → bridge research and societal layers 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" name="Google Shape;101;p5"/>
          <p:cNvSpPr/>
          <p:nvPr/>
        </p:nvSpPr>
        <p:spPr>
          <a:xfrm>
            <a:off x="992880" y="4957560"/>
            <a:ext cx="6633720" cy="83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2400" b="1" i="1" u="none" strike="noStrike">
                <a:solidFill>
                  <a:srgbClr val="C00000"/>
                </a:solidFill>
                <a:effectLst/>
                <a:uFillTx/>
                <a:latin typeface="Calibri"/>
                <a:ea typeface="Calibri"/>
              </a:rPr>
              <a:t>Reinforce EPOS Seismology’s role as both data backbone and operational enabler.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6" name="Google Shape;102;p5"/>
          <p:cNvPicPr/>
          <p:nvPr/>
        </p:nvPicPr>
        <p:blipFill>
          <a:blip r:embed="rId3"/>
          <a:stretch/>
        </p:blipFill>
        <p:spPr>
          <a:xfrm>
            <a:off x="225720" y="5037840"/>
            <a:ext cx="670320" cy="670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7" name="PlaceHolder 2"/>
          <p:cNvSpPr>
            <a:spLocks noGrp="1"/>
          </p:cNvSpPr>
          <p:nvPr>
            <p:ph type="title"/>
          </p:nvPr>
        </p:nvSpPr>
        <p:spPr>
          <a:xfrm>
            <a:off x="1965960" y="420840"/>
            <a:ext cx="8457840" cy="848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</a:tabLst>
              <a:defRPr lang="en-GB" sz="44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44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EPOS-ON activities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8" name="Google Shape;104;p5"/>
          <p:cNvPicPr/>
          <p:nvPr/>
        </p:nvPicPr>
        <p:blipFill>
          <a:blip r:embed="rId4"/>
          <a:stretch/>
        </p:blipFill>
        <p:spPr>
          <a:xfrm>
            <a:off x="6837480" y="510120"/>
            <a:ext cx="2502720" cy="670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9" name="Google Shape;105;p5"/>
          <p:cNvPicPr/>
          <p:nvPr/>
        </p:nvPicPr>
        <p:blipFill>
          <a:blip r:embed="rId5"/>
          <a:stretch/>
        </p:blipFill>
        <p:spPr>
          <a:xfrm>
            <a:off x="7866360" y="1509120"/>
            <a:ext cx="3715560" cy="2246400"/>
          </a:xfrm>
          <a:prstGeom prst="rect">
            <a:avLst/>
          </a:prstGeom>
          <a:noFill/>
          <a:ln w="0">
            <a:noFill/>
          </a:ln>
          <a:effectLst>
            <a:outerShdw blurRad="49680" dist="1656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0" name="Google Shape;106;p5"/>
          <p:cNvPicPr/>
          <p:nvPr/>
        </p:nvPicPr>
        <p:blipFill>
          <a:blip r:embed="rId6"/>
          <a:stretch/>
        </p:blipFill>
        <p:spPr>
          <a:xfrm>
            <a:off x="7866360" y="3997440"/>
            <a:ext cx="3715560" cy="1638720"/>
          </a:xfrm>
          <a:prstGeom prst="rect">
            <a:avLst/>
          </a:prstGeom>
          <a:noFill/>
          <a:ln w="0">
            <a:noFill/>
          </a:ln>
          <a:effectLst>
            <a:outerShdw blurRad="49680" dist="1656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965960" y="420840"/>
            <a:ext cx="10158120" cy="848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>
            <a:lvl1pPr indent="0">
              <a:lnSpc>
                <a:spcPct val="90000"/>
              </a:lnSpc>
              <a:buNone/>
              <a:tabLst>
                <a:tab pos="0" algn="l"/>
              </a:tabLst>
              <a:defRPr lang="en-GB" sz="44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44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EPOS Seismology in 2026 and beyond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" name="Google Shape;113;g3cef2995051_0_6"/>
          <p:cNvSpPr/>
          <p:nvPr/>
        </p:nvSpPr>
        <p:spPr>
          <a:xfrm>
            <a:off x="2166120" y="1099800"/>
            <a:ext cx="9957960" cy="46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2400" b="1" i="1" u="none" strike="noStrike">
                <a:solidFill>
                  <a:srgbClr val="C00000"/>
                </a:solidFill>
                <a:effectLst/>
                <a:uFillTx/>
                <a:latin typeface="Calibri"/>
                <a:ea typeface="Calibri"/>
              </a:rPr>
              <a:t>Integration, new standards and services, scaling up, AI, cloud services  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3" name="Google Shape;114;g3cef2995051_0_6"/>
          <p:cNvPicPr/>
          <p:nvPr/>
        </p:nvPicPr>
        <p:blipFill>
          <a:blip r:embed="rId3"/>
          <a:srcRect t="31255" b="30443"/>
          <a:stretch/>
        </p:blipFill>
        <p:spPr>
          <a:xfrm>
            <a:off x="10758960" y="5315040"/>
            <a:ext cx="1205280" cy="461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4" name="Google Shape;115;g3cef2995051_0_6"/>
          <p:cNvPicPr/>
          <p:nvPr/>
        </p:nvPicPr>
        <p:blipFill>
          <a:blip r:embed="rId4"/>
          <a:stretch/>
        </p:blipFill>
        <p:spPr>
          <a:xfrm>
            <a:off x="102240" y="5224680"/>
            <a:ext cx="1479960" cy="549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5" name="Google Shape;116;g3cef2995051_0_6"/>
          <p:cNvSpPr/>
          <p:nvPr/>
        </p:nvSpPr>
        <p:spPr>
          <a:xfrm>
            <a:off x="651960" y="1169280"/>
            <a:ext cx="10962720" cy="443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marL="457200">
              <a:lnSpc>
                <a:spcPct val="100000"/>
              </a:lnSpc>
              <a:tabLst>
                <a:tab pos="0" algn="l"/>
              </a:tabLst>
            </a:pPr>
            <a:endParaRPr lang="en-US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Calibri"/>
              <a:buChar char="●"/>
              <a:tabLst>
                <a:tab pos="0" algn="l"/>
              </a:tabLst>
            </a:pPr>
            <a:r>
              <a:rPr lang="en-GB" sz="22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Continue the started integration of new data types (e.g. DAS and other FOS technologies) 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Calibri"/>
              <a:buChar char="●"/>
              <a:tabLst>
                <a:tab pos="0" algn="l"/>
              </a:tabLst>
            </a:pPr>
            <a:r>
              <a:rPr lang="en-GB" sz="22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Adoption of the new standards (formats and services) developed within FDSN (ORFEUS, EarthScope and other global domain organizations are the driving forces)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Calibri"/>
              <a:buChar char="●"/>
              <a:tabLst>
                <a:tab pos="0" algn="l"/>
              </a:tabLst>
            </a:pPr>
            <a:r>
              <a:rPr lang="en-GB" sz="22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Controlled vocabularies: AI driven approaches being tested for Seismology in the FDSN global seismological context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Calibri"/>
              <a:buChar char="●"/>
              <a:tabLst>
                <a:tab pos="0" algn="l"/>
              </a:tabLst>
            </a:pPr>
            <a:r>
              <a:rPr lang="en-GB" sz="22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Shakemap service (ORFEUS-EFEHR) integrating felt reports (EMSC)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Calibri"/>
              <a:buChar char="●"/>
              <a:tabLst>
                <a:tab pos="0" algn="l"/>
              </a:tabLst>
            </a:pPr>
            <a:r>
              <a:rPr lang="en-GB" sz="22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Continue with training activities as new formats, services, technologies are adopted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Calibri"/>
              <a:buChar char="●"/>
              <a:tabLst>
                <a:tab pos="0" algn="l"/>
              </a:tabLst>
            </a:pPr>
            <a:r>
              <a:rPr lang="en-GB" sz="22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Scaling up the global federated services towards global cloud services integration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Calibri"/>
              <a:buChar char="●"/>
              <a:tabLst>
                <a:tab pos="0" algn="l"/>
              </a:tabLst>
            </a:pPr>
            <a:r>
              <a:rPr lang="en-GB" sz="22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Enhance global data/services resilience, foster open science and FAIR culture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68280">
              <a:lnSpc>
                <a:spcPct val="100000"/>
              </a:lnSpc>
              <a:buClr>
                <a:srgbClr val="000000"/>
              </a:buClr>
              <a:buFont typeface="Calibri"/>
              <a:buChar char="●"/>
              <a:tabLst>
                <a:tab pos="0" algn="l"/>
              </a:tabLst>
            </a:pPr>
            <a:r>
              <a:rPr lang="en-GB" sz="22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AI and decision ready datasets through new EU projects to start and to prepare!</a:t>
            </a:r>
            <a:endParaRPr lang="en-US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>
              <a:lnSpc>
                <a:spcPct val="100000"/>
              </a:lnSpc>
              <a:tabLst>
                <a:tab pos="0" algn="l"/>
              </a:tabLst>
            </a:pPr>
            <a:endParaRPr lang="en-US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121;p6"/>
          <p:cNvSpPr/>
          <p:nvPr/>
        </p:nvSpPr>
        <p:spPr>
          <a:xfrm>
            <a:off x="1883160" y="1051920"/>
            <a:ext cx="10032480" cy="580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en-GB" sz="59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Thank you!</a:t>
            </a:r>
            <a:endParaRPr lang="en-US" sz="5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90000"/>
              </a:lnSpc>
              <a:tabLst>
                <a:tab pos="0" algn="l"/>
              </a:tabLst>
            </a:pP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en-GB" sz="32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Arial"/>
              </a:rPr>
              <a:t>The EPOS-Seismology consortium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en-GB" sz="26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Arial"/>
              </a:rPr>
              <a:t>Anastasia Kiratzi, Margarita Segou, Carlo Cauzzi, Angelo Strollo, Rémy Bossu, </a:t>
            </a:r>
            <a:r>
              <a:rPr lang="en-US" sz="26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Arial"/>
              </a:rPr>
              <a:t>Paivi Mantyniemi, </a:t>
            </a:r>
            <a:r>
              <a:rPr lang="en-GB" sz="26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Arial"/>
              </a:rPr>
              <a:t>Laurentiu Danciu, Fatemeh Jalayer, Roberto Basili, Adrien Oth, Irene Molinari and all data and service providers</a:t>
            </a:r>
            <a:endParaRPr lang="en-US" sz="2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90000"/>
              </a:lnSpc>
              <a:tabLst>
                <a:tab pos="0" algn="l"/>
              </a:tabLst>
            </a:pPr>
            <a:endParaRPr lang="en-US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</TotalTime>
  <Words>905</Words>
  <Application>Microsoft Macintosh PowerPoint</Application>
  <PresentationFormat>Widescreen</PresentationFormat>
  <Paragraphs>95</Paragraphs>
  <Slides>8</Slides>
  <Notes>7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4" baseType="lpstr">
      <vt:lpstr>Arial</vt:lpstr>
      <vt:lpstr>Calibri</vt:lpstr>
      <vt:lpstr>Symbol</vt:lpstr>
      <vt:lpstr>Times New Roman</vt:lpstr>
      <vt:lpstr>Wingdings</vt:lpstr>
      <vt:lpstr>Tema di Office</vt:lpstr>
      <vt:lpstr>Presentazione standard di PowerPoint</vt:lpstr>
      <vt:lpstr>EPOS Seismology in a nutshell (3 nuts)</vt:lpstr>
      <vt:lpstr>ORFEUS Waveform services</vt:lpstr>
      <vt:lpstr>EMSC and AHEAD Seismological products</vt:lpstr>
      <vt:lpstr>EFEHR Earthquake Hazard and risk products</vt:lpstr>
      <vt:lpstr>EPOS-ON activities</vt:lpstr>
      <vt:lpstr>EPOS Seismology in 2026 and beyond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Barbara Angioni</dc:creator>
  <dc:description/>
  <cp:lastModifiedBy>Karl_EPOS ERIC </cp:lastModifiedBy>
  <cp:revision>10</cp:revision>
  <dcterms:created xsi:type="dcterms:W3CDTF">2026-02-14T10:36:05Z</dcterms:created>
  <dcterms:modified xsi:type="dcterms:W3CDTF">2026-03-16T10:43:34Z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1</vt:r8>
  </property>
  <property fmtid="{D5CDD505-2E9C-101B-9397-08002B2CF9AE}" pid="3" name="Notes">
    <vt:r8>8</vt:r8>
  </property>
  <property fmtid="{D5CDD505-2E9C-101B-9397-08002B2CF9AE}" pid="4" name="PresentationFormat">
    <vt:lpwstr>Widescreen</vt:lpwstr>
  </property>
  <property fmtid="{D5CDD505-2E9C-101B-9397-08002B2CF9AE}" pid="5" name="Slides">
    <vt:r8>8</vt:r8>
  </property>
</Properties>
</file>