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64" r:id="rId3"/>
    <p:sldId id="257" r:id="rId4"/>
    <p:sldId id="262" r:id="rId5"/>
    <p:sldId id="263" r:id="rId6"/>
    <p:sldId id="258" r:id="rId7"/>
    <p:sldId id="268" r:id="rId8"/>
    <p:sldId id="267" r:id="rId9"/>
    <p:sldId id="266" r:id="rId10"/>
    <p:sldId id="265" r:id="rId11"/>
    <p:sldId id="269" r:id="rId12"/>
    <p:sldId id="270" r:id="rId13"/>
    <p:sldId id="261" r:id="rId1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47"/>
    <p:restoredTop sz="93571" autoAdjust="0"/>
  </p:normalViewPr>
  <p:slideViewPr>
    <p:cSldViewPr snapToGrid="0">
      <p:cViewPr varScale="1">
        <p:scale>
          <a:sx n="101" d="100"/>
          <a:sy n="101" d="100"/>
        </p:scale>
        <p:origin x="8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A29F64-0D9D-47F1-BE26-DD417E3B6921}" type="datetimeFigureOut">
              <a:rPr lang="de-DE" smtClean="0"/>
              <a:t>16.03.26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848F78-C86A-4B4B-9DF5-57AFEF4A4158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2384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48F78-C86A-4B4B-9DF5-57AFEF4A4158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649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48F78-C86A-4B4B-9DF5-57AFEF4A4158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0505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48F78-C86A-4B4B-9DF5-57AFEF4A4158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1797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48F78-C86A-4B4B-9DF5-57AFEF4A4158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3186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5C813F-62C6-A5D5-9EA1-0CA39316C6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91A16F0-1CD1-96E7-5776-79C946CECC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895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0E9BC0-8D26-143A-CEE6-8996059DA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1836"/>
            <a:ext cx="10515600" cy="13255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B6FE488-6DFB-DE1B-87B1-054093008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7399"/>
            <a:ext cx="10515600" cy="3648957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1234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10C6BB-6928-C13E-2034-C77DAEB7E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7916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4A60AFA-C986-2165-404C-D0120E763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5888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583786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3AF877-4D7E-D104-D087-5B951208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5689"/>
            <a:ext cx="10515600" cy="1061155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42D62F-FA44-CEC6-6FD7-2815DB6984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07992"/>
            <a:ext cx="5167489" cy="3615332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GB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A3658C4-A31E-634E-5B7F-E9A4553EA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07992"/>
            <a:ext cx="5167489" cy="361533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518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EBCC3CF1-8602-DF3E-DA18-3E9BB210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5689"/>
            <a:ext cx="10515600" cy="1061155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870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918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6E3F5F-F48B-63A1-869B-D723B5897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43968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7684C6A-9FFB-FC08-5119-2E6F66614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141C26F-0905-3CB9-3E63-4E4057675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52698"/>
            <a:ext cx="3932237" cy="33162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474826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84AE3A-CBA8-FB61-0706-B5D38560F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5B17F68-E097-6C69-EFE9-E56047A0C5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1DC2EB4-4690-629C-C981-2B4EBD183A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41600"/>
            <a:ext cx="3932237" cy="32273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206697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D9F019-85F0-9CF8-791A-2023701AA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02E578F-161A-AE12-0369-CDD9C28880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980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DC7A3E3-0318-B7C0-A5F6-1E3FA6AFA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957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3BEC1F2-7D93-C8A5-FA1F-DE6384CFBA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36799"/>
            <a:ext cx="10515600" cy="3499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5392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0.jp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6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6.pn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681B1C9-2541-C427-0950-4D89558348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06290" y="2421774"/>
            <a:ext cx="3045062" cy="3239999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CA6B59D4-CFDB-C0BD-1B8A-12905CCEA9BE}"/>
              </a:ext>
            </a:extLst>
          </p:cNvPr>
          <p:cNvSpPr txBox="1">
            <a:spLocks/>
          </p:cNvSpPr>
          <p:nvPr/>
        </p:nvSpPr>
        <p:spPr>
          <a:xfrm>
            <a:off x="4470400" y="2254251"/>
            <a:ext cx="7630556" cy="3239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it-IT" sz="10500" dirty="0">
                <a:solidFill>
                  <a:srgbClr val="002060"/>
                </a:solidFill>
                <a:latin typeface=""/>
              </a:rPr>
              <a:t>TCS Multi-Scale </a:t>
            </a:r>
            <a:r>
              <a:rPr lang="it-IT" sz="10500" dirty="0" err="1">
                <a:solidFill>
                  <a:srgbClr val="002060"/>
                </a:solidFill>
                <a:latin typeface=""/>
              </a:rPr>
              <a:t>Laboratories</a:t>
            </a:r>
            <a:r>
              <a:rPr lang="it-IT" sz="10500" dirty="0">
                <a:solidFill>
                  <a:srgbClr val="002060"/>
                </a:solidFill>
                <a:latin typeface=""/>
              </a:rPr>
              <a:t> </a:t>
            </a:r>
            <a:br>
              <a:rPr lang="it-IT" sz="10900" dirty="0"/>
            </a:br>
            <a:r>
              <a:rPr lang="en-US" sz="6000" dirty="0">
                <a:solidFill>
                  <a:srgbClr val="002060"/>
                </a:solidFill>
                <a:latin typeface=""/>
                <a:cs typeface="Segoe UI" panose="020B0502040204020203" pitchFamily="34" charset="0"/>
              </a:rPr>
              <a:t>A network of Earth scientific laboratories enabling research on rock properties and processes controlling subsurface to surface </a:t>
            </a:r>
            <a:r>
              <a:rPr lang="en-US" sz="6000" dirty="0" err="1">
                <a:solidFill>
                  <a:srgbClr val="002060"/>
                </a:solidFill>
                <a:latin typeface=""/>
                <a:cs typeface="Segoe UI" panose="020B0502040204020203" pitchFamily="34" charset="0"/>
              </a:rPr>
              <a:t>behaviour</a:t>
            </a:r>
            <a:endParaRPr lang="en-US" sz="6000" dirty="0">
              <a:solidFill>
                <a:srgbClr val="002060"/>
              </a:solidFill>
              <a:latin typeface=""/>
              <a:cs typeface="Segoe UI" panose="020B0502040204020203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E4B83D7-B858-47CC-AA95-3B8BEF4A3978}"/>
              </a:ext>
            </a:extLst>
          </p:cNvPr>
          <p:cNvSpPr txBox="1"/>
          <p:nvPr/>
        </p:nvSpPr>
        <p:spPr>
          <a:xfrm>
            <a:off x="4622800" y="5140307"/>
            <a:ext cx="7264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i="1" dirty="0">
                <a:solidFill>
                  <a:srgbClr val="002060"/>
                </a:solidFill>
                <a:latin typeface=""/>
              </a:rPr>
              <a:t>K. Elger, R. </a:t>
            </a:r>
            <a:r>
              <a:rPr lang="it-IT" sz="2000" i="1" dirty="0" err="1">
                <a:solidFill>
                  <a:srgbClr val="002060"/>
                </a:solidFill>
                <a:latin typeface=""/>
              </a:rPr>
              <a:t>Pijnenburg</a:t>
            </a:r>
            <a:r>
              <a:rPr lang="it-IT" sz="2000" i="1" dirty="0">
                <a:solidFill>
                  <a:srgbClr val="002060"/>
                </a:solidFill>
                <a:latin typeface=""/>
              </a:rPr>
              <a:t>, S. Dominguez, D. Maestrelli </a:t>
            </a:r>
            <a:endParaRPr lang="de-DE" sz="2000" i="1" dirty="0">
              <a:solidFill>
                <a:srgbClr val="002060"/>
              </a:solidFill>
              <a:latin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51690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44019F62-CFC2-4DC2-9346-48CA8959EAED}"/>
              </a:ext>
            </a:extLst>
          </p:cNvPr>
          <p:cNvSpPr txBox="1">
            <a:spLocks/>
          </p:cNvSpPr>
          <p:nvPr/>
        </p:nvSpPr>
        <p:spPr>
          <a:xfrm>
            <a:off x="2335696" y="0"/>
            <a:ext cx="9856304" cy="108203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800" dirty="0">
                <a:solidFill>
                  <a:srgbClr val="243859"/>
                </a:solidFill>
              </a:rPr>
              <a:t>MSL Community Meeting (Nov 2025 Montpellier)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F94CB047-5A39-4169-A981-9707AE0694E1}"/>
              </a:ext>
            </a:extLst>
          </p:cNvPr>
          <p:cNvGrpSpPr/>
          <p:nvPr/>
        </p:nvGrpSpPr>
        <p:grpSpPr>
          <a:xfrm>
            <a:off x="346527" y="1098997"/>
            <a:ext cx="11498945" cy="5330823"/>
            <a:chOff x="1529700" y="1289964"/>
            <a:chExt cx="10544380" cy="4888294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DA6CEE32-B724-4438-B1C1-E1DBB3F9F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9700" y="1289964"/>
              <a:ext cx="5196115" cy="2922814"/>
            </a:xfrm>
            <a:prstGeom prst="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B7C11022-D7D9-4C95-9B49-AC3C9F8E1C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861" t="13291" r="31465" b="10942"/>
            <a:stretch/>
          </p:blipFill>
          <p:spPr>
            <a:xfrm>
              <a:off x="8423173" y="1297702"/>
              <a:ext cx="3650907" cy="3646269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F377C2A4-7094-46F2-B625-1789519CBF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16509" y="1297702"/>
              <a:ext cx="3485547" cy="2206402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B74D7EFE-DEBF-48A1-A3AB-6EE9ECB5CA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94043" y="3339839"/>
              <a:ext cx="4547050" cy="2828895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7EDCF331-77BC-4CD3-AEB1-2F818C4F60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42704" y="4592789"/>
              <a:ext cx="4131376" cy="1575945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3594CBB7-8523-4456-942A-4A8FC548FE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29700" y="4093495"/>
              <a:ext cx="3856094" cy="2084763"/>
            </a:xfrm>
            <a:prstGeom prst="rect">
              <a:avLst/>
            </a:prstGeom>
          </p:spPr>
        </p:pic>
      </p:grpSp>
      <p:pic>
        <p:nvPicPr>
          <p:cNvPr id="12" name="Grafik 11">
            <a:extLst>
              <a:ext uri="{FF2B5EF4-FFF2-40B4-BE49-F238E27FC236}">
                <a16:creationId xmlns:a16="http://schemas.microsoft.com/office/drawing/2014/main" id="{0EBF6F9F-5A04-4E24-83F5-319879C7B9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67" y="6549134"/>
            <a:ext cx="724627" cy="25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325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1080C819-C195-4E49-BFDC-24673FB66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7741465"/>
              </p:ext>
            </p:extLst>
          </p:nvPr>
        </p:nvGraphicFramePr>
        <p:xfrm>
          <a:off x="-1" y="0"/>
          <a:ext cx="12192001" cy="6553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96901">
                  <a:extLst>
                    <a:ext uri="{9D8B030D-6E8A-4147-A177-3AD203B41FA5}">
                      <a16:colId xmlns:a16="http://schemas.microsoft.com/office/drawing/2014/main" val="749869463"/>
                    </a:ext>
                  </a:extLst>
                </a:gridCol>
                <a:gridCol w="7863608">
                  <a:extLst>
                    <a:ext uri="{9D8B030D-6E8A-4147-A177-3AD203B41FA5}">
                      <a16:colId xmlns:a16="http://schemas.microsoft.com/office/drawing/2014/main" val="4068596030"/>
                    </a:ext>
                  </a:extLst>
                </a:gridCol>
                <a:gridCol w="3731492">
                  <a:extLst>
                    <a:ext uri="{9D8B030D-6E8A-4147-A177-3AD203B41FA5}">
                      <a16:colId xmlns:a16="http://schemas.microsoft.com/office/drawing/2014/main" val="2617413955"/>
                    </a:ext>
                  </a:extLst>
                </a:gridCol>
              </a:tblGrid>
              <a:tr h="444500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bg1"/>
                          </a:solidFill>
                          <a:latin typeface="+mn-lt"/>
                          <a:cs typeface="Segoe UI" panose="020B0502040204020203" pitchFamily="34" charset="0"/>
                        </a:rPr>
                        <a:t>#</a:t>
                      </a:r>
                      <a:endParaRPr lang="nl-NL" sz="3200" dirty="0">
                        <a:solidFill>
                          <a:schemeClr val="bg1"/>
                        </a:solidFill>
                        <a:latin typeface="+mn-lt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rgbClr val="2438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latin typeface="+mn-lt"/>
                          <a:cs typeface="Segoe UI" panose="020B0502040204020203" pitchFamily="34" charset="0"/>
                        </a:rPr>
                        <a:t>MSL activities 2026</a:t>
                      </a:r>
                      <a:endParaRPr lang="nl-NL" sz="3200" dirty="0">
                        <a:solidFill>
                          <a:schemeClr val="bg1"/>
                        </a:solidFill>
                        <a:latin typeface="+mn-lt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rgbClr val="2438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latin typeface="+mn-lt"/>
                          <a:cs typeface="Segoe UI" panose="020B0502040204020203" pitchFamily="34" charset="0"/>
                        </a:rPr>
                        <a:t>Participants</a:t>
                      </a:r>
                      <a:endParaRPr lang="nl-NL" sz="3200" dirty="0">
                        <a:solidFill>
                          <a:schemeClr val="bg1"/>
                        </a:solidFill>
                        <a:latin typeface="+mn-lt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rgbClr val="2438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511473"/>
                  </a:ext>
                </a:extLst>
              </a:tr>
              <a:tr h="71120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cs typeface="Segoe UI" panose="020B0502040204020203" pitchFamily="34" charset="0"/>
                        </a:rPr>
                        <a:t>D1</a:t>
                      </a:r>
                      <a:endParaRPr lang="nl-NL" sz="2000" b="1" dirty="0">
                        <a:solidFill>
                          <a:schemeClr val="tx1"/>
                        </a:solidFill>
                        <a:latin typeface="+mn-lt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Segoe UI" panose="020B0502040204020203" pitchFamily="34" charset="0"/>
                        </a:rPr>
                        <a:t>Ensure that </a:t>
                      </a:r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Segoe UI" panose="020B0502040204020203" pitchFamily="34" charset="0"/>
                        </a:rPr>
                        <a:t>MSL best practices for data sharing </a:t>
                      </a:r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Segoe UI" panose="020B0502040204020203" pitchFamily="34" charset="0"/>
                        </a:rPr>
                        <a:t>are </a:t>
                      </a:r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Segoe UI" panose="020B0502040204020203" pitchFamily="34" charset="0"/>
                        </a:rPr>
                        <a:t>implemented</a:t>
                      </a:r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Segoe UI" panose="020B0502040204020203" pitchFamily="34" charset="0"/>
                        </a:rPr>
                        <a:t> at the repository in use by me and/or my colleagues</a:t>
                      </a:r>
                      <a:endParaRPr lang="nl-NL" sz="2400" dirty="0">
                        <a:solidFill>
                          <a:schemeClr val="tx1"/>
                        </a:solidFill>
                        <a:latin typeface="+mn-lt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u="sng" dirty="0">
                          <a:solidFill>
                            <a:schemeClr val="tx1"/>
                          </a:solidFill>
                          <a:latin typeface="+mn-lt"/>
                          <a:cs typeface="Segoe UI" panose="020B0502040204020203" pitchFamily="34" charset="0"/>
                        </a:rPr>
                        <a:t>CNR-IGG Repository (R), ETHZ R</a:t>
                      </a:r>
                      <a:r>
                        <a:rPr lang="en-US" sz="2000" b="1" u="none" dirty="0">
                          <a:solidFill>
                            <a:schemeClr val="tx1"/>
                          </a:solidFill>
                          <a:latin typeface="+mn-lt"/>
                          <a:cs typeface="Segoe UI" panose="020B0502040204020203" pitchFamily="34" charset="0"/>
                        </a:rPr>
                        <a:t>, CNRS, </a:t>
                      </a:r>
                      <a:r>
                        <a:rPr lang="en-US" sz="2000" b="1" u="none" dirty="0" err="1">
                          <a:solidFill>
                            <a:schemeClr val="tx1"/>
                          </a:solidFill>
                          <a:latin typeface="+mn-lt"/>
                          <a:cs typeface="Segoe UI" panose="020B0502040204020203" pitchFamily="34" charset="0"/>
                        </a:rPr>
                        <a:t>DataTerra</a:t>
                      </a:r>
                      <a:r>
                        <a:rPr lang="en-US" sz="2000" b="1" u="none" dirty="0">
                          <a:solidFill>
                            <a:schemeClr val="tx1"/>
                          </a:solidFill>
                          <a:latin typeface="+mn-lt"/>
                          <a:cs typeface="Segoe UI" panose="020B0502040204020203" pitchFamily="34" charset="0"/>
                        </a:rPr>
                        <a:t>, </a:t>
                      </a:r>
                      <a:r>
                        <a:rPr lang="en-US" sz="2000" b="1" u="none" dirty="0" err="1">
                          <a:solidFill>
                            <a:schemeClr val="tx1"/>
                          </a:solidFill>
                          <a:latin typeface="+mn-lt"/>
                          <a:cs typeface="Segoe UI" panose="020B0502040204020203" pitchFamily="34" charset="0"/>
                        </a:rPr>
                        <a:t>Digital.CSIC</a:t>
                      </a:r>
                      <a:r>
                        <a:rPr lang="en-US" sz="2000" b="1" u="none" dirty="0">
                          <a:solidFill>
                            <a:schemeClr val="tx1"/>
                          </a:solidFill>
                          <a:latin typeface="+mn-lt"/>
                          <a:cs typeface="Segoe UI" panose="020B0502040204020203" pitchFamily="34" charset="0"/>
                        </a:rPr>
                        <a:t>, GFZ Data Services, INGV R</a:t>
                      </a:r>
                      <a:endParaRPr lang="nl-NL" sz="2000" u="none" dirty="0">
                        <a:solidFill>
                          <a:schemeClr val="tx1"/>
                        </a:solidFill>
                        <a:latin typeface="+mn-lt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387399"/>
                  </a:ext>
                </a:extLst>
              </a:tr>
              <a:tr h="712243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cs typeface="Segoe UI" panose="020B0502040204020203" pitchFamily="34" charset="0"/>
                        </a:rPr>
                        <a:t>D2</a:t>
                      </a:r>
                      <a:endParaRPr lang="nl-NL" sz="2000" b="1" dirty="0">
                        <a:solidFill>
                          <a:schemeClr val="tx1"/>
                        </a:solidFill>
                        <a:latin typeface="+mn-lt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rgbClr val="CCD7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  <a:cs typeface="Segoe UI" panose="020B0502040204020203" pitchFamily="34" charset="0"/>
                        </a:rPr>
                        <a:t>Take part in a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+mn-lt"/>
                          <a:cs typeface="Segoe UI" panose="020B0502040204020203" pitchFamily="34" charset="0"/>
                        </a:rPr>
                        <a:t>data provider committee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  <a:cs typeface="Segoe UI" panose="020B0502040204020203" pitchFamily="34" charset="0"/>
                        </a:rPr>
                        <a:t>, to inform one another on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+mn-lt"/>
                          <a:cs typeface="Segoe UI" panose="020B0502040204020203" pitchFamily="34" charset="0"/>
                        </a:rPr>
                        <a:t>technical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  <a:cs typeface="Segoe UI" panose="020B0502040204020203" pitchFamily="34" charset="0"/>
                        </a:rPr>
                        <a:t> developments or needs at/for data repositories, webservices and software</a:t>
                      </a:r>
                      <a:endParaRPr lang="nl-NL" sz="2400" dirty="0">
                        <a:solidFill>
                          <a:schemeClr val="tx1"/>
                        </a:solidFill>
                        <a:latin typeface="+mn-lt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rgbClr val="CCD7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u="sng" dirty="0">
                          <a:solidFill>
                            <a:schemeClr val="tx1"/>
                          </a:solidFill>
                          <a:latin typeface="+mn-lt"/>
                          <a:cs typeface="Segoe UI" panose="020B0502040204020203" pitchFamily="34" charset="0"/>
                        </a:rPr>
                        <a:t>MSL Data Services</a:t>
                      </a:r>
                      <a:r>
                        <a:rPr lang="en-US" sz="2000" b="1" u="none" dirty="0">
                          <a:solidFill>
                            <a:schemeClr val="tx1"/>
                          </a:solidFill>
                          <a:latin typeface="+mn-lt"/>
                          <a:cs typeface="Segoe UI" panose="020B0502040204020203" pitchFamily="34" charset="0"/>
                        </a:rPr>
                        <a:t>, BGS, </a:t>
                      </a:r>
                      <a:r>
                        <a:rPr lang="en-US" sz="2000" b="1" u="none" dirty="0" err="1">
                          <a:solidFill>
                            <a:schemeClr val="tx1"/>
                          </a:solidFill>
                          <a:latin typeface="+mn-lt"/>
                          <a:cs typeface="Segoe UI" panose="020B0502040204020203" pitchFamily="34" charset="0"/>
                        </a:rPr>
                        <a:t>Digital.CSIC</a:t>
                      </a:r>
                      <a:r>
                        <a:rPr lang="en-US" sz="2000" b="1" u="none" dirty="0">
                          <a:solidFill>
                            <a:schemeClr val="tx1"/>
                          </a:solidFill>
                          <a:latin typeface="+mn-lt"/>
                          <a:cs typeface="Segoe UI" panose="020B0502040204020203" pitchFamily="34" charset="0"/>
                        </a:rPr>
                        <a:t>, GFZ Data Services, INGV R, </a:t>
                      </a:r>
                      <a:r>
                        <a:rPr lang="en-US" sz="2000" b="1" u="none" dirty="0" err="1">
                          <a:solidFill>
                            <a:schemeClr val="tx1"/>
                          </a:solidFill>
                          <a:latin typeface="+mn-lt"/>
                          <a:cs typeface="Segoe UI" panose="020B0502040204020203" pitchFamily="34" charset="0"/>
                        </a:rPr>
                        <a:t>MagIC</a:t>
                      </a:r>
                      <a:r>
                        <a:rPr lang="en-US" sz="2000" b="1" u="none" dirty="0">
                          <a:solidFill>
                            <a:schemeClr val="tx1"/>
                          </a:solidFill>
                          <a:latin typeface="+mn-lt"/>
                          <a:cs typeface="Segoe UI" panose="020B0502040204020203" pitchFamily="34" charset="0"/>
                        </a:rPr>
                        <a:t>, Yoda Data Services, 4TU.Research.Data</a:t>
                      </a:r>
                      <a:endParaRPr lang="nl-NL" sz="2000" u="none" dirty="0">
                        <a:solidFill>
                          <a:schemeClr val="tx1"/>
                        </a:solidFill>
                        <a:latin typeface="+mn-lt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rgbClr val="CCD7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1933138"/>
                  </a:ext>
                </a:extLst>
              </a:tr>
              <a:tr h="421598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cs typeface="Segoe UI" panose="020B0502040204020203" pitchFamily="34" charset="0"/>
                        </a:rPr>
                        <a:t>D3</a:t>
                      </a:r>
                      <a:endParaRPr lang="nl-NL" sz="2000" b="1" dirty="0">
                        <a:solidFill>
                          <a:schemeClr val="tx1"/>
                        </a:solidFill>
                        <a:latin typeface="+mn-lt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+mn-lt"/>
                          <a:cs typeface="Segoe UI" panose="020B0502040204020203" pitchFamily="34" charset="0"/>
                        </a:rPr>
                        <a:t>MSL domain representation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n-lt"/>
                          <a:cs typeface="Segoe UI" panose="020B0502040204020203" pitchFamily="34" charset="0"/>
                        </a:rPr>
                        <a:t>and integrating or creating new (domain-specific) data services </a:t>
                      </a:r>
                      <a:endParaRPr lang="nl-NL" sz="2400" b="0" dirty="0">
                        <a:solidFill>
                          <a:schemeClr val="tx1"/>
                        </a:solidFill>
                        <a:latin typeface="+mn-lt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u="none" dirty="0">
                          <a:solidFill>
                            <a:schemeClr val="tx1"/>
                          </a:solidFill>
                          <a:latin typeface="+mn-lt"/>
                          <a:cs typeface="Segoe UI" panose="020B0502040204020203" pitchFamily="34" charset="0"/>
                        </a:rPr>
                        <a:t>All MSL Domains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433732"/>
                  </a:ext>
                </a:extLst>
              </a:tr>
              <a:tr h="700048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cs typeface="Segoe UI" panose="020B0502040204020203" pitchFamily="34" charset="0"/>
                        </a:rPr>
                        <a:t>L1</a:t>
                      </a:r>
                      <a:endParaRPr lang="nl-NL" sz="2000" b="1" dirty="0">
                        <a:solidFill>
                          <a:schemeClr val="tx1"/>
                        </a:solidFill>
                        <a:latin typeface="+mn-lt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rgbClr val="CCD7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  <a:cs typeface="Segoe UI" panose="020B0502040204020203" pitchFamily="34" charset="0"/>
                        </a:rPr>
                        <a:t>Organize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+mn-lt"/>
                          <a:cs typeface="Segoe UI" panose="020B0502040204020203" pitchFamily="34" charset="0"/>
                        </a:rPr>
                        <a:t>TNA provision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  <a:cs typeface="Segoe UI" panose="020B0502040204020203" pitchFamily="34" charset="0"/>
                        </a:rPr>
                        <a:t>to MSL labs, through unfunded calls, and/or by seeking funds</a:t>
                      </a:r>
                      <a:endParaRPr lang="nl-NL" sz="2400" dirty="0">
                        <a:solidFill>
                          <a:schemeClr val="tx1"/>
                        </a:solidFill>
                        <a:latin typeface="+mn-lt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rgbClr val="CCD7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u="sng" dirty="0">
                          <a:solidFill>
                            <a:schemeClr val="tx1"/>
                          </a:solidFill>
                          <a:latin typeface="+mn-lt"/>
                          <a:cs typeface="Segoe UI" panose="020B0502040204020203" pitchFamily="34" charset="0"/>
                        </a:rPr>
                        <a:t>U Roma Tre, INGV</a:t>
                      </a:r>
                      <a:r>
                        <a:rPr lang="en-US" sz="2000" b="1" u="none" dirty="0">
                          <a:solidFill>
                            <a:schemeClr val="tx1"/>
                          </a:solidFill>
                          <a:latin typeface="+mn-lt"/>
                          <a:cs typeface="Segoe UI" panose="020B0502040204020203" pitchFamily="34" charset="0"/>
                        </a:rPr>
                        <a:t>, CNR,CSIC </a:t>
                      </a:r>
                      <a:r>
                        <a:rPr lang="en-US" sz="2000" b="1" u="none" dirty="0" err="1">
                          <a:solidFill>
                            <a:schemeClr val="tx1"/>
                          </a:solidFill>
                          <a:latin typeface="+mn-lt"/>
                          <a:cs typeface="Segoe UI" panose="020B0502040204020203" pitchFamily="34" charset="0"/>
                        </a:rPr>
                        <a:t>Géosciences</a:t>
                      </a:r>
                      <a:r>
                        <a:rPr lang="en-US" sz="2000" b="1" u="none" dirty="0">
                          <a:solidFill>
                            <a:schemeClr val="tx1"/>
                          </a:solidFill>
                          <a:latin typeface="+mn-lt"/>
                          <a:cs typeface="Segoe UI" panose="020B0502040204020203" pitchFamily="34" charset="0"/>
                        </a:rPr>
                        <a:t> Montpellier, LMU, U Liège, U Rennes, UU</a:t>
                      </a:r>
                      <a:endParaRPr lang="nl-NL" sz="2000" b="0" u="none" dirty="0">
                        <a:solidFill>
                          <a:schemeClr val="tx1"/>
                        </a:solidFill>
                        <a:latin typeface="+mn-lt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rgbClr val="CCD7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432158"/>
                  </a:ext>
                </a:extLst>
              </a:tr>
              <a:tr h="758355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cs typeface="Segoe UI" panose="020B0502040204020203" pitchFamily="34" charset="0"/>
                        </a:rPr>
                        <a:t>C1</a:t>
                      </a:r>
                      <a:endParaRPr lang="nl-NL" sz="2000" b="1" dirty="0">
                        <a:solidFill>
                          <a:schemeClr val="tx1"/>
                        </a:solidFill>
                        <a:latin typeface="+mn-lt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n-lt"/>
                          <a:cs typeface="Segoe UI" panose="020B0502040204020203" pitchFamily="34" charset="0"/>
                        </a:rPr>
                        <a:t>Identify opportunities for, and actively steer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+mn-lt"/>
                          <a:cs typeface="Segoe UI" panose="020B0502040204020203" pitchFamily="34" charset="0"/>
                        </a:rPr>
                        <a:t>MSL promotion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n-lt"/>
                          <a:cs typeface="Segoe UI" panose="020B0502040204020203" pitchFamily="34" charset="0"/>
                        </a:rPr>
                        <a:t>(e.g. at conferences, open days, lab visits or through communication means like video’s, virtual lab visits)</a:t>
                      </a:r>
                      <a:endParaRPr lang="nl-NL" sz="2400" b="0" dirty="0">
                        <a:solidFill>
                          <a:schemeClr val="tx1"/>
                        </a:solidFill>
                        <a:latin typeface="+mn-lt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u="sng" dirty="0">
                          <a:solidFill>
                            <a:schemeClr val="tx1"/>
                          </a:solidFill>
                          <a:latin typeface="+mn-lt"/>
                          <a:cs typeface="Segoe UI" panose="020B0502040204020203" pitchFamily="34" charset="0"/>
                        </a:rPr>
                        <a:t>GFZ, U Rennes</a:t>
                      </a:r>
                      <a:r>
                        <a:rPr lang="en-US" sz="2000" b="1" u="none" dirty="0">
                          <a:solidFill>
                            <a:schemeClr val="tx1"/>
                          </a:solidFill>
                          <a:latin typeface="+mn-lt"/>
                          <a:cs typeface="Segoe UI" panose="020B0502040204020203" pitchFamily="34" charset="0"/>
                        </a:rPr>
                        <a:t>, INGV, U de Pau, U Roma 1, UU</a:t>
                      </a:r>
                      <a:endParaRPr lang="nl-NL" sz="2000" u="none" dirty="0">
                        <a:solidFill>
                          <a:schemeClr val="tx1"/>
                        </a:solidFill>
                        <a:latin typeface="+mn-lt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9452055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cs typeface="Segoe UI" panose="020B0502040204020203" pitchFamily="34" charset="0"/>
                        </a:rPr>
                        <a:t>C2</a:t>
                      </a:r>
                      <a:endParaRPr lang="nl-NL" sz="2000" b="1" dirty="0">
                        <a:solidFill>
                          <a:schemeClr val="tx1"/>
                        </a:solidFill>
                        <a:latin typeface="+mn-lt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rgbClr val="CCD7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  <a:cs typeface="Segoe UI" panose="020B0502040204020203" pitchFamily="34" charset="0"/>
                        </a:rPr>
                        <a:t>Organize the next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+mn-lt"/>
                          <a:cs typeface="Segoe UI" panose="020B0502040204020203" pitchFamily="34" charset="0"/>
                        </a:rPr>
                        <a:t>MSL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  <a:cs typeface="Segoe UI" panose="020B0502040204020203" pitchFamily="34" charset="0"/>
                        </a:rPr>
                        <a:t> in-person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+mn-lt"/>
                          <a:cs typeface="Segoe UI" panose="020B0502040204020203" pitchFamily="34" charset="0"/>
                        </a:rPr>
                        <a:t>community meeting</a:t>
                      </a:r>
                      <a:endParaRPr lang="nl-NL" sz="2400" b="1" dirty="0">
                        <a:solidFill>
                          <a:schemeClr val="tx1"/>
                        </a:solidFill>
                        <a:latin typeface="+mn-lt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rgbClr val="CCD7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u="sng" dirty="0">
                          <a:solidFill>
                            <a:schemeClr val="tx1"/>
                          </a:solidFill>
                          <a:latin typeface="+mn-lt"/>
                          <a:cs typeface="Segoe UI" panose="020B0502040204020203" pitchFamily="34" charset="0"/>
                        </a:rPr>
                        <a:t>GFZ, UU</a:t>
                      </a:r>
                      <a:endParaRPr lang="nl-NL" sz="2000" b="1" u="sng" dirty="0">
                        <a:solidFill>
                          <a:schemeClr val="tx1"/>
                        </a:solidFill>
                        <a:latin typeface="+mn-lt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rgbClr val="CCD7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2503936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7FF8DC73-BF94-400C-9185-52D8D6A55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67" y="6549134"/>
            <a:ext cx="724627" cy="25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95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7F997282-8309-4794-BF7C-17C5C3FE7437}"/>
              </a:ext>
            </a:extLst>
          </p:cNvPr>
          <p:cNvSpPr txBox="1">
            <a:spLocks/>
          </p:cNvSpPr>
          <p:nvPr/>
        </p:nvSpPr>
        <p:spPr>
          <a:xfrm>
            <a:off x="2335696" y="1"/>
            <a:ext cx="9856304" cy="108203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800" dirty="0">
                <a:solidFill>
                  <a:srgbClr val="243859"/>
                </a:solidFill>
              </a:rPr>
              <a:t>MSL Community Meeting (Nov 2025 Montpellier)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0D6B405B-3AD7-435F-A1C6-FC21987E0BF4}"/>
              </a:ext>
            </a:extLst>
          </p:cNvPr>
          <p:cNvGrpSpPr/>
          <p:nvPr/>
        </p:nvGrpSpPr>
        <p:grpSpPr>
          <a:xfrm>
            <a:off x="346527" y="1098997"/>
            <a:ext cx="11498945" cy="5330823"/>
            <a:chOff x="1529700" y="1289964"/>
            <a:chExt cx="10544380" cy="4888294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4A716AD4-7E14-4869-9685-CD7324CD7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9700" y="1289964"/>
              <a:ext cx="5196115" cy="2922814"/>
            </a:xfrm>
            <a:prstGeom prst="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9E9AC467-4168-4A95-A3EA-749773DBFA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861" t="13291" r="31465" b="10942"/>
            <a:stretch/>
          </p:blipFill>
          <p:spPr>
            <a:xfrm>
              <a:off x="8423173" y="1297702"/>
              <a:ext cx="3650907" cy="3646269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43544F90-7898-4483-94E7-474650B6A4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16509" y="1297702"/>
              <a:ext cx="3485547" cy="2206402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34A26ABC-B336-4F39-AED7-8887D37EC0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94043" y="3339839"/>
              <a:ext cx="4547050" cy="2828895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93BED8D7-7AF9-4C3D-AE6C-E4E7F0F269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42704" y="4592789"/>
              <a:ext cx="4131376" cy="1575945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32952275-0AC2-459E-B403-7805658CBE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29700" y="4093495"/>
              <a:ext cx="3856094" cy="2084763"/>
            </a:xfrm>
            <a:prstGeom prst="rect">
              <a:avLst/>
            </a:prstGeom>
          </p:spPr>
        </p:pic>
      </p:grpSp>
      <p:sp>
        <p:nvSpPr>
          <p:cNvPr id="12" name="Rechteck 11">
            <a:extLst>
              <a:ext uri="{FF2B5EF4-FFF2-40B4-BE49-F238E27FC236}">
                <a16:creationId xmlns:a16="http://schemas.microsoft.com/office/drawing/2014/main" id="{0C279CE6-F6EF-41F1-9DF5-E7CABE6DB09B}"/>
              </a:ext>
            </a:extLst>
          </p:cNvPr>
          <p:cNvSpPr/>
          <p:nvPr/>
        </p:nvSpPr>
        <p:spPr>
          <a:xfrm>
            <a:off x="346527" y="6278728"/>
            <a:ext cx="11498945" cy="5792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/>
              <a:t>Next MSL Community Meeting: </a:t>
            </a:r>
            <a:r>
              <a:rPr lang="de-DE" sz="3200" b="1" dirty="0"/>
              <a:t>29.9.-2.10.2026 in Potsdam!</a:t>
            </a:r>
          </a:p>
        </p:txBody>
      </p:sp>
    </p:spTree>
    <p:extLst>
      <p:ext uri="{BB962C8B-B14F-4D97-AF65-F5344CB8AC3E}">
        <p14:creationId xmlns:p14="http://schemas.microsoft.com/office/powerpoint/2010/main" val="608301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835144D7-8945-4CFE-9873-7092AB5444D2}"/>
              </a:ext>
            </a:extLst>
          </p:cNvPr>
          <p:cNvSpPr txBox="1">
            <a:spLocks/>
          </p:cNvSpPr>
          <p:nvPr/>
        </p:nvSpPr>
        <p:spPr>
          <a:xfrm>
            <a:off x="1767444" y="2781300"/>
            <a:ext cx="10424556" cy="25603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Thank you!</a:t>
            </a:r>
          </a:p>
          <a:p>
            <a:endParaRPr lang="en-GB" sz="2800" dirty="0"/>
          </a:p>
          <a:p>
            <a:pPr>
              <a:lnSpc>
                <a:spcPct val="120000"/>
              </a:lnSpc>
            </a:pPr>
            <a:r>
              <a:rPr lang="en-GB" sz="2800" dirty="0"/>
              <a:t>Contact: </a:t>
            </a:r>
            <a:br>
              <a:rPr lang="en-GB" sz="2800" dirty="0"/>
            </a:br>
            <a:r>
              <a:rPr lang="en-GB" sz="2800" dirty="0"/>
              <a:t>kirsten.elger@gfz.de</a:t>
            </a:r>
          </a:p>
          <a:p>
            <a:pPr>
              <a:lnSpc>
                <a:spcPct val="120000"/>
              </a:lnSpc>
            </a:pPr>
            <a:r>
              <a:rPr lang="en-GB" sz="2800" dirty="0"/>
              <a:t>r.p.j.pijnenburg@uu.nl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3510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1AFEC86F-9A1F-4B86-877F-9F18D7713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784" y="0"/>
            <a:ext cx="10134216" cy="102351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GB" sz="4000" dirty="0">
                <a:solidFill>
                  <a:srgbClr val="243859"/>
                </a:solidFill>
              </a:rPr>
              <a:t>Large-scale behaviour – controlled at small scale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75AF3B8-BADE-4325-80BB-745E5568E856}"/>
              </a:ext>
            </a:extLst>
          </p:cNvPr>
          <p:cNvSpPr txBox="1"/>
          <p:nvPr/>
        </p:nvSpPr>
        <p:spPr>
          <a:xfrm>
            <a:off x="0" y="5836426"/>
            <a:ext cx="122428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cs typeface="Segoe UI" panose="020B0502040204020203" pitchFamily="34" charset="0"/>
              </a:rPr>
              <a:t>The assessment of subsurface </a:t>
            </a:r>
            <a:r>
              <a:rPr lang="en-US" sz="2800" dirty="0" err="1">
                <a:cs typeface="Segoe UI" panose="020B0502040204020203" pitchFamily="34" charset="0"/>
              </a:rPr>
              <a:t>behaviour</a:t>
            </a:r>
            <a:r>
              <a:rPr lang="en-US" sz="2800" dirty="0">
                <a:cs typeface="Segoe UI" panose="020B0502040204020203" pitchFamily="34" charset="0"/>
              </a:rPr>
              <a:t> requires </a:t>
            </a:r>
            <a:r>
              <a:rPr lang="en-US" sz="2800" u="sng" dirty="0">
                <a:cs typeface="Segoe UI" panose="020B0502040204020203" pitchFamily="34" charset="0"/>
              </a:rPr>
              <a:t>Multi-scale</a:t>
            </a:r>
            <a:r>
              <a:rPr lang="en-US" sz="2800" dirty="0">
                <a:cs typeface="Segoe UI" panose="020B0502040204020203" pitchFamily="34" charset="0"/>
              </a:rPr>
              <a:t> understanding</a:t>
            </a:r>
            <a:endParaRPr lang="nl-NL" sz="2800" dirty="0">
              <a:cs typeface="Segoe UI" panose="020B0502040204020203" pitchFamily="34" charset="0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580D90DD-8CA9-4E4B-A77B-EA2529CE20FC}"/>
              </a:ext>
            </a:extLst>
          </p:cNvPr>
          <p:cNvSpPr txBox="1"/>
          <p:nvPr/>
        </p:nvSpPr>
        <p:spPr>
          <a:xfrm>
            <a:off x="155361" y="2197864"/>
            <a:ext cx="23328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cs typeface="Segoe UI" panose="020B0502040204020203" pitchFamily="34" charset="0"/>
              </a:rPr>
              <a:t>Subsurface response during energy production? </a:t>
            </a:r>
            <a:endParaRPr lang="nl-NL" sz="2000" i="1" dirty="0">
              <a:cs typeface="Segoe UI" panose="020B0502040204020203" pitchFamily="34" charset="0"/>
            </a:endParaRP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0A2F61A0-0CAB-4D89-9494-2942547BC951}"/>
              </a:ext>
            </a:extLst>
          </p:cNvPr>
          <p:cNvSpPr txBox="1"/>
          <p:nvPr/>
        </p:nvSpPr>
        <p:spPr>
          <a:xfrm>
            <a:off x="155361" y="3406305"/>
            <a:ext cx="1775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cs typeface="Segoe UI" panose="020B0502040204020203" pitchFamily="34" charset="0"/>
              </a:rPr>
              <a:t>Subsurface storage?</a:t>
            </a:r>
            <a:endParaRPr lang="nl-NL" sz="2000" i="1" dirty="0">
              <a:cs typeface="Segoe UI" panose="020B0502040204020203" pitchFamily="34" charset="0"/>
            </a:endParaRPr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id="{1B791D89-1F7D-41CA-96C6-FC18AFB443F0}"/>
              </a:ext>
            </a:extLst>
          </p:cNvPr>
          <p:cNvSpPr txBox="1"/>
          <p:nvPr/>
        </p:nvSpPr>
        <p:spPr>
          <a:xfrm>
            <a:off x="155361" y="4306969"/>
            <a:ext cx="2114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cs typeface="Segoe UI" panose="020B0502040204020203" pitchFamily="34" charset="0"/>
              </a:rPr>
              <a:t>Earthquakes?</a:t>
            </a:r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19ACA354-23C9-4BBA-B5A2-4C216D604CED}"/>
              </a:ext>
            </a:extLst>
          </p:cNvPr>
          <p:cNvSpPr txBox="1"/>
          <p:nvPr/>
        </p:nvSpPr>
        <p:spPr>
          <a:xfrm>
            <a:off x="10430037" y="2197864"/>
            <a:ext cx="1775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cs typeface="Segoe UI" panose="020B0502040204020203" pitchFamily="34" charset="0"/>
              </a:rPr>
              <a:t>Porosity?</a:t>
            </a:r>
            <a:endParaRPr lang="nl-NL" sz="2000" i="1" dirty="0">
              <a:cs typeface="Segoe UI" panose="020B0502040204020203" pitchFamily="34" charset="0"/>
            </a:endParaRP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6DA9BB5E-4080-4149-BADC-057548472FF2}"/>
              </a:ext>
            </a:extLst>
          </p:cNvPr>
          <p:cNvSpPr txBox="1"/>
          <p:nvPr/>
        </p:nvSpPr>
        <p:spPr>
          <a:xfrm>
            <a:off x="10430037" y="3691416"/>
            <a:ext cx="1543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cs typeface="Segoe UI" panose="020B0502040204020203" pitchFamily="34" charset="0"/>
              </a:rPr>
              <a:t>Deformation </a:t>
            </a:r>
            <a:r>
              <a:rPr lang="en-US" sz="2000" i="1" dirty="0" err="1">
                <a:cs typeface="Segoe UI" panose="020B0502040204020203" pitchFamily="34" charset="0"/>
              </a:rPr>
              <a:t>behaviour</a:t>
            </a:r>
            <a:r>
              <a:rPr lang="en-US" sz="2000" i="1" dirty="0">
                <a:cs typeface="Segoe UI" panose="020B0502040204020203" pitchFamily="34" charset="0"/>
              </a:rPr>
              <a:t>?</a:t>
            </a:r>
            <a:endParaRPr lang="nl-NL" sz="2000" i="1" dirty="0">
              <a:cs typeface="Segoe UI" panose="020B0502040204020203" pitchFamily="34" charset="0"/>
            </a:endParaRPr>
          </a:p>
        </p:txBody>
      </p:sp>
      <p:sp>
        <p:nvSpPr>
          <p:cNvPr id="11" name="TextBox 17">
            <a:extLst>
              <a:ext uri="{FF2B5EF4-FFF2-40B4-BE49-F238E27FC236}">
                <a16:creationId xmlns:a16="http://schemas.microsoft.com/office/drawing/2014/main" id="{15D429F0-7154-4296-AEEB-BFC4D2E94103}"/>
              </a:ext>
            </a:extLst>
          </p:cNvPr>
          <p:cNvSpPr txBox="1"/>
          <p:nvPr/>
        </p:nvSpPr>
        <p:spPr>
          <a:xfrm>
            <a:off x="10430038" y="2790752"/>
            <a:ext cx="1825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cs typeface="Segoe UI" panose="020B0502040204020203" pitchFamily="34" charset="0"/>
              </a:rPr>
              <a:t>Reservoir heterogeneity?</a:t>
            </a:r>
            <a:endParaRPr lang="nl-NL" sz="2000" i="1" dirty="0">
              <a:cs typeface="Segoe UI" panose="020B0502040204020203" pitchFamily="34" charset="0"/>
            </a:endParaRPr>
          </a:p>
        </p:txBody>
      </p:sp>
      <p:sp>
        <p:nvSpPr>
          <p:cNvPr id="12" name="TextBox 18">
            <a:extLst>
              <a:ext uri="{FF2B5EF4-FFF2-40B4-BE49-F238E27FC236}">
                <a16:creationId xmlns:a16="http://schemas.microsoft.com/office/drawing/2014/main" id="{7A3C93B0-ABDB-45A3-AFC1-51689B856149}"/>
              </a:ext>
            </a:extLst>
          </p:cNvPr>
          <p:cNvSpPr txBox="1"/>
          <p:nvPr/>
        </p:nvSpPr>
        <p:spPr>
          <a:xfrm>
            <a:off x="10430037" y="4592081"/>
            <a:ext cx="1543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cs typeface="Segoe UI" panose="020B0502040204020203" pitchFamily="34" charset="0"/>
              </a:rPr>
              <a:t>Governing processes?</a:t>
            </a:r>
            <a:endParaRPr lang="nl-NL" sz="2000" i="1" dirty="0">
              <a:cs typeface="Segoe UI" panose="020B0502040204020203" pitchFamily="34" charset="0"/>
            </a:endParaRP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0AEE5377-5978-4DC0-BBC8-46B71B421004}"/>
              </a:ext>
            </a:extLst>
          </p:cNvPr>
          <p:cNvSpPr txBox="1"/>
          <p:nvPr/>
        </p:nvSpPr>
        <p:spPr>
          <a:xfrm>
            <a:off x="155361" y="4899857"/>
            <a:ext cx="22392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cs typeface="Segoe UI" panose="020B0502040204020203" pitchFamily="34" charset="0"/>
              </a:rPr>
              <a:t>Efficiency?</a:t>
            </a:r>
            <a:endParaRPr lang="nl-NL" sz="2000" i="1" dirty="0">
              <a:cs typeface="Segoe UI" panose="020B0502040204020203" pitchFamily="34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AA5D613F-B1BA-475B-82CD-64BE73C075C3}"/>
              </a:ext>
            </a:extLst>
          </p:cNvPr>
          <p:cNvSpPr/>
          <p:nvPr/>
        </p:nvSpPr>
        <p:spPr>
          <a:xfrm>
            <a:off x="7286626" y="1835372"/>
            <a:ext cx="3079912" cy="3177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5" name="Group 9">
            <a:extLst>
              <a:ext uri="{FF2B5EF4-FFF2-40B4-BE49-F238E27FC236}">
                <a16:creationId xmlns:a16="http://schemas.microsoft.com/office/drawing/2014/main" id="{49070F52-0E3A-4EC5-8216-B669B85D8EBC}"/>
              </a:ext>
            </a:extLst>
          </p:cNvPr>
          <p:cNvGrpSpPr/>
          <p:nvPr/>
        </p:nvGrpSpPr>
        <p:grpSpPr>
          <a:xfrm>
            <a:off x="2400994" y="1451838"/>
            <a:ext cx="7902043" cy="4046107"/>
            <a:chOff x="4198187" y="2562907"/>
            <a:chExt cx="7902043" cy="4046107"/>
          </a:xfrm>
        </p:grpSpPr>
        <p:pic>
          <p:nvPicPr>
            <p:cNvPr id="16" name="Picture 6" descr="A construction site with a blue background&#10;&#10;Description automatically generated">
              <a:extLst>
                <a:ext uri="{FF2B5EF4-FFF2-40B4-BE49-F238E27FC236}">
                  <a16:creationId xmlns:a16="http://schemas.microsoft.com/office/drawing/2014/main" id="{E1577E6E-1BB6-475C-A2F1-6B1833C9A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9087" y="2562907"/>
              <a:ext cx="1670653" cy="4046107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7" name="Oval 7">
              <a:extLst>
                <a:ext uri="{FF2B5EF4-FFF2-40B4-BE49-F238E27FC236}">
                  <a16:creationId xmlns:a16="http://schemas.microsoft.com/office/drawing/2014/main" id="{8A3ED5B2-59F6-4189-9691-CCFCD144A57C}"/>
                </a:ext>
              </a:extLst>
            </p:cNvPr>
            <p:cNvSpPr/>
            <p:nvPr/>
          </p:nvSpPr>
          <p:spPr>
            <a:xfrm>
              <a:off x="4198187" y="2562907"/>
              <a:ext cx="3968150" cy="3968150"/>
            </a:xfrm>
            <a:prstGeom prst="ellipse">
              <a:avLst/>
            </a:prstGeom>
            <a:noFill/>
            <a:ln>
              <a:solidFill>
                <a:srgbClr val="1A3E2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4" descr="Diagram&#10;&#10;Description automatically generated">
              <a:extLst>
                <a:ext uri="{FF2B5EF4-FFF2-40B4-BE49-F238E27FC236}">
                  <a16:creationId xmlns:a16="http://schemas.microsoft.com/office/drawing/2014/main" id="{395C11EA-ACB9-49DF-8655-DF3497A4F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12611" y="3012868"/>
              <a:ext cx="6087619" cy="3332056"/>
            </a:xfrm>
            <a:prstGeom prst="rect">
              <a:avLst/>
            </a:prstGeom>
          </p:spPr>
        </p:pic>
      </p:grpSp>
      <p:sp>
        <p:nvSpPr>
          <p:cNvPr id="19" name="Textfeld 18">
            <a:extLst>
              <a:ext uri="{FF2B5EF4-FFF2-40B4-BE49-F238E27FC236}">
                <a16:creationId xmlns:a16="http://schemas.microsoft.com/office/drawing/2014/main" id="{0AFEBED2-75AF-45B9-AB30-20F0A7C33625}"/>
              </a:ext>
            </a:extLst>
          </p:cNvPr>
          <p:cNvSpPr txBox="1"/>
          <p:nvPr/>
        </p:nvSpPr>
        <p:spPr>
          <a:xfrm>
            <a:off x="4953000" y="1494859"/>
            <a:ext cx="544958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de-DE" b="1" i="1" dirty="0">
                <a:solidFill>
                  <a:srgbClr val="00A15B"/>
                </a:solidFill>
              </a:rPr>
              <a:t>from </a:t>
            </a:r>
            <a:r>
              <a:rPr lang="de-DE" b="1" i="1" dirty="0" err="1">
                <a:solidFill>
                  <a:srgbClr val="00A15B"/>
                </a:solidFill>
              </a:rPr>
              <a:t>the</a:t>
            </a:r>
            <a:r>
              <a:rPr lang="de-DE" b="1" i="1" dirty="0">
                <a:solidFill>
                  <a:srgbClr val="00A15B"/>
                </a:solidFill>
              </a:rPr>
              <a:t> FIELD SCALE to MICROSCOPY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38F22E8A-D761-4DB9-9444-95122D1554F2}"/>
              </a:ext>
            </a:extLst>
          </p:cNvPr>
          <p:cNvSpPr/>
          <p:nvPr/>
        </p:nvSpPr>
        <p:spPr>
          <a:xfrm>
            <a:off x="7439026" y="1987772"/>
            <a:ext cx="3079912" cy="3177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F6B4768F-F91C-4FD5-8A7E-748834BE99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67" y="6549134"/>
            <a:ext cx="724627" cy="253620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EFA9BF29-CB81-4C01-9BDB-02F38223E94C}"/>
              </a:ext>
            </a:extLst>
          </p:cNvPr>
          <p:cNvSpPr txBox="1"/>
          <p:nvPr/>
        </p:nvSpPr>
        <p:spPr>
          <a:xfrm>
            <a:off x="99060" y="5913189"/>
            <a:ext cx="122428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cs typeface="Segoe UI" panose="020B0502040204020203" pitchFamily="34" charset="0"/>
              </a:rPr>
              <a:t>The assessment of subsurface </a:t>
            </a:r>
            <a:r>
              <a:rPr lang="en-US" sz="2800" dirty="0" err="1">
                <a:cs typeface="Segoe UI" panose="020B0502040204020203" pitchFamily="34" charset="0"/>
              </a:rPr>
              <a:t>behaviour</a:t>
            </a:r>
            <a:r>
              <a:rPr lang="en-US" sz="2800" dirty="0">
                <a:cs typeface="Segoe UI" panose="020B0502040204020203" pitchFamily="34" charset="0"/>
              </a:rPr>
              <a:t> requires </a:t>
            </a:r>
            <a:r>
              <a:rPr lang="en-US" sz="2800" u="sng" dirty="0">
                <a:cs typeface="Segoe UI" panose="020B0502040204020203" pitchFamily="34" charset="0"/>
              </a:rPr>
              <a:t>Multi-scale</a:t>
            </a:r>
            <a:r>
              <a:rPr lang="en-US" sz="2800" dirty="0">
                <a:cs typeface="Segoe UI" panose="020B0502040204020203" pitchFamily="34" charset="0"/>
              </a:rPr>
              <a:t> understanding</a:t>
            </a:r>
            <a:endParaRPr lang="nl-NL" sz="2800" dirty="0"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91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7D263893-CA44-4E93-9344-BC49D212C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0"/>
            <a:ext cx="10515600" cy="1325563"/>
          </a:xfrm>
          <a:solidFill>
            <a:schemeClr val="bg1"/>
          </a:solidFill>
        </p:spPr>
        <p:txBody>
          <a:bodyPr/>
          <a:lstStyle/>
          <a:p>
            <a:r>
              <a:rPr lang="en-GB" dirty="0">
                <a:solidFill>
                  <a:srgbClr val="243859"/>
                </a:solidFill>
              </a:rPr>
              <a:t>The MSL community today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F2677FEB-CFBF-417A-AB08-F285CBED7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1241862"/>
            <a:ext cx="6601080" cy="4460438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400" b="1" dirty="0">
                <a:ea typeface="Open Sans" panose="020B0606030504020204" pitchFamily="34" charset="0"/>
                <a:cs typeface="Open Sans" panose="020B0606030504020204" pitchFamily="34" charset="0"/>
              </a:rPr>
              <a:t>A coherent, enthusiastic and well-organized network of solid Earth Science laboratory researchers</a:t>
            </a:r>
          </a:p>
          <a:p>
            <a:pPr marL="342900" lvl="1" indent="-342900">
              <a:lnSpc>
                <a:spcPct val="110000"/>
              </a:lnSpc>
            </a:pPr>
            <a:r>
              <a:rPr lang="en-US" dirty="0">
                <a:ea typeface="Open Sans" panose="020B0606030504020204" pitchFamily="34" charset="0"/>
                <a:cs typeface="Open Sans" panose="020B0606030504020204" pitchFamily="34" charset="0"/>
              </a:rPr>
              <a:t>Consortium of </a:t>
            </a:r>
            <a:r>
              <a:rPr lang="en-US" b="1" dirty="0">
                <a:ea typeface="Open Sans" panose="020B0606030504020204" pitchFamily="34" charset="0"/>
                <a:cs typeface="Open Sans" panose="020B0606030504020204" pitchFamily="34" charset="0"/>
              </a:rPr>
              <a:t>11 members from 8 countries, </a:t>
            </a:r>
            <a:br>
              <a:rPr lang="en-US" b="1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b="1" dirty="0">
                <a:ea typeface="Open Sans" panose="020B0606030504020204" pitchFamily="34" charset="0"/>
                <a:cs typeface="Open Sans" panose="020B0606030504020204" pitchFamily="34" charset="0"/>
              </a:rPr>
              <a:t>6 subdomains</a:t>
            </a:r>
            <a:r>
              <a:rPr lang="en-US" dirty="0"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1084263" lvl="3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4385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Analogue Modeling</a:t>
            </a:r>
          </a:p>
          <a:p>
            <a:pPr marL="1084263" lvl="3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4385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Paleomagnetism</a:t>
            </a:r>
          </a:p>
          <a:p>
            <a:pPr marL="1084263" lvl="3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4385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Rock &amp; Melt Physics</a:t>
            </a:r>
          </a:p>
          <a:p>
            <a:pPr marL="1084263" lvl="3" indent="-285750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rgbClr val="24385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Geochemistry</a:t>
            </a:r>
          </a:p>
          <a:p>
            <a:pPr marL="1084263" lvl="3" indent="-285750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rgbClr val="24385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Microscopy and X-ray tomography</a:t>
            </a:r>
          </a:p>
          <a:p>
            <a:pPr marL="1084263" lvl="3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4385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(NEW) Field Scale Laboratories</a:t>
            </a:r>
            <a:endParaRPr lang="en-GB" sz="2400" dirty="0">
              <a:solidFill>
                <a:srgbClr val="243859"/>
              </a:solidFill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3E939F8D-B325-45EA-86DA-C3A8BF4BD696}"/>
              </a:ext>
            </a:extLst>
          </p:cNvPr>
          <p:cNvGrpSpPr/>
          <p:nvPr/>
        </p:nvGrpSpPr>
        <p:grpSpPr>
          <a:xfrm>
            <a:off x="6976076" y="2576037"/>
            <a:ext cx="4978857" cy="3876032"/>
            <a:chOff x="7213143" y="2616843"/>
            <a:chExt cx="4978857" cy="3876032"/>
          </a:xfrm>
        </p:grpSpPr>
        <p:pic>
          <p:nvPicPr>
            <p:cNvPr id="9" name="Picture 32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91E6553A-C8D8-41FE-B1E2-E3810F7BF2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984" r="6136"/>
            <a:stretch/>
          </p:blipFill>
          <p:spPr>
            <a:xfrm>
              <a:off x="7213143" y="2616843"/>
              <a:ext cx="4978857" cy="3876032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0" name="Sechseck 9">
              <a:extLst>
                <a:ext uri="{FF2B5EF4-FFF2-40B4-BE49-F238E27FC236}">
                  <a16:creationId xmlns:a16="http://schemas.microsoft.com/office/drawing/2014/main" id="{333B60E9-A960-41B9-B2B2-8D99CAEE9F68}"/>
                </a:ext>
              </a:extLst>
            </p:cNvPr>
            <p:cNvSpPr/>
            <p:nvPr/>
          </p:nvSpPr>
          <p:spPr>
            <a:xfrm>
              <a:off x="8430683" y="4896461"/>
              <a:ext cx="573617" cy="503156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0C4BA233-B257-427E-98FB-0A3E71658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50078" y="5057360"/>
              <a:ext cx="534826" cy="181357"/>
            </a:xfrm>
            <a:prstGeom prst="rect">
              <a:avLst/>
            </a:prstGeom>
          </p:spPr>
        </p:pic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07D3E401-D206-4985-9431-381790B2D6BC}"/>
              </a:ext>
            </a:extLst>
          </p:cNvPr>
          <p:cNvSpPr txBox="1"/>
          <p:nvPr/>
        </p:nvSpPr>
        <p:spPr>
          <a:xfrm>
            <a:off x="7142103" y="2085546"/>
            <a:ext cx="48912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/>
              <a:t>MSL Community Meeting 2018 in Barcelona</a:t>
            </a:r>
          </a:p>
        </p:txBody>
      </p:sp>
      <p:pic>
        <p:nvPicPr>
          <p:cNvPr id="13" name="Picture 2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9F06E970-9448-4064-8A92-FEACDB5A48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73" t="10980" r="2785" b="22995"/>
          <a:stretch/>
        </p:blipFill>
        <p:spPr>
          <a:xfrm>
            <a:off x="7176178" y="0"/>
            <a:ext cx="4823091" cy="195246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1246CBA-AD12-4A81-A6D0-61572EBBD3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67" y="6549134"/>
            <a:ext cx="724627" cy="25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688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32D67AA1-8AAA-47D4-A49D-4834F44FDB07}"/>
              </a:ext>
            </a:extLst>
          </p:cNvPr>
          <p:cNvSpPr/>
          <p:nvPr/>
        </p:nvSpPr>
        <p:spPr>
          <a:xfrm>
            <a:off x="6874784" y="5003801"/>
            <a:ext cx="5317215" cy="1469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B5B42170-E5EF-4D4C-85EF-6F2017063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7684" y="0"/>
            <a:ext cx="9954316" cy="1047584"/>
          </a:xfrm>
          <a:solidFill>
            <a:schemeClr val="bg1"/>
          </a:solidFill>
        </p:spPr>
        <p:txBody>
          <a:bodyPr/>
          <a:lstStyle/>
          <a:p>
            <a:r>
              <a:rPr lang="en-GB" dirty="0">
                <a:solidFill>
                  <a:srgbClr val="243859"/>
                </a:solidFill>
              </a:rPr>
              <a:t>New MSL domain: Field Scale Laboratories</a:t>
            </a:r>
          </a:p>
        </p:txBody>
      </p:sp>
      <p:sp>
        <p:nvSpPr>
          <p:cNvPr id="6" name="Google Shape;69;p15">
            <a:extLst>
              <a:ext uri="{FF2B5EF4-FFF2-40B4-BE49-F238E27FC236}">
                <a16:creationId xmlns:a16="http://schemas.microsoft.com/office/drawing/2014/main" id="{894146C9-7EC7-412B-A35C-02FC4B6DD0A6}"/>
              </a:ext>
            </a:extLst>
          </p:cNvPr>
          <p:cNvSpPr txBox="1">
            <a:spLocks/>
          </p:cNvSpPr>
          <p:nvPr/>
        </p:nvSpPr>
        <p:spPr>
          <a:xfrm>
            <a:off x="408884" y="2438400"/>
            <a:ext cx="6954337" cy="304495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dk1"/>
                </a:solidFill>
              </a:rPr>
              <a:t>Field-scale</a:t>
            </a:r>
            <a:r>
              <a:rPr lang="en-US" dirty="0">
                <a:solidFill>
                  <a:schemeClr val="dk1"/>
                </a:solidFill>
              </a:rPr>
              <a:t> testing and monitoring facilities developed to </a:t>
            </a:r>
            <a:r>
              <a:rPr lang="en-US" dirty="0"/>
              <a:t>understand changes made to earth systems by human activity</a:t>
            </a:r>
            <a:endParaRPr lang="en-US" dirty="0">
              <a:solidFill>
                <a:schemeClr val="dk1"/>
              </a:solidFill>
            </a:endParaRPr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053CE095-2665-4ABB-92CA-7CAD6E7E88C7}"/>
              </a:ext>
            </a:extLst>
          </p:cNvPr>
          <p:cNvGrpSpPr/>
          <p:nvPr/>
        </p:nvGrpSpPr>
        <p:grpSpPr>
          <a:xfrm>
            <a:off x="7810946" y="994346"/>
            <a:ext cx="4381054" cy="5070156"/>
            <a:chOff x="7810946" y="994346"/>
            <a:chExt cx="4381054" cy="5070156"/>
          </a:xfrm>
        </p:grpSpPr>
        <p:pic>
          <p:nvPicPr>
            <p:cNvPr id="8" name="Google Shape;68;p15">
              <a:extLst>
                <a:ext uri="{FF2B5EF4-FFF2-40B4-BE49-F238E27FC236}">
                  <a16:creationId xmlns:a16="http://schemas.microsoft.com/office/drawing/2014/main" id="{815D0DF9-5608-4B86-81AD-4F53618BA361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10946" y="994346"/>
              <a:ext cx="4381054" cy="4577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70;p15">
              <a:extLst>
                <a:ext uri="{FF2B5EF4-FFF2-40B4-BE49-F238E27FC236}">
                  <a16:creationId xmlns:a16="http://schemas.microsoft.com/office/drawing/2014/main" id="{B4E0B36F-FA7B-49C4-8E1C-E1158100B1F0}"/>
                </a:ext>
              </a:extLst>
            </p:cNvPr>
            <p:cNvSpPr txBox="1"/>
            <p:nvPr/>
          </p:nvSpPr>
          <p:spPr>
            <a:xfrm>
              <a:off x="8340300" y="5572100"/>
              <a:ext cx="3686400" cy="4924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r"/>
              <a:r>
                <a:rPr lang="en" sz="1600" i="1" dirty="0"/>
                <a:t>Geothermal well on TU Delft campus</a:t>
              </a:r>
              <a:endParaRPr sz="1600" i="1" dirty="0"/>
            </a:p>
          </p:txBody>
        </p:sp>
      </p:grpSp>
      <p:grpSp>
        <p:nvGrpSpPr>
          <p:cNvPr id="10" name="Group 7">
            <a:extLst>
              <a:ext uri="{FF2B5EF4-FFF2-40B4-BE49-F238E27FC236}">
                <a16:creationId xmlns:a16="http://schemas.microsoft.com/office/drawing/2014/main" id="{65C77B5B-852C-4271-AA07-F87035E537D0}"/>
              </a:ext>
            </a:extLst>
          </p:cNvPr>
          <p:cNvGrpSpPr/>
          <p:nvPr/>
        </p:nvGrpSpPr>
        <p:grpSpPr>
          <a:xfrm>
            <a:off x="7874813" y="2077978"/>
            <a:ext cx="4070543" cy="3765802"/>
            <a:chOff x="11004157" y="-1844739"/>
            <a:chExt cx="4070543" cy="3765802"/>
          </a:xfrm>
        </p:grpSpPr>
        <p:pic>
          <p:nvPicPr>
            <p:cNvPr id="11" name="Picture 2" descr="Bedretto Underground Lab – Werner Siemens-Stiftung">
              <a:extLst>
                <a:ext uri="{FF2B5EF4-FFF2-40B4-BE49-F238E27FC236}">
                  <a16:creationId xmlns:a16="http://schemas.microsoft.com/office/drawing/2014/main" id="{88D0D4C6-DF72-41D7-8ED1-07EE6E10BA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79" r="11324"/>
            <a:stretch/>
          </p:blipFill>
          <p:spPr bwMode="auto">
            <a:xfrm>
              <a:off x="11004157" y="-1844739"/>
              <a:ext cx="3967244" cy="327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Google Shape;70;p15">
              <a:extLst>
                <a:ext uri="{FF2B5EF4-FFF2-40B4-BE49-F238E27FC236}">
                  <a16:creationId xmlns:a16="http://schemas.microsoft.com/office/drawing/2014/main" id="{1524900B-D76D-43B4-8C69-C1BE798E7BA7}"/>
                </a:ext>
              </a:extLst>
            </p:cNvPr>
            <p:cNvSpPr txBox="1"/>
            <p:nvPr/>
          </p:nvSpPr>
          <p:spPr>
            <a:xfrm>
              <a:off x="11388300" y="1428661"/>
              <a:ext cx="3686400" cy="4924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r"/>
              <a:r>
                <a:rPr lang="en" sz="1600" i="1" dirty="0"/>
                <a:t>Bedretto lab ETHZ</a:t>
              </a:r>
              <a:endParaRPr sz="1600" i="1" dirty="0"/>
            </a:p>
          </p:txBody>
        </p:sp>
      </p:grpSp>
      <p:grpSp>
        <p:nvGrpSpPr>
          <p:cNvPr id="13" name="Group 8">
            <a:extLst>
              <a:ext uri="{FF2B5EF4-FFF2-40B4-BE49-F238E27FC236}">
                <a16:creationId xmlns:a16="http://schemas.microsoft.com/office/drawing/2014/main" id="{BF69550F-D392-46B0-981D-285FB3AC41DD}"/>
              </a:ext>
            </a:extLst>
          </p:cNvPr>
          <p:cNvGrpSpPr/>
          <p:nvPr/>
        </p:nvGrpSpPr>
        <p:grpSpPr>
          <a:xfrm>
            <a:off x="6874785" y="2053598"/>
            <a:ext cx="5317215" cy="4454391"/>
            <a:chOff x="9204717" y="7826419"/>
            <a:chExt cx="5317215" cy="4340594"/>
          </a:xfrm>
        </p:grpSpPr>
        <p:pic>
          <p:nvPicPr>
            <p:cNvPr id="14" name="Immagine 2">
              <a:extLst>
                <a:ext uri="{FF2B5EF4-FFF2-40B4-BE49-F238E27FC236}">
                  <a16:creationId xmlns:a16="http://schemas.microsoft.com/office/drawing/2014/main" id="{D6D4D794-138C-47ED-894C-0A0EC0B667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4717" y="7826419"/>
              <a:ext cx="5317215" cy="3213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Google Shape;70;p15">
              <a:extLst>
                <a:ext uri="{FF2B5EF4-FFF2-40B4-BE49-F238E27FC236}">
                  <a16:creationId xmlns:a16="http://schemas.microsoft.com/office/drawing/2014/main" id="{F3D01907-5A6A-4C65-A4FC-232A88468919}"/>
                </a:ext>
              </a:extLst>
            </p:cNvPr>
            <p:cNvSpPr txBox="1"/>
            <p:nvPr/>
          </p:nvSpPr>
          <p:spPr>
            <a:xfrm>
              <a:off x="10485589" y="11674611"/>
              <a:ext cx="3686400" cy="4924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r"/>
              <a:r>
                <a:rPr lang="en" sz="1600" i="1" dirty="0"/>
                <a:t>Sapienza field labs on slope stability</a:t>
              </a:r>
              <a:endParaRPr sz="1600" i="1" dirty="0"/>
            </a:p>
          </p:txBody>
        </p:sp>
      </p:grpSp>
      <p:sp>
        <p:nvSpPr>
          <p:cNvPr id="16" name="Textfeld 15">
            <a:extLst>
              <a:ext uri="{FF2B5EF4-FFF2-40B4-BE49-F238E27FC236}">
                <a16:creationId xmlns:a16="http://schemas.microsoft.com/office/drawing/2014/main" id="{FF6B1D45-69D5-4A29-BBB9-209E216525ED}"/>
              </a:ext>
            </a:extLst>
          </p:cNvPr>
          <p:cNvSpPr txBox="1"/>
          <p:nvPr/>
        </p:nvSpPr>
        <p:spPr>
          <a:xfrm>
            <a:off x="2426558" y="6481020"/>
            <a:ext cx="3707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bg1"/>
                </a:solidFill>
              </a:rPr>
              <a:t>Credit</a:t>
            </a:r>
            <a:r>
              <a:rPr lang="de-DE" dirty="0">
                <a:solidFill>
                  <a:schemeClr val="bg1"/>
                </a:solidFill>
              </a:rPr>
              <a:t>: R. </a:t>
            </a:r>
            <a:r>
              <a:rPr lang="de-DE" dirty="0" err="1">
                <a:solidFill>
                  <a:schemeClr val="bg1"/>
                </a:solidFill>
              </a:rPr>
              <a:t>Pijnenburg</a:t>
            </a:r>
            <a:r>
              <a:rPr lang="de-DE" dirty="0">
                <a:solidFill>
                  <a:schemeClr val="bg1"/>
                </a:solidFill>
              </a:rPr>
              <a:t> (UU)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E783EEC-C8E3-4892-8420-D9B607FCC1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67" y="6549134"/>
            <a:ext cx="724627" cy="25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2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5873FA5E-5EB9-4D40-BCF5-629BE37AE41C}"/>
              </a:ext>
            </a:extLst>
          </p:cNvPr>
          <p:cNvSpPr txBox="1">
            <a:spLocks/>
          </p:cNvSpPr>
          <p:nvPr/>
        </p:nvSpPr>
        <p:spPr>
          <a:xfrm>
            <a:off x="2237684" y="0"/>
            <a:ext cx="9954316" cy="114144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243859"/>
                </a:solidFill>
              </a:rPr>
              <a:t>MSL Aims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604116-C2A5-4603-A3A7-BD14FBDD094D}"/>
              </a:ext>
            </a:extLst>
          </p:cNvPr>
          <p:cNvSpPr txBox="1"/>
          <p:nvPr/>
        </p:nvSpPr>
        <p:spPr>
          <a:xfrm>
            <a:off x="4324034" y="1299176"/>
            <a:ext cx="761027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b="1" dirty="0"/>
              <a:t>Provide data</a:t>
            </a:r>
            <a:r>
              <a:rPr lang="en-US" sz="2600" dirty="0"/>
              <a:t>, data products and data services </a:t>
            </a:r>
            <a:r>
              <a:rPr lang="en-US" sz="2600" b="1" dirty="0"/>
              <a:t>on rock properties and processes </a:t>
            </a:r>
            <a:r>
              <a:rPr lang="en-US" sz="2600" dirty="0"/>
              <a:t>through EPOS, to support laboratory and multidisciplinary research on the Earth system.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Facilitate </a:t>
            </a:r>
            <a:r>
              <a:rPr lang="en-US" sz="2600" b="1" dirty="0"/>
              <a:t>discoverability</a:t>
            </a:r>
            <a:r>
              <a:rPr lang="en-US" sz="2600" dirty="0"/>
              <a:t> and </a:t>
            </a:r>
            <a:r>
              <a:rPr lang="en-US" sz="2600" b="1" dirty="0"/>
              <a:t>(trans-)national usage </a:t>
            </a:r>
            <a:r>
              <a:rPr lang="en-US" sz="2600" dirty="0"/>
              <a:t>of the Earth scientific laboratories and specialist networks in MSL, within the EPOS framework.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Foster and expand the </a:t>
            </a:r>
            <a:r>
              <a:rPr lang="en-US" sz="2600" b="1" dirty="0"/>
              <a:t>community of European Earth science laboratories</a:t>
            </a:r>
            <a:r>
              <a:rPr lang="en-US" sz="2600" dirty="0"/>
              <a:t> for multi-scale research on rock properties and processes.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3EF69B2-B87A-48C3-9BFA-EB25011E99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92" r="8984"/>
          <a:stretch/>
        </p:blipFill>
        <p:spPr>
          <a:xfrm>
            <a:off x="151333" y="1662151"/>
            <a:ext cx="4172701" cy="336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81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F7B2C12B-4B27-4081-B4AE-AA7AC8B299FD}"/>
              </a:ext>
            </a:extLst>
          </p:cNvPr>
          <p:cNvSpPr txBox="1"/>
          <p:nvPr/>
        </p:nvSpPr>
        <p:spPr>
          <a:xfrm>
            <a:off x="266191" y="1515496"/>
            <a:ext cx="4369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rgbClr val="A1636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Data sharing</a:t>
            </a:r>
            <a:endParaRPr lang="nl-NL" sz="4800" b="1" i="1" dirty="0">
              <a:solidFill>
                <a:srgbClr val="A16368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0BFEEDA7-DB6E-4593-A058-11B89D59129C}"/>
              </a:ext>
            </a:extLst>
          </p:cNvPr>
          <p:cNvSpPr txBox="1"/>
          <p:nvPr/>
        </p:nvSpPr>
        <p:spPr>
          <a:xfrm>
            <a:off x="1998055" y="3080189"/>
            <a:ext cx="5012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rgbClr val="243859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Lab sharing</a:t>
            </a:r>
            <a:endParaRPr lang="nl-NL" sz="4800" b="1" i="1" dirty="0">
              <a:solidFill>
                <a:srgbClr val="243859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952AB5-B354-4A96-AAE6-47F0F015331E}"/>
              </a:ext>
            </a:extLst>
          </p:cNvPr>
          <p:cNvSpPr txBox="1"/>
          <p:nvPr/>
        </p:nvSpPr>
        <p:spPr>
          <a:xfrm>
            <a:off x="4372680" y="4644882"/>
            <a:ext cx="5368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rgbClr val="97A0B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Community building</a:t>
            </a:r>
            <a:endParaRPr lang="nl-NL" sz="4800" b="1" i="1" dirty="0">
              <a:solidFill>
                <a:srgbClr val="97A0B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75693FA5-F3D6-4E2B-AE23-4C3D872A9003}"/>
              </a:ext>
            </a:extLst>
          </p:cNvPr>
          <p:cNvSpPr txBox="1">
            <a:spLocks/>
          </p:cNvSpPr>
          <p:nvPr/>
        </p:nvSpPr>
        <p:spPr>
          <a:xfrm>
            <a:off x="2237684" y="0"/>
            <a:ext cx="9954316" cy="113155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243859"/>
                </a:solidFill>
              </a:rPr>
              <a:t>MSL Activities</a:t>
            </a:r>
          </a:p>
        </p:txBody>
      </p:sp>
      <p:pic>
        <p:nvPicPr>
          <p:cNvPr id="8" name="Afbeelding 5">
            <a:extLst>
              <a:ext uri="{FF2B5EF4-FFF2-40B4-BE49-F238E27FC236}">
                <a16:creationId xmlns:a16="http://schemas.microsoft.com/office/drawing/2014/main" id="{C92D48FF-DAAB-4E76-A524-D1A52C57D5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92" r="8984"/>
          <a:stretch/>
        </p:blipFill>
        <p:spPr>
          <a:xfrm>
            <a:off x="7753108" y="457293"/>
            <a:ext cx="4172701" cy="336413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4A0E862-CE46-4170-8743-0212336D1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7" y="6549134"/>
            <a:ext cx="724627" cy="25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473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BD93E61F-061D-48E1-A10E-2D203FEDE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8850" y="0"/>
            <a:ext cx="9963150" cy="116705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de-DE" sz="4200" dirty="0">
                <a:solidFill>
                  <a:srgbClr val="243859"/>
                </a:solidFill>
              </a:rPr>
              <a:t>Data Sharing: </a:t>
            </a:r>
            <a:r>
              <a:rPr lang="de-DE" sz="4200" dirty="0" err="1">
                <a:solidFill>
                  <a:srgbClr val="243859"/>
                </a:solidFill>
              </a:rPr>
              <a:t>the</a:t>
            </a:r>
            <a:r>
              <a:rPr lang="de-DE" sz="4200" dirty="0">
                <a:solidFill>
                  <a:srgbClr val="243859"/>
                </a:solidFill>
              </a:rPr>
              <a:t> MSL Data Publication Chain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A862A297-B159-4592-85C4-B6D059490052}"/>
              </a:ext>
            </a:extLst>
          </p:cNvPr>
          <p:cNvGrpSpPr/>
          <p:nvPr/>
        </p:nvGrpSpPr>
        <p:grpSpPr>
          <a:xfrm>
            <a:off x="2680143" y="2982549"/>
            <a:ext cx="2212204" cy="3436081"/>
            <a:chOff x="2592751" y="2601990"/>
            <a:chExt cx="2212204" cy="3436081"/>
          </a:xfrm>
        </p:grpSpPr>
        <p:sp>
          <p:nvSpPr>
            <p:cNvPr id="6" name="Action Button: Custom 27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E9691594-25A9-483F-BBD7-EEC6E30E6903}"/>
                </a:ext>
              </a:extLst>
            </p:cNvPr>
            <p:cNvSpPr/>
            <p:nvPr/>
          </p:nvSpPr>
          <p:spPr>
            <a:xfrm>
              <a:off x="2592752" y="4352480"/>
              <a:ext cx="2193004" cy="1685591"/>
            </a:xfrm>
            <a:prstGeom prst="actionButtonBlank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sz="2000" u="sng" dirty="0">
                  <a:solidFill>
                    <a:schemeClr val="tx1"/>
                  </a:solidFill>
                </a:rPr>
                <a:t>STEP 2</a:t>
              </a:r>
            </a:p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Dataset description with the MSL metadata model (metadata editor)</a:t>
              </a:r>
            </a:p>
          </p:txBody>
        </p:sp>
        <p:pic>
          <p:nvPicPr>
            <p:cNvPr id="7" name="Picture 31">
              <a:extLst>
                <a:ext uri="{FF2B5EF4-FFF2-40B4-BE49-F238E27FC236}">
                  <a16:creationId xmlns:a16="http://schemas.microsoft.com/office/drawing/2014/main" id="{F2BCA8A6-7563-4C47-8019-172A15110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2592751" y="2933425"/>
              <a:ext cx="2194383" cy="1254120"/>
            </a:xfrm>
            <a:prstGeom prst="rect">
              <a:avLst/>
            </a:prstGeom>
            <a:effectLst/>
          </p:spPr>
        </p:pic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29DD28BF-2CB2-4B5B-8C32-B29A19AFAFB0}"/>
                </a:ext>
              </a:extLst>
            </p:cNvPr>
            <p:cNvGrpSpPr/>
            <p:nvPr/>
          </p:nvGrpSpPr>
          <p:grpSpPr>
            <a:xfrm>
              <a:off x="2592752" y="2601990"/>
              <a:ext cx="2212203" cy="1668023"/>
              <a:chOff x="2956401" y="1993901"/>
              <a:chExt cx="5365913" cy="4045951"/>
            </a:xfrm>
          </p:grpSpPr>
          <p:pic>
            <p:nvPicPr>
              <p:cNvPr id="9" name="Grafik 8">
                <a:extLst>
                  <a:ext uri="{FF2B5EF4-FFF2-40B4-BE49-F238E27FC236}">
                    <a16:creationId xmlns:a16="http://schemas.microsoft.com/office/drawing/2014/main" id="{FADACC2F-F880-426E-BE98-8EF1BAE796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56402" y="2329314"/>
                <a:ext cx="5365912" cy="3710538"/>
              </a:xfrm>
              <a:prstGeom prst="rect">
                <a:avLst/>
              </a:prstGeom>
            </p:spPr>
          </p:pic>
          <p:sp>
            <p:nvSpPr>
              <p:cNvPr id="10" name="Rechteck 9">
                <a:extLst>
                  <a:ext uri="{FF2B5EF4-FFF2-40B4-BE49-F238E27FC236}">
                    <a16:creationId xmlns:a16="http://schemas.microsoft.com/office/drawing/2014/main" id="{992686A8-9B13-4A01-9D96-B2D8890ADD9F}"/>
                  </a:ext>
                </a:extLst>
              </p:cNvPr>
              <p:cNvSpPr/>
              <p:nvPr/>
            </p:nvSpPr>
            <p:spPr>
              <a:xfrm>
                <a:off x="3003550" y="2437848"/>
                <a:ext cx="5318764" cy="37520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11" name="Grafik 10">
                <a:extLst>
                  <a:ext uri="{FF2B5EF4-FFF2-40B4-BE49-F238E27FC236}">
                    <a16:creationId xmlns:a16="http://schemas.microsoft.com/office/drawing/2014/main" id="{72F72699-CD3E-4E33-B361-F1FAFB6BBB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56403" y="2469595"/>
                <a:ext cx="3971448" cy="311713"/>
              </a:xfrm>
              <a:prstGeom prst="rect">
                <a:avLst/>
              </a:prstGeom>
            </p:spPr>
          </p:pic>
          <p:sp>
            <p:nvSpPr>
              <p:cNvPr id="12" name="Rechteck 11">
                <a:extLst>
                  <a:ext uri="{FF2B5EF4-FFF2-40B4-BE49-F238E27FC236}">
                    <a16:creationId xmlns:a16="http://schemas.microsoft.com/office/drawing/2014/main" id="{02A3A041-1EFB-451B-93AB-2044C20603E1}"/>
                  </a:ext>
                </a:extLst>
              </p:cNvPr>
              <p:cNvSpPr/>
              <p:nvPr/>
            </p:nvSpPr>
            <p:spPr>
              <a:xfrm>
                <a:off x="2956401" y="1993901"/>
                <a:ext cx="5365912" cy="485158"/>
              </a:xfrm>
              <a:prstGeom prst="rect">
                <a:avLst/>
              </a:prstGeom>
              <a:solidFill>
                <a:srgbClr val="102A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13" name="Grafik 12">
                <a:extLst>
                  <a:ext uri="{FF2B5EF4-FFF2-40B4-BE49-F238E27FC236}">
                    <a16:creationId xmlns:a16="http://schemas.microsoft.com/office/drawing/2014/main" id="{5A373BF5-E358-43BC-BA56-E68F93DCAC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03550" y="2098589"/>
                <a:ext cx="906735" cy="307514"/>
              </a:xfrm>
              <a:prstGeom prst="rect">
                <a:avLst/>
              </a:prstGeom>
            </p:spPr>
          </p:pic>
          <p:pic>
            <p:nvPicPr>
              <p:cNvPr id="14" name="Grafik 13">
                <a:extLst>
                  <a:ext uri="{FF2B5EF4-FFF2-40B4-BE49-F238E27FC236}">
                    <a16:creationId xmlns:a16="http://schemas.microsoft.com/office/drawing/2014/main" id="{1A7C00A2-3B50-4D6B-9F37-55B82541C4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41285" y="1999968"/>
                <a:ext cx="2340432" cy="473023"/>
              </a:xfrm>
              <a:prstGeom prst="rect">
                <a:avLst/>
              </a:prstGeom>
            </p:spPr>
          </p:pic>
        </p:grp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05465014-5F48-40FA-A54D-70C5643B54D3}"/>
              </a:ext>
            </a:extLst>
          </p:cNvPr>
          <p:cNvGrpSpPr/>
          <p:nvPr/>
        </p:nvGrpSpPr>
        <p:grpSpPr>
          <a:xfrm>
            <a:off x="353598" y="2985050"/>
            <a:ext cx="2194383" cy="3433580"/>
            <a:chOff x="334159" y="2604491"/>
            <a:chExt cx="2194383" cy="3433580"/>
          </a:xfrm>
        </p:grpSpPr>
        <p:sp>
          <p:nvSpPr>
            <p:cNvPr id="16" name="Action Button: Custom 24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307420AB-528B-4061-B3C1-2944085A793C}"/>
                </a:ext>
              </a:extLst>
            </p:cNvPr>
            <p:cNvSpPr/>
            <p:nvPr/>
          </p:nvSpPr>
          <p:spPr>
            <a:xfrm>
              <a:off x="334159" y="4352480"/>
              <a:ext cx="2194383" cy="1685591"/>
            </a:xfrm>
            <a:prstGeom prst="actionButtonBlank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sz="2000" u="sng" dirty="0">
                  <a:solidFill>
                    <a:schemeClr val="tx1"/>
                  </a:solidFill>
                </a:rPr>
                <a:t>STEP 1</a:t>
              </a:r>
            </a:p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Data are produced in the laboratories and organised in datasets</a:t>
              </a:r>
            </a:p>
          </p:txBody>
        </p:sp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5AA3DC31-8FD6-4BB8-9618-88037C1FF9B9}"/>
                </a:ext>
              </a:extLst>
            </p:cNvPr>
            <p:cNvGrpSpPr/>
            <p:nvPr/>
          </p:nvGrpSpPr>
          <p:grpSpPr>
            <a:xfrm>
              <a:off x="338900" y="2604491"/>
              <a:ext cx="2189642" cy="1666578"/>
              <a:chOff x="303845" y="2263931"/>
              <a:chExt cx="2127434" cy="1499530"/>
            </a:xfrm>
          </p:grpSpPr>
          <p:pic>
            <p:nvPicPr>
              <p:cNvPr id="18" name="Picture 51">
                <a:extLst>
                  <a:ext uri="{FF2B5EF4-FFF2-40B4-BE49-F238E27FC236}">
                    <a16:creationId xmlns:a16="http://schemas.microsoft.com/office/drawing/2014/main" id="{3FF0F330-0B78-4700-8FBD-B8EF93BCCA4C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10" r="53262"/>
              <a:stretch/>
            </p:blipFill>
            <p:spPr>
              <a:xfrm>
                <a:off x="303845" y="2263931"/>
                <a:ext cx="1042671" cy="1499530"/>
              </a:xfrm>
              <a:prstGeom prst="rect">
                <a:avLst/>
              </a:prstGeom>
            </p:spPr>
          </p:pic>
          <p:pic>
            <p:nvPicPr>
              <p:cNvPr id="19" name="Picture 51">
                <a:extLst>
                  <a:ext uri="{FF2B5EF4-FFF2-40B4-BE49-F238E27FC236}">
                    <a16:creationId xmlns:a16="http://schemas.microsoft.com/office/drawing/2014/main" id="{85794A81-DA72-4A5A-8E01-693379455EB1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8" r="6085"/>
              <a:stretch/>
            </p:blipFill>
            <p:spPr>
              <a:xfrm>
                <a:off x="1365837" y="2263931"/>
                <a:ext cx="1065442" cy="1499530"/>
              </a:xfrm>
              <a:prstGeom prst="rect">
                <a:avLst/>
              </a:prstGeom>
            </p:spPr>
          </p:pic>
        </p:grp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15A8CA7C-0570-43D4-8DED-A0B4ACE931F8}"/>
              </a:ext>
            </a:extLst>
          </p:cNvPr>
          <p:cNvGrpSpPr/>
          <p:nvPr/>
        </p:nvGrpSpPr>
        <p:grpSpPr>
          <a:xfrm>
            <a:off x="5024509" y="2985051"/>
            <a:ext cx="2212203" cy="3433579"/>
            <a:chOff x="4849964" y="2604492"/>
            <a:chExt cx="2212203" cy="3433579"/>
          </a:xfrm>
        </p:grpSpPr>
        <p:sp>
          <p:nvSpPr>
            <p:cNvPr id="21" name="Action Button: Custom 29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DCACB9E7-F437-45BC-8AD4-17929EB3755B}"/>
                </a:ext>
              </a:extLst>
            </p:cNvPr>
            <p:cNvSpPr/>
            <p:nvPr/>
          </p:nvSpPr>
          <p:spPr>
            <a:xfrm>
              <a:off x="4849967" y="4352480"/>
              <a:ext cx="2194382" cy="1685591"/>
            </a:xfrm>
            <a:prstGeom prst="actionButtonBlank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NL" sz="2000" u="sng" dirty="0">
                  <a:solidFill>
                    <a:schemeClr val="tx1"/>
                  </a:solidFill>
                </a:rPr>
                <a:t>STEP 3</a:t>
              </a:r>
            </a:p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Datasets are published with a DOI in a MSL </a:t>
              </a:r>
              <a:r>
                <a:rPr lang="en-GB" sz="2000" dirty="0" err="1">
                  <a:solidFill>
                    <a:schemeClr val="tx1"/>
                  </a:solidFill>
                </a:rPr>
                <a:t>reco-gnised</a:t>
              </a:r>
              <a:r>
                <a:rPr lang="en-GB" sz="2000" dirty="0">
                  <a:solidFill>
                    <a:schemeClr val="tx1"/>
                  </a:solidFill>
                </a:rPr>
                <a:t> repository</a:t>
              </a:r>
            </a:p>
          </p:txBody>
        </p:sp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2702D72C-1AC3-4A37-A1BD-17D97B0D55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000" r="5371" b="92015"/>
            <a:stretch/>
          </p:blipFill>
          <p:spPr>
            <a:xfrm>
              <a:off x="4849964" y="2604492"/>
              <a:ext cx="2212203" cy="322122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53B496E3-6BDB-4860-B159-D5C16BE444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8266" t="19166" r="6442" b="48021"/>
            <a:stretch/>
          </p:blipFill>
          <p:spPr>
            <a:xfrm>
              <a:off x="4915410" y="2933425"/>
              <a:ext cx="2128938" cy="1323718"/>
            </a:xfrm>
            <a:prstGeom prst="rect">
              <a:avLst/>
            </a:prstGeom>
          </p:spPr>
        </p:pic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93DD1BC4-1416-4447-B570-340B5E3B6CBC}"/>
              </a:ext>
            </a:extLst>
          </p:cNvPr>
          <p:cNvGrpSpPr/>
          <p:nvPr/>
        </p:nvGrpSpPr>
        <p:grpSpPr>
          <a:xfrm>
            <a:off x="7368874" y="2969157"/>
            <a:ext cx="2203396" cy="3449473"/>
            <a:chOff x="7108557" y="2588598"/>
            <a:chExt cx="2203396" cy="3449473"/>
          </a:xfrm>
        </p:grpSpPr>
        <p:sp>
          <p:nvSpPr>
            <p:cNvPr id="25" name="Action Button: Custom 30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FB647B6A-87DA-4580-B899-AD6436018DCA}"/>
                </a:ext>
              </a:extLst>
            </p:cNvPr>
            <p:cNvSpPr/>
            <p:nvPr/>
          </p:nvSpPr>
          <p:spPr>
            <a:xfrm>
              <a:off x="7108557" y="4352480"/>
              <a:ext cx="2194382" cy="1685591"/>
            </a:xfrm>
            <a:prstGeom prst="actionButtonBlank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sz="2000" u="sng" dirty="0">
                  <a:solidFill>
                    <a:schemeClr val="tx1"/>
                  </a:solidFill>
                </a:rPr>
                <a:t>STEP 4</a:t>
              </a:r>
            </a:p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Datasets metadata are harvested by the MSL Portal</a:t>
              </a:r>
            </a:p>
          </p:txBody>
        </p:sp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626487BC-A3B6-47C3-8907-4DA2873A2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7572" y="2588598"/>
              <a:ext cx="2194381" cy="1685591"/>
            </a:xfrm>
            <a:prstGeom prst="rect">
              <a:avLst/>
            </a:prstGeom>
          </p:spPr>
        </p:pic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C0F95864-F149-4F60-A80D-E15A26EB7806}"/>
              </a:ext>
            </a:extLst>
          </p:cNvPr>
          <p:cNvGrpSpPr/>
          <p:nvPr/>
        </p:nvGrpSpPr>
        <p:grpSpPr>
          <a:xfrm>
            <a:off x="9704430" y="2978266"/>
            <a:ext cx="2194381" cy="3440364"/>
            <a:chOff x="9367358" y="2597707"/>
            <a:chExt cx="2194381" cy="3440364"/>
          </a:xfrm>
        </p:grpSpPr>
        <p:sp>
          <p:nvSpPr>
            <p:cNvPr id="28" name="Action Button: Custom 17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C86DE3E6-DC3D-41FE-844D-B9F45FC00C89}"/>
                </a:ext>
              </a:extLst>
            </p:cNvPr>
            <p:cNvSpPr/>
            <p:nvPr/>
          </p:nvSpPr>
          <p:spPr>
            <a:xfrm>
              <a:off x="9367358" y="4352480"/>
              <a:ext cx="2194381" cy="1685591"/>
            </a:xfrm>
            <a:prstGeom prst="actionButtonBlank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sz="2000" u="sng" dirty="0">
                  <a:solidFill>
                    <a:schemeClr val="tx1"/>
                  </a:solidFill>
                </a:rPr>
                <a:t>STEP 5</a:t>
              </a:r>
            </a:p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Datasets metadata are harvested by the central EPOS  Data Portal</a:t>
              </a:r>
            </a:p>
          </p:txBody>
        </p:sp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C0401E73-0955-4DF4-AFD1-FCB2F6D8D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74784" y="2597707"/>
              <a:ext cx="2182212" cy="1673362"/>
            </a:xfrm>
            <a:prstGeom prst="rect">
              <a:avLst/>
            </a:prstGeom>
          </p:spPr>
        </p:pic>
      </p:grpSp>
      <p:sp>
        <p:nvSpPr>
          <p:cNvPr id="30" name="Textfeld 29">
            <a:extLst>
              <a:ext uri="{FF2B5EF4-FFF2-40B4-BE49-F238E27FC236}">
                <a16:creationId xmlns:a16="http://schemas.microsoft.com/office/drawing/2014/main" id="{4CCE9A5C-C9FB-404D-93DF-A886D9FB853E}"/>
              </a:ext>
            </a:extLst>
          </p:cNvPr>
          <p:cNvSpPr txBox="1"/>
          <p:nvPr/>
        </p:nvSpPr>
        <p:spPr>
          <a:xfrm>
            <a:off x="353598" y="1063112"/>
            <a:ext cx="1168134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 dirty="0"/>
              <a:t>The MSL Community </a:t>
            </a:r>
            <a:r>
              <a:rPr lang="de-DE" sz="2600" b="1" dirty="0" err="1"/>
              <a:t>developed</a:t>
            </a:r>
            <a:r>
              <a:rPr lang="de-DE" sz="2600" b="1" dirty="0"/>
              <a:t>:</a:t>
            </a:r>
            <a:r>
              <a:rPr lang="de-DE" sz="2600" dirty="0"/>
              <a:t> </a:t>
            </a:r>
            <a:r>
              <a:rPr lang="de-DE" sz="2600" b="1" dirty="0">
                <a:solidFill>
                  <a:srgbClr val="A16368"/>
                </a:solidFill>
              </a:rPr>
              <a:t>(1)</a:t>
            </a:r>
            <a:r>
              <a:rPr lang="de-DE" sz="2600" b="1" dirty="0"/>
              <a:t> </a:t>
            </a:r>
            <a:r>
              <a:rPr lang="de-DE" sz="2600" dirty="0"/>
              <a:t>a </a:t>
            </a:r>
            <a:r>
              <a:rPr lang="de-DE" sz="2600" dirty="0" err="1"/>
              <a:t>dedicated</a:t>
            </a:r>
            <a:r>
              <a:rPr lang="de-DE" sz="2600" dirty="0"/>
              <a:t>, </a:t>
            </a:r>
            <a:r>
              <a:rPr lang="de-DE" sz="2600" dirty="0" err="1"/>
              <a:t>rich</a:t>
            </a:r>
            <a:r>
              <a:rPr lang="de-DE" sz="2600" dirty="0"/>
              <a:t> </a:t>
            </a:r>
            <a:r>
              <a:rPr lang="de-DE" sz="2600" b="1" dirty="0">
                <a:solidFill>
                  <a:srgbClr val="A16368"/>
                </a:solidFill>
              </a:rPr>
              <a:t>MSL </a:t>
            </a:r>
            <a:r>
              <a:rPr lang="de-DE" sz="2600" b="1" dirty="0" err="1">
                <a:solidFill>
                  <a:srgbClr val="A16368"/>
                </a:solidFill>
              </a:rPr>
              <a:t>metadata</a:t>
            </a:r>
            <a:r>
              <a:rPr lang="de-DE" sz="2600" b="1" dirty="0">
                <a:solidFill>
                  <a:srgbClr val="A16368"/>
                </a:solidFill>
              </a:rPr>
              <a:t> </a:t>
            </a:r>
            <a:r>
              <a:rPr lang="de-DE" sz="2600" b="1" dirty="0" err="1">
                <a:solidFill>
                  <a:srgbClr val="A16368"/>
                </a:solidFill>
              </a:rPr>
              <a:t>model</a:t>
            </a:r>
            <a:r>
              <a:rPr lang="de-DE" sz="2600" b="1" dirty="0"/>
              <a:t>, </a:t>
            </a:r>
            <a:br>
              <a:rPr lang="de-DE" sz="2600" b="1" dirty="0"/>
            </a:br>
            <a:r>
              <a:rPr lang="de-DE" sz="2600" b="1" dirty="0">
                <a:solidFill>
                  <a:srgbClr val="A16368"/>
                </a:solidFill>
              </a:rPr>
              <a:t>(2) </a:t>
            </a:r>
            <a:r>
              <a:rPr lang="de-DE" sz="2600" dirty="0"/>
              <a:t>a </a:t>
            </a:r>
            <a:r>
              <a:rPr lang="de-DE" sz="2600" dirty="0" err="1"/>
              <a:t>bespoke</a:t>
            </a:r>
            <a:r>
              <a:rPr lang="de-DE" sz="2600" dirty="0"/>
              <a:t> </a:t>
            </a:r>
            <a:r>
              <a:rPr lang="de-DE" sz="2600" b="1" dirty="0" err="1">
                <a:solidFill>
                  <a:srgbClr val="A16368"/>
                </a:solidFill>
              </a:rPr>
              <a:t>Metadata</a:t>
            </a:r>
            <a:r>
              <a:rPr lang="de-DE" sz="2600" b="1" dirty="0">
                <a:solidFill>
                  <a:srgbClr val="A16368"/>
                </a:solidFill>
              </a:rPr>
              <a:t> Editor </a:t>
            </a:r>
            <a:r>
              <a:rPr lang="de-DE" sz="2600" dirty="0" err="1"/>
              <a:t>collecting</a:t>
            </a:r>
            <a:r>
              <a:rPr lang="de-DE" sz="2600" dirty="0"/>
              <a:t> </a:t>
            </a:r>
            <a:r>
              <a:rPr lang="de-DE" sz="2600" dirty="0" err="1"/>
              <a:t>the</a:t>
            </a:r>
            <a:r>
              <a:rPr lang="de-DE" sz="2600" dirty="0"/>
              <a:t> </a:t>
            </a:r>
            <a:r>
              <a:rPr lang="de-DE" sz="2600" dirty="0" err="1"/>
              <a:t>information</a:t>
            </a:r>
            <a:r>
              <a:rPr lang="de-DE" sz="2600" dirty="0"/>
              <a:t>, </a:t>
            </a:r>
            <a:r>
              <a:rPr lang="de-DE" sz="2600" b="1" dirty="0">
                <a:solidFill>
                  <a:srgbClr val="A16368"/>
                </a:solidFill>
              </a:rPr>
              <a:t>(3)</a:t>
            </a:r>
            <a:r>
              <a:rPr lang="de-DE" sz="2600" b="1" dirty="0"/>
              <a:t> </a:t>
            </a:r>
            <a:r>
              <a:rPr lang="de-DE" sz="2600" dirty="0" err="1"/>
              <a:t>data</a:t>
            </a:r>
            <a:r>
              <a:rPr lang="de-DE" sz="2600" dirty="0"/>
              <a:t> </a:t>
            </a:r>
            <a:r>
              <a:rPr lang="de-DE" sz="2600" dirty="0" err="1"/>
              <a:t>publications</a:t>
            </a:r>
            <a:r>
              <a:rPr lang="de-DE" sz="2600" dirty="0"/>
              <a:t> via MSL repositories </a:t>
            </a:r>
            <a:r>
              <a:rPr lang="de-DE" sz="2600" b="1" dirty="0">
                <a:solidFill>
                  <a:srgbClr val="A16368"/>
                </a:solidFill>
              </a:rPr>
              <a:t>(4) </a:t>
            </a:r>
            <a:r>
              <a:rPr lang="de-DE" sz="2600" b="1" dirty="0" err="1">
                <a:solidFill>
                  <a:srgbClr val="A16368"/>
                </a:solidFill>
              </a:rPr>
              <a:t>automated</a:t>
            </a:r>
            <a:r>
              <a:rPr lang="de-DE" sz="2600" b="1" dirty="0">
                <a:solidFill>
                  <a:srgbClr val="A16368"/>
                </a:solidFill>
              </a:rPr>
              <a:t> </a:t>
            </a:r>
            <a:r>
              <a:rPr lang="de-DE" sz="2600" b="1" dirty="0" err="1">
                <a:solidFill>
                  <a:srgbClr val="A16368"/>
                </a:solidFill>
              </a:rPr>
              <a:t>data</a:t>
            </a:r>
            <a:r>
              <a:rPr lang="de-DE" sz="2600" b="1" dirty="0">
                <a:solidFill>
                  <a:srgbClr val="A16368"/>
                </a:solidFill>
              </a:rPr>
              <a:t> </a:t>
            </a:r>
            <a:r>
              <a:rPr lang="de-DE" sz="2600" b="1" dirty="0" err="1">
                <a:solidFill>
                  <a:srgbClr val="A16368"/>
                </a:solidFill>
              </a:rPr>
              <a:t>harvesting</a:t>
            </a:r>
            <a:r>
              <a:rPr lang="de-DE" sz="2600" dirty="0">
                <a:solidFill>
                  <a:srgbClr val="A16368"/>
                </a:solidFill>
              </a:rPr>
              <a:t> </a:t>
            </a:r>
            <a:r>
              <a:rPr lang="de-DE" sz="2600" dirty="0" err="1"/>
              <a:t>processes</a:t>
            </a:r>
            <a:r>
              <a:rPr lang="de-DE" sz="2600" dirty="0"/>
              <a:t> to </a:t>
            </a:r>
            <a:r>
              <a:rPr lang="de-DE" sz="2600" dirty="0" err="1"/>
              <a:t>integrate</a:t>
            </a:r>
            <a:r>
              <a:rPr lang="de-DE" sz="2600" dirty="0"/>
              <a:t> MSL Data in </a:t>
            </a:r>
            <a:r>
              <a:rPr lang="de-DE" sz="2600" dirty="0" err="1"/>
              <a:t>the</a:t>
            </a:r>
            <a:r>
              <a:rPr lang="de-DE" sz="2600" dirty="0"/>
              <a:t> </a:t>
            </a:r>
            <a:r>
              <a:rPr lang="de-DE" sz="2600" b="1" dirty="0">
                <a:solidFill>
                  <a:srgbClr val="A16368"/>
                </a:solidFill>
              </a:rPr>
              <a:t>MSL Portal </a:t>
            </a:r>
            <a:r>
              <a:rPr lang="de-DE" sz="2600" dirty="0"/>
              <a:t>and </a:t>
            </a:r>
            <a:r>
              <a:rPr lang="de-DE" sz="2600" b="1" dirty="0">
                <a:solidFill>
                  <a:srgbClr val="A16368"/>
                </a:solidFill>
              </a:rPr>
              <a:t>(5)</a:t>
            </a:r>
            <a:r>
              <a:rPr lang="de-DE" sz="2600" b="1" dirty="0"/>
              <a:t> </a:t>
            </a:r>
            <a:r>
              <a:rPr lang="de-DE" sz="2600" dirty="0"/>
              <a:t>in </a:t>
            </a:r>
            <a:r>
              <a:rPr lang="de-DE" sz="2600" dirty="0" err="1"/>
              <a:t>the</a:t>
            </a:r>
            <a:r>
              <a:rPr lang="de-DE" sz="2600" dirty="0"/>
              <a:t> </a:t>
            </a:r>
            <a:r>
              <a:rPr lang="de-DE" sz="2600" b="1" dirty="0" err="1">
                <a:solidFill>
                  <a:srgbClr val="A16368"/>
                </a:solidFill>
              </a:rPr>
              <a:t>central</a:t>
            </a:r>
            <a:r>
              <a:rPr lang="de-DE" sz="2600" b="1" dirty="0">
                <a:solidFill>
                  <a:srgbClr val="A16368"/>
                </a:solidFill>
              </a:rPr>
              <a:t> EPOS Data Portal</a:t>
            </a: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674CB5F7-6032-4D4B-828D-0BFA31D140F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767" y="6549134"/>
            <a:ext cx="724627" cy="25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16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C13BAFBC-1E56-4A01-85F7-E297F5431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9130" y="0"/>
            <a:ext cx="9872870" cy="1075085"/>
          </a:xfrm>
          <a:solidFill>
            <a:schemeClr val="bg1"/>
          </a:solidFill>
        </p:spPr>
        <p:txBody>
          <a:bodyPr/>
          <a:lstStyle/>
          <a:p>
            <a:r>
              <a:rPr lang="en-GB" dirty="0">
                <a:solidFill>
                  <a:srgbClr val="243859"/>
                </a:solidFill>
              </a:rPr>
              <a:t>Trans-National Access (TNA)</a:t>
            </a:r>
          </a:p>
        </p:txBody>
      </p:sp>
      <p:sp>
        <p:nvSpPr>
          <p:cNvPr id="5" name="TextBox 20">
            <a:extLst>
              <a:ext uri="{FF2B5EF4-FFF2-40B4-BE49-F238E27FC236}">
                <a16:creationId xmlns:a16="http://schemas.microsoft.com/office/drawing/2014/main" id="{B3D64DCC-2F9F-4815-9400-B190EEA9A00B}"/>
              </a:ext>
            </a:extLst>
          </p:cNvPr>
          <p:cNvSpPr txBox="1"/>
          <p:nvPr/>
        </p:nvSpPr>
        <p:spPr>
          <a:xfrm>
            <a:off x="4885339" y="1028455"/>
            <a:ext cx="54296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200" b="1" dirty="0"/>
              <a:t>3 pilot calls </a:t>
            </a:r>
            <a:r>
              <a:rPr lang="en-NL" sz="2200" dirty="0"/>
              <a:t>| TNA procedures developed</a:t>
            </a:r>
            <a:r>
              <a:rPr lang="de-DE" sz="2200" dirty="0"/>
              <a:t>, </a:t>
            </a:r>
            <a:endParaRPr lang="en-NL" sz="2200" dirty="0"/>
          </a:p>
          <a:p>
            <a:r>
              <a:rPr lang="de-DE" sz="2200" dirty="0"/>
              <a:t>       </a:t>
            </a:r>
            <a:r>
              <a:rPr lang="en-NL" sz="2200" dirty="0"/>
              <a:t>national or institutional (in-kind) funding</a:t>
            </a:r>
            <a:r>
              <a:rPr lang="de-DE" sz="2200" dirty="0"/>
              <a:t>,</a:t>
            </a:r>
            <a:br>
              <a:rPr lang="de-DE" sz="2200" dirty="0"/>
            </a:br>
            <a:r>
              <a:rPr lang="de-DE" sz="2200" dirty="0"/>
              <a:t>           </a:t>
            </a:r>
            <a:r>
              <a:rPr lang="en-NL" sz="2200" b="1" dirty="0"/>
              <a:t>65 labs participated | 55 TNA users</a:t>
            </a:r>
          </a:p>
        </p:txBody>
      </p:sp>
      <p:sp>
        <p:nvSpPr>
          <p:cNvPr id="6" name="TextBox 25">
            <a:extLst>
              <a:ext uri="{FF2B5EF4-FFF2-40B4-BE49-F238E27FC236}">
                <a16:creationId xmlns:a16="http://schemas.microsoft.com/office/drawing/2014/main" id="{518F38E6-DC66-4E7E-8B55-BEE3FBE25AB4}"/>
              </a:ext>
            </a:extLst>
          </p:cNvPr>
          <p:cNvSpPr txBox="1"/>
          <p:nvPr/>
        </p:nvSpPr>
        <p:spPr>
          <a:xfrm>
            <a:off x="5856684" y="2364141"/>
            <a:ext cx="4201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200" b="1" dirty="0"/>
              <a:t>EPOS MSL TNA procedures </a:t>
            </a:r>
            <a:r>
              <a:rPr lang="en-NL" sz="2200" dirty="0"/>
              <a:t>published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92F03B0A-1D64-4703-8B54-C3C197510A9B}"/>
              </a:ext>
            </a:extLst>
          </p:cNvPr>
          <p:cNvGrpSpPr/>
          <p:nvPr/>
        </p:nvGrpSpPr>
        <p:grpSpPr>
          <a:xfrm>
            <a:off x="1877042" y="1004567"/>
            <a:ext cx="3933000" cy="5183671"/>
            <a:chOff x="1413863" y="827140"/>
            <a:chExt cx="3933000" cy="5183671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01517E38-0F00-47F7-A408-C7C0CDBE4C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03" b="10780"/>
            <a:stretch>
              <a:fillRect/>
            </a:stretch>
          </p:blipFill>
          <p:spPr bwMode="auto">
            <a:xfrm>
              <a:off x="1413863" y="827140"/>
              <a:ext cx="3933000" cy="50699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514A12FC-C971-4FAD-9B27-F0ED91EBC0F8}"/>
                </a:ext>
              </a:extLst>
            </p:cNvPr>
            <p:cNvSpPr txBox="1"/>
            <p:nvPr/>
          </p:nvSpPr>
          <p:spPr>
            <a:xfrm>
              <a:off x="3370336" y="930916"/>
              <a:ext cx="4732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1100" dirty="0">
                  <a:solidFill>
                    <a:schemeClr val="bg1"/>
                  </a:solidFill>
                </a:rPr>
                <a:t>2017</a:t>
              </a:r>
            </a:p>
          </p:txBody>
        </p:sp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2762502F-B1D1-4F6E-8825-7A5A002C311E}"/>
                </a:ext>
              </a:extLst>
            </p:cNvPr>
            <p:cNvSpPr txBox="1"/>
            <p:nvPr/>
          </p:nvSpPr>
          <p:spPr>
            <a:xfrm>
              <a:off x="3290763" y="1165753"/>
              <a:ext cx="498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1200" dirty="0">
                  <a:solidFill>
                    <a:schemeClr val="bg1"/>
                  </a:solidFill>
                </a:rPr>
                <a:t>2018</a:t>
              </a:r>
            </a:p>
          </p:txBody>
        </p:sp>
        <p:sp>
          <p:nvSpPr>
            <p:cNvPr id="11" name="TextBox 7">
              <a:extLst>
                <a:ext uri="{FF2B5EF4-FFF2-40B4-BE49-F238E27FC236}">
                  <a16:creationId xmlns:a16="http://schemas.microsoft.com/office/drawing/2014/main" id="{C0E51AC6-3D7B-4678-A557-6972D07ECCA9}"/>
                </a:ext>
              </a:extLst>
            </p:cNvPr>
            <p:cNvSpPr txBox="1"/>
            <p:nvPr/>
          </p:nvSpPr>
          <p:spPr>
            <a:xfrm>
              <a:off x="3554553" y="1431534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1400" dirty="0">
                  <a:solidFill>
                    <a:schemeClr val="bg1"/>
                  </a:solidFill>
                </a:rPr>
                <a:t>2019</a:t>
              </a: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3A0A81B3-12F7-4AEB-9E44-88576B84236A}"/>
                </a:ext>
              </a:extLst>
            </p:cNvPr>
            <p:cNvSpPr txBox="1"/>
            <p:nvPr/>
          </p:nvSpPr>
          <p:spPr>
            <a:xfrm>
              <a:off x="3906567" y="1817564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dirty="0">
                  <a:solidFill>
                    <a:schemeClr val="bg1"/>
                  </a:solidFill>
                </a:rPr>
                <a:t>2020</a:t>
              </a:r>
            </a:p>
          </p:txBody>
        </p:sp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92146309-2D34-4EB4-B2E7-F31D35ED6F19}"/>
                </a:ext>
              </a:extLst>
            </p:cNvPr>
            <p:cNvSpPr txBox="1"/>
            <p:nvPr/>
          </p:nvSpPr>
          <p:spPr>
            <a:xfrm>
              <a:off x="3290763" y="3311018"/>
              <a:ext cx="9156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800" dirty="0">
                  <a:solidFill>
                    <a:schemeClr val="bg1"/>
                  </a:solidFill>
                </a:rPr>
                <a:t>2023</a:t>
              </a:r>
            </a:p>
          </p:txBody>
        </p: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EB937DFB-623C-4838-91FD-43FDB56986DA}"/>
                </a:ext>
              </a:extLst>
            </p:cNvPr>
            <p:cNvSpPr txBox="1"/>
            <p:nvPr/>
          </p:nvSpPr>
          <p:spPr>
            <a:xfrm>
              <a:off x="3954319" y="2228407"/>
              <a:ext cx="7040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000" dirty="0">
                  <a:solidFill>
                    <a:schemeClr val="bg1"/>
                  </a:solidFill>
                </a:rPr>
                <a:t>2021</a:t>
              </a:r>
            </a:p>
          </p:txBody>
        </p:sp>
        <p:sp>
          <p:nvSpPr>
            <p:cNvPr id="15" name="TextBox 12">
              <a:extLst>
                <a:ext uri="{FF2B5EF4-FFF2-40B4-BE49-F238E27FC236}">
                  <a16:creationId xmlns:a16="http://schemas.microsoft.com/office/drawing/2014/main" id="{F85EB567-7778-4118-9763-61E417F87AA2}"/>
                </a:ext>
              </a:extLst>
            </p:cNvPr>
            <p:cNvSpPr txBox="1"/>
            <p:nvPr/>
          </p:nvSpPr>
          <p:spPr>
            <a:xfrm>
              <a:off x="3685994" y="2756961"/>
              <a:ext cx="8066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400" dirty="0">
                  <a:solidFill>
                    <a:schemeClr val="bg1"/>
                  </a:solidFill>
                </a:rPr>
                <a:t>2022</a:t>
              </a:r>
            </a:p>
          </p:txBody>
        </p:sp>
        <p:sp>
          <p:nvSpPr>
            <p:cNvPr id="16" name="TextBox 14">
              <a:extLst>
                <a:ext uri="{FF2B5EF4-FFF2-40B4-BE49-F238E27FC236}">
                  <a16:creationId xmlns:a16="http://schemas.microsoft.com/office/drawing/2014/main" id="{59336DA6-DD4F-47EA-A435-57FB7F59AD03}"/>
                </a:ext>
              </a:extLst>
            </p:cNvPr>
            <p:cNvSpPr txBox="1"/>
            <p:nvPr/>
          </p:nvSpPr>
          <p:spPr>
            <a:xfrm>
              <a:off x="3064787" y="3925759"/>
              <a:ext cx="101822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3200" dirty="0">
                  <a:solidFill>
                    <a:schemeClr val="bg1"/>
                  </a:solidFill>
                </a:rPr>
                <a:t>2024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5CDF225-9AD8-4EA4-899D-DBB6542D821C}"/>
                </a:ext>
              </a:extLst>
            </p:cNvPr>
            <p:cNvSpPr txBox="1"/>
            <p:nvPr/>
          </p:nvSpPr>
          <p:spPr>
            <a:xfrm>
              <a:off x="2788826" y="4631772"/>
              <a:ext cx="11208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3600" dirty="0">
                  <a:solidFill>
                    <a:schemeClr val="bg1"/>
                  </a:solidFill>
                </a:rPr>
                <a:t>2025</a:t>
              </a:r>
            </a:p>
          </p:txBody>
        </p:sp>
        <p:sp>
          <p:nvSpPr>
            <p:cNvPr id="18" name="TextBox 19">
              <a:extLst>
                <a:ext uri="{FF2B5EF4-FFF2-40B4-BE49-F238E27FC236}">
                  <a16:creationId xmlns:a16="http://schemas.microsoft.com/office/drawing/2014/main" id="{0F3F5666-93ED-42BA-8BD1-56F1E0012074}"/>
                </a:ext>
              </a:extLst>
            </p:cNvPr>
            <p:cNvSpPr txBox="1"/>
            <p:nvPr/>
          </p:nvSpPr>
          <p:spPr>
            <a:xfrm>
              <a:off x="2593818" y="5302925"/>
              <a:ext cx="12234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4000" dirty="0">
                  <a:solidFill>
                    <a:schemeClr val="bg1"/>
                  </a:solidFill>
                </a:rPr>
                <a:t>2026</a:t>
              </a:r>
            </a:p>
          </p:txBody>
        </p:sp>
      </p:grpSp>
      <p:sp>
        <p:nvSpPr>
          <p:cNvPr id="19" name="TextBox 30">
            <a:extLst>
              <a:ext uri="{FF2B5EF4-FFF2-40B4-BE49-F238E27FC236}">
                <a16:creationId xmlns:a16="http://schemas.microsoft.com/office/drawing/2014/main" id="{CF272464-3AAC-4056-BB3E-B9BC56715165}"/>
              </a:ext>
            </a:extLst>
          </p:cNvPr>
          <p:cNvSpPr txBox="1"/>
          <p:nvPr/>
        </p:nvSpPr>
        <p:spPr>
          <a:xfrm>
            <a:off x="5717384" y="3180764"/>
            <a:ext cx="41116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200" b="1" dirty="0"/>
              <a:t>EXCITE1</a:t>
            </a:r>
            <a:r>
              <a:rPr lang="en-NL" sz="2200" dirty="0"/>
              <a:t> | Microscopy | EC funded</a:t>
            </a:r>
          </a:p>
          <a:p>
            <a:r>
              <a:rPr lang="de-DE" sz="2200" dirty="0"/>
              <a:t>b</a:t>
            </a:r>
            <a:r>
              <a:rPr lang="en-NL" sz="2200" dirty="0"/>
              <a:t>ased on MSL TNA procedures</a:t>
            </a:r>
          </a:p>
        </p:txBody>
      </p:sp>
      <p:pic>
        <p:nvPicPr>
          <p:cNvPr id="20" name="Picture 33">
            <a:extLst>
              <a:ext uri="{FF2B5EF4-FFF2-40B4-BE49-F238E27FC236}">
                <a16:creationId xmlns:a16="http://schemas.microsoft.com/office/drawing/2014/main" id="{C16F06FA-187B-4459-BE74-F9B53A0282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8408" y="3162373"/>
            <a:ext cx="1328493" cy="587682"/>
          </a:xfrm>
          <a:prstGeom prst="rect">
            <a:avLst/>
          </a:prstGeom>
          <a:effectLst/>
        </p:spPr>
      </p:pic>
      <p:sp>
        <p:nvSpPr>
          <p:cNvPr id="21" name="TextBox 34">
            <a:extLst>
              <a:ext uri="{FF2B5EF4-FFF2-40B4-BE49-F238E27FC236}">
                <a16:creationId xmlns:a16="http://schemas.microsoft.com/office/drawing/2014/main" id="{DA1F24FB-EF6A-42C5-A043-EBC8CCD93BB5}"/>
              </a:ext>
            </a:extLst>
          </p:cNvPr>
          <p:cNvSpPr txBox="1"/>
          <p:nvPr/>
        </p:nvSpPr>
        <p:spPr>
          <a:xfrm>
            <a:off x="5445905" y="4092241"/>
            <a:ext cx="41116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200" b="1" dirty="0"/>
              <a:t>EXCITE2 </a:t>
            </a:r>
            <a:r>
              <a:rPr lang="en-NL" sz="2200" dirty="0"/>
              <a:t>| Microscopy | EC funded</a:t>
            </a:r>
          </a:p>
        </p:txBody>
      </p:sp>
      <p:pic>
        <p:nvPicPr>
          <p:cNvPr id="22" name="Picture 37">
            <a:extLst>
              <a:ext uri="{FF2B5EF4-FFF2-40B4-BE49-F238E27FC236}">
                <a16:creationId xmlns:a16="http://schemas.microsoft.com/office/drawing/2014/main" id="{C95DFBEE-6DB3-4804-A8D1-5F56435A4E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7" t="8817" r="1181" b="2695"/>
          <a:stretch>
            <a:fillRect/>
          </a:stretch>
        </p:blipFill>
        <p:spPr>
          <a:xfrm>
            <a:off x="9425085" y="4046367"/>
            <a:ext cx="2051575" cy="491857"/>
          </a:xfrm>
          <a:prstGeom prst="rect">
            <a:avLst/>
          </a:prstGeom>
          <a:effectLst/>
        </p:spPr>
      </p:pic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77784226-6C16-48C5-B1AB-A09B784A7652}"/>
              </a:ext>
            </a:extLst>
          </p:cNvPr>
          <p:cNvGrpSpPr/>
          <p:nvPr/>
        </p:nvGrpSpPr>
        <p:grpSpPr>
          <a:xfrm>
            <a:off x="607476" y="1567802"/>
            <a:ext cx="3202415" cy="1738728"/>
            <a:chOff x="81212" y="2067810"/>
            <a:chExt cx="3202415" cy="1738728"/>
          </a:xfrm>
        </p:grpSpPr>
        <p:pic>
          <p:nvPicPr>
            <p:cNvPr id="24" name="Picture 40" descr="Logo&#10;&#10;Description automatically generated">
              <a:extLst>
                <a:ext uri="{FF2B5EF4-FFF2-40B4-BE49-F238E27FC236}">
                  <a16:creationId xmlns:a16="http://schemas.microsoft.com/office/drawing/2014/main" id="{847BEFE3-DCD2-4CD4-8026-8E0EB5FE3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24" y="2067810"/>
              <a:ext cx="1510741" cy="409701"/>
            </a:xfrm>
            <a:prstGeom prst="rect">
              <a:avLst/>
            </a:prstGeom>
            <a:effectLst/>
          </p:spPr>
        </p:pic>
        <p:pic>
          <p:nvPicPr>
            <p:cNvPr id="25" name="Picture 41">
              <a:extLst>
                <a:ext uri="{FF2B5EF4-FFF2-40B4-BE49-F238E27FC236}">
                  <a16:creationId xmlns:a16="http://schemas.microsoft.com/office/drawing/2014/main" id="{97224378-09B4-47AD-BBFA-7B2DC22C5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226" y="3396837"/>
              <a:ext cx="2285327" cy="409701"/>
            </a:xfrm>
            <a:prstGeom prst="rect">
              <a:avLst/>
            </a:prstGeom>
            <a:effectLst/>
          </p:spPr>
        </p:pic>
        <p:sp>
          <p:nvSpPr>
            <p:cNvPr id="26" name="TextBox 42">
              <a:extLst>
                <a:ext uri="{FF2B5EF4-FFF2-40B4-BE49-F238E27FC236}">
                  <a16:creationId xmlns:a16="http://schemas.microsoft.com/office/drawing/2014/main" id="{EAD07EED-C2E9-423F-AC1B-559F13C6012C}"/>
                </a:ext>
              </a:extLst>
            </p:cNvPr>
            <p:cNvSpPr txBox="1"/>
            <p:nvPr/>
          </p:nvSpPr>
          <p:spPr>
            <a:xfrm>
              <a:off x="81212" y="2534433"/>
              <a:ext cx="320241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000" dirty="0"/>
                <a:t>National (Dutch) funded TNA</a:t>
              </a:r>
            </a:p>
            <a:p>
              <a:r>
                <a:rPr lang="en-NL" sz="2000" dirty="0"/>
                <a:t>MSL TNA as a blueprint</a:t>
              </a:r>
            </a:p>
          </p:txBody>
        </p:sp>
      </p:grpSp>
      <p:pic>
        <p:nvPicPr>
          <p:cNvPr id="27" name="Picture 43">
            <a:extLst>
              <a:ext uri="{FF2B5EF4-FFF2-40B4-BE49-F238E27FC236}">
                <a16:creationId xmlns:a16="http://schemas.microsoft.com/office/drawing/2014/main" id="{DC15FDDF-AE86-44B7-BB4D-5CAB5BAC53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003" y="4215042"/>
            <a:ext cx="1605997" cy="646364"/>
          </a:xfrm>
          <a:prstGeom prst="rect">
            <a:avLst/>
          </a:prstGeom>
          <a:effectLst/>
        </p:spPr>
      </p:pic>
      <p:sp>
        <p:nvSpPr>
          <p:cNvPr id="28" name="TextBox 44">
            <a:extLst>
              <a:ext uri="{FF2B5EF4-FFF2-40B4-BE49-F238E27FC236}">
                <a16:creationId xmlns:a16="http://schemas.microsoft.com/office/drawing/2014/main" id="{01235AC5-8C59-43DD-8E38-B087D1DB8DF7}"/>
              </a:ext>
            </a:extLst>
          </p:cNvPr>
          <p:cNvSpPr txBox="1"/>
          <p:nvPr/>
        </p:nvSpPr>
        <p:spPr>
          <a:xfrm>
            <a:off x="588505" y="4921055"/>
            <a:ext cx="17869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/>
              <a:t>National (Italy) </a:t>
            </a:r>
          </a:p>
          <a:p>
            <a:r>
              <a:rPr lang="en-NL" sz="2000" dirty="0"/>
              <a:t>funded TNA</a:t>
            </a:r>
          </a:p>
        </p:txBody>
      </p:sp>
      <p:sp>
        <p:nvSpPr>
          <p:cNvPr id="29" name="TextBox 49">
            <a:extLst>
              <a:ext uri="{FF2B5EF4-FFF2-40B4-BE49-F238E27FC236}">
                <a16:creationId xmlns:a16="http://schemas.microsoft.com/office/drawing/2014/main" id="{B5F7D208-629A-40BD-BBB6-2D41F8AAC69E}"/>
              </a:ext>
            </a:extLst>
          </p:cNvPr>
          <p:cNvSpPr txBox="1"/>
          <p:nvPr/>
        </p:nvSpPr>
        <p:spPr>
          <a:xfrm>
            <a:off x="5308414" y="4748118"/>
            <a:ext cx="6570160" cy="16435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55600" indent="-355600" algn="just">
              <a:lnSpc>
                <a:spcPct val="90000"/>
              </a:lnSpc>
              <a:buFont typeface="Wingdings" pitchFamily="2" charset="2"/>
              <a:buChar char="Ø"/>
            </a:pPr>
            <a:r>
              <a:rPr lang="en-NL" sz="2800" dirty="0">
                <a:solidFill>
                  <a:srgbClr val="243859"/>
                </a:solidFill>
              </a:rPr>
              <a:t>EPOS ERIC does not provide direct funds for TNA, but acts as a catalyst for attracting national and European funding to support TNA</a:t>
            </a:r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B8EF143C-653C-4536-8696-5A6BAFC72523}"/>
              </a:ext>
            </a:extLst>
          </p:cNvPr>
          <p:cNvGrpSpPr/>
          <p:nvPr/>
        </p:nvGrpSpPr>
        <p:grpSpPr>
          <a:xfrm>
            <a:off x="10351113" y="1108035"/>
            <a:ext cx="1023319" cy="1039551"/>
            <a:chOff x="10526604" y="1004567"/>
            <a:chExt cx="1023319" cy="1039551"/>
          </a:xfrm>
        </p:grpSpPr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B3A9B856-8A86-46EB-B82B-7455F17C2282}"/>
                </a:ext>
              </a:extLst>
            </p:cNvPr>
            <p:cNvSpPr txBox="1"/>
            <p:nvPr/>
          </p:nvSpPr>
          <p:spPr>
            <a:xfrm>
              <a:off x="10671557" y="1428565"/>
              <a:ext cx="73341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400" b="1" dirty="0">
                  <a:solidFill>
                    <a:srgbClr val="004410"/>
                  </a:solidFill>
                </a:rPr>
                <a:t> IP</a:t>
              </a:r>
            </a:p>
          </p:txBody>
        </p:sp>
        <p:pic>
          <p:nvPicPr>
            <p:cNvPr id="32" name="Picture 2" descr="About - EPOS-IP - Groups - IG PAS Data Portal">
              <a:extLst>
                <a:ext uri="{FF2B5EF4-FFF2-40B4-BE49-F238E27FC236}">
                  <a16:creationId xmlns:a16="http://schemas.microsoft.com/office/drawing/2014/main" id="{CC46233D-C2E9-4B47-9F65-7F2A078604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04" y="1004567"/>
              <a:ext cx="1023319" cy="4398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Textfeld 32">
            <a:extLst>
              <a:ext uri="{FF2B5EF4-FFF2-40B4-BE49-F238E27FC236}">
                <a16:creationId xmlns:a16="http://schemas.microsoft.com/office/drawing/2014/main" id="{7C2D2553-59E9-498D-AE11-E53682B2DE84}"/>
              </a:ext>
            </a:extLst>
          </p:cNvPr>
          <p:cNvSpPr txBox="1"/>
          <p:nvPr/>
        </p:nvSpPr>
        <p:spPr>
          <a:xfrm>
            <a:off x="2426558" y="6481020"/>
            <a:ext cx="3707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bg1"/>
                </a:solidFill>
              </a:rPr>
              <a:t>Credit</a:t>
            </a:r>
            <a:r>
              <a:rPr lang="de-DE" dirty="0">
                <a:solidFill>
                  <a:schemeClr val="bg1"/>
                </a:solidFill>
              </a:rPr>
              <a:t>: Richard Wessels (UU)</a:t>
            </a:r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EC1A01A8-BD78-49AD-B4ED-007A36F453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767" y="6549134"/>
            <a:ext cx="724627" cy="25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49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9B4FBC3C-0917-41D5-A80F-8DE749869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5696" y="0"/>
            <a:ext cx="9856304" cy="1123976"/>
          </a:xfrm>
          <a:solidFill>
            <a:schemeClr val="bg1"/>
          </a:solidFill>
        </p:spPr>
        <p:txBody>
          <a:bodyPr/>
          <a:lstStyle/>
          <a:p>
            <a:r>
              <a:rPr lang="de-DE" dirty="0">
                <a:solidFill>
                  <a:srgbClr val="243859"/>
                </a:solidFill>
              </a:rPr>
              <a:t>Outreach and Dissemination</a:t>
            </a:r>
          </a:p>
        </p:txBody>
      </p:sp>
      <p:sp>
        <p:nvSpPr>
          <p:cNvPr id="5" name="CustomShape 7">
            <a:extLst>
              <a:ext uri="{FF2B5EF4-FFF2-40B4-BE49-F238E27FC236}">
                <a16:creationId xmlns:a16="http://schemas.microsoft.com/office/drawing/2014/main" id="{CE558829-6087-4741-AB24-7CCAF62C315E}"/>
              </a:ext>
            </a:extLst>
          </p:cNvPr>
          <p:cNvSpPr/>
          <p:nvPr/>
        </p:nvSpPr>
        <p:spPr>
          <a:xfrm>
            <a:off x="694113" y="3294063"/>
            <a:ext cx="3283165" cy="3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-1" normalizeH="0" baseline="0" noProof="0" dirty="0">
                <a:ln>
                  <a:noFill/>
                </a:ln>
                <a:solidFill>
                  <a:srgbClr val="97A0B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Social media </a:t>
            </a:r>
            <a:endParaRPr kumimoji="0" lang="pt-PT" sz="3200" b="1" i="0" u="none" strike="noStrike" kern="1200" cap="none" spc="-1" normalizeH="0" baseline="0" noProof="0" dirty="0">
              <a:ln>
                <a:noFill/>
              </a:ln>
              <a:solidFill>
                <a:srgbClr val="97A0B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77F7038E-DE0E-402B-BE12-63FCFCCFBC5D}"/>
              </a:ext>
            </a:extLst>
          </p:cNvPr>
          <p:cNvGrpSpPr/>
          <p:nvPr/>
        </p:nvGrpSpPr>
        <p:grpSpPr>
          <a:xfrm>
            <a:off x="1891010" y="929151"/>
            <a:ext cx="3770834" cy="2383510"/>
            <a:chOff x="1309610" y="1170215"/>
            <a:chExt cx="3770834" cy="2383510"/>
          </a:xfrm>
        </p:grpSpPr>
        <p:sp>
          <p:nvSpPr>
            <p:cNvPr id="7" name="CustomShape 5">
              <a:extLst>
                <a:ext uri="{FF2B5EF4-FFF2-40B4-BE49-F238E27FC236}">
                  <a16:creationId xmlns:a16="http://schemas.microsoft.com/office/drawing/2014/main" id="{A6377700-BFC1-4AA8-A6B5-94A2217EC91F}"/>
                </a:ext>
              </a:extLst>
            </p:cNvPr>
            <p:cNvSpPr/>
            <p:nvPr/>
          </p:nvSpPr>
          <p:spPr>
            <a:xfrm>
              <a:off x="1309610" y="1170215"/>
              <a:ext cx="3770833" cy="47577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3200" b="1" spc="-1" dirty="0">
                  <a:solidFill>
                    <a:srgbClr val="97A0B1"/>
                  </a:solidFill>
                  <a:latin typeface="Calibri" panose="020F0502020204030204"/>
                </a:rPr>
                <a:t>EPOS website</a:t>
              </a:r>
              <a:endParaRPr lang="pt-PT" sz="3200" b="1" spc="-1" dirty="0">
                <a:solidFill>
                  <a:srgbClr val="97A0B1"/>
                </a:solidFill>
                <a:latin typeface="Calibri" panose="020F0502020204030204"/>
              </a:endParaRPr>
            </a:p>
          </p:txBody>
        </p:sp>
        <p:pic>
          <p:nvPicPr>
            <p:cNvPr id="8" name="Picture 30">
              <a:extLst>
                <a:ext uri="{FF2B5EF4-FFF2-40B4-BE49-F238E27FC236}">
                  <a16:creationId xmlns:a16="http://schemas.microsoft.com/office/drawing/2014/main" id="{6C396E30-6DD8-42FF-91F7-C6DA14939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9610" y="1715442"/>
              <a:ext cx="3770834" cy="1838283"/>
            </a:xfrm>
            <a:prstGeom prst="rect">
              <a:avLst/>
            </a:prstGeom>
          </p:spPr>
        </p:pic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D4787603-30FD-4A8F-A29A-3645DED2FCE0}"/>
              </a:ext>
            </a:extLst>
          </p:cNvPr>
          <p:cNvGrpSpPr/>
          <p:nvPr/>
        </p:nvGrpSpPr>
        <p:grpSpPr>
          <a:xfrm>
            <a:off x="7267534" y="1317754"/>
            <a:ext cx="3770836" cy="2615898"/>
            <a:chOff x="7007674" y="1230785"/>
            <a:chExt cx="3770836" cy="2615898"/>
          </a:xfrm>
        </p:grpSpPr>
        <p:pic>
          <p:nvPicPr>
            <p:cNvPr id="10" name="Picture 32">
              <a:extLst>
                <a:ext uri="{FF2B5EF4-FFF2-40B4-BE49-F238E27FC236}">
                  <a16:creationId xmlns:a16="http://schemas.microsoft.com/office/drawing/2014/main" id="{3A88E1E2-433F-47D1-8790-B807B5FA16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7956"/>
            <a:stretch/>
          </p:blipFill>
          <p:spPr>
            <a:xfrm>
              <a:off x="7007675" y="1771840"/>
              <a:ext cx="3770835" cy="2074843"/>
            </a:xfrm>
            <a:prstGeom prst="rect">
              <a:avLst/>
            </a:prstGeom>
          </p:spPr>
        </p:pic>
        <p:sp>
          <p:nvSpPr>
            <p:cNvPr id="11" name="CustomShape 5">
              <a:extLst>
                <a:ext uri="{FF2B5EF4-FFF2-40B4-BE49-F238E27FC236}">
                  <a16:creationId xmlns:a16="http://schemas.microsoft.com/office/drawing/2014/main" id="{BED1159C-BC1D-4A03-A02B-0328639F7CC2}"/>
                </a:ext>
              </a:extLst>
            </p:cNvPr>
            <p:cNvSpPr/>
            <p:nvPr/>
          </p:nvSpPr>
          <p:spPr>
            <a:xfrm>
              <a:off x="7007674" y="1230785"/>
              <a:ext cx="3770836" cy="32229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it-IT" sz="3200" b="1" spc="-1" dirty="0">
                  <a:solidFill>
                    <a:srgbClr val="97A0B1"/>
                  </a:solidFill>
                  <a:latin typeface="Calibri" panose="020F0502020204030204"/>
                </a:rPr>
                <a:t>MSL website &amp; </a:t>
              </a:r>
              <a:r>
                <a:rPr lang="it-IT" sz="3200" b="1" spc="-1" dirty="0" err="1">
                  <a:solidFill>
                    <a:srgbClr val="97A0B1"/>
                  </a:solidFill>
                  <a:latin typeface="Calibri" panose="020F0502020204030204"/>
                </a:rPr>
                <a:t>portal</a:t>
              </a:r>
              <a:endParaRPr lang="pt-PT" sz="3200" b="1" spc="-1" dirty="0">
                <a:solidFill>
                  <a:srgbClr val="97A0B1"/>
                </a:solidFill>
                <a:latin typeface="Calibri" panose="020F0502020204030204"/>
              </a:endParaRP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53A5F76D-E7DF-4192-817A-1E74C8C4A159}"/>
              </a:ext>
            </a:extLst>
          </p:cNvPr>
          <p:cNvGrpSpPr/>
          <p:nvPr/>
        </p:nvGrpSpPr>
        <p:grpSpPr>
          <a:xfrm>
            <a:off x="503647" y="3888668"/>
            <a:ext cx="5950612" cy="1821412"/>
            <a:chOff x="793133" y="3942608"/>
            <a:chExt cx="5950612" cy="1821412"/>
          </a:xfrm>
        </p:grpSpPr>
        <p:grpSp>
          <p:nvGrpSpPr>
            <p:cNvPr id="13" name="Gruppo 10">
              <a:extLst>
                <a:ext uri="{FF2B5EF4-FFF2-40B4-BE49-F238E27FC236}">
                  <a16:creationId xmlns:a16="http://schemas.microsoft.com/office/drawing/2014/main" id="{CEE87675-C175-42D0-8948-571E41991BE9}"/>
                </a:ext>
              </a:extLst>
            </p:cNvPr>
            <p:cNvGrpSpPr/>
            <p:nvPr/>
          </p:nvGrpSpPr>
          <p:grpSpPr>
            <a:xfrm>
              <a:off x="793133" y="3942608"/>
              <a:ext cx="5302867" cy="1627870"/>
              <a:chOff x="5588184" y="1340925"/>
              <a:chExt cx="8491647" cy="2606760"/>
            </a:xfrm>
          </p:grpSpPr>
          <p:pic>
            <p:nvPicPr>
              <p:cNvPr id="15" name="Immagine 16" descr="Schermata 2017-10-18 alle 15.07.59.png">
                <a:extLst>
                  <a:ext uri="{FF2B5EF4-FFF2-40B4-BE49-F238E27FC236}">
                    <a16:creationId xmlns:a16="http://schemas.microsoft.com/office/drawing/2014/main" id="{78A0F105-6544-44CF-A5C4-6F6B333FF6A4}"/>
                  </a:ext>
                </a:extLst>
              </p:cNvPr>
              <p:cNvPicPr/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1560551" y="1587367"/>
                <a:ext cx="2519280" cy="433484"/>
              </a:xfrm>
              <a:prstGeom prst="rect">
                <a:avLst/>
              </a:prstGeom>
              <a:ln>
                <a:noFill/>
              </a:ln>
              <a:effectLst>
                <a:outerShdw blurRad="1016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6" name="Immagine 23">
                <a:extLst>
                  <a:ext uri="{FF2B5EF4-FFF2-40B4-BE49-F238E27FC236}">
                    <a16:creationId xmlns:a16="http://schemas.microsoft.com/office/drawing/2014/main" id="{D5D50C4E-1AF7-4C6B-824E-AD75790B549C}"/>
                  </a:ext>
                </a:extLst>
              </p:cNvPr>
              <p:cNvPicPr/>
              <p:nvPr/>
            </p:nvPicPr>
            <p:blipFill rotWithShape="1"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588184" y="1359479"/>
                <a:ext cx="3488499" cy="2055565"/>
              </a:xfrm>
              <a:prstGeom prst="rect">
                <a:avLst/>
              </a:prstGeom>
              <a:ln>
                <a:noFill/>
              </a:ln>
              <a:effectLst>
                <a:outerShdw blurRad="105569" dist="38100" dir="2700000" sx="99730" sy="99730" algn="tl" rotWithShape="0">
                  <a:prstClr val="black">
                    <a:alpha val="55000"/>
                  </a:prstClr>
                </a:outerShdw>
              </a:effectLst>
            </p:spPr>
          </p:pic>
          <p:pic>
            <p:nvPicPr>
              <p:cNvPr id="17" name="Immagine 20">
                <a:extLst>
                  <a:ext uri="{FF2B5EF4-FFF2-40B4-BE49-F238E27FC236}">
                    <a16:creationId xmlns:a16="http://schemas.microsoft.com/office/drawing/2014/main" id="{FC883A36-F75E-42C9-82C9-D58CC7F6C463}"/>
                  </a:ext>
                </a:extLst>
              </p:cNvPr>
              <p:cNvPicPr/>
              <p:nvPr/>
            </p:nvPicPr>
            <p:blipFill>
              <a:blip r:embed="rId7"/>
              <a:stretch/>
            </p:blipFill>
            <p:spPr>
              <a:xfrm>
                <a:off x="5808500" y="1340925"/>
                <a:ext cx="4258440" cy="23706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8" name="Immagine 21">
                <a:extLst>
                  <a:ext uri="{FF2B5EF4-FFF2-40B4-BE49-F238E27FC236}">
                    <a16:creationId xmlns:a16="http://schemas.microsoft.com/office/drawing/2014/main" id="{7ED836CA-CD59-490A-9C31-A292548030C0}"/>
                  </a:ext>
                </a:extLst>
              </p:cNvPr>
              <p:cNvPicPr/>
              <p:nvPr/>
            </p:nvPicPr>
            <p:blipFill>
              <a:blip r:embed="rId8"/>
              <a:stretch/>
            </p:blipFill>
            <p:spPr>
              <a:xfrm>
                <a:off x="6217100" y="1416165"/>
                <a:ext cx="4258440" cy="23706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9" name="Immagine 22">
                <a:extLst>
                  <a:ext uri="{FF2B5EF4-FFF2-40B4-BE49-F238E27FC236}">
                    <a16:creationId xmlns:a16="http://schemas.microsoft.com/office/drawing/2014/main" id="{8237F02C-C2B0-4F83-9F76-2A08EB062F45}"/>
                  </a:ext>
                </a:extLst>
              </p:cNvPr>
              <p:cNvPicPr/>
              <p:nvPr/>
            </p:nvPicPr>
            <p:blipFill>
              <a:blip r:embed="rId9"/>
              <a:stretch/>
            </p:blipFill>
            <p:spPr>
              <a:xfrm>
                <a:off x="6587180" y="1492845"/>
                <a:ext cx="4258440" cy="23706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0" name="Immagine 23">
                <a:extLst>
                  <a:ext uri="{FF2B5EF4-FFF2-40B4-BE49-F238E27FC236}">
                    <a16:creationId xmlns:a16="http://schemas.microsoft.com/office/drawing/2014/main" id="{D7E411DC-6947-4FA3-A8CA-E5E0C0BE23C0}"/>
                  </a:ext>
                </a:extLst>
              </p:cNvPr>
              <p:cNvPicPr/>
              <p:nvPr/>
            </p:nvPicPr>
            <p:blipFill>
              <a:blip r:embed="rId10"/>
              <a:stretch/>
            </p:blipFill>
            <p:spPr>
              <a:xfrm>
                <a:off x="6973820" y="1577085"/>
                <a:ext cx="4258440" cy="2370600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14" name="Picture 35">
              <a:extLst>
                <a:ext uri="{FF2B5EF4-FFF2-40B4-BE49-F238E27FC236}">
                  <a16:creationId xmlns:a16="http://schemas.microsoft.com/office/drawing/2014/main" id="{F6C9AA81-DF08-4073-A818-960152E88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522759" y="4560986"/>
              <a:ext cx="2220986" cy="1203034"/>
            </a:xfrm>
            <a:prstGeom prst="rect">
              <a:avLst/>
            </a:prstGeom>
          </p:spPr>
        </p:pic>
      </p:grpSp>
      <p:sp>
        <p:nvSpPr>
          <p:cNvPr id="21" name="TextBox 38">
            <a:extLst>
              <a:ext uri="{FF2B5EF4-FFF2-40B4-BE49-F238E27FC236}">
                <a16:creationId xmlns:a16="http://schemas.microsoft.com/office/drawing/2014/main" id="{B9F99EDC-262B-453A-A2C3-2D68C2012873}"/>
              </a:ext>
            </a:extLst>
          </p:cNvPr>
          <p:cNvSpPr txBox="1"/>
          <p:nvPr/>
        </p:nvSpPr>
        <p:spPr>
          <a:xfrm>
            <a:off x="7097502" y="4065446"/>
            <a:ext cx="41109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/>
              <a:t>+ papers, conference </a:t>
            </a:r>
            <a:r>
              <a:rPr lang="en-GB" sz="2600" dirty="0" err="1"/>
              <a:t>presen-tations</a:t>
            </a:r>
            <a:r>
              <a:rPr lang="en-GB" sz="2600" dirty="0"/>
              <a:t> and workshops (EGU, AGU) seminar series, MSL Community Meetings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DF277E89-EB10-4E58-875D-741C534FA0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767" y="6549134"/>
            <a:ext cx="724627" cy="25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695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818</Words>
  <Application>Microsoft Macintosh PowerPoint</Application>
  <PresentationFormat>Widescreen</PresentationFormat>
  <Paragraphs>111</Paragraphs>
  <Slides>13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Open Sans</vt:lpstr>
      <vt:lpstr>Segoe UI</vt:lpstr>
      <vt:lpstr>Wingdings</vt:lpstr>
      <vt:lpstr>Tema di Office</vt:lpstr>
      <vt:lpstr>Presentazione standard di PowerPoint</vt:lpstr>
      <vt:lpstr>Large-scale behaviour – controlled at small scale </vt:lpstr>
      <vt:lpstr>The MSL community today</vt:lpstr>
      <vt:lpstr>New MSL domain: Field Scale Laboratories</vt:lpstr>
      <vt:lpstr>Presentazione standard di PowerPoint</vt:lpstr>
      <vt:lpstr>Presentazione standard di PowerPoint</vt:lpstr>
      <vt:lpstr>Data Sharing: the MSL Data Publication Chain</vt:lpstr>
      <vt:lpstr>Trans-National Access (TNA)</vt:lpstr>
      <vt:lpstr>Outreach and Dissemination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Barbara Angioni</dc:creator>
  <cp:lastModifiedBy>Karl_EPOS ERIC </cp:lastModifiedBy>
  <cp:revision>26</cp:revision>
  <dcterms:created xsi:type="dcterms:W3CDTF">2026-02-14T10:36:05Z</dcterms:created>
  <dcterms:modified xsi:type="dcterms:W3CDTF">2026-03-16T10:59:16Z</dcterms:modified>
</cp:coreProperties>
</file>