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iuHczwqhaKVeg+QorwOqTVzUJ2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3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cc227711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cc227711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cc227711e4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cc227711e4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cc227711e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3cc227711e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c227711e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cc227711e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437adfb8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39437adfb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sunamidata.or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6995" y="2474078"/>
            <a:ext cx="3135443" cy="313544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 txBox="1"/>
          <p:nvPr/>
        </p:nvSpPr>
        <p:spPr>
          <a:xfrm>
            <a:off x="4472438" y="2474078"/>
            <a:ext cx="6466200" cy="3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 b="0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TC</a:t>
            </a:r>
            <a:r>
              <a:rPr lang="en-GB" sz="6000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S Tsunami:</a:t>
            </a:r>
            <a:br>
              <a:rPr lang="en-GB" sz="6000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</a:br>
            <a:r>
              <a:rPr lang="en-GB" sz="6000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Two Years on a Boat</a:t>
            </a:r>
            <a:endParaRPr dirty="0">
              <a:solidFill>
                <a:srgbClr val="002060"/>
              </a:solidFill>
              <a:latin typeface="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/>
        </p:nvSpPr>
        <p:spPr>
          <a:xfrm>
            <a:off x="1676400" y="2781995"/>
            <a:ext cx="10424700" cy="1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3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on our Meet&amp;Greet Poster</a:t>
            </a:r>
            <a:endParaRPr sz="3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3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>
            <a:spLocks noGrp="1"/>
          </p:cNvSpPr>
          <p:nvPr>
            <p:ph type="title"/>
          </p:nvPr>
        </p:nvSpPr>
        <p:spPr>
          <a:xfrm>
            <a:off x="2543325" y="480825"/>
            <a:ext cx="83532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980000"/>
                </a:solidFill>
              </a:rPr>
              <a:t>TCS Consortium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46" name="Google Shape;46;p2" title="Geograph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127" y="1490925"/>
            <a:ext cx="4877800" cy="399547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/>
          <p:nvPr/>
        </p:nvSpPr>
        <p:spPr>
          <a:xfrm>
            <a:off x="405925" y="1388213"/>
            <a:ext cx="74451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Preparatory activity started in September 2018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Candidate Status Granted by the GA in July 2021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 TCS Status Granted by the GA in December 2023</a:t>
            </a:r>
            <a:b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Partner Organizations from 11 countries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GB" sz="2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Partners joined in 2025</a:t>
            </a: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-GB" sz="2300">
                <a:latin typeface="Calibri"/>
                <a:ea typeface="Calibri"/>
                <a:cs typeface="Calibri"/>
                <a:sym typeface="Calibri"/>
              </a:rPr>
            </a:b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2 institutions about to join in 2026:</a:t>
            </a:r>
            <a:br>
              <a:rPr lang="en-GB" sz="2300">
                <a:latin typeface="Calibri"/>
                <a:ea typeface="Calibri"/>
                <a:cs typeface="Calibri"/>
                <a:sym typeface="Calibri"/>
              </a:rPr>
            </a:b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TCS Budget 2026: €223K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Char char="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both Scientific and Societal Relevance (DRM)</a:t>
            </a:r>
            <a:br>
              <a:rPr lang="en-GB" sz="2300">
                <a:latin typeface="Calibri"/>
                <a:ea typeface="Calibri"/>
                <a:cs typeface="Calibri"/>
                <a:sym typeface="Calibri"/>
              </a:rPr>
            </a:b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4613540" y="3244945"/>
            <a:ext cx="1156666" cy="460015"/>
            <a:chOff x="6112375" y="5526860"/>
            <a:chExt cx="1485000" cy="590596"/>
          </a:xfrm>
        </p:grpSpPr>
        <p:sp>
          <p:nvSpPr>
            <p:cNvPr id="49" name="Google Shape;49;p2"/>
            <p:cNvSpPr/>
            <p:nvPr/>
          </p:nvSpPr>
          <p:spPr>
            <a:xfrm>
              <a:off x="6112375" y="5530925"/>
              <a:ext cx="1485000" cy="581400"/>
            </a:xfrm>
            <a:prstGeom prst="rect">
              <a:avLst/>
            </a:prstGeom>
            <a:solidFill>
              <a:srgbClr val="FFFFFF"/>
            </a:solidFill>
            <a:ln w="148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200" tIns="71200" rIns="71200" bIns="712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pic>
          <p:nvPicPr>
            <p:cNvPr id="50" name="Google Shape;50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12850" y="5526860"/>
              <a:ext cx="1439923" cy="59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51;p2"/>
          <p:cNvGrpSpPr/>
          <p:nvPr/>
        </p:nvGrpSpPr>
        <p:grpSpPr>
          <a:xfrm>
            <a:off x="5923802" y="3298941"/>
            <a:ext cx="1135837" cy="330609"/>
            <a:chOff x="82700" y="4393325"/>
            <a:chExt cx="1537200" cy="479700"/>
          </a:xfrm>
        </p:grpSpPr>
        <p:sp>
          <p:nvSpPr>
            <p:cNvPr id="52" name="Google Shape;52;p2"/>
            <p:cNvSpPr/>
            <p:nvPr/>
          </p:nvSpPr>
          <p:spPr>
            <a:xfrm>
              <a:off x="82700" y="4393325"/>
              <a:ext cx="1537200" cy="479700"/>
            </a:xfrm>
            <a:prstGeom prst="rect">
              <a:avLst/>
            </a:prstGeom>
            <a:solidFill>
              <a:srgbClr val="FFFFFF"/>
            </a:solidFill>
            <a:ln w="131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3000" tIns="63000" rIns="63000" bIns="63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4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Google Shape;5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013" y="4450623"/>
              <a:ext cx="1439923" cy="393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2"/>
          <p:cNvSpPr/>
          <p:nvPr/>
        </p:nvSpPr>
        <p:spPr>
          <a:xfrm>
            <a:off x="7806350" y="3068325"/>
            <a:ext cx="843300" cy="4023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205001" y="3911802"/>
            <a:ext cx="728100" cy="3306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5703" y="3857626"/>
            <a:ext cx="728100" cy="59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3262" y="3864713"/>
            <a:ext cx="617075" cy="6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 rotWithShape="1">
          <a:blip r:embed="rId3">
            <a:alphaModFix/>
          </a:blip>
          <a:srcRect l="21409" t="12027" r="24116" b="15609"/>
          <a:stretch/>
        </p:blipFill>
        <p:spPr>
          <a:xfrm>
            <a:off x="8358588" y="3069100"/>
            <a:ext cx="3604372" cy="26931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151" y="3069100"/>
            <a:ext cx="4554081" cy="26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935212" y="12305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980000"/>
                </a:solidFill>
              </a:rPr>
              <a:t>DDSS provision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65" name="Google Shape;6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9325" y="1141527"/>
            <a:ext cx="4947599" cy="3982450"/>
          </a:xfrm>
          <a:prstGeom prst="rect">
            <a:avLst/>
          </a:prstGeom>
          <a:noFill/>
          <a:ln>
            <a:noFill/>
          </a:ln>
          <a:effectLst>
            <a:outerShdw blurRad="57150" dist="323850" dir="30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6" name="Google Shape;66;p3"/>
          <p:cNvSpPr txBox="1"/>
          <p:nvPr/>
        </p:nvSpPr>
        <p:spPr>
          <a:xfrm>
            <a:off x="8641351" y="2315412"/>
            <a:ext cx="35628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GB" sz="2400" b="1" i="0" u="none" strike="noStrike" cap="non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br>
              <a:rPr lang="en-GB" sz="2400" b="1" i="0" u="none" strike="noStrike" cap="non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1" u="sng" strike="noStrike" cap="non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https://tsunamidata.org</a:t>
            </a:r>
            <a:endParaRPr sz="1800" b="0" i="1" u="none" strike="noStrike" cap="non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248738" y="2608024"/>
            <a:ext cx="3562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GB" sz="2400" b="1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EPOS ICS-C</a:t>
            </a:r>
            <a:endParaRPr sz="2400" b="0" i="0" u="none" strike="noStrike" cap="non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 rot="5400000">
            <a:off x="8664675" y="404175"/>
            <a:ext cx="1634100" cy="2246100"/>
          </a:xfrm>
          <a:prstGeom prst="bentArrow">
            <a:avLst>
              <a:gd name="adj1" fmla="val 15697"/>
              <a:gd name="adj2" fmla="val 17617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 rot="-5400000" flipH="1">
            <a:off x="1905000" y="412925"/>
            <a:ext cx="1787700" cy="2373600"/>
          </a:xfrm>
          <a:prstGeom prst="bentArrow">
            <a:avLst>
              <a:gd name="adj1" fmla="val 15697"/>
              <a:gd name="adj2" fmla="val 17341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-56055" y="1672475"/>
            <a:ext cx="212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GB" sz="2000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~25 DDSS</a:t>
            </a:r>
            <a:endParaRPr sz="2000" i="0" u="none" strike="noStrike" cap="non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10154745" y="1675626"/>
            <a:ext cx="212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GB" sz="2000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~20 DDSS</a:t>
            </a:r>
            <a:endParaRPr sz="2000" i="0" u="none" strike="noStrike" cap="non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g3cc227711e4_0_0" title="TCS-TSU-Jupyter-Notebooks-Integration-into-the-EPOS-Platform (2).png"/>
          <p:cNvPicPr preferRelativeResize="0"/>
          <p:nvPr/>
        </p:nvPicPr>
        <p:blipFill rotWithShape="1">
          <a:blip r:embed="rId3">
            <a:alphaModFix/>
          </a:blip>
          <a:srcRect t="12712" b="9726"/>
          <a:stretch/>
        </p:blipFill>
        <p:spPr>
          <a:xfrm>
            <a:off x="4187525" y="1072237"/>
            <a:ext cx="7029176" cy="468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3cc227711e4_0_0"/>
          <p:cNvSpPr txBox="1">
            <a:spLocks noGrp="1"/>
          </p:cNvSpPr>
          <p:nvPr>
            <p:ph type="title"/>
          </p:nvPr>
        </p:nvSpPr>
        <p:spPr>
          <a:xfrm>
            <a:off x="2845572" y="473777"/>
            <a:ext cx="46044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New (type of) services</a:t>
            </a:r>
            <a:endParaRPr sz="3600">
              <a:solidFill>
                <a:srgbClr val="980000"/>
              </a:solidFill>
            </a:endParaRPr>
          </a:p>
        </p:txBody>
      </p:sp>
      <p:sp>
        <p:nvSpPr>
          <p:cNvPr id="78" name="Google Shape;78;g3cc227711e4_0_0"/>
          <p:cNvSpPr txBox="1">
            <a:spLocks noGrp="1"/>
          </p:cNvSpPr>
          <p:nvPr>
            <p:ph type="title"/>
          </p:nvPr>
        </p:nvSpPr>
        <p:spPr>
          <a:xfrm>
            <a:off x="61077" y="1579000"/>
            <a:ext cx="2864400" cy="20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134F5C"/>
                </a:solidFill>
              </a:rPr>
              <a:t>Jupyter Notebooks over ICS-C</a:t>
            </a:r>
            <a:br>
              <a:rPr lang="en-GB" sz="3600">
                <a:solidFill>
                  <a:srgbClr val="134F5C"/>
                </a:solidFill>
              </a:rPr>
            </a:br>
            <a:endParaRPr sz="3600">
              <a:solidFill>
                <a:srgbClr val="134F5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c227711e4_3_20"/>
          <p:cNvSpPr txBox="1">
            <a:spLocks noGrp="1"/>
          </p:cNvSpPr>
          <p:nvPr>
            <p:ph type="title"/>
          </p:nvPr>
        </p:nvSpPr>
        <p:spPr>
          <a:xfrm>
            <a:off x="2845572" y="473777"/>
            <a:ext cx="46044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New (type of) services</a:t>
            </a:r>
            <a:endParaRPr sz="3600">
              <a:solidFill>
                <a:srgbClr val="980000"/>
              </a:solidFill>
            </a:endParaRPr>
          </a:p>
        </p:txBody>
      </p:sp>
      <p:sp>
        <p:nvSpPr>
          <p:cNvPr id="84" name="Google Shape;84;g3cc227711e4_3_20"/>
          <p:cNvSpPr txBox="1">
            <a:spLocks noGrp="1"/>
          </p:cNvSpPr>
          <p:nvPr>
            <p:ph type="title"/>
          </p:nvPr>
        </p:nvSpPr>
        <p:spPr>
          <a:xfrm>
            <a:off x="61077" y="1579000"/>
            <a:ext cx="2864400" cy="20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134F5C"/>
                </a:solidFill>
              </a:rPr>
              <a:t>Jupyter Notebooks over ICS-C</a:t>
            </a:r>
            <a:br>
              <a:rPr lang="en-GB" sz="3600">
                <a:solidFill>
                  <a:srgbClr val="134F5C"/>
                </a:solidFill>
              </a:rPr>
            </a:br>
            <a:endParaRPr sz="3600">
              <a:solidFill>
                <a:srgbClr val="134F5C"/>
              </a:solidFill>
            </a:endParaRPr>
          </a:p>
        </p:txBody>
      </p:sp>
      <p:pic>
        <p:nvPicPr>
          <p:cNvPr id="85" name="Google Shape;85;g3cc227711e4_3_20" title="TCS-TSU_J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790" y="1038395"/>
            <a:ext cx="8961725" cy="488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cc227711e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849" y="815032"/>
            <a:ext cx="6742325" cy="481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3cc227711e4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1221" y="4557352"/>
            <a:ext cx="2840149" cy="7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cc227711e4_0_11"/>
          <p:cNvSpPr txBox="1">
            <a:spLocks noGrp="1"/>
          </p:cNvSpPr>
          <p:nvPr>
            <p:ph type="title"/>
          </p:nvPr>
        </p:nvSpPr>
        <p:spPr>
          <a:xfrm>
            <a:off x="-139644" y="1055025"/>
            <a:ext cx="4908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New (type of) services</a:t>
            </a:r>
            <a:endParaRPr sz="3600">
              <a:solidFill>
                <a:srgbClr val="134F5C"/>
              </a:solidFill>
            </a:endParaRPr>
          </a:p>
        </p:txBody>
      </p:sp>
      <p:sp>
        <p:nvSpPr>
          <p:cNvPr id="93" name="Google Shape;93;g3cc227711e4_0_11"/>
          <p:cNvSpPr txBox="1">
            <a:spLocks noGrp="1"/>
          </p:cNvSpPr>
          <p:nvPr>
            <p:ph type="body" idx="1"/>
          </p:nvPr>
        </p:nvSpPr>
        <p:spPr>
          <a:xfrm>
            <a:off x="32251" y="4702248"/>
            <a:ext cx="234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developed with</a:t>
            </a:r>
            <a:endParaRPr sz="2000"/>
          </a:p>
        </p:txBody>
      </p:sp>
      <p:sp>
        <p:nvSpPr>
          <p:cNvPr id="94" name="Google Shape;94;g3cc227711e4_0_11"/>
          <p:cNvSpPr txBox="1">
            <a:spLocks noGrp="1"/>
          </p:cNvSpPr>
          <p:nvPr>
            <p:ph type="body" idx="1"/>
          </p:nvPr>
        </p:nvSpPr>
        <p:spPr>
          <a:xfrm>
            <a:off x="8236651" y="4899423"/>
            <a:ext cx="234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(access restricted)</a:t>
            </a:r>
            <a:endParaRPr sz="2000"/>
          </a:p>
        </p:txBody>
      </p:sp>
      <p:sp>
        <p:nvSpPr>
          <p:cNvPr id="95" name="Google Shape;95;g3cc227711e4_0_11"/>
          <p:cNvSpPr txBox="1">
            <a:spLocks noGrp="1"/>
          </p:cNvSpPr>
          <p:nvPr>
            <p:ph type="body" idx="1"/>
          </p:nvPr>
        </p:nvSpPr>
        <p:spPr>
          <a:xfrm>
            <a:off x="7090588" y="4148849"/>
            <a:ext cx="46485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800">
                <a:solidFill>
                  <a:srgbClr val="980000"/>
                </a:solidFill>
              </a:rPr>
              <a:t>Prime stakeholders:</a:t>
            </a:r>
            <a:endParaRPr sz="1800">
              <a:solidFill>
                <a:srgbClr val="98000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800">
                <a:solidFill>
                  <a:srgbClr val="980000"/>
                </a:solidFill>
              </a:rPr>
              <a:t>Tsunami Service Providers in the NEAM region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96" name="Google Shape;96;g3cc227711e4_0_11"/>
          <p:cNvSpPr txBox="1">
            <a:spLocks noGrp="1"/>
          </p:cNvSpPr>
          <p:nvPr>
            <p:ph type="title"/>
          </p:nvPr>
        </p:nvSpPr>
        <p:spPr>
          <a:xfrm>
            <a:off x="358824" y="1727200"/>
            <a:ext cx="4391100" cy="24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Web-Apps</a:t>
            </a:r>
            <a:br>
              <a:rPr lang="en-GB" sz="3600">
                <a:solidFill>
                  <a:srgbClr val="134F5C"/>
                </a:solidFill>
              </a:rPr>
            </a:br>
            <a:endParaRPr sz="3600">
              <a:solidFill>
                <a:srgbClr val="134F5C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>
                <a:solidFill>
                  <a:srgbClr val="134F5C"/>
                </a:solidFill>
              </a:rPr>
              <a:t>Probabilistic Tsunami </a:t>
            </a:r>
            <a:br>
              <a:rPr lang="en-GB" sz="3200" b="1">
                <a:solidFill>
                  <a:srgbClr val="134F5C"/>
                </a:solidFill>
              </a:rPr>
            </a:br>
            <a:r>
              <a:rPr lang="en-GB" sz="3200" b="1">
                <a:solidFill>
                  <a:srgbClr val="134F5C"/>
                </a:solidFill>
              </a:rPr>
              <a:t>Forecasting in </a:t>
            </a:r>
            <a:br>
              <a:rPr lang="en-GB" sz="3200" b="1">
                <a:solidFill>
                  <a:srgbClr val="134F5C"/>
                </a:solidFill>
              </a:rPr>
            </a:br>
            <a:r>
              <a:rPr lang="en-GB" sz="3200" b="1">
                <a:solidFill>
                  <a:srgbClr val="134F5C"/>
                </a:solidFill>
              </a:rPr>
              <a:t>Mediterranean</a:t>
            </a:r>
            <a:endParaRPr sz="3600">
              <a:solidFill>
                <a:srgbClr val="134F5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c227711e4_0_19"/>
          <p:cNvSpPr txBox="1">
            <a:spLocks noGrp="1"/>
          </p:cNvSpPr>
          <p:nvPr>
            <p:ph type="title"/>
          </p:nvPr>
        </p:nvSpPr>
        <p:spPr>
          <a:xfrm>
            <a:off x="-124459" y="1749859"/>
            <a:ext cx="4908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Web-Apps</a:t>
            </a:r>
            <a:br>
              <a:rPr lang="en-GB" sz="3600">
                <a:solidFill>
                  <a:srgbClr val="134F5C"/>
                </a:solidFill>
              </a:rPr>
            </a:br>
            <a:endParaRPr sz="3600">
              <a:solidFill>
                <a:srgbClr val="134F5C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>
                <a:solidFill>
                  <a:srgbClr val="134F5C"/>
                </a:solidFill>
              </a:rPr>
              <a:t>Volcano-Meteo Tsunami Surrogate</a:t>
            </a:r>
            <a:endParaRPr sz="3600">
              <a:solidFill>
                <a:srgbClr val="134F5C"/>
              </a:solidFill>
            </a:endParaRPr>
          </a:p>
        </p:txBody>
      </p:sp>
      <p:pic>
        <p:nvPicPr>
          <p:cNvPr id="102" name="Google Shape;102;g3cc227711e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375" y="508700"/>
            <a:ext cx="5999898" cy="29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cc227711e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9638" y="3083250"/>
            <a:ext cx="3598125" cy="268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cc227711e4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50" y="3541013"/>
            <a:ext cx="2393275" cy="21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cc227711e4_0_19"/>
          <p:cNvSpPr txBox="1"/>
          <p:nvPr/>
        </p:nvSpPr>
        <p:spPr>
          <a:xfrm>
            <a:off x="525352" y="3725514"/>
            <a:ext cx="38109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Web-app based on pre-calculated scenarios and emulation</a:t>
            </a:r>
            <a:b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(to come in 2026)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3cc227711e4_0_19"/>
          <p:cNvSpPr txBox="1">
            <a:spLocks noGrp="1"/>
          </p:cNvSpPr>
          <p:nvPr>
            <p:ph type="title"/>
          </p:nvPr>
        </p:nvSpPr>
        <p:spPr>
          <a:xfrm>
            <a:off x="-139644" y="1055025"/>
            <a:ext cx="4908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980000"/>
                </a:solidFill>
              </a:rPr>
              <a:t>New (type of) services</a:t>
            </a:r>
            <a:endParaRPr sz="3600">
              <a:solidFill>
                <a:srgbClr val="134F5C"/>
              </a:solidFill>
            </a:endParaRPr>
          </a:p>
        </p:txBody>
      </p:sp>
      <p:pic>
        <p:nvPicPr>
          <p:cNvPr id="107" name="Google Shape;107;g3cc227711e4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8083" y="5020025"/>
            <a:ext cx="2840149" cy="7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cc227711e4_0_19"/>
          <p:cNvSpPr txBox="1">
            <a:spLocks noGrp="1"/>
          </p:cNvSpPr>
          <p:nvPr>
            <p:ph type="body" idx="1"/>
          </p:nvPr>
        </p:nvSpPr>
        <p:spPr>
          <a:xfrm>
            <a:off x="159113" y="5164920"/>
            <a:ext cx="234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developed with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741188" y="4650912"/>
            <a:ext cx="38415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500" b="1"/>
              <a:t>TA Program</a:t>
            </a:r>
            <a:endParaRPr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600"/>
              <a:t>(MYCA Tasks 10, 23)</a:t>
            </a:r>
            <a:endParaRPr sz="2600"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2861350" y="529175"/>
            <a:ext cx="7989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741B47"/>
                </a:solidFill>
              </a:rPr>
              <a:t>Fostering TA provision in EPOS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5373601" y="1598200"/>
            <a:ext cx="6564600" cy="3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(HPC-)software and workflow TA-installations @ INGV (Rome), Uni Malaga, NGI (Oslo) with HPC support by CINECA: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38900"/>
              </a:buClr>
              <a:buSzPts val="2200"/>
              <a:buFont typeface="Calibri"/>
              <a:buChar char="●"/>
            </a:pPr>
            <a:r>
              <a:rPr lang="en-GB" sz="2200">
                <a:solidFill>
                  <a:srgbClr val="438900"/>
                </a:solidFill>
                <a:latin typeface="Calibri"/>
                <a:ea typeface="Calibri"/>
                <a:cs typeface="Calibri"/>
                <a:sym typeface="Calibri"/>
              </a:rPr>
              <a:t>TA2-531-3 HySEA - Earthquake and landslide generated tsunami simulations</a:t>
            </a:r>
            <a:endParaRPr sz="2200">
              <a:solidFill>
                <a:srgbClr val="438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38900"/>
              </a:buClr>
              <a:buSzPts val="2200"/>
              <a:buFont typeface="Calibri"/>
              <a:buChar char="●"/>
            </a:pPr>
            <a:r>
              <a:rPr lang="en-GB" sz="2200">
                <a:solidFill>
                  <a:srgbClr val="438900"/>
                </a:solidFill>
                <a:latin typeface="Calibri"/>
                <a:ea typeface="Calibri"/>
                <a:cs typeface="Calibri"/>
                <a:sym typeface="Calibri"/>
              </a:rPr>
              <a:t>TA2-532-1 BingClaw - Model for simulating dynamics of cohesive landslides</a:t>
            </a:r>
            <a:endParaRPr sz="2200">
              <a:solidFill>
                <a:srgbClr val="438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38900"/>
              </a:buClr>
              <a:buSzPts val="2200"/>
              <a:buFont typeface="Calibri"/>
              <a:buChar char="●"/>
            </a:pPr>
            <a:r>
              <a:rPr lang="en-GB" sz="2200">
                <a:solidFill>
                  <a:srgbClr val="438900"/>
                </a:solidFill>
                <a:latin typeface="Calibri"/>
                <a:ea typeface="Calibri"/>
                <a:cs typeface="Calibri"/>
                <a:sym typeface="Calibri"/>
              </a:rPr>
              <a:t>TA2-541-3/4/5/6/7/8 - Probabilistic Tsunami Hazard Assessment (PTHA)</a:t>
            </a:r>
            <a:endParaRPr sz="2200">
              <a:solidFill>
                <a:srgbClr val="438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15+ TA-projects funded with support for numerical experiment design and HPC resources (CINECA HPC)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423" y="1719575"/>
            <a:ext cx="3735076" cy="13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 title="EPOS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16" y="4650900"/>
            <a:ext cx="1311808" cy="5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/>
          <p:nvPr/>
        </p:nvSpPr>
        <p:spPr>
          <a:xfrm>
            <a:off x="2172200" y="3187725"/>
            <a:ext cx="895500" cy="1440300"/>
          </a:xfrm>
          <a:prstGeom prst="down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rgbClr val="438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306587" y="3307137"/>
            <a:ext cx="4917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200">
                <a:solidFill>
                  <a:srgbClr val="999999"/>
                </a:solidFill>
              </a:rPr>
              <a:t>Update EPOS TA-framework based on experience and know-how gained with Geo-INQUIRE (e.g., admission, KPIs, …)</a:t>
            </a:r>
            <a:endParaRPr sz="2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37adfb86_1_0"/>
          <p:cNvSpPr txBox="1">
            <a:spLocks noGrp="1"/>
          </p:cNvSpPr>
          <p:nvPr>
            <p:ph type="body" idx="1"/>
          </p:nvPr>
        </p:nvSpPr>
        <p:spPr>
          <a:xfrm>
            <a:off x="324665" y="4101438"/>
            <a:ext cx="110667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i="1"/>
              <a:t>Expected SRA outcomes:</a:t>
            </a:r>
            <a:endParaRPr sz="2000" b="1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Terms of Reference (ToR) for a new EPOS Cross-TCS Multirisk Working Group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List of the existing and planned Risk DDSS elements across TCSs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Mapping key end-users and external stakeholders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Pilot multirisk use-cases implementation plan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Multirisk roadmap report</a:t>
            </a:r>
            <a:endParaRPr sz="1800"/>
          </a:p>
        </p:txBody>
      </p:sp>
      <p:sp>
        <p:nvSpPr>
          <p:cNvPr id="125" name="Google Shape;125;g39437adfb86_1_0"/>
          <p:cNvSpPr txBox="1">
            <a:spLocks noGrp="1"/>
          </p:cNvSpPr>
          <p:nvPr>
            <p:ph type="title"/>
          </p:nvPr>
        </p:nvSpPr>
        <p:spPr>
          <a:xfrm>
            <a:off x="2861352" y="529176"/>
            <a:ext cx="45429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>
                <a:solidFill>
                  <a:srgbClr val="741B47"/>
                </a:solidFill>
              </a:rPr>
              <a:t>Cross-TCS activity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126" name="Google Shape;126;g39437adfb86_1_0"/>
          <p:cNvSpPr txBox="1">
            <a:spLocks noGrp="1"/>
          </p:cNvSpPr>
          <p:nvPr>
            <p:ph type="body" idx="1"/>
          </p:nvPr>
        </p:nvSpPr>
        <p:spPr>
          <a:xfrm>
            <a:off x="373751" y="1421503"/>
            <a:ext cx="11066700" cy="2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lvl="0" indent="-50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EPOS 2026 Sponsored Research Activity (SRA) entitled:</a:t>
            </a:r>
            <a:endParaRPr/>
          </a:p>
          <a:p>
            <a:pPr marL="228600" lvl="0" indent="-50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"</a:t>
            </a:r>
            <a:r>
              <a:rPr lang="en-GB" i="1">
                <a:solidFill>
                  <a:srgbClr val="38761D"/>
                </a:solidFill>
              </a:rPr>
              <a:t>Exploring cross-TCS collaboration framework on Multi-Risk Products</a:t>
            </a:r>
            <a:r>
              <a:rPr lang="en-GB"/>
              <a:t>"</a:t>
            </a:r>
            <a:endParaRPr/>
          </a:p>
          <a:p>
            <a:pPr marL="228600" lvl="0" indent="-50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in coop. with </a:t>
            </a:r>
            <a:r>
              <a:rPr lang="en-GB" sz="2000" b="1" i="1"/>
              <a:t>TCS SEIS</a:t>
            </a:r>
            <a:r>
              <a:rPr lang="en-GB" sz="2000"/>
              <a:t> (ETHZ, EUCENTRE, AUTH), </a:t>
            </a:r>
            <a:r>
              <a:rPr lang="en-GB" sz="2000" b="1" i="1"/>
              <a:t>AH</a:t>
            </a:r>
            <a:r>
              <a:rPr lang="en-GB" sz="2000"/>
              <a:t> (IG PAS), </a:t>
            </a:r>
            <a:r>
              <a:rPr lang="en-GB" sz="2000" b="1" i="1"/>
              <a:t>GEOM</a:t>
            </a:r>
            <a:r>
              <a:rPr lang="en-GB" sz="2000"/>
              <a:t> (LTU), </a:t>
            </a:r>
            <a:r>
              <a:rPr lang="en-GB" sz="2000" b="1" i="1"/>
              <a:t>VOLC</a:t>
            </a:r>
            <a:r>
              <a:rPr lang="en-GB" sz="2000"/>
              <a:t> (INGV, CSIC), candidate </a:t>
            </a:r>
            <a:r>
              <a:rPr lang="en-GB" sz="2000" b="1" i="1"/>
              <a:t>TCS BED</a:t>
            </a:r>
            <a:r>
              <a:rPr lang="en-GB" sz="2000"/>
              <a:t> (EUCENTRE)</a:t>
            </a:r>
            <a:endParaRPr sz="2000"/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300"/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200"/>
              <a:t>Initiated during 2025 EPOS Days, this SRA goes in-line with                        SO2 “</a:t>
            </a:r>
            <a:r>
              <a:rPr lang="en-GB" sz="2200" i="1"/>
              <a:t>Cultivate multidisciplinary research</a:t>
            </a:r>
            <a:r>
              <a:rPr lang="en-GB" sz="2200"/>
              <a:t>” and SO3 “</a:t>
            </a:r>
            <a:r>
              <a:rPr lang="en-GB" sz="2200" i="1"/>
              <a:t>Enhance and disseminate the EPOS societal value</a:t>
            </a:r>
            <a:r>
              <a:rPr lang="en-GB" sz="2200"/>
              <a:t>”</a:t>
            </a:r>
            <a:endParaRPr sz="2200"/>
          </a:p>
        </p:txBody>
      </p:sp>
      <p:pic>
        <p:nvPicPr>
          <p:cNvPr id="127" name="Google Shape;127;g39437adfb86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6137" y="3370430"/>
            <a:ext cx="1346375" cy="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Macintosh PowerPoint</Application>
  <PresentationFormat>Widescreen</PresentationFormat>
  <Paragraphs>57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di Office</vt:lpstr>
      <vt:lpstr>Presentazione standard di PowerPoint</vt:lpstr>
      <vt:lpstr>TCS Consortium</vt:lpstr>
      <vt:lpstr>DDSS provision</vt:lpstr>
      <vt:lpstr>New (type of) services</vt:lpstr>
      <vt:lpstr>New (type of) services</vt:lpstr>
      <vt:lpstr>New (type of) services</vt:lpstr>
      <vt:lpstr>Web-Apps  Volcano-Meteo Tsunami Surrogate</vt:lpstr>
      <vt:lpstr>Fostering TA provision in EPOS</vt:lpstr>
      <vt:lpstr>Cross-TCS activity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Angioni</dc:creator>
  <cp:lastModifiedBy>Karl_EPOS ERIC </cp:lastModifiedBy>
  <cp:revision>1</cp:revision>
  <dcterms:created xsi:type="dcterms:W3CDTF">2026-02-14T10:36:05Z</dcterms:created>
  <dcterms:modified xsi:type="dcterms:W3CDTF">2026-03-16T11:35:18Z</dcterms:modified>
</cp:coreProperties>
</file>