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79" r:id="rId4"/>
    <p:sldId id="281" r:id="rId5"/>
    <p:sldId id="274" r:id="rId6"/>
    <p:sldId id="276" r:id="rId7"/>
    <p:sldId id="280" r:id="rId8"/>
    <p:sldId id="287" r:id="rId9"/>
    <p:sldId id="282" r:id="rId10"/>
    <p:sldId id="283" r:id="rId11"/>
    <p:sldId id="286" r:id="rId12"/>
    <p:sldId id="265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368"/>
    <a:srgbClr val="FDDB1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/>
    <p:restoredTop sz="94704"/>
  </p:normalViewPr>
  <p:slideViewPr>
    <p:cSldViewPr snapToGrid="0">
      <p:cViewPr varScale="1">
        <p:scale>
          <a:sx n="118" d="100"/>
          <a:sy n="118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iovanna.maracchia@ingv.it" TargetMode="External"/><Relationship Id="rId2" Type="http://schemas.openxmlformats.org/officeDocument/2006/relationships/hyperlink" Target="mailto:karl.stuebe@epos-eric.e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cation@epos-eric.e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0B6A92C-A3C6-B34F-B275-D8566501F34C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2060"/>
                </a:solidFill>
                <a:latin typeface=""/>
              </a:rPr>
              <a:t>EPOS Community </a:t>
            </a:r>
            <a:r>
              <a:rPr lang="it-IT" sz="4000" b="1" dirty="0" err="1">
                <a:solidFill>
                  <a:srgbClr val="002060"/>
                </a:solidFill>
                <a:latin typeface=""/>
              </a:rPr>
              <a:t>Values</a:t>
            </a:r>
            <a:br>
              <a:rPr lang="it-IT" sz="4000" dirty="0">
                <a:solidFill>
                  <a:srgbClr val="002060"/>
                </a:solidFill>
                <a:latin typeface=""/>
              </a:rPr>
            </a:br>
            <a:r>
              <a:rPr lang="it-IT" sz="4000" dirty="0" err="1">
                <a:solidFill>
                  <a:srgbClr val="002060"/>
                </a:solidFill>
                <a:latin typeface=""/>
              </a:rPr>
              <a:t>Respect</a:t>
            </a:r>
            <a:r>
              <a:rPr lang="it-IT" sz="4000" dirty="0">
                <a:solidFill>
                  <a:srgbClr val="002060"/>
                </a:solidFill>
                <a:latin typeface=""/>
              </a:rPr>
              <a:t> • </a:t>
            </a:r>
            <a:r>
              <a:rPr lang="it-IT" sz="4000" dirty="0" err="1">
                <a:solidFill>
                  <a:srgbClr val="002060"/>
                </a:solidFill>
                <a:latin typeface=""/>
              </a:rPr>
              <a:t>Integrity</a:t>
            </a:r>
            <a:r>
              <a:rPr lang="it-IT" sz="4000" dirty="0">
                <a:solidFill>
                  <a:srgbClr val="002060"/>
                </a:solidFill>
                <a:latin typeface=""/>
              </a:rPr>
              <a:t> • </a:t>
            </a:r>
            <a:r>
              <a:rPr lang="it-IT" sz="4000" dirty="0" err="1">
                <a:solidFill>
                  <a:srgbClr val="002060"/>
                </a:solidFill>
                <a:latin typeface=""/>
              </a:rPr>
              <a:t>Inclusion</a:t>
            </a:r>
            <a:endParaRPr lang="it-IT" sz="4000" dirty="0">
              <a:solidFill>
                <a:srgbClr val="002060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D2441-0D9E-E378-CEBA-291DECA9D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642557"/>
          </a:xfrm>
        </p:spPr>
        <p:txBody>
          <a:bodyPr>
            <a:normAutofit/>
          </a:bodyPr>
          <a:lstStyle/>
          <a:p>
            <a:r>
              <a:rPr lang="it-IT" sz="3200" dirty="0" err="1"/>
              <a:t>Tuesday</a:t>
            </a:r>
            <a:r>
              <a:rPr lang="it-IT" sz="3200" dirty="0"/>
              <a:t> 19.30-22.00 - </a:t>
            </a:r>
            <a:r>
              <a:rPr lang="it-IT" sz="3200" b="1" dirty="0" err="1"/>
              <a:t>Obicà</a:t>
            </a:r>
            <a:r>
              <a:rPr lang="it-IT" sz="3200" b="1" dirty="0"/>
              <a:t> Mozzarella Bar – via Roma 143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A45263-2B21-E78B-45FC-AB5AB3C6CA28}"/>
              </a:ext>
            </a:extLst>
          </p:cNvPr>
          <p:cNvSpPr txBox="1">
            <a:spLocks/>
          </p:cNvSpPr>
          <p:nvPr/>
        </p:nvSpPr>
        <p:spPr>
          <a:xfrm>
            <a:off x="838200" y="428387"/>
            <a:ext cx="10515600" cy="106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latin typeface="+mn-lt"/>
              </a:rPr>
              <a:t>Social events: </a:t>
            </a:r>
            <a:r>
              <a:rPr lang="it-IT" sz="3200" b="1" dirty="0">
                <a:solidFill>
                  <a:srgbClr val="A16368"/>
                </a:solidFill>
                <a:latin typeface="+mn-lt"/>
              </a:rPr>
              <a:t>Social </a:t>
            </a:r>
            <a:r>
              <a:rPr lang="it-IT" sz="3200" b="1" dirty="0" err="1">
                <a:solidFill>
                  <a:srgbClr val="A16368"/>
                </a:solidFill>
                <a:latin typeface="+mn-lt"/>
              </a:rPr>
              <a:t>Dinner</a:t>
            </a:r>
            <a:endParaRPr lang="it-IT" sz="3200" b="1" dirty="0">
              <a:solidFill>
                <a:srgbClr val="A16368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E9673E-8859-47CE-13B5-7BB2193B4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1048" b="23041"/>
          <a:stretch>
            <a:fillRect/>
          </a:stretch>
        </p:blipFill>
        <p:spPr>
          <a:xfrm>
            <a:off x="1032946" y="1727201"/>
            <a:ext cx="10089199" cy="4038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641B70-0C36-28CE-DEF3-4A108D1E9323}"/>
              </a:ext>
            </a:extLst>
          </p:cNvPr>
          <p:cNvSpPr txBox="1">
            <a:spLocks/>
          </p:cNvSpPr>
          <p:nvPr/>
        </p:nvSpPr>
        <p:spPr>
          <a:xfrm>
            <a:off x="9480789" y="2082800"/>
            <a:ext cx="2276231" cy="2146300"/>
          </a:xfrm>
          <a:prstGeom prst="ellipse">
            <a:avLst/>
          </a:prstGeom>
          <a:solidFill>
            <a:srgbClr val="FDDB1B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600" b="1" dirty="0" err="1"/>
              <a:t>Bring</a:t>
            </a:r>
            <a:r>
              <a:rPr lang="it-IT" sz="3600" b="1" dirty="0"/>
              <a:t> </a:t>
            </a:r>
            <a:r>
              <a:rPr lang="it-IT" sz="3600" b="1" dirty="0" err="1"/>
              <a:t>your</a:t>
            </a:r>
            <a:r>
              <a:rPr lang="it-IT" sz="3600" b="1" dirty="0"/>
              <a:t> badge!</a:t>
            </a:r>
          </a:p>
          <a:p>
            <a:pPr algn="ctr"/>
            <a:endParaRPr lang="it-IT" sz="3600" b="1" dirty="0"/>
          </a:p>
          <a:p>
            <a:pPr algn="ctr"/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65948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02302-F1FA-76AA-87C8-E0EA8089B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Cagliari walking tour: On Wednesday </a:t>
            </a:r>
            <a:r>
              <a:rPr lang="it-IT" b="1" dirty="0" err="1"/>
              <a:t>afternoon</a:t>
            </a:r>
            <a:r>
              <a:rPr lang="it-IT" b="1" dirty="0"/>
              <a:t> </a:t>
            </a:r>
            <a:r>
              <a:rPr lang="it-IT" dirty="0"/>
              <a:t>– </a:t>
            </a:r>
            <a:r>
              <a:rPr lang="it-IT" b="1" dirty="0"/>
              <a:t>from 3.00 PM</a:t>
            </a:r>
          </a:p>
          <a:p>
            <a:pPr lvl="1"/>
            <a:r>
              <a:rPr lang="it-IT" dirty="0" err="1"/>
              <a:t>Participants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divided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smaller</a:t>
            </a:r>
            <a:r>
              <a:rPr lang="it-IT" dirty="0"/>
              <a:t> groups, and </a:t>
            </a:r>
            <a:r>
              <a:rPr lang="it-IT" dirty="0" err="1"/>
              <a:t>assigned</a:t>
            </a:r>
            <a:r>
              <a:rPr lang="it-IT" dirty="0"/>
              <a:t> to a guide</a:t>
            </a:r>
          </a:p>
          <a:p>
            <a:pPr lvl="1"/>
            <a:r>
              <a:rPr lang="it-IT" dirty="0"/>
              <a:t>Tours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starting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intervals</a:t>
            </a:r>
            <a:r>
              <a:rPr lang="it-IT" dirty="0"/>
              <a:t> to </a:t>
            </a:r>
            <a:r>
              <a:rPr lang="it-IT" dirty="0" err="1"/>
              <a:t>avoid</a:t>
            </a:r>
            <a:r>
              <a:rPr lang="it-IT" dirty="0"/>
              <a:t> </a:t>
            </a:r>
            <a:r>
              <a:rPr lang="it-IT" dirty="0" err="1"/>
              <a:t>queues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u="sng" dirty="0"/>
              <a:t>major</a:t>
            </a:r>
            <a:r>
              <a:rPr lang="it-IT" dirty="0"/>
              <a:t> </a:t>
            </a:r>
            <a:r>
              <a:rPr lang="it-IT" dirty="0" err="1"/>
              <a:t>issues</a:t>
            </a:r>
            <a:r>
              <a:rPr lang="it-IT" dirty="0"/>
              <a:t> with the timing of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assigned</a:t>
            </a:r>
            <a:r>
              <a:rPr lang="it-IT" dirty="0"/>
              <a:t> group, contact the </a:t>
            </a:r>
            <a:r>
              <a:rPr lang="it-IT" dirty="0" err="1"/>
              <a:t>secretariat</a:t>
            </a:r>
            <a:r>
              <a:rPr lang="it-IT" dirty="0"/>
              <a:t> ASAP to be </a:t>
            </a:r>
            <a:r>
              <a:rPr lang="it-IT" dirty="0" err="1"/>
              <a:t>reassigned</a:t>
            </a:r>
            <a:endParaRPr lang="it-IT" dirty="0"/>
          </a:p>
          <a:p>
            <a:pPr lvl="1"/>
            <a:r>
              <a:rPr lang="it-IT" dirty="0"/>
              <a:t>The city tour </a:t>
            </a:r>
            <a:r>
              <a:rPr lang="it-IT" dirty="0" err="1"/>
              <a:t>will</a:t>
            </a:r>
            <a:r>
              <a:rPr lang="it-IT" dirty="0"/>
              <a:t> take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hours: </a:t>
            </a:r>
            <a:r>
              <a:rPr lang="it-IT" dirty="0" err="1"/>
              <a:t>don’t</a:t>
            </a:r>
            <a:r>
              <a:rPr lang="it-IT" dirty="0"/>
              <a:t> </a:t>
            </a:r>
            <a:r>
              <a:rPr lang="it-IT" dirty="0" err="1"/>
              <a:t>forget</a:t>
            </a:r>
            <a:r>
              <a:rPr lang="it-IT" dirty="0"/>
              <a:t> to </a:t>
            </a:r>
            <a:r>
              <a:rPr lang="it-IT" dirty="0" err="1"/>
              <a:t>wear</a:t>
            </a:r>
            <a:r>
              <a:rPr lang="it-IT" dirty="0"/>
              <a:t> </a:t>
            </a:r>
            <a:r>
              <a:rPr lang="it-IT" dirty="0" err="1"/>
              <a:t>comfortable</a:t>
            </a:r>
            <a:r>
              <a:rPr lang="it-IT" dirty="0"/>
              <a:t> </a:t>
            </a:r>
            <a:r>
              <a:rPr lang="it-IT" dirty="0" err="1"/>
              <a:t>shoes</a:t>
            </a:r>
            <a:r>
              <a:rPr lang="it-IT" dirty="0"/>
              <a:t>!</a:t>
            </a:r>
          </a:p>
          <a:p>
            <a:endParaRPr lang="it-IT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3D1B7-1D17-78CA-AF25-34A99342B37F}"/>
              </a:ext>
            </a:extLst>
          </p:cNvPr>
          <p:cNvSpPr txBox="1">
            <a:spLocks/>
          </p:cNvSpPr>
          <p:nvPr/>
        </p:nvSpPr>
        <p:spPr>
          <a:xfrm>
            <a:off x="838200" y="428387"/>
            <a:ext cx="10515600" cy="106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latin typeface="+mn-lt"/>
              </a:rPr>
              <a:t>Social events: </a:t>
            </a:r>
            <a:r>
              <a:rPr lang="it-IT" sz="3200" b="1" dirty="0">
                <a:solidFill>
                  <a:srgbClr val="A16368"/>
                </a:solidFill>
                <a:latin typeface="+mn-lt"/>
              </a:rPr>
              <a:t>Cagliari Walking Tour</a:t>
            </a:r>
          </a:p>
        </p:txBody>
      </p:sp>
    </p:spTree>
    <p:extLst>
      <p:ext uri="{BB962C8B-B14F-4D97-AF65-F5344CB8AC3E}">
        <p14:creationId xmlns:p14="http://schemas.microsoft.com/office/powerpoint/2010/main" val="323154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0B6A92C-A3C6-B34F-B275-D8566501F34C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Enjoy the programme!</a:t>
            </a:r>
          </a:p>
        </p:txBody>
      </p:sp>
    </p:spTree>
    <p:extLst>
      <p:ext uri="{BB962C8B-B14F-4D97-AF65-F5344CB8AC3E}">
        <p14:creationId xmlns:p14="http://schemas.microsoft.com/office/powerpoint/2010/main" val="72162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185A86-DE94-DC0C-6754-F802B91BC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EPOS Days </a:t>
            </a:r>
            <a:r>
              <a:rPr lang="it-IT" dirty="0" err="1"/>
              <a:t>bring</a:t>
            </a:r>
            <a:r>
              <a:rPr lang="it-IT" dirty="0"/>
              <a:t> </a:t>
            </a:r>
            <a:r>
              <a:rPr lang="it-IT" dirty="0" err="1"/>
              <a:t>together</a:t>
            </a:r>
            <a:r>
              <a:rPr lang="it-IT" dirty="0"/>
              <a:t> </a:t>
            </a:r>
            <a:r>
              <a:rPr lang="it-IT" dirty="0" err="1"/>
              <a:t>researchers</a:t>
            </a:r>
            <a:r>
              <a:rPr lang="it-IT" dirty="0"/>
              <a:t>, </a:t>
            </a:r>
            <a:r>
              <a:rPr lang="it-IT" dirty="0" err="1"/>
              <a:t>professionals</a:t>
            </a:r>
            <a:r>
              <a:rPr lang="it-IT" dirty="0"/>
              <a:t>, and </a:t>
            </a:r>
            <a:r>
              <a:rPr lang="it-IT" dirty="0" err="1"/>
              <a:t>collaborators</a:t>
            </a:r>
            <a:r>
              <a:rPr lang="it-IT" dirty="0"/>
              <a:t> from diverse backgrounds.</a:t>
            </a:r>
          </a:p>
          <a:p>
            <a:r>
              <a:rPr lang="it-IT" b="1" dirty="0" err="1"/>
              <a:t>Objective</a:t>
            </a:r>
            <a:r>
              <a:rPr lang="it-IT" b="1" dirty="0"/>
              <a:t>: </a:t>
            </a:r>
            <a:r>
              <a:rPr lang="it-IT" dirty="0" err="1"/>
              <a:t>respectful</a:t>
            </a:r>
            <a:r>
              <a:rPr lang="it-IT" dirty="0"/>
              <a:t>, inclusive, safe and </a:t>
            </a:r>
            <a:r>
              <a:rPr lang="it-IT" dirty="0" err="1"/>
              <a:t>productive</a:t>
            </a:r>
            <a:r>
              <a:rPr lang="it-IT" dirty="0"/>
              <a:t> </a:t>
            </a:r>
            <a:r>
              <a:rPr lang="it-IT" dirty="0" err="1"/>
              <a:t>environment</a:t>
            </a:r>
            <a:r>
              <a:rPr lang="it-IT" dirty="0"/>
              <a:t> for </a:t>
            </a:r>
            <a:r>
              <a:rPr lang="it-IT" dirty="0" err="1"/>
              <a:t>everyone</a:t>
            </a:r>
            <a:r>
              <a:rPr lang="it-IT" dirty="0"/>
              <a:t>.</a:t>
            </a:r>
          </a:p>
          <a:p>
            <a:r>
              <a:rPr lang="it-IT" dirty="0"/>
              <a:t>EPOS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committed</a:t>
            </a:r>
            <a:r>
              <a:rPr lang="it-IT" dirty="0"/>
              <a:t> to </a:t>
            </a:r>
            <a:r>
              <a:rPr lang="it-IT" dirty="0" err="1"/>
              <a:t>maintaining</a:t>
            </a:r>
            <a:r>
              <a:rPr lang="it-IT" dirty="0"/>
              <a:t> an </a:t>
            </a:r>
            <a:r>
              <a:rPr lang="it-IT" dirty="0" err="1"/>
              <a:t>environment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participants</a:t>
            </a:r>
            <a:r>
              <a:rPr lang="it-IT" dirty="0"/>
              <a:t> can </a:t>
            </a:r>
            <a:r>
              <a:rPr lang="it-IT" dirty="0" err="1"/>
              <a:t>contribute</a:t>
            </a:r>
            <a:r>
              <a:rPr lang="it-IT" dirty="0"/>
              <a:t> and collaborate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barriers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stand for</a:t>
            </a:r>
          </a:p>
          <a:p>
            <a:pPr lvl="1"/>
            <a:r>
              <a:rPr lang="it-IT" b="1" dirty="0" err="1"/>
              <a:t>Mutual</a:t>
            </a:r>
            <a:r>
              <a:rPr lang="it-IT" b="1" dirty="0"/>
              <a:t> </a:t>
            </a:r>
            <a:r>
              <a:rPr lang="it-IT" b="1" dirty="0" err="1"/>
              <a:t>respect</a:t>
            </a:r>
            <a:r>
              <a:rPr lang="it-IT" b="1" dirty="0"/>
              <a:t> </a:t>
            </a:r>
            <a:r>
              <a:rPr lang="it-IT" dirty="0"/>
              <a:t>in </a:t>
            </a:r>
            <a:r>
              <a:rPr lang="it-IT" dirty="0" err="1"/>
              <a:t>professional</a:t>
            </a:r>
            <a:r>
              <a:rPr lang="it-IT" dirty="0"/>
              <a:t> interactions</a:t>
            </a:r>
          </a:p>
          <a:p>
            <a:pPr lvl="1"/>
            <a:r>
              <a:rPr lang="it-IT" b="1" dirty="0" err="1"/>
              <a:t>Inclusion</a:t>
            </a:r>
            <a:r>
              <a:rPr lang="it-IT" dirty="0"/>
              <a:t> </a:t>
            </a:r>
            <a:r>
              <a:rPr lang="it-IT" dirty="0" err="1"/>
              <a:t>across</a:t>
            </a:r>
            <a:r>
              <a:rPr lang="it-IT" dirty="0"/>
              <a:t> </a:t>
            </a:r>
            <a:r>
              <a:rPr lang="it-IT" dirty="0" err="1"/>
              <a:t>cultures</a:t>
            </a:r>
            <a:r>
              <a:rPr lang="it-IT" dirty="0"/>
              <a:t>, </a:t>
            </a:r>
            <a:r>
              <a:rPr lang="it-IT" dirty="0" err="1"/>
              <a:t>disciplines</a:t>
            </a:r>
            <a:r>
              <a:rPr lang="it-IT" dirty="0"/>
              <a:t>, and </a:t>
            </a:r>
            <a:r>
              <a:rPr lang="it-IT" dirty="0" err="1"/>
              <a:t>identities</a:t>
            </a:r>
            <a:endParaRPr lang="it-IT" dirty="0"/>
          </a:p>
          <a:p>
            <a:pPr lvl="1"/>
            <a:r>
              <a:rPr lang="it-IT" b="1" dirty="0" err="1"/>
              <a:t>Integrity</a:t>
            </a:r>
            <a:r>
              <a:rPr lang="it-IT" dirty="0"/>
              <a:t> in </a:t>
            </a:r>
            <a:r>
              <a:rPr lang="it-IT" dirty="0" err="1"/>
              <a:t>communication</a:t>
            </a:r>
            <a:r>
              <a:rPr lang="it-IT" dirty="0"/>
              <a:t> and </a:t>
            </a:r>
            <a:r>
              <a:rPr lang="it-IT" dirty="0" err="1"/>
              <a:t>collaboration</a:t>
            </a:r>
            <a:endParaRPr lang="it-IT" dirty="0"/>
          </a:p>
          <a:p>
            <a:pPr lvl="1"/>
            <a:r>
              <a:rPr lang="it-IT" dirty="0"/>
              <a:t>A </a:t>
            </a:r>
            <a:r>
              <a:rPr lang="it-IT" b="1" dirty="0"/>
              <a:t>safe and supportive </a:t>
            </a:r>
            <a:r>
              <a:rPr lang="it-IT" b="1" dirty="0" err="1"/>
              <a:t>atmosphere</a:t>
            </a:r>
            <a:r>
              <a:rPr lang="it-IT" b="1" dirty="0"/>
              <a:t> </a:t>
            </a:r>
            <a:r>
              <a:rPr lang="it-IT" dirty="0"/>
              <a:t>for </a:t>
            </a:r>
            <a:r>
              <a:rPr lang="it-IT" dirty="0" err="1"/>
              <a:t>discussion</a:t>
            </a:r>
            <a:r>
              <a:rPr lang="it-IT" dirty="0"/>
              <a:t> and </a:t>
            </a:r>
            <a:r>
              <a:rPr lang="it-IT" dirty="0" err="1"/>
              <a:t>exchange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well-being</a:t>
            </a:r>
            <a:r>
              <a:rPr lang="it-IT" dirty="0"/>
              <a:t> of </a:t>
            </a:r>
            <a:r>
              <a:rPr lang="it-IT" dirty="0" err="1"/>
              <a:t>participants</a:t>
            </a:r>
            <a:r>
              <a:rPr lang="it-IT" dirty="0"/>
              <a:t> supports the </a:t>
            </a:r>
            <a:r>
              <a:rPr lang="it-IT" dirty="0" err="1"/>
              <a:t>quality</a:t>
            </a:r>
            <a:r>
              <a:rPr lang="it-IT" dirty="0"/>
              <a:t> of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scientific</a:t>
            </a:r>
            <a:r>
              <a:rPr lang="it-IT" dirty="0"/>
              <a:t> community.</a:t>
            </a:r>
          </a:p>
          <a:p>
            <a:endParaRPr lang="it-I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7BC676-C0FE-EA78-6897-E24BBF286DE0}"/>
              </a:ext>
            </a:extLst>
          </p:cNvPr>
          <p:cNvSpPr txBox="1">
            <a:spLocks/>
          </p:cNvSpPr>
          <p:nvPr/>
        </p:nvSpPr>
        <p:spPr>
          <a:xfrm>
            <a:off x="838200" y="428387"/>
            <a:ext cx="10515600" cy="106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latin typeface="+mn-lt"/>
              </a:rPr>
              <a:t>Event code of </a:t>
            </a:r>
            <a:r>
              <a:rPr lang="it-IT" sz="3200" b="1" dirty="0" err="1">
                <a:latin typeface="+mn-lt"/>
              </a:rPr>
              <a:t>conduct</a:t>
            </a:r>
            <a:endParaRPr lang="it-IT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404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09F79-1A90-D977-EA5D-F34D374D0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279821"/>
          </a:xfrm>
        </p:spPr>
        <p:txBody>
          <a:bodyPr>
            <a:normAutofit lnSpcReduction="10000"/>
          </a:bodyPr>
          <a:lstStyle/>
          <a:p>
            <a:pPr marL="622300" indent="-574675">
              <a:lnSpc>
                <a:spcPct val="100000"/>
              </a:lnSpc>
              <a:buClr>
                <a:srgbClr val="477D8F"/>
              </a:buClr>
              <a:buFont typeface="Wingdings" pitchFamily="2" charset="2"/>
              <a:buChar char="ü"/>
            </a:pPr>
            <a:r>
              <a:rPr lang="it-IT" sz="2400" dirty="0" err="1"/>
              <a:t>Respect</a:t>
            </a:r>
            <a:r>
              <a:rPr lang="it-IT" sz="2400" dirty="0"/>
              <a:t> &amp; Non-</a:t>
            </a:r>
            <a:r>
              <a:rPr lang="it-IT" sz="2400" dirty="0" err="1"/>
              <a:t>Discrimination</a:t>
            </a:r>
            <a:r>
              <a:rPr lang="en-GB" sz="2400" dirty="0"/>
              <a:t>: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value</a:t>
            </a:r>
            <a:r>
              <a:rPr lang="it-IT" sz="2400" dirty="0"/>
              <a:t> the </a:t>
            </a:r>
            <a:r>
              <a:rPr lang="it-IT" sz="2400" dirty="0" err="1"/>
              <a:t>diversity</a:t>
            </a:r>
            <a:r>
              <a:rPr lang="it-IT" sz="2400" dirty="0"/>
              <a:t> of </a:t>
            </a:r>
            <a:r>
              <a:rPr lang="it-IT" sz="2400" dirty="0" err="1"/>
              <a:t>perspectives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strengthen</a:t>
            </a:r>
            <a:r>
              <a:rPr lang="it-IT" sz="2400" dirty="0"/>
              <a:t> </a:t>
            </a:r>
            <a:r>
              <a:rPr lang="it-IT" sz="2400" dirty="0" err="1"/>
              <a:t>scientific</a:t>
            </a:r>
            <a:r>
              <a:rPr lang="it-IT" sz="2400" dirty="0"/>
              <a:t> </a:t>
            </a:r>
            <a:r>
              <a:rPr lang="it-IT" sz="2400" dirty="0" err="1"/>
              <a:t>collaboration</a:t>
            </a:r>
            <a:r>
              <a:rPr lang="it-IT" sz="2400" dirty="0"/>
              <a:t>.</a:t>
            </a:r>
          </a:p>
          <a:p>
            <a:pPr marL="622300" indent="-574675">
              <a:lnSpc>
                <a:spcPct val="100000"/>
              </a:lnSpc>
              <a:buClr>
                <a:srgbClr val="477D8F"/>
              </a:buClr>
              <a:buFont typeface="Wingdings" pitchFamily="2" charset="2"/>
              <a:buChar char="ü"/>
            </a:pPr>
            <a:r>
              <a:rPr lang="it-IT" sz="2400" dirty="0"/>
              <a:t>0 </a:t>
            </a:r>
            <a:r>
              <a:rPr lang="it-IT" sz="2400" dirty="0" err="1"/>
              <a:t>tolerance</a:t>
            </a:r>
            <a:r>
              <a:rPr lang="it-IT" sz="2400" dirty="0"/>
              <a:t> for </a:t>
            </a:r>
            <a:r>
              <a:rPr lang="it-IT" sz="2400" dirty="0" err="1"/>
              <a:t>discriminatory</a:t>
            </a:r>
            <a:r>
              <a:rPr lang="it-IT" sz="2400" dirty="0"/>
              <a:t> and </a:t>
            </a:r>
            <a:r>
              <a:rPr lang="it-IT" sz="2400" dirty="0" err="1"/>
              <a:t>racist</a:t>
            </a:r>
            <a:r>
              <a:rPr lang="it-IT" sz="2400" dirty="0"/>
              <a:t> </a:t>
            </a:r>
            <a:r>
              <a:rPr lang="it-IT" sz="2400" dirty="0" err="1"/>
              <a:t>behaviours</a:t>
            </a:r>
            <a:endParaRPr lang="it-IT" sz="2400" dirty="0"/>
          </a:p>
          <a:p>
            <a:pPr marL="622300" indent="-574675">
              <a:lnSpc>
                <a:spcPct val="100000"/>
              </a:lnSpc>
              <a:buClr>
                <a:srgbClr val="477D8F"/>
              </a:buClr>
              <a:buFont typeface="Wingdings" pitchFamily="2" charset="2"/>
              <a:buChar char="ü"/>
            </a:pPr>
            <a:r>
              <a:rPr lang="it-IT" sz="2400" dirty="0"/>
              <a:t>0 </a:t>
            </a:r>
            <a:r>
              <a:rPr lang="it-IT" sz="2400" dirty="0" err="1"/>
              <a:t>tolerance</a:t>
            </a:r>
            <a:r>
              <a:rPr lang="it-IT" sz="2400" dirty="0"/>
              <a:t> for </a:t>
            </a:r>
            <a:r>
              <a:rPr lang="it-IT" sz="2400" dirty="0" err="1"/>
              <a:t>harassment</a:t>
            </a:r>
            <a:r>
              <a:rPr lang="it-IT" sz="2400" dirty="0"/>
              <a:t> and </a:t>
            </a:r>
            <a:r>
              <a:rPr lang="it-IT" sz="2400" dirty="0" err="1"/>
              <a:t>sexual</a:t>
            </a:r>
            <a:r>
              <a:rPr lang="it-IT" sz="2400" dirty="0"/>
              <a:t> </a:t>
            </a:r>
            <a:r>
              <a:rPr lang="it-IT" sz="2400" dirty="0" err="1"/>
              <a:t>misconduct</a:t>
            </a:r>
            <a:endParaRPr lang="it-IT" sz="2400" dirty="0"/>
          </a:p>
          <a:p>
            <a:pPr marL="622300" indent="-574675">
              <a:lnSpc>
                <a:spcPct val="100000"/>
              </a:lnSpc>
              <a:buClr>
                <a:srgbClr val="477D8F"/>
              </a:buClr>
              <a:buFont typeface="Wingdings" pitchFamily="2" charset="2"/>
              <a:buChar char="ü"/>
            </a:pPr>
            <a:r>
              <a:rPr lang="it-IT" sz="2400" dirty="0" err="1"/>
              <a:t>Respect</a:t>
            </a:r>
            <a:r>
              <a:rPr lang="it-IT" sz="2400" dirty="0"/>
              <a:t> of </a:t>
            </a:r>
            <a:r>
              <a:rPr lang="it-IT" sz="2400" dirty="0" err="1"/>
              <a:t>Individual</a:t>
            </a:r>
            <a:r>
              <a:rPr lang="it-IT" sz="2400" dirty="0"/>
              <a:t> Comfort &amp; Personal/Professional Space</a:t>
            </a:r>
          </a:p>
          <a:p>
            <a:pPr>
              <a:buClr>
                <a:srgbClr val="477D8F"/>
              </a:buClr>
              <a:buFont typeface="Wingdings" pitchFamily="2" charset="2"/>
              <a:buChar char="ü"/>
            </a:pPr>
            <a:endParaRPr lang="it-I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F04869-3574-D617-FDEA-D35D0E7BE8AB}"/>
              </a:ext>
            </a:extLst>
          </p:cNvPr>
          <p:cNvSpPr txBox="1">
            <a:spLocks/>
          </p:cNvSpPr>
          <p:nvPr/>
        </p:nvSpPr>
        <p:spPr>
          <a:xfrm>
            <a:off x="838200" y="428387"/>
            <a:ext cx="10515600" cy="106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err="1">
                <a:latin typeface="+mn-lt"/>
              </a:rPr>
              <a:t>Expected</a:t>
            </a:r>
            <a:r>
              <a:rPr lang="it-IT" sz="3200" b="1" dirty="0">
                <a:latin typeface="+mn-lt"/>
              </a:rPr>
              <a:t> </a:t>
            </a:r>
            <a:r>
              <a:rPr lang="it-IT" sz="3200" b="1" dirty="0" err="1">
                <a:latin typeface="+mn-lt"/>
              </a:rPr>
              <a:t>behaviours</a:t>
            </a:r>
            <a:endParaRPr lang="it-IT" sz="3200" b="1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768C2A-0A2F-1D28-E9FE-A818C52E6699}"/>
              </a:ext>
            </a:extLst>
          </p:cNvPr>
          <p:cNvSpPr txBox="1">
            <a:spLocks/>
          </p:cNvSpPr>
          <p:nvPr/>
        </p:nvSpPr>
        <p:spPr>
          <a:xfrm>
            <a:off x="838200" y="1816569"/>
            <a:ext cx="10515600" cy="1421028"/>
          </a:xfrm>
          <a:prstGeom prst="rect">
            <a:avLst/>
          </a:prstGeom>
          <a:solidFill>
            <a:srgbClr val="FDDB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err="1"/>
              <a:t>Participants</a:t>
            </a:r>
            <a:r>
              <a:rPr lang="it-IT" sz="2400" dirty="0"/>
              <a:t> are </a:t>
            </a:r>
            <a:r>
              <a:rPr lang="it-IT" sz="2400" dirty="0" err="1"/>
              <a:t>expected</a:t>
            </a:r>
            <a:r>
              <a:rPr lang="it-IT" sz="2400" dirty="0"/>
              <a:t> to </a:t>
            </a:r>
            <a:r>
              <a:rPr lang="it-IT" sz="2400" dirty="0" err="1"/>
              <a:t>behave</a:t>
            </a:r>
            <a:r>
              <a:rPr lang="it-IT" sz="2400" dirty="0"/>
              <a:t> in ways </a:t>
            </a:r>
            <a:r>
              <a:rPr lang="it-IT" sz="2400" dirty="0" err="1"/>
              <a:t>that</a:t>
            </a:r>
            <a:r>
              <a:rPr lang="it-IT" sz="2400" dirty="0"/>
              <a:t> support the </a:t>
            </a:r>
            <a:r>
              <a:rPr lang="it-IT" sz="2400" dirty="0" err="1"/>
              <a:t>smooth</a:t>
            </a:r>
            <a:r>
              <a:rPr lang="it-IT" sz="2400" dirty="0"/>
              <a:t> running of sessions and activities, </a:t>
            </a:r>
            <a:r>
              <a:rPr lang="it-IT" sz="2400" dirty="0" err="1"/>
              <a:t>avoid</a:t>
            </a:r>
            <a:r>
              <a:rPr lang="it-IT" sz="2400" dirty="0"/>
              <a:t> disruptive </a:t>
            </a:r>
            <a:r>
              <a:rPr lang="it-IT" sz="2400" dirty="0" err="1"/>
              <a:t>behaviours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interferes</a:t>
            </a:r>
            <a:r>
              <a:rPr lang="it-IT" sz="2400" dirty="0"/>
              <a:t> with </a:t>
            </a:r>
            <a:r>
              <a:rPr lang="it-IT" sz="2400" dirty="0" err="1"/>
              <a:t>presentations</a:t>
            </a:r>
            <a:r>
              <a:rPr lang="it-IT" sz="2400" dirty="0"/>
              <a:t> and </a:t>
            </a:r>
            <a:r>
              <a:rPr lang="it-IT" sz="2400" dirty="0" err="1"/>
              <a:t>discussions</a:t>
            </a:r>
            <a:r>
              <a:rPr lang="it-IT" sz="2400" dirty="0"/>
              <a:t>, and help to </a:t>
            </a:r>
            <a:r>
              <a:rPr lang="it-IT" sz="2400" dirty="0" err="1"/>
              <a:t>ensure</a:t>
            </a:r>
            <a:r>
              <a:rPr lang="it-IT" sz="2400" dirty="0"/>
              <a:t>, with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conduct</a:t>
            </a:r>
            <a:r>
              <a:rPr lang="it-IT" sz="2400" dirty="0"/>
              <a:t>,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everyone</a:t>
            </a:r>
            <a:r>
              <a:rPr lang="it-IT" sz="2400" dirty="0"/>
              <a:t> benefits from the event.</a:t>
            </a: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3316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BE906-45E7-A351-23E5-CB758F41C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026F8-4F29-81F6-C4D1-29D1874B2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656"/>
            <a:ext cx="10515600" cy="2965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 err="1"/>
              <a:t>Each</a:t>
            </a:r>
            <a:r>
              <a:rPr lang="it-IT" sz="2400" b="1" dirty="0"/>
              <a:t> </a:t>
            </a:r>
            <a:r>
              <a:rPr lang="it-IT" sz="2400" b="1" dirty="0" err="1"/>
              <a:t>participant</a:t>
            </a:r>
            <a:r>
              <a:rPr lang="it-IT" sz="2400" b="1" dirty="0"/>
              <a:t> </a:t>
            </a:r>
            <a:r>
              <a:rPr lang="it-IT" sz="2400" b="1" dirty="0" err="1"/>
              <a:t>contributes</a:t>
            </a:r>
            <a:r>
              <a:rPr lang="it-IT" sz="2400" b="1" dirty="0"/>
              <a:t> by:</a:t>
            </a:r>
          </a:p>
          <a:p>
            <a:pPr lvl="1">
              <a:lnSpc>
                <a:spcPct val="100000"/>
              </a:lnSpc>
              <a:spcBef>
                <a:spcPts val="1600"/>
              </a:spcBef>
              <a:buFont typeface="Wingdings" pitchFamily="2" charset="2"/>
              <a:buChar char="ü"/>
            </a:pPr>
            <a:r>
              <a:rPr lang="it-IT" b="1" i="1" dirty="0" err="1"/>
              <a:t>Engaging</a:t>
            </a:r>
            <a:r>
              <a:rPr lang="it-IT" b="1" i="1" dirty="0"/>
              <a:t> </a:t>
            </a:r>
            <a:r>
              <a:rPr lang="it-IT" b="1" i="1" dirty="0" err="1"/>
              <a:t>respectfully</a:t>
            </a:r>
            <a:r>
              <a:rPr lang="it-IT" b="1" i="1" dirty="0"/>
              <a:t> </a:t>
            </a:r>
            <a:r>
              <a:rPr lang="it-IT" i="1" dirty="0"/>
              <a:t>with </a:t>
            </a:r>
            <a:r>
              <a:rPr lang="it-IT" i="1" dirty="0" err="1"/>
              <a:t>colleagues</a:t>
            </a:r>
            <a:endParaRPr lang="it-IT" i="1" dirty="0"/>
          </a:p>
          <a:p>
            <a:pPr lvl="1">
              <a:lnSpc>
                <a:spcPct val="100000"/>
              </a:lnSpc>
              <a:spcBef>
                <a:spcPts val="1600"/>
              </a:spcBef>
              <a:buFont typeface="Wingdings" pitchFamily="2" charset="2"/>
              <a:buChar char="ü"/>
            </a:pPr>
            <a:r>
              <a:rPr lang="it-IT" b="1" i="1" dirty="0" err="1"/>
              <a:t>Speaking</a:t>
            </a:r>
            <a:r>
              <a:rPr lang="it-IT" b="1" i="1" dirty="0"/>
              <a:t> up </a:t>
            </a:r>
            <a:r>
              <a:rPr lang="it-IT" i="1" dirty="0" err="1"/>
              <a:t>when</a:t>
            </a:r>
            <a:r>
              <a:rPr lang="it-IT" i="1" dirty="0"/>
              <a:t> </a:t>
            </a:r>
            <a:r>
              <a:rPr lang="it-IT" i="1" dirty="0" err="1"/>
              <a:t>something</a:t>
            </a:r>
            <a:r>
              <a:rPr lang="it-IT" i="1" dirty="0"/>
              <a:t> </a:t>
            </a:r>
            <a:r>
              <a:rPr lang="it-IT" i="1" dirty="0" err="1"/>
              <a:t>is</a:t>
            </a:r>
            <a:r>
              <a:rPr lang="it-IT" i="1" dirty="0"/>
              <a:t> </a:t>
            </a:r>
            <a:r>
              <a:rPr lang="it-IT" i="1" dirty="0" err="1"/>
              <a:t>not</a:t>
            </a:r>
            <a:r>
              <a:rPr lang="it-IT" i="1" dirty="0"/>
              <a:t> </a:t>
            </a:r>
            <a:r>
              <a:rPr lang="it-IT" i="1" dirty="0" err="1"/>
              <a:t>right</a:t>
            </a:r>
            <a:r>
              <a:rPr lang="it-IT" i="1" dirty="0"/>
              <a:t> </a:t>
            </a:r>
          </a:p>
          <a:p>
            <a:pPr lvl="1">
              <a:lnSpc>
                <a:spcPct val="100000"/>
              </a:lnSpc>
              <a:spcBef>
                <a:spcPts val="1600"/>
              </a:spcBef>
              <a:buFont typeface="Wingdings" pitchFamily="2" charset="2"/>
              <a:buChar char="ü"/>
            </a:pPr>
            <a:r>
              <a:rPr lang="it-IT" i="1" dirty="0" err="1"/>
              <a:t>Supporting</a:t>
            </a:r>
            <a:r>
              <a:rPr lang="it-IT" i="1" dirty="0"/>
              <a:t> a </a:t>
            </a:r>
            <a:r>
              <a:rPr lang="it-IT" b="1" i="1" dirty="0"/>
              <a:t>culture </a:t>
            </a:r>
            <a:r>
              <a:rPr lang="it-IT" i="1" dirty="0"/>
              <a:t>of </a:t>
            </a:r>
            <a:r>
              <a:rPr lang="it-IT" i="1" dirty="0" err="1"/>
              <a:t>professionalism</a:t>
            </a:r>
            <a:r>
              <a:rPr lang="it-IT" i="1" dirty="0"/>
              <a:t> &amp; </a:t>
            </a:r>
            <a:r>
              <a:rPr lang="it-IT" i="1" dirty="0" err="1"/>
              <a:t>inclusion</a:t>
            </a:r>
            <a:endParaRPr lang="it-IT" i="1" dirty="0"/>
          </a:p>
          <a:p>
            <a:pPr marL="0" indent="0">
              <a:lnSpc>
                <a:spcPct val="0"/>
              </a:lnSpc>
              <a:spcBef>
                <a:spcPts val="1600"/>
              </a:spcBef>
              <a:buNone/>
            </a:pPr>
            <a:endParaRPr lang="it-IT" sz="2400" i="1" dirty="0"/>
          </a:p>
          <a:p>
            <a:pPr marL="0" indent="0">
              <a:buNone/>
            </a:pPr>
            <a:r>
              <a:rPr lang="it-IT" sz="2400" dirty="0" err="1"/>
              <a:t>Only</a:t>
            </a:r>
            <a:r>
              <a:rPr lang="it-IT" sz="2400" dirty="0"/>
              <a:t> </a:t>
            </a:r>
            <a:r>
              <a:rPr lang="it-IT" sz="2400" dirty="0" err="1"/>
              <a:t>together</a:t>
            </a:r>
            <a:r>
              <a:rPr lang="it-IT" sz="2400" dirty="0"/>
              <a:t> </a:t>
            </a:r>
            <a:r>
              <a:rPr lang="it-IT" sz="2400" dirty="0" err="1"/>
              <a:t>we</a:t>
            </a:r>
            <a:r>
              <a:rPr lang="it-IT" sz="2400" dirty="0"/>
              <a:t> can create a community </a:t>
            </a:r>
            <a:r>
              <a:rPr lang="it-IT" sz="2400" dirty="0" err="1"/>
              <a:t>where</a:t>
            </a:r>
            <a:r>
              <a:rPr lang="it-IT" sz="2400" dirty="0"/>
              <a:t> </a:t>
            </a:r>
            <a:r>
              <a:rPr lang="it-IT" sz="2400" dirty="0" err="1"/>
              <a:t>scientific</a:t>
            </a:r>
            <a:r>
              <a:rPr lang="it-IT" sz="2400" dirty="0"/>
              <a:t> </a:t>
            </a:r>
            <a:r>
              <a:rPr lang="it-IT" sz="2400" dirty="0" err="1"/>
              <a:t>exchange</a:t>
            </a:r>
            <a:r>
              <a:rPr lang="it-IT" sz="2400" dirty="0"/>
              <a:t> can </a:t>
            </a:r>
            <a:r>
              <a:rPr lang="it-IT" sz="2400" dirty="0" err="1"/>
              <a:t>thrive</a:t>
            </a:r>
            <a:r>
              <a:rPr lang="it-IT" sz="2400" dirty="0"/>
              <a:t>.</a:t>
            </a:r>
          </a:p>
          <a:p>
            <a:pPr>
              <a:buClr>
                <a:srgbClr val="477D8F"/>
              </a:buClr>
              <a:buFont typeface="Wingdings" pitchFamily="2" charset="2"/>
              <a:buChar char="ü"/>
            </a:pPr>
            <a:endParaRPr lang="it-I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7CA6F0-C3B3-1339-AFCF-F78643141110}"/>
              </a:ext>
            </a:extLst>
          </p:cNvPr>
          <p:cNvSpPr txBox="1">
            <a:spLocks/>
          </p:cNvSpPr>
          <p:nvPr/>
        </p:nvSpPr>
        <p:spPr>
          <a:xfrm>
            <a:off x="838200" y="428387"/>
            <a:ext cx="10515600" cy="106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latin typeface="+mn-lt"/>
              </a:rPr>
              <a:t>A </a:t>
            </a:r>
            <a:r>
              <a:rPr lang="it-IT" sz="3200" b="1" dirty="0" err="1">
                <a:latin typeface="+mn-lt"/>
              </a:rPr>
              <a:t>Shared</a:t>
            </a:r>
            <a:r>
              <a:rPr lang="it-IT" sz="3200" b="1" dirty="0">
                <a:latin typeface="+mn-lt"/>
              </a:rPr>
              <a:t> </a:t>
            </a:r>
            <a:r>
              <a:rPr lang="it-IT" sz="3200" b="1" dirty="0" err="1">
                <a:latin typeface="+mn-lt"/>
              </a:rPr>
              <a:t>Responsibility</a:t>
            </a:r>
            <a:r>
              <a:rPr lang="en-GB" sz="3200" b="1" dirty="0">
                <a:latin typeface="+mn-lt"/>
              </a:rPr>
              <a:t>: </a:t>
            </a:r>
            <a:br>
              <a:rPr lang="en-GB" sz="3200" b="1" dirty="0">
                <a:latin typeface="+mn-lt"/>
              </a:rPr>
            </a:br>
            <a:r>
              <a:rPr lang="it-IT" sz="3200" b="1" dirty="0">
                <a:solidFill>
                  <a:srgbClr val="A16368"/>
                </a:solidFill>
                <a:latin typeface="+mn-lt"/>
              </a:rPr>
              <a:t>Building an Inclusive Scientific Community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3FAF03-1C29-80AE-E210-DF987CE1BE6F}"/>
              </a:ext>
            </a:extLst>
          </p:cNvPr>
          <p:cNvSpPr txBox="1">
            <a:spLocks/>
          </p:cNvSpPr>
          <p:nvPr/>
        </p:nvSpPr>
        <p:spPr>
          <a:xfrm>
            <a:off x="838200" y="1816569"/>
            <a:ext cx="10515600" cy="600060"/>
          </a:xfrm>
          <a:prstGeom prst="rect">
            <a:avLst/>
          </a:prstGeom>
          <a:solidFill>
            <a:srgbClr val="FDDB1B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 err="1"/>
              <a:t>Maintaining</a:t>
            </a:r>
            <a:r>
              <a:rPr lang="it-IT" b="1" dirty="0"/>
              <a:t> a </a:t>
            </a:r>
            <a:r>
              <a:rPr lang="it-IT" b="1" dirty="0" err="1"/>
              <a:t>respectful</a:t>
            </a:r>
            <a:r>
              <a:rPr lang="it-IT" b="1" dirty="0"/>
              <a:t> and inclusive </a:t>
            </a:r>
            <a:r>
              <a:rPr lang="it-IT" b="1" dirty="0" err="1"/>
              <a:t>environment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a </a:t>
            </a:r>
            <a:r>
              <a:rPr lang="it-IT" b="1" dirty="0" err="1"/>
              <a:t>shared</a:t>
            </a:r>
            <a:r>
              <a:rPr lang="it-IT" b="1" dirty="0"/>
              <a:t> </a:t>
            </a:r>
            <a:r>
              <a:rPr lang="it-IT" b="1" dirty="0" err="1"/>
              <a:t>responsibility</a:t>
            </a:r>
            <a:r>
              <a:rPr lang="it-IT" b="1" dirty="0"/>
              <a:t>.</a:t>
            </a:r>
          </a:p>
          <a:p>
            <a:endParaRPr lang="it-IT" b="1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1424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68DFF-4FD3-93EF-8F98-B74127E45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B5108F-828B-A6F6-F7DF-AE1032C1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0" y="1850572"/>
            <a:ext cx="10515601" cy="3973286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concerns</a:t>
            </a:r>
            <a:r>
              <a:rPr lang="it-IT" dirty="0"/>
              <a:t> </a:t>
            </a:r>
            <a:r>
              <a:rPr lang="it-IT" dirty="0" err="1"/>
              <a:t>arise</a:t>
            </a:r>
            <a:r>
              <a:rPr lang="it-IT" dirty="0"/>
              <a:t>, </a:t>
            </a:r>
            <a:r>
              <a:rPr lang="it-IT" dirty="0" err="1"/>
              <a:t>participants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report </a:t>
            </a:r>
            <a:r>
              <a:rPr lang="it-IT" dirty="0" err="1"/>
              <a:t>them</a:t>
            </a:r>
            <a:r>
              <a:rPr lang="it-IT" dirty="0"/>
              <a:t> </a:t>
            </a:r>
            <a:r>
              <a:rPr lang="it-IT" dirty="0" err="1"/>
              <a:t>confidentially</a:t>
            </a:r>
            <a:r>
              <a:rPr lang="it-IT" dirty="0"/>
              <a:t> to </a:t>
            </a:r>
            <a:r>
              <a:rPr lang="it-IT" dirty="0" err="1"/>
              <a:t>designated</a:t>
            </a:r>
            <a:r>
              <a:rPr lang="it-IT" dirty="0"/>
              <a:t> event </a:t>
            </a:r>
            <a:r>
              <a:rPr lang="it-IT" dirty="0" err="1"/>
              <a:t>contacts</a:t>
            </a:r>
            <a:r>
              <a:rPr lang="it-IT" dirty="0"/>
              <a:t>: </a:t>
            </a:r>
            <a:r>
              <a:rPr lang="it-IT" b="1" i="1" dirty="0"/>
              <a:t>Karl </a:t>
            </a:r>
            <a:r>
              <a:rPr lang="it-IT" b="1" i="1" dirty="0" err="1"/>
              <a:t>Stuebe</a:t>
            </a:r>
            <a:r>
              <a:rPr lang="it-IT" b="1" i="1" dirty="0"/>
              <a:t> (</a:t>
            </a:r>
            <a:r>
              <a:rPr lang="it-IT" b="1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karl.stuebe@epos-eric.eu</a:t>
            </a:r>
            <a:r>
              <a:rPr lang="it-IT" b="1" i="1" dirty="0"/>
              <a:t>  +39 379 1015624-  and Giovanna </a:t>
            </a:r>
            <a:r>
              <a:rPr lang="it-IT" b="1" i="1" dirty="0" err="1"/>
              <a:t>Maracchia</a:t>
            </a:r>
            <a:r>
              <a:rPr lang="it-IT" b="1" i="1" dirty="0"/>
              <a:t> (</a:t>
            </a:r>
            <a:r>
              <a:rPr lang="it-IT" b="1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giovanna.maracchia@ingv.it</a:t>
            </a:r>
            <a:r>
              <a:rPr lang="it-IT" b="1" i="1" dirty="0"/>
              <a:t>) </a:t>
            </a:r>
            <a:endParaRPr lang="it-IT" b="1" dirty="0"/>
          </a:p>
          <a:p>
            <a:pPr marL="0" indent="0">
              <a:lnSpc>
                <a:spcPct val="10000"/>
              </a:lnSpc>
              <a:spcBef>
                <a:spcPts val="400"/>
              </a:spcBef>
              <a:buNone/>
            </a:pPr>
            <a:endParaRPr lang="it-IT" i="1" dirty="0"/>
          </a:p>
          <a:p>
            <a:pPr marL="0" indent="0">
              <a:buNone/>
            </a:pPr>
            <a:r>
              <a:rPr lang="it-IT" b="1" dirty="0"/>
              <a:t>Support </a:t>
            </a:r>
            <a:r>
              <a:rPr lang="it-IT" b="1" dirty="0" err="1"/>
              <a:t>resources</a:t>
            </a:r>
            <a:r>
              <a:rPr lang="it-IT" b="1" dirty="0"/>
              <a:t> are </a:t>
            </a:r>
            <a:r>
              <a:rPr lang="it-IT" b="1" dirty="0" err="1"/>
              <a:t>available</a:t>
            </a:r>
            <a:r>
              <a:rPr lang="it-IT" b="1" dirty="0"/>
              <a:t> to:</a:t>
            </a:r>
          </a:p>
          <a:p>
            <a:pPr marL="0" indent="0">
              <a:lnSpc>
                <a:spcPct val="0"/>
              </a:lnSpc>
              <a:spcBef>
                <a:spcPts val="2800"/>
              </a:spcBef>
            </a:pPr>
            <a:r>
              <a:rPr lang="it-IT" i="1" dirty="0"/>
              <a:t>Provide </a:t>
            </a:r>
            <a:r>
              <a:rPr lang="it-IT" i="1" dirty="0" err="1"/>
              <a:t>guidance</a:t>
            </a:r>
            <a:endParaRPr lang="it-IT" i="1" dirty="0"/>
          </a:p>
          <a:p>
            <a:pPr marL="0" indent="0">
              <a:lnSpc>
                <a:spcPct val="0"/>
              </a:lnSpc>
              <a:spcBef>
                <a:spcPts val="2800"/>
              </a:spcBef>
            </a:pPr>
            <a:r>
              <a:rPr lang="it-IT" i="1" dirty="0" err="1"/>
              <a:t>Discuss</a:t>
            </a:r>
            <a:r>
              <a:rPr lang="it-IT" i="1" dirty="0"/>
              <a:t> </a:t>
            </a:r>
            <a:r>
              <a:rPr lang="it-IT" i="1" dirty="0" err="1"/>
              <a:t>concerns</a:t>
            </a:r>
            <a:r>
              <a:rPr lang="it-IT" i="1" dirty="0"/>
              <a:t> in full </a:t>
            </a:r>
            <a:r>
              <a:rPr lang="it-IT" i="1" dirty="0" err="1"/>
              <a:t>confidentiality</a:t>
            </a:r>
            <a:r>
              <a:rPr lang="it-IT" i="1" dirty="0"/>
              <a:t> </a:t>
            </a:r>
          </a:p>
          <a:p>
            <a:pPr marL="0" indent="0">
              <a:lnSpc>
                <a:spcPct val="0"/>
              </a:lnSpc>
              <a:spcBef>
                <a:spcPts val="2800"/>
              </a:spcBef>
            </a:pPr>
            <a:r>
              <a:rPr lang="it-IT" i="1" dirty="0"/>
              <a:t>Assist in </a:t>
            </a:r>
            <a:r>
              <a:rPr lang="it-IT" i="1" dirty="0" err="1"/>
              <a:t>addressing</a:t>
            </a:r>
            <a:r>
              <a:rPr lang="it-IT" i="1" dirty="0"/>
              <a:t> </a:t>
            </a:r>
            <a:r>
              <a:rPr lang="it-IT" i="1" dirty="0" err="1"/>
              <a:t>issues</a:t>
            </a:r>
            <a:r>
              <a:rPr lang="it-IT" i="1" dirty="0"/>
              <a:t> </a:t>
            </a:r>
            <a:r>
              <a:rPr lang="it-IT" i="1" dirty="0" err="1"/>
              <a:t>when</a:t>
            </a:r>
            <a:r>
              <a:rPr lang="it-IT" i="1" dirty="0"/>
              <a:t> </a:t>
            </a:r>
            <a:r>
              <a:rPr lang="it-IT" i="1" dirty="0" err="1"/>
              <a:t>needed</a:t>
            </a:r>
            <a:endParaRPr lang="it-IT" i="1" dirty="0"/>
          </a:p>
          <a:p>
            <a:pPr marL="0" indent="0">
              <a:lnSpc>
                <a:spcPct val="0"/>
              </a:lnSpc>
              <a:spcBef>
                <a:spcPts val="1600"/>
              </a:spcBef>
              <a:buNone/>
            </a:pPr>
            <a:endParaRPr lang="it-IT" i="1" dirty="0"/>
          </a:p>
          <a:p>
            <a:pPr marL="0" indent="0">
              <a:buNone/>
            </a:pP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no </a:t>
            </a:r>
            <a:r>
              <a:rPr lang="it-IT" dirty="0" err="1"/>
              <a:t>retaliation</a:t>
            </a:r>
            <a:r>
              <a:rPr lang="it-IT" dirty="0"/>
              <a:t> for </a:t>
            </a:r>
            <a:r>
              <a:rPr lang="it-IT" dirty="0" err="1"/>
              <a:t>raising</a:t>
            </a:r>
            <a:r>
              <a:rPr lang="it-IT" dirty="0"/>
              <a:t> </a:t>
            </a:r>
            <a:r>
              <a:rPr lang="it-IT" dirty="0" err="1"/>
              <a:t>concerns</a:t>
            </a:r>
            <a:r>
              <a:rPr lang="it-IT" dirty="0"/>
              <a:t>. Action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be </a:t>
            </a:r>
            <a:r>
              <a:rPr lang="it-IT" dirty="0" err="1"/>
              <a:t>taken</a:t>
            </a:r>
            <a:r>
              <a:rPr lang="it-IT" dirty="0"/>
              <a:t> with the </a:t>
            </a:r>
            <a:r>
              <a:rPr lang="it-IT" dirty="0" err="1"/>
              <a:t>reporter’s</a:t>
            </a:r>
            <a:r>
              <a:rPr lang="it-IT" dirty="0"/>
              <a:t> </a:t>
            </a:r>
            <a:r>
              <a:rPr lang="it-IT" dirty="0" err="1"/>
              <a:t>consent</a:t>
            </a:r>
            <a:r>
              <a:rPr lang="it-IT" dirty="0"/>
              <a:t> </a:t>
            </a:r>
            <a:r>
              <a:rPr lang="it-IT" dirty="0" err="1"/>
              <a:t>unless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broader</a:t>
            </a:r>
            <a:r>
              <a:rPr lang="it-IT" dirty="0"/>
              <a:t> risk in general and/or risk to </a:t>
            </a:r>
            <a:r>
              <a:rPr lang="it-IT" dirty="0" err="1"/>
              <a:t>others</a:t>
            </a:r>
            <a:r>
              <a:rPr lang="it-IT" dirty="0"/>
              <a:t>.</a:t>
            </a:r>
            <a:endParaRPr lang="it-IT" i="1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F041F-0293-88D2-C1C9-5CC0970DF0B2}"/>
              </a:ext>
            </a:extLst>
          </p:cNvPr>
          <p:cNvSpPr txBox="1">
            <a:spLocks/>
          </p:cNvSpPr>
          <p:nvPr/>
        </p:nvSpPr>
        <p:spPr>
          <a:xfrm>
            <a:off x="838200" y="428387"/>
            <a:ext cx="10515600" cy="106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latin typeface="+mn-lt"/>
              </a:rPr>
              <a:t>Reporting &amp; Support</a:t>
            </a:r>
          </a:p>
        </p:txBody>
      </p:sp>
    </p:spTree>
    <p:extLst>
      <p:ext uri="{BB962C8B-B14F-4D97-AF65-F5344CB8AC3E}">
        <p14:creationId xmlns:p14="http://schemas.microsoft.com/office/powerpoint/2010/main" val="196794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159FB-0B93-A900-1DFE-136709941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7570B2-FAFB-59C4-B76A-67CD9D83C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086"/>
            <a:ext cx="10515600" cy="462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A quiet room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for </a:t>
            </a:r>
            <a:r>
              <a:rPr lang="it-IT" dirty="0" err="1"/>
              <a:t>participants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a </a:t>
            </a:r>
            <a:r>
              <a:rPr lang="it-IT" dirty="0" err="1"/>
              <a:t>calm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event: </a:t>
            </a:r>
            <a:r>
              <a:rPr lang="it-IT" b="1" dirty="0"/>
              <a:t>Sala Fiuggi on the </a:t>
            </a:r>
            <a:r>
              <a:rPr lang="it-IT" b="1" dirty="0" err="1"/>
              <a:t>right</a:t>
            </a:r>
            <a:r>
              <a:rPr lang="it-IT" b="1" dirty="0"/>
              <a:t> side of the auditorium </a:t>
            </a:r>
            <a:r>
              <a:rPr lang="it-IT" b="1" dirty="0" err="1"/>
              <a:t>if</a:t>
            </a:r>
            <a:r>
              <a:rPr lang="it-IT" b="1" dirty="0"/>
              <a:t> </a:t>
            </a:r>
            <a:r>
              <a:rPr lang="it-IT" b="1" dirty="0" err="1"/>
              <a:t>facing</a:t>
            </a:r>
            <a:r>
              <a:rPr lang="it-IT" b="1" dirty="0"/>
              <a:t> the stage.</a:t>
            </a:r>
          </a:p>
          <a:p>
            <a:pPr marL="0" indent="0">
              <a:buNone/>
            </a:pP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intended</a:t>
            </a:r>
            <a:r>
              <a:rPr lang="it-IT" dirty="0"/>
              <a:t> to support </a:t>
            </a:r>
            <a:r>
              <a:rPr lang="it-IT" dirty="0" err="1"/>
              <a:t>well-being</a:t>
            </a:r>
            <a:r>
              <a:rPr lang="it-IT" dirty="0"/>
              <a:t> by </a:t>
            </a:r>
            <a:r>
              <a:rPr lang="it-IT" dirty="0" err="1"/>
              <a:t>providing</a:t>
            </a:r>
            <a:r>
              <a:rPr lang="it-IT" dirty="0"/>
              <a:t> a quiet </a:t>
            </a:r>
            <a:r>
              <a:rPr lang="it-IT" dirty="0" err="1"/>
              <a:t>environment</a:t>
            </a:r>
            <a:r>
              <a:rPr lang="it-IT" dirty="0"/>
              <a:t> for </a:t>
            </a:r>
            <a:r>
              <a:rPr lang="it-IT" dirty="0" err="1"/>
              <a:t>rest</a:t>
            </a:r>
            <a:r>
              <a:rPr lang="it-IT" dirty="0"/>
              <a:t>, </a:t>
            </a:r>
            <a:r>
              <a:rPr lang="it-IT" dirty="0" err="1"/>
              <a:t>reflection</a:t>
            </a:r>
            <a:r>
              <a:rPr lang="it-IT" dirty="0"/>
              <a:t>, or brief breaks </a:t>
            </a:r>
            <a:r>
              <a:rPr lang="it-IT" dirty="0" err="1"/>
              <a:t>away</a:t>
            </a:r>
            <a:r>
              <a:rPr lang="it-IT" dirty="0"/>
              <a:t> from the conference setting.</a:t>
            </a:r>
          </a:p>
          <a:p>
            <a:pPr marL="0" indent="0">
              <a:buNone/>
            </a:pPr>
            <a:r>
              <a:rPr lang="it-IT" dirty="0" err="1"/>
              <a:t>Participants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use the </a:t>
            </a:r>
            <a:r>
              <a:rPr lang="it-IT" dirty="0" err="1"/>
              <a:t>space</a:t>
            </a:r>
            <a:r>
              <a:rPr lang="it-IT" dirty="0"/>
              <a:t> for </a:t>
            </a:r>
            <a:r>
              <a:rPr lang="it-IT" b="1" dirty="0"/>
              <a:t>quiet personal practices or moments of </a:t>
            </a:r>
            <a:r>
              <a:rPr lang="it-IT" b="1" dirty="0" err="1"/>
              <a:t>reflection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 err="1"/>
              <a:t>Please</a:t>
            </a:r>
            <a:r>
              <a:rPr lang="it-IT" dirty="0"/>
              <a:t> help </a:t>
            </a:r>
            <a:r>
              <a:rPr lang="it-IT" dirty="0" err="1"/>
              <a:t>maintain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environment</a:t>
            </a:r>
            <a:r>
              <a:rPr lang="it-IT" dirty="0"/>
              <a:t> for </a:t>
            </a:r>
            <a:r>
              <a:rPr lang="it-IT" dirty="0" err="1"/>
              <a:t>everyone</a:t>
            </a:r>
            <a:r>
              <a:rPr lang="it-IT" dirty="0"/>
              <a:t> by keeping the </a:t>
            </a:r>
            <a:r>
              <a:rPr lang="it-IT" dirty="0" err="1"/>
              <a:t>space</a:t>
            </a:r>
            <a:r>
              <a:rPr lang="it-IT" dirty="0"/>
              <a:t> quiet and </a:t>
            </a:r>
            <a:r>
              <a:rPr lang="it-IT" dirty="0" err="1"/>
              <a:t>respectful</a:t>
            </a:r>
            <a:r>
              <a:rPr lang="it-IT" dirty="0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BA205D-08AC-4A92-716B-3D5A32B1590F}"/>
              </a:ext>
            </a:extLst>
          </p:cNvPr>
          <p:cNvSpPr txBox="1">
            <a:spLocks/>
          </p:cNvSpPr>
          <p:nvPr/>
        </p:nvSpPr>
        <p:spPr>
          <a:xfrm>
            <a:off x="838200" y="428387"/>
            <a:ext cx="10515600" cy="106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latin typeface="+mn-lt"/>
              </a:rPr>
              <a:t>Quiet Room: A </a:t>
            </a:r>
            <a:r>
              <a:rPr lang="it-IT" sz="3200" b="1" dirty="0" err="1">
                <a:latin typeface="+mn-lt"/>
              </a:rPr>
              <a:t>space</a:t>
            </a:r>
            <a:r>
              <a:rPr lang="it-IT" sz="3200" b="1" dirty="0">
                <a:latin typeface="+mn-lt"/>
              </a:rPr>
              <a:t> for </a:t>
            </a:r>
            <a:r>
              <a:rPr lang="it-IT" sz="3200" b="1" dirty="0" err="1">
                <a:latin typeface="+mn-lt"/>
              </a:rPr>
              <a:t>rest</a:t>
            </a:r>
            <a:r>
              <a:rPr lang="it-IT" sz="3200" b="1" dirty="0">
                <a:latin typeface="+mn-lt"/>
              </a:rPr>
              <a:t> and </a:t>
            </a:r>
            <a:r>
              <a:rPr lang="it-IT" sz="3200" b="1" dirty="0" err="1">
                <a:latin typeface="+mn-lt"/>
              </a:rPr>
              <a:t>reflection</a:t>
            </a:r>
            <a:endParaRPr lang="it-IT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328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8B4CD-647C-4C8F-F014-011976CEE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2C14D7-5B7B-7219-5D90-1469052C6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086"/>
            <a:ext cx="10515600" cy="42127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b="1" dirty="0"/>
              <a:t>To </a:t>
            </a:r>
            <a:r>
              <a:rPr lang="it-IT" sz="2400" b="1" dirty="0" err="1"/>
              <a:t>ensure</a:t>
            </a:r>
            <a:r>
              <a:rPr lang="it-IT" sz="2400" b="1" dirty="0"/>
              <a:t> the quiet room </a:t>
            </a:r>
            <a:r>
              <a:rPr lang="it-IT" sz="2400" b="1" dirty="0" err="1"/>
              <a:t>remains</a:t>
            </a:r>
            <a:r>
              <a:rPr lang="it-IT" sz="2400" b="1" dirty="0"/>
              <a:t> a </a:t>
            </a:r>
            <a:r>
              <a:rPr lang="it-IT" sz="2400" b="1" dirty="0" err="1"/>
              <a:t>restorative</a:t>
            </a:r>
            <a:r>
              <a:rPr lang="it-IT" sz="2400" b="1" dirty="0"/>
              <a:t> </a:t>
            </a:r>
            <a:r>
              <a:rPr lang="it-IT" sz="2400" b="1" dirty="0" err="1"/>
              <a:t>space</a:t>
            </a:r>
            <a:r>
              <a:rPr lang="it-IT" sz="2400" b="1" dirty="0"/>
              <a:t> for </a:t>
            </a:r>
            <a:r>
              <a:rPr lang="it-IT" sz="2400" b="1" dirty="0" err="1"/>
              <a:t>all</a:t>
            </a:r>
            <a:r>
              <a:rPr lang="it-IT" sz="2400" b="1" dirty="0"/>
              <a:t> </a:t>
            </a:r>
            <a:r>
              <a:rPr lang="it-IT" sz="2400" b="1" dirty="0" err="1"/>
              <a:t>participants</a:t>
            </a:r>
            <a:r>
              <a:rPr lang="it-IT" sz="2400" b="1" dirty="0"/>
              <a:t>: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Clr>
                <a:srgbClr val="FDDB1B"/>
              </a:buClr>
              <a:buFont typeface="Wingdings" pitchFamily="2" charset="2"/>
              <a:buChar char="ü"/>
            </a:pPr>
            <a:r>
              <a:rPr lang="it-IT" sz="2200" i="1" dirty="0"/>
              <a:t>No </a:t>
            </a:r>
            <a:r>
              <a:rPr lang="it-IT" sz="2200" i="1" dirty="0" err="1"/>
              <a:t>conversations</a:t>
            </a:r>
            <a:r>
              <a:rPr lang="it-IT" sz="2200" i="1" dirty="0"/>
              <a:t>, with </a:t>
            </a:r>
            <a:r>
              <a:rPr lang="it-IT" sz="2200" i="1" dirty="0" err="1"/>
              <a:t>others</a:t>
            </a:r>
            <a:r>
              <a:rPr lang="it-IT" sz="2200" i="1" dirty="0"/>
              <a:t> or over the phone, </a:t>
            </a:r>
            <a:r>
              <a:rPr lang="it-IT" sz="2200" i="1" dirty="0" err="1"/>
              <a:t>allowed</a:t>
            </a:r>
            <a:r>
              <a:rPr lang="it-IT" sz="2200" i="1" dirty="0"/>
              <a:t> inside the room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Clr>
                <a:srgbClr val="FDDB1B"/>
              </a:buClr>
              <a:buFont typeface="Wingdings" pitchFamily="2" charset="2"/>
              <a:buChar char="ü"/>
            </a:pPr>
            <a:r>
              <a:rPr lang="it-IT" sz="2200" i="1" dirty="0" err="1"/>
              <a:t>Silence</a:t>
            </a:r>
            <a:r>
              <a:rPr lang="it-IT" sz="2200" i="1" dirty="0"/>
              <a:t> </a:t>
            </a:r>
            <a:r>
              <a:rPr lang="it-IT" sz="2200" i="1" dirty="0" err="1"/>
              <a:t>your</a:t>
            </a:r>
            <a:r>
              <a:rPr lang="it-IT" sz="2200" i="1" dirty="0"/>
              <a:t> </a:t>
            </a:r>
            <a:r>
              <a:rPr lang="it-IT" sz="2200" i="1" dirty="0" err="1"/>
              <a:t>technology</a:t>
            </a:r>
            <a:r>
              <a:rPr lang="it-IT" sz="2200" i="1" dirty="0"/>
              <a:t>, use </a:t>
            </a:r>
            <a:r>
              <a:rPr lang="it-IT" sz="2200" i="1" dirty="0" err="1"/>
              <a:t>headphones</a:t>
            </a:r>
            <a:endParaRPr lang="it-IT" sz="2200" i="1" dirty="0"/>
          </a:p>
          <a:p>
            <a:pPr lvl="1">
              <a:lnSpc>
                <a:spcPct val="110000"/>
              </a:lnSpc>
              <a:spcBef>
                <a:spcPts val="400"/>
              </a:spcBef>
              <a:buClr>
                <a:srgbClr val="FDDB1B"/>
              </a:buClr>
              <a:buFont typeface="Wingdings" pitchFamily="2" charset="2"/>
              <a:buChar char="ü"/>
            </a:pPr>
            <a:r>
              <a:rPr lang="it-IT" sz="2200" i="1" dirty="0" err="1"/>
              <a:t>Respect</a:t>
            </a:r>
            <a:r>
              <a:rPr lang="it-IT" sz="2200" i="1" dirty="0"/>
              <a:t> </a:t>
            </a:r>
            <a:r>
              <a:rPr lang="it-IT" sz="2200" i="1" dirty="0" err="1"/>
              <a:t>others</a:t>
            </a:r>
            <a:r>
              <a:rPr lang="it-IT" sz="2200" i="1" dirty="0"/>
              <a:t>’ </a:t>
            </a:r>
            <a:r>
              <a:rPr lang="it-IT" sz="2200" i="1" dirty="0" err="1"/>
              <a:t>need</a:t>
            </a:r>
            <a:r>
              <a:rPr lang="it-IT" sz="2200" i="1" dirty="0"/>
              <a:t> for quiet &amp; personal </a:t>
            </a:r>
            <a:r>
              <a:rPr lang="it-IT" sz="2200" i="1" dirty="0" err="1"/>
              <a:t>space</a:t>
            </a:r>
            <a:endParaRPr lang="it-IT" sz="2200" i="1" dirty="0"/>
          </a:p>
          <a:p>
            <a:pPr lvl="1">
              <a:lnSpc>
                <a:spcPct val="110000"/>
              </a:lnSpc>
              <a:spcBef>
                <a:spcPts val="400"/>
              </a:spcBef>
              <a:buClr>
                <a:srgbClr val="FDDB1B"/>
              </a:buClr>
              <a:buFont typeface="Wingdings" pitchFamily="2" charset="2"/>
              <a:buChar char="ü"/>
            </a:pPr>
            <a:r>
              <a:rPr lang="it-IT" sz="2200" i="1" dirty="0" err="1"/>
              <a:t>Keep</a:t>
            </a:r>
            <a:r>
              <a:rPr lang="it-IT" sz="2200" i="1" dirty="0"/>
              <a:t> </a:t>
            </a:r>
            <a:r>
              <a:rPr lang="it-IT" sz="2200" i="1" dirty="0" err="1"/>
              <a:t>visits</a:t>
            </a:r>
            <a:r>
              <a:rPr lang="it-IT" sz="2200" i="1" dirty="0"/>
              <a:t> brief </a:t>
            </a:r>
            <a:r>
              <a:rPr lang="it-IT" sz="2200" i="1" dirty="0" err="1"/>
              <a:t>as</a:t>
            </a:r>
            <a:r>
              <a:rPr lang="it-IT" sz="2200" i="1" dirty="0"/>
              <a:t> </a:t>
            </a:r>
            <a:r>
              <a:rPr lang="it-IT" sz="2200" i="1" dirty="0" err="1"/>
              <a:t>possible</a:t>
            </a:r>
            <a:r>
              <a:rPr lang="it-IT" sz="2200" i="1" dirty="0"/>
              <a:t> </a:t>
            </a:r>
            <a:r>
              <a:rPr lang="it-IT" sz="2200" i="1" dirty="0" err="1"/>
              <a:t>if</a:t>
            </a:r>
            <a:r>
              <a:rPr lang="it-IT" sz="2200" i="1" dirty="0"/>
              <a:t> </a:t>
            </a:r>
            <a:r>
              <a:rPr lang="it-IT" sz="2200" i="1" dirty="0" err="1"/>
              <a:t>others</a:t>
            </a:r>
            <a:r>
              <a:rPr lang="it-IT" sz="2200" i="1" dirty="0"/>
              <a:t> are </a:t>
            </a:r>
            <a:r>
              <a:rPr lang="it-IT" sz="2200" i="1" dirty="0" err="1"/>
              <a:t>waiting</a:t>
            </a:r>
            <a:r>
              <a:rPr lang="it-IT" sz="2200" i="1" dirty="0"/>
              <a:t> to use the room</a:t>
            </a:r>
            <a:endParaRPr lang="it-IT" sz="2400" i="1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2400" b="1" dirty="0" err="1"/>
              <a:t>Important</a:t>
            </a:r>
            <a:r>
              <a:rPr lang="it-IT" sz="2400" b="1" dirty="0"/>
              <a:t>: </a:t>
            </a:r>
            <a:r>
              <a:rPr lang="it-IT" sz="2400" b="1" dirty="0" err="1"/>
              <a:t>Participants</a:t>
            </a:r>
            <a:r>
              <a:rPr lang="it-IT" sz="2400" b="1" dirty="0"/>
              <a:t> </a:t>
            </a:r>
            <a:r>
              <a:rPr lang="it-IT" sz="2400" b="1" dirty="0" err="1"/>
              <a:t>may</a:t>
            </a:r>
            <a:r>
              <a:rPr lang="it-IT" sz="2400" b="1" dirty="0"/>
              <a:t> use the quiet room for </a:t>
            </a:r>
            <a:r>
              <a:rPr lang="it-IT" sz="2400" b="1" dirty="0" err="1"/>
              <a:t>many</a:t>
            </a:r>
            <a:r>
              <a:rPr lang="it-IT" sz="2400" b="1" dirty="0"/>
              <a:t> </a:t>
            </a:r>
            <a:r>
              <a:rPr lang="it-IT" sz="2400" b="1" dirty="0" err="1"/>
              <a:t>reasons</a:t>
            </a:r>
            <a:r>
              <a:rPr lang="it-IT" sz="2400" dirty="0"/>
              <a:t>, </a:t>
            </a:r>
            <a:r>
              <a:rPr lang="it-IT" sz="2400" dirty="0" err="1"/>
              <a:t>including</a:t>
            </a:r>
            <a:r>
              <a:rPr lang="it-IT" sz="2400" b="1" dirty="0"/>
              <a:t>: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Clr>
                <a:srgbClr val="FDDB1B"/>
              </a:buClr>
              <a:buFont typeface="Wingdings" pitchFamily="2" charset="2"/>
              <a:buChar char="ü"/>
            </a:pPr>
            <a:r>
              <a:rPr lang="it-IT" sz="2200" i="1" dirty="0" err="1"/>
              <a:t>Managing</a:t>
            </a:r>
            <a:r>
              <a:rPr lang="it-IT" sz="2200" i="1" dirty="0"/>
              <a:t> </a:t>
            </a:r>
            <a:r>
              <a:rPr lang="it-IT" sz="2200" i="1" dirty="0" err="1"/>
              <a:t>sensory</a:t>
            </a:r>
            <a:r>
              <a:rPr lang="it-IT" sz="2200" i="1" dirty="0"/>
              <a:t> </a:t>
            </a:r>
            <a:r>
              <a:rPr lang="it-IT" sz="2200" i="1" dirty="0" err="1"/>
              <a:t>overload</a:t>
            </a:r>
            <a:r>
              <a:rPr lang="it-IT" sz="2200" i="1" dirty="0"/>
              <a:t> or fatigue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Clr>
                <a:srgbClr val="FDDB1B"/>
              </a:buClr>
              <a:buFont typeface="Wingdings" pitchFamily="2" charset="2"/>
              <a:buChar char="ü"/>
            </a:pPr>
            <a:r>
              <a:rPr lang="it-IT" sz="2200" i="1" dirty="0" err="1"/>
              <a:t>Resting</a:t>
            </a:r>
            <a:r>
              <a:rPr lang="it-IT" sz="2200" i="1" dirty="0"/>
              <a:t> or </a:t>
            </a:r>
            <a:r>
              <a:rPr lang="it-IT" sz="2200" i="1" dirty="0" err="1"/>
              <a:t>taking</a:t>
            </a:r>
            <a:r>
              <a:rPr lang="it-IT" sz="2200" i="1" dirty="0"/>
              <a:t> a short </a:t>
            </a:r>
            <a:r>
              <a:rPr lang="it-IT" sz="2200" i="1" dirty="0" err="1"/>
              <a:t>mental</a:t>
            </a:r>
            <a:r>
              <a:rPr lang="it-IT" sz="2200" i="1" dirty="0"/>
              <a:t> break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Clr>
                <a:srgbClr val="FDDB1B"/>
              </a:buClr>
              <a:buFont typeface="Wingdings" pitchFamily="2" charset="2"/>
              <a:buChar char="ü"/>
            </a:pPr>
            <a:r>
              <a:rPr lang="it-IT" sz="2200" i="1" dirty="0"/>
              <a:t>Quiet </a:t>
            </a:r>
            <a:r>
              <a:rPr lang="it-IT" sz="2200" i="1" dirty="0" err="1"/>
              <a:t>reflection</a:t>
            </a:r>
            <a:r>
              <a:rPr lang="it-IT" sz="2200" i="1" dirty="0"/>
              <a:t> or personal </a:t>
            </a:r>
            <a:r>
              <a:rPr lang="it-IT" sz="2200" i="1" dirty="0" err="1"/>
              <a:t>devotional</a:t>
            </a:r>
            <a:r>
              <a:rPr lang="it-IT" sz="2200" i="1" dirty="0"/>
              <a:t>/spiritual/</a:t>
            </a:r>
            <a:r>
              <a:rPr lang="it-IT" sz="2200" i="1" dirty="0" err="1"/>
              <a:t>religious</a:t>
            </a:r>
            <a:r>
              <a:rPr lang="it-IT" sz="2200" i="1" dirty="0"/>
              <a:t> practices </a:t>
            </a:r>
            <a:r>
              <a:rPr lang="it-IT" sz="2200" i="1" dirty="0" err="1"/>
              <a:t>done</a:t>
            </a:r>
            <a:r>
              <a:rPr lang="it-IT" sz="2200" i="1" dirty="0"/>
              <a:t> </a:t>
            </a:r>
            <a:r>
              <a:rPr lang="it-IT" sz="2200" i="1" dirty="0" err="1"/>
              <a:t>silently</a:t>
            </a:r>
            <a:endParaRPr lang="it-IT" sz="2200" i="1" dirty="0"/>
          </a:p>
          <a:p>
            <a:pPr marL="0" indent="0">
              <a:spcBef>
                <a:spcPts val="1600"/>
              </a:spcBef>
              <a:buNone/>
            </a:pPr>
            <a:r>
              <a:rPr lang="it-IT" sz="2400" b="1" dirty="0" err="1"/>
              <a:t>Everyone’s</a:t>
            </a:r>
            <a:r>
              <a:rPr lang="it-IT" sz="2400" b="1" dirty="0"/>
              <a:t> </a:t>
            </a:r>
            <a:r>
              <a:rPr lang="it-IT" sz="2400" b="1" dirty="0" err="1"/>
              <a:t>needs</a:t>
            </a:r>
            <a:r>
              <a:rPr lang="it-IT" sz="2400" b="1" dirty="0"/>
              <a:t> are </a:t>
            </a:r>
            <a:r>
              <a:rPr lang="it-IT" sz="2400" b="1" dirty="0" err="1"/>
              <a:t>valid</a:t>
            </a:r>
            <a:r>
              <a:rPr lang="it-IT" sz="2400" dirty="0"/>
              <a:t>, and the </a:t>
            </a:r>
            <a:r>
              <a:rPr lang="it-IT" sz="2400" dirty="0" err="1"/>
              <a:t>space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available</a:t>
            </a:r>
            <a:r>
              <a:rPr lang="it-IT" sz="2400" dirty="0"/>
              <a:t> to </a:t>
            </a:r>
            <a:r>
              <a:rPr lang="it-IT" sz="2400" dirty="0" err="1"/>
              <a:t>anyone</a:t>
            </a:r>
            <a:r>
              <a:rPr lang="it-IT" sz="2400" dirty="0"/>
              <a:t> </a:t>
            </a:r>
            <a:r>
              <a:rPr lang="it-IT" sz="2400" dirty="0" err="1"/>
              <a:t>who</a:t>
            </a:r>
            <a:r>
              <a:rPr lang="it-IT" sz="2400" dirty="0"/>
              <a:t> </a:t>
            </a:r>
            <a:r>
              <a:rPr lang="it-IT" sz="2400" dirty="0" err="1"/>
              <a:t>may</a:t>
            </a:r>
            <a:r>
              <a:rPr lang="it-IT" sz="2400" dirty="0"/>
              <a:t> benefit from </a:t>
            </a:r>
            <a:r>
              <a:rPr lang="it-IT" sz="2400" dirty="0" err="1"/>
              <a:t>it</a:t>
            </a:r>
            <a:r>
              <a:rPr lang="it-IT" sz="2400" dirty="0"/>
              <a:t>.</a:t>
            </a:r>
          </a:p>
          <a:p>
            <a:pPr marL="685800" indent="-457200">
              <a:lnSpc>
                <a:spcPct val="50000"/>
              </a:lnSpc>
              <a:buClr>
                <a:srgbClr val="FDDB1B"/>
              </a:buClr>
              <a:buFont typeface="Wingdings" pitchFamily="2" charset="2"/>
              <a:buChar char="ü"/>
            </a:pPr>
            <a:endParaRPr lang="it-IT" sz="2400" i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DD3B27-3392-F9B5-7716-F9EC4B699021}"/>
              </a:ext>
            </a:extLst>
          </p:cNvPr>
          <p:cNvSpPr txBox="1">
            <a:spLocks/>
          </p:cNvSpPr>
          <p:nvPr/>
        </p:nvSpPr>
        <p:spPr>
          <a:xfrm>
            <a:off x="838200" y="428387"/>
            <a:ext cx="10515600" cy="106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latin typeface="+mn-lt"/>
              </a:rPr>
              <a:t>Quiet Room: </a:t>
            </a:r>
            <a:r>
              <a:rPr lang="it-IT" sz="3200" b="1" dirty="0" err="1">
                <a:latin typeface="+mn-lt"/>
              </a:rPr>
              <a:t>guidelines</a:t>
            </a:r>
            <a:endParaRPr lang="it-IT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484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B04C6-2BE0-E996-8CDF-C42A2F62D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5CD79E-E317-298C-95C6-9FDA59C3D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571"/>
            <a:ext cx="10515600" cy="4384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/>
              <a:t>Please</a:t>
            </a:r>
            <a:r>
              <a:rPr lang="it-IT" sz="2400" dirty="0"/>
              <a:t> note </a:t>
            </a:r>
            <a:r>
              <a:rPr lang="it-IT" sz="2400" dirty="0" err="1"/>
              <a:t>that</a:t>
            </a:r>
            <a:r>
              <a:rPr lang="it-IT" sz="2400" dirty="0"/>
              <a:t> EPOS Days </a:t>
            </a:r>
            <a:r>
              <a:rPr lang="it-IT" sz="2400" dirty="0" err="1"/>
              <a:t>will</a:t>
            </a:r>
            <a:r>
              <a:rPr lang="it-IT" sz="2400" dirty="0"/>
              <a:t> include </a:t>
            </a:r>
            <a:r>
              <a:rPr lang="it-IT" sz="2400" b="1" dirty="0" err="1"/>
              <a:t>photography</a:t>
            </a:r>
            <a:r>
              <a:rPr lang="it-IT" sz="2400" b="1" dirty="0"/>
              <a:t> and </a:t>
            </a:r>
            <a:r>
              <a:rPr lang="it-IT" sz="2400" b="1" dirty="0" err="1"/>
              <a:t>livestreaming</a:t>
            </a:r>
            <a:r>
              <a:rPr lang="it-IT" sz="2400" dirty="0"/>
              <a:t> </a:t>
            </a:r>
            <a:r>
              <a:rPr lang="it-IT" sz="2400" dirty="0" err="1"/>
              <a:t>during</a:t>
            </a:r>
            <a:r>
              <a:rPr lang="it-IT" sz="2400" dirty="0"/>
              <a:t> </a:t>
            </a:r>
            <a:r>
              <a:rPr lang="it-IT" sz="2400" dirty="0" err="1"/>
              <a:t>selected</a:t>
            </a:r>
            <a:r>
              <a:rPr lang="it-IT" sz="2400" dirty="0"/>
              <a:t> sessions and event activities.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wish</a:t>
            </a:r>
            <a:r>
              <a:rPr lang="it-IT" sz="2400" dirty="0"/>
              <a:t> </a:t>
            </a:r>
            <a:r>
              <a:rPr lang="it-IT" sz="2400" dirty="0" err="1"/>
              <a:t>all</a:t>
            </a:r>
            <a:r>
              <a:rPr lang="it-IT" sz="2400" dirty="0"/>
              <a:t> </a:t>
            </a:r>
            <a:r>
              <a:rPr lang="it-IT" sz="2400" dirty="0" err="1"/>
              <a:t>participants</a:t>
            </a:r>
            <a:r>
              <a:rPr lang="it-IT" sz="2400" dirty="0"/>
              <a:t> are </a:t>
            </a:r>
            <a:r>
              <a:rPr lang="it-IT" sz="2400" dirty="0" err="1"/>
              <a:t>comfortable</a:t>
            </a:r>
            <a:r>
              <a:rPr lang="it-IT" sz="2400" dirty="0"/>
              <a:t> and </a:t>
            </a:r>
            <a:r>
              <a:rPr lang="it-IT" sz="2400" dirty="0" err="1"/>
              <a:t>informed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 </a:t>
            </a:r>
            <a:r>
              <a:rPr lang="it-IT" sz="2400" dirty="0" err="1"/>
              <a:t>we</a:t>
            </a:r>
            <a:r>
              <a:rPr lang="it-IT" sz="2400" dirty="0"/>
              <a:t> are </a:t>
            </a:r>
            <a:r>
              <a:rPr lang="it-IT" sz="2400" dirty="0" err="1"/>
              <a:t>going</a:t>
            </a:r>
            <a:r>
              <a:rPr lang="it-IT" sz="2400" dirty="0"/>
              <a:t> to use </a:t>
            </a:r>
            <a:r>
              <a:rPr lang="it-IT" sz="2400" b="1" dirty="0"/>
              <a:t>images and recordings:</a:t>
            </a:r>
          </a:p>
          <a:p>
            <a:pPr marL="0" indent="0">
              <a:lnSpc>
                <a:spcPct val="100000"/>
              </a:lnSpc>
            </a:pPr>
            <a:r>
              <a:rPr lang="it-IT" sz="2000" i="1" dirty="0"/>
              <a:t>Event </a:t>
            </a:r>
            <a:r>
              <a:rPr lang="it-IT" sz="2000" i="1" dirty="0" err="1"/>
              <a:t>documentation</a:t>
            </a:r>
            <a:endParaRPr lang="it-IT" sz="2000" i="1" dirty="0"/>
          </a:p>
          <a:p>
            <a:pPr marL="0" indent="0">
              <a:lnSpc>
                <a:spcPct val="100000"/>
              </a:lnSpc>
            </a:pPr>
            <a:r>
              <a:rPr lang="it-IT" sz="2000" i="1" dirty="0"/>
              <a:t>EPOS </a:t>
            </a:r>
            <a:r>
              <a:rPr lang="it-IT" sz="2000" i="1" dirty="0" err="1"/>
              <a:t>communications</a:t>
            </a:r>
            <a:r>
              <a:rPr lang="it-IT" sz="2000" i="1" dirty="0"/>
              <a:t> and </a:t>
            </a:r>
            <a:r>
              <a:rPr lang="it-IT" sz="2000" i="1" dirty="0" err="1"/>
              <a:t>outreach</a:t>
            </a:r>
            <a:endParaRPr lang="it-IT" sz="2000" i="1" dirty="0"/>
          </a:p>
          <a:p>
            <a:pPr marL="0" indent="0">
              <a:lnSpc>
                <a:spcPct val="100000"/>
              </a:lnSpc>
            </a:pPr>
            <a:r>
              <a:rPr lang="it-IT" sz="2000" i="1" dirty="0"/>
              <a:t>Reporting and </a:t>
            </a:r>
            <a:r>
              <a:rPr lang="it-IT" sz="2000" i="1" dirty="0" err="1"/>
              <a:t>promotional</a:t>
            </a:r>
            <a:r>
              <a:rPr lang="it-IT" sz="2000" i="1" dirty="0"/>
              <a:t> </a:t>
            </a:r>
            <a:r>
              <a:rPr lang="it-IT" sz="2000" i="1" dirty="0" err="1"/>
              <a:t>materials</a:t>
            </a:r>
            <a:endParaRPr lang="it-IT" sz="2000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1A2161-D957-46A8-F290-425BBAC5EF67}"/>
              </a:ext>
            </a:extLst>
          </p:cNvPr>
          <p:cNvSpPr txBox="1">
            <a:spLocks/>
          </p:cNvSpPr>
          <p:nvPr/>
        </p:nvSpPr>
        <p:spPr>
          <a:xfrm>
            <a:off x="838200" y="428387"/>
            <a:ext cx="10515600" cy="106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it-IT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Photography</a:t>
            </a:r>
            <a:r>
              <a:rPr lang="it-IT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Videography</a:t>
            </a:r>
            <a:endParaRPr lang="it-IT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AB5D53-BA42-356C-AB30-68F3220B5431}"/>
              </a:ext>
            </a:extLst>
          </p:cNvPr>
          <p:cNvSpPr txBox="1">
            <a:spLocks/>
          </p:cNvSpPr>
          <p:nvPr/>
        </p:nvSpPr>
        <p:spPr>
          <a:xfrm>
            <a:off x="838200" y="4343400"/>
            <a:ext cx="10515600" cy="1338943"/>
          </a:xfrm>
          <a:prstGeom prst="rect">
            <a:avLst/>
          </a:prstGeom>
          <a:solidFill>
            <a:srgbClr val="FDDB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b="1" dirty="0" err="1"/>
              <a:t>prefer</a:t>
            </a:r>
            <a:r>
              <a:rPr lang="it-IT" b="1" dirty="0"/>
              <a:t> </a:t>
            </a:r>
            <a:r>
              <a:rPr lang="it-IT" b="1" dirty="0" err="1"/>
              <a:t>not</a:t>
            </a:r>
            <a:r>
              <a:rPr lang="it-IT" b="1" dirty="0"/>
              <a:t> to </a:t>
            </a:r>
            <a:r>
              <a:rPr lang="it-IT" b="1" dirty="0" err="1"/>
              <a:t>appear</a:t>
            </a:r>
            <a:r>
              <a:rPr lang="it-IT" b="1" dirty="0"/>
              <a:t> in </a:t>
            </a:r>
            <a:r>
              <a:rPr lang="it-IT" b="1" dirty="0" err="1"/>
              <a:t>photographs</a:t>
            </a:r>
            <a:r>
              <a:rPr lang="it-IT" b="1" dirty="0"/>
              <a:t> or video recordings</a:t>
            </a:r>
            <a:r>
              <a:rPr lang="it-IT" dirty="0"/>
              <a:t>, </a:t>
            </a:r>
            <a:r>
              <a:rPr lang="it-IT" dirty="0" err="1"/>
              <a:t>please</a:t>
            </a:r>
            <a:r>
              <a:rPr lang="it-IT" dirty="0"/>
              <a:t> </a:t>
            </a:r>
            <a:r>
              <a:rPr lang="it-IT" dirty="0" err="1"/>
              <a:t>let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know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>
                <a:hlinkClick r:id="rId2"/>
              </a:rPr>
              <a:t>communication@epos-eric.eu</a:t>
            </a:r>
            <a:r>
              <a:rPr lang="it-IT" dirty="0"/>
              <a:t> or </a:t>
            </a:r>
            <a:r>
              <a:rPr lang="it-IT" dirty="0" err="1"/>
              <a:t>kindly</a:t>
            </a:r>
            <a:r>
              <a:rPr lang="it-IT" dirty="0"/>
              <a:t> </a:t>
            </a:r>
            <a:r>
              <a:rPr lang="it-IT" dirty="0" err="1"/>
              <a:t>inform</a:t>
            </a:r>
            <a:r>
              <a:rPr lang="it-IT" dirty="0"/>
              <a:t> </a:t>
            </a:r>
            <a:r>
              <a:rPr lang="it-IT" b="1" dirty="0"/>
              <a:t>Karl </a:t>
            </a:r>
            <a:r>
              <a:rPr lang="it-IT" b="1" dirty="0" err="1"/>
              <a:t>Stuebe</a:t>
            </a:r>
            <a:r>
              <a:rPr lang="it-IT" b="1" dirty="0"/>
              <a:t> </a:t>
            </a:r>
            <a:r>
              <a:rPr lang="it-IT" dirty="0"/>
              <a:t>or </a:t>
            </a:r>
            <a:r>
              <a:rPr lang="it-IT" b="1" dirty="0"/>
              <a:t>Federica Tanlongo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event.</a:t>
            </a:r>
          </a:p>
          <a:p>
            <a:endParaRPr lang="it-IT" b="1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0225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7BAB7-D385-5A5D-E07B-C39A03465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event </a:t>
            </a:r>
            <a:r>
              <a:rPr lang="it-IT" b="1" dirty="0"/>
              <a:t>starts </a:t>
            </a:r>
            <a:r>
              <a:rPr lang="it-IT" b="1" dirty="0" err="1"/>
              <a:t>at</a:t>
            </a:r>
            <a:r>
              <a:rPr lang="it-IT" b="1" dirty="0"/>
              <a:t> 9 </a:t>
            </a:r>
            <a:r>
              <a:rPr lang="it-IT" b="1" dirty="0" err="1"/>
              <a:t>every</a:t>
            </a:r>
            <a:r>
              <a:rPr lang="it-IT" b="1" dirty="0"/>
              <a:t> day </a:t>
            </a:r>
            <a:r>
              <a:rPr lang="it-IT" dirty="0"/>
              <a:t>with a </a:t>
            </a:r>
            <a:r>
              <a:rPr lang="it-IT" dirty="0" err="1"/>
              <a:t>walkthrough</a:t>
            </a:r>
            <a:r>
              <a:rPr lang="it-IT" dirty="0"/>
              <a:t> of the </a:t>
            </a:r>
            <a:r>
              <a:rPr lang="it-IT" dirty="0" err="1"/>
              <a:t>day’s</a:t>
            </a:r>
            <a:r>
              <a:rPr lang="it-IT" dirty="0"/>
              <a:t> agenda by the ED</a:t>
            </a:r>
          </a:p>
          <a:p>
            <a:pPr lvl="1"/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many</a:t>
            </a:r>
            <a:r>
              <a:rPr lang="it-IT" dirty="0"/>
              <a:t> and </a:t>
            </a:r>
            <a:r>
              <a:rPr lang="it-IT" dirty="0" err="1"/>
              <a:t>settling</a:t>
            </a:r>
            <a:r>
              <a:rPr lang="it-IT" dirty="0"/>
              <a:t> down </a:t>
            </a:r>
            <a:r>
              <a:rPr lang="it-IT" dirty="0" err="1"/>
              <a:t>will</a:t>
            </a:r>
            <a:r>
              <a:rPr lang="it-IT" dirty="0"/>
              <a:t> take some time: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kindly</a:t>
            </a:r>
            <a:r>
              <a:rPr lang="it-IT" dirty="0"/>
              <a:t> </a:t>
            </a:r>
            <a:r>
              <a:rPr lang="it-IT" dirty="0" err="1"/>
              <a:t>ask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to be </a:t>
            </a:r>
            <a:r>
              <a:rPr lang="it-IT" b="1" dirty="0"/>
              <a:t>on time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much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courtesy</a:t>
            </a:r>
            <a:r>
              <a:rPr lang="it-IT" dirty="0"/>
              <a:t> to the </a:t>
            </a:r>
            <a:r>
              <a:rPr lang="it-IT" dirty="0" err="1"/>
              <a:t>morning</a:t>
            </a:r>
            <a:r>
              <a:rPr lang="it-IT" dirty="0"/>
              <a:t> speakers</a:t>
            </a:r>
          </a:p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envisaged</a:t>
            </a:r>
            <a:r>
              <a:rPr lang="it-IT" dirty="0"/>
              <a:t> </a:t>
            </a:r>
            <a:r>
              <a:rPr lang="it-IT" b="1" dirty="0"/>
              <a:t>long breaks </a:t>
            </a:r>
            <a:r>
              <a:rPr lang="it-IT" dirty="0"/>
              <a:t>to </a:t>
            </a:r>
            <a:r>
              <a:rPr lang="it-IT" dirty="0" err="1"/>
              <a:t>allow</a:t>
            </a:r>
            <a:r>
              <a:rPr lang="it-IT" dirty="0"/>
              <a:t> </a:t>
            </a:r>
            <a:r>
              <a:rPr lang="it-IT" b="1" dirty="0"/>
              <a:t>for networking, </a:t>
            </a:r>
            <a:r>
              <a:rPr lang="it-IT" b="1" dirty="0" err="1"/>
              <a:t>rest</a:t>
            </a:r>
            <a:r>
              <a:rPr lang="it-IT" b="1" dirty="0"/>
              <a:t>, and </a:t>
            </a:r>
            <a:r>
              <a:rPr lang="it-IT" b="1" dirty="0" err="1"/>
              <a:t>also</a:t>
            </a:r>
            <a:r>
              <a:rPr lang="it-IT" b="1" dirty="0"/>
              <a:t> reading </a:t>
            </a:r>
            <a:r>
              <a:rPr lang="it-IT" b="1" dirty="0" err="1"/>
              <a:t>your</a:t>
            </a:r>
            <a:r>
              <a:rPr lang="it-IT" b="1" dirty="0"/>
              <a:t> emails.</a:t>
            </a:r>
          </a:p>
          <a:p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confirmed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attendance</a:t>
            </a:r>
            <a:r>
              <a:rPr lang="it-IT" dirty="0"/>
              <a:t> to </a:t>
            </a:r>
            <a:r>
              <a:rPr lang="it-IT" b="1" dirty="0"/>
              <a:t>social events</a:t>
            </a:r>
            <a:r>
              <a:rPr lang="it-IT" dirty="0"/>
              <a:t>? </a:t>
            </a:r>
            <a:r>
              <a:rPr lang="it-IT" dirty="0" err="1"/>
              <a:t>Please</a:t>
            </a:r>
            <a:r>
              <a:rPr lang="it-IT" dirty="0"/>
              <a:t> </a:t>
            </a:r>
            <a:r>
              <a:rPr lang="it-IT" b="1" dirty="0" err="1"/>
              <a:t>communicate</a:t>
            </a:r>
            <a:r>
              <a:rPr lang="it-IT" b="1" dirty="0"/>
              <a:t> </a:t>
            </a:r>
            <a:r>
              <a:rPr lang="it-IT" b="1" dirty="0" err="1"/>
              <a:t>any</a:t>
            </a:r>
            <a:r>
              <a:rPr lang="it-IT" b="1" dirty="0"/>
              <a:t> </a:t>
            </a:r>
            <a:r>
              <a:rPr lang="it-IT" b="1" dirty="0" err="1"/>
              <a:t>variation</a:t>
            </a:r>
            <a:r>
              <a:rPr lang="it-IT" b="1" dirty="0"/>
              <a:t> </a:t>
            </a:r>
            <a:r>
              <a:rPr lang="it-IT" dirty="0"/>
              <a:t>to the </a:t>
            </a:r>
            <a:r>
              <a:rPr lang="it-IT" dirty="0" err="1"/>
              <a:t>secretariat</a:t>
            </a:r>
            <a:r>
              <a:rPr lang="it-IT" dirty="0"/>
              <a:t> ASAP!</a:t>
            </a:r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CBEE34-A1A4-E85A-28FC-2ED8232C2767}"/>
              </a:ext>
            </a:extLst>
          </p:cNvPr>
          <p:cNvSpPr txBox="1">
            <a:spLocks/>
          </p:cNvSpPr>
          <p:nvPr/>
        </p:nvSpPr>
        <p:spPr>
          <a:xfrm>
            <a:off x="838200" y="428387"/>
            <a:ext cx="10515600" cy="106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err="1">
                <a:latin typeface="+mn-lt"/>
              </a:rPr>
              <a:t>Practicalities</a:t>
            </a:r>
            <a:r>
              <a:rPr lang="it-IT" sz="3200" b="1" dirty="0">
                <a:latin typeface="+mn-lt"/>
              </a:rPr>
              <a:t> for the </a:t>
            </a:r>
            <a:r>
              <a:rPr lang="it-IT" sz="3200" b="1" dirty="0" err="1">
                <a:latin typeface="+mn-lt"/>
              </a:rPr>
              <a:t>next</a:t>
            </a:r>
            <a:r>
              <a:rPr lang="it-IT" sz="3200" b="1" dirty="0">
                <a:latin typeface="+mn-lt"/>
              </a:rPr>
              <a:t> days</a:t>
            </a:r>
          </a:p>
        </p:txBody>
      </p:sp>
    </p:spTree>
    <p:extLst>
      <p:ext uri="{BB962C8B-B14F-4D97-AF65-F5344CB8AC3E}">
        <p14:creationId xmlns:p14="http://schemas.microsoft.com/office/powerpoint/2010/main" val="3610097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813</Words>
  <Application>Microsoft Macintosh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Karl_EPOS ERIC </cp:lastModifiedBy>
  <cp:revision>20</cp:revision>
  <dcterms:created xsi:type="dcterms:W3CDTF">2026-02-14T10:36:05Z</dcterms:created>
  <dcterms:modified xsi:type="dcterms:W3CDTF">2026-03-16T14:43:32Z</dcterms:modified>
</cp:coreProperties>
</file>