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1727" r:id="rId3"/>
    <p:sldId id="1722" r:id="rId4"/>
    <p:sldId id="1719" r:id="rId5"/>
    <p:sldId id="1416" r:id="rId6"/>
    <p:sldId id="1685" r:id="rId7"/>
    <p:sldId id="1742" r:id="rId8"/>
    <p:sldId id="277" r:id="rId9"/>
    <p:sldId id="274" r:id="rId10"/>
    <p:sldId id="257" r:id="rId11"/>
    <p:sldId id="275" r:id="rId12"/>
    <p:sldId id="271" r:id="rId13"/>
    <p:sldId id="279" r:id="rId14"/>
    <p:sldId id="1725" r:id="rId15"/>
    <p:sldId id="272" r:id="rId16"/>
    <p:sldId id="273" r:id="rId17"/>
    <p:sldId id="1410" r:id="rId18"/>
    <p:sldId id="1731" r:id="rId19"/>
    <p:sldId id="1732" r:id="rId20"/>
    <p:sldId id="1733" r:id="rId21"/>
    <p:sldId id="1734" r:id="rId22"/>
    <p:sldId id="1399" r:id="rId23"/>
    <p:sldId id="1743" r:id="rId24"/>
    <p:sldId id="265" r:id="rId25"/>
    <p:sldId id="1744" r:id="rId26"/>
    <p:sldId id="264" r:id="rId27"/>
    <p:sldId id="1745" r:id="rId28"/>
    <p:sldId id="281" r:id="rId29"/>
    <p:sldId id="1746" r:id="rId30"/>
    <p:sldId id="276" r:id="rId31"/>
    <p:sldId id="280" r:id="rId32"/>
    <p:sldId id="284" r:id="rId33"/>
    <p:sldId id="282" r:id="rId34"/>
    <p:sldId id="283" r:id="rId35"/>
    <p:sldId id="286" r:id="rId36"/>
    <p:sldId id="1747" r:id="rId3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415" userDrawn="1">
          <p15:clr>
            <a:srgbClr val="A4A3A4"/>
          </p15:clr>
        </p15:guide>
        <p15:guide id="3" pos="7242" userDrawn="1">
          <p15:clr>
            <a:srgbClr val="A4A3A4"/>
          </p15:clr>
        </p15:guide>
        <p15:guide id="4" orient="horz" pos="686" userDrawn="1">
          <p15:clr>
            <a:srgbClr val="A4A3A4"/>
          </p15:clr>
        </p15:guide>
        <p15:guide id="5" orient="horz" pos="1162" userDrawn="1">
          <p15:clr>
            <a:srgbClr val="A4A3A4"/>
          </p15:clr>
        </p15:guide>
        <p15:guide id="6" orient="horz" pos="27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5691"/>
    <a:srgbClr val="A16368"/>
    <a:srgbClr val="477D8F"/>
    <a:srgbClr val="707784"/>
    <a:srgbClr val="97A0B1"/>
    <a:srgbClr val="FDDB1B"/>
    <a:srgbClr val="D5D5DD"/>
    <a:srgbClr val="F0F1F7"/>
    <a:srgbClr val="92756D"/>
    <a:srgbClr val="FEF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/>
    <p:restoredTop sz="94683"/>
  </p:normalViewPr>
  <p:slideViewPr>
    <p:cSldViewPr snapToGrid="0">
      <p:cViewPr varScale="1">
        <p:scale>
          <a:sx n="102" d="100"/>
          <a:sy n="102" d="100"/>
        </p:scale>
        <p:origin x="848" y="192"/>
      </p:cViewPr>
      <p:guideLst>
        <p:guide pos="3840"/>
        <p:guide pos="415"/>
        <p:guide pos="7242"/>
        <p:guide orient="horz" pos="686"/>
        <p:guide orient="horz" pos="1162"/>
        <p:guide orient="horz" pos="27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9C9AB0-7D17-4E41-9397-31CF442DF30F}" type="doc">
      <dgm:prSet loTypeId="urn:microsoft.com/office/officeart/2005/8/layout/b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1A348C5-DE7C-4AE2-9C87-F04731B5CABD}">
      <dgm:prSet custT="1"/>
      <dgm:spPr>
        <a:solidFill>
          <a:srgbClr val="477D8F"/>
        </a:solidFill>
      </dgm:spPr>
      <dgm:t>
        <a:bodyPr/>
        <a:lstStyle/>
        <a:p>
          <a:r>
            <a:rPr lang="en-US" sz="1800" b="0" i="0" dirty="0"/>
            <a:t>TCS are </a:t>
          </a:r>
          <a:r>
            <a:rPr lang="en-US" sz="1800" b="1" i="0" dirty="0"/>
            <a:t>governance frameworks </a:t>
          </a:r>
          <a:r>
            <a:rPr lang="en-US" sz="1800" b="0" i="0" dirty="0"/>
            <a:t>for community-specific coordination and data integration across different disciplines</a:t>
          </a:r>
          <a:endParaRPr lang="en-US" sz="1800" dirty="0"/>
        </a:p>
      </dgm:t>
    </dgm:pt>
    <dgm:pt modelId="{1F972DCD-87A1-483B-9C8D-23A901023E4A}" type="parTrans" cxnId="{831E5CE5-85AC-4BF6-A305-926A6930D122}">
      <dgm:prSet/>
      <dgm:spPr/>
      <dgm:t>
        <a:bodyPr/>
        <a:lstStyle/>
        <a:p>
          <a:endParaRPr lang="en-US"/>
        </a:p>
      </dgm:t>
    </dgm:pt>
    <dgm:pt modelId="{9A5524F5-C766-4B8C-839B-3D5FD6F16504}" type="sibTrans" cxnId="{831E5CE5-85AC-4BF6-A305-926A6930D122}">
      <dgm:prSet/>
      <dgm:spPr>
        <a:solidFill>
          <a:srgbClr val="FDDB1B"/>
        </a:solidFill>
      </dgm:spPr>
      <dgm:t>
        <a:bodyPr/>
        <a:lstStyle/>
        <a:p>
          <a:endParaRPr lang="en-US"/>
        </a:p>
      </dgm:t>
    </dgm:pt>
    <dgm:pt modelId="{41192055-2F26-4489-B253-AAC8A6FA60DB}">
      <dgm:prSet custT="1"/>
      <dgm:spPr>
        <a:solidFill>
          <a:srgbClr val="A16368"/>
        </a:solidFill>
      </dgm:spPr>
      <dgm:t>
        <a:bodyPr/>
        <a:lstStyle/>
        <a:p>
          <a:r>
            <a:rPr lang="en-US" sz="1800" b="1" i="0" dirty="0"/>
            <a:t>TCS Consortium</a:t>
          </a:r>
          <a:r>
            <a:rPr lang="en-US" sz="1800" b="0" i="0" dirty="0"/>
            <a:t> with its own governance</a:t>
          </a:r>
          <a:endParaRPr lang="en-US" sz="1800" dirty="0"/>
        </a:p>
      </dgm:t>
    </dgm:pt>
    <dgm:pt modelId="{2EBABB14-2320-43DE-A4E5-6FF2FB993515}" type="parTrans" cxnId="{B8F344FA-EF80-4C96-991D-E121898E77F2}">
      <dgm:prSet/>
      <dgm:spPr/>
      <dgm:t>
        <a:bodyPr/>
        <a:lstStyle/>
        <a:p>
          <a:endParaRPr lang="en-US"/>
        </a:p>
      </dgm:t>
    </dgm:pt>
    <dgm:pt modelId="{CE765D50-F1FA-46C2-A2AE-68C95107231C}" type="sibTrans" cxnId="{B8F344FA-EF80-4C96-991D-E121898E77F2}">
      <dgm:prSet/>
      <dgm:spPr>
        <a:solidFill>
          <a:srgbClr val="FDDB1B"/>
        </a:solidFill>
      </dgm:spPr>
      <dgm:t>
        <a:bodyPr/>
        <a:lstStyle/>
        <a:p>
          <a:endParaRPr lang="en-US"/>
        </a:p>
      </dgm:t>
    </dgm:pt>
    <dgm:pt modelId="{9ACCA18A-7797-4103-AEC0-C648D5A9E400}">
      <dgm:prSet custT="1"/>
      <dgm:spPr>
        <a:solidFill>
          <a:srgbClr val="707784"/>
        </a:solidFill>
      </dgm:spPr>
      <dgm:t>
        <a:bodyPr/>
        <a:lstStyle/>
        <a:p>
          <a:r>
            <a:rPr lang="en-US" sz="1800" b="1" i="0" dirty="0"/>
            <a:t>TCS Consortia designed to </a:t>
          </a:r>
          <a:r>
            <a:rPr lang="en-US" sz="1800" b="0" i="0" dirty="0"/>
            <a:t>adopt </a:t>
          </a:r>
          <a:r>
            <a:rPr lang="en-US" sz="1800" b="1" i="0" dirty="0"/>
            <a:t>joint strategies </a:t>
          </a:r>
          <a:r>
            <a:rPr lang="en-US" sz="1800" b="0" i="0" dirty="0"/>
            <a:t>to tackle scientific, technical, financial, legal and ethical issues and </a:t>
          </a:r>
          <a:r>
            <a:rPr lang="en-US" sz="1800" b="1" i="0" dirty="0"/>
            <a:t>best practices </a:t>
          </a:r>
          <a:r>
            <a:rPr lang="en-US" sz="1800" b="0" i="0" dirty="0"/>
            <a:t>for data harmonization</a:t>
          </a:r>
          <a:endParaRPr lang="en-US" sz="1800" dirty="0"/>
        </a:p>
      </dgm:t>
    </dgm:pt>
    <dgm:pt modelId="{8350DC13-9407-401B-AED3-19D14CF3BB9A}" type="parTrans" cxnId="{C0E28391-9920-4327-BD14-430EA04FEE26}">
      <dgm:prSet/>
      <dgm:spPr/>
      <dgm:t>
        <a:bodyPr/>
        <a:lstStyle/>
        <a:p>
          <a:endParaRPr lang="en-US"/>
        </a:p>
      </dgm:t>
    </dgm:pt>
    <dgm:pt modelId="{93D258BC-7FA9-4760-BAE0-30AB81F381E7}" type="sibTrans" cxnId="{C0E28391-9920-4327-BD14-430EA04FEE26}">
      <dgm:prSet/>
      <dgm:spPr/>
      <dgm:t>
        <a:bodyPr/>
        <a:lstStyle/>
        <a:p>
          <a:endParaRPr lang="en-US"/>
        </a:p>
      </dgm:t>
    </dgm:pt>
    <dgm:pt modelId="{42223CD3-310A-4D0D-8243-99BE105D0310}" type="pres">
      <dgm:prSet presAssocID="{859C9AB0-7D17-4E41-9397-31CF442DF30F}" presName="diagram" presStyleCnt="0">
        <dgm:presLayoutVars>
          <dgm:dir/>
          <dgm:resizeHandles/>
        </dgm:presLayoutVars>
      </dgm:prSet>
      <dgm:spPr/>
    </dgm:pt>
    <dgm:pt modelId="{1673BE17-4AED-4CD6-BC4B-835EB39D35A0}" type="pres">
      <dgm:prSet presAssocID="{41A348C5-DE7C-4AE2-9C87-F04731B5CABD}" presName="firstNode" presStyleLbl="node1" presStyleIdx="0" presStyleCnt="3" custLinFactNeighborX="12640">
        <dgm:presLayoutVars>
          <dgm:bulletEnabled val="1"/>
        </dgm:presLayoutVars>
      </dgm:prSet>
      <dgm:spPr/>
    </dgm:pt>
    <dgm:pt modelId="{2023F792-C527-4D52-9D4B-6D626D355756}" type="pres">
      <dgm:prSet presAssocID="{9A5524F5-C766-4B8C-839B-3D5FD6F16504}" presName="sibTrans" presStyleLbl="sibTrans2D1" presStyleIdx="0" presStyleCnt="2"/>
      <dgm:spPr/>
    </dgm:pt>
    <dgm:pt modelId="{1BFADB1F-DA6F-4631-98C2-7A49461F2398}" type="pres">
      <dgm:prSet presAssocID="{41192055-2F26-4489-B253-AAC8A6FA60DB}" presName="middleNode" presStyleCnt="0"/>
      <dgm:spPr/>
    </dgm:pt>
    <dgm:pt modelId="{005AF2B7-F743-48F6-94E6-E8CB3E760AED}" type="pres">
      <dgm:prSet presAssocID="{41192055-2F26-4489-B253-AAC8A6FA60DB}" presName="padding" presStyleLbl="node1" presStyleIdx="0" presStyleCnt="3"/>
      <dgm:spPr/>
    </dgm:pt>
    <dgm:pt modelId="{22766A75-C16F-4870-A324-CA2E54F1C1A9}" type="pres">
      <dgm:prSet presAssocID="{41192055-2F26-4489-B253-AAC8A6FA60DB}" presName="shape" presStyleLbl="node1" presStyleIdx="1" presStyleCnt="3">
        <dgm:presLayoutVars>
          <dgm:bulletEnabled val="1"/>
        </dgm:presLayoutVars>
      </dgm:prSet>
      <dgm:spPr/>
    </dgm:pt>
    <dgm:pt modelId="{441E35C8-2A4C-428E-9ECB-376F8322F59A}" type="pres">
      <dgm:prSet presAssocID="{CE765D50-F1FA-46C2-A2AE-68C95107231C}" presName="sibTrans" presStyleLbl="sibTrans2D1" presStyleIdx="1" presStyleCnt="2"/>
      <dgm:spPr/>
    </dgm:pt>
    <dgm:pt modelId="{EC2D79A5-D082-4863-9802-6B99C6E38CFB}" type="pres">
      <dgm:prSet presAssocID="{9ACCA18A-7797-4103-AEC0-C648D5A9E400}" presName="lastNode" presStyleLbl="node1" presStyleIdx="2" presStyleCnt="3" custScaleX="108548" custScaleY="108531" custLinFactNeighborX="-11060" custLinFactNeighborY="-5135">
        <dgm:presLayoutVars>
          <dgm:bulletEnabled val="1"/>
        </dgm:presLayoutVars>
      </dgm:prSet>
      <dgm:spPr/>
    </dgm:pt>
  </dgm:ptLst>
  <dgm:cxnLst>
    <dgm:cxn modelId="{6E42D70F-8A85-4DFB-B5AD-1627055E02B9}" type="presOf" srcId="{859C9AB0-7D17-4E41-9397-31CF442DF30F}" destId="{42223CD3-310A-4D0D-8243-99BE105D0310}" srcOrd="0" destOrd="0" presId="urn:microsoft.com/office/officeart/2005/8/layout/bProcess2"/>
    <dgm:cxn modelId="{72FC6754-AA4E-423A-A0D2-8F54E9EF50B9}" type="presOf" srcId="{41192055-2F26-4489-B253-AAC8A6FA60DB}" destId="{22766A75-C16F-4870-A324-CA2E54F1C1A9}" srcOrd="0" destOrd="0" presId="urn:microsoft.com/office/officeart/2005/8/layout/bProcess2"/>
    <dgm:cxn modelId="{1FF9B567-FBD8-4C08-95D5-511AA0DFAC0F}" type="presOf" srcId="{41A348C5-DE7C-4AE2-9C87-F04731B5CABD}" destId="{1673BE17-4AED-4CD6-BC4B-835EB39D35A0}" srcOrd="0" destOrd="0" presId="urn:microsoft.com/office/officeart/2005/8/layout/bProcess2"/>
    <dgm:cxn modelId="{C0E28391-9920-4327-BD14-430EA04FEE26}" srcId="{859C9AB0-7D17-4E41-9397-31CF442DF30F}" destId="{9ACCA18A-7797-4103-AEC0-C648D5A9E400}" srcOrd="2" destOrd="0" parTransId="{8350DC13-9407-401B-AED3-19D14CF3BB9A}" sibTransId="{93D258BC-7FA9-4760-BAE0-30AB81F381E7}"/>
    <dgm:cxn modelId="{B309DCC1-F84F-48CF-B009-CDF408CDDB86}" type="presOf" srcId="{9ACCA18A-7797-4103-AEC0-C648D5A9E400}" destId="{EC2D79A5-D082-4863-9802-6B99C6E38CFB}" srcOrd="0" destOrd="0" presId="urn:microsoft.com/office/officeart/2005/8/layout/bProcess2"/>
    <dgm:cxn modelId="{831E5CE5-85AC-4BF6-A305-926A6930D122}" srcId="{859C9AB0-7D17-4E41-9397-31CF442DF30F}" destId="{41A348C5-DE7C-4AE2-9C87-F04731B5CABD}" srcOrd="0" destOrd="0" parTransId="{1F972DCD-87A1-483B-9C8D-23A901023E4A}" sibTransId="{9A5524F5-C766-4B8C-839B-3D5FD6F16504}"/>
    <dgm:cxn modelId="{DED871E5-DEFF-49FC-A285-7624253E42D8}" type="presOf" srcId="{CE765D50-F1FA-46C2-A2AE-68C95107231C}" destId="{441E35C8-2A4C-428E-9ECB-376F8322F59A}" srcOrd="0" destOrd="0" presId="urn:microsoft.com/office/officeart/2005/8/layout/bProcess2"/>
    <dgm:cxn modelId="{769773F4-D7BE-46FA-8614-B2E104DDFFE3}" type="presOf" srcId="{9A5524F5-C766-4B8C-839B-3D5FD6F16504}" destId="{2023F792-C527-4D52-9D4B-6D626D355756}" srcOrd="0" destOrd="0" presId="urn:microsoft.com/office/officeart/2005/8/layout/bProcess2"/>
    <dgm:cxn modelId="{B8F344FA-EF80-4C96-991D-E121898E77F2}" srcId="{859C9AB0-7D17-4E41-9397-31CF442DF30F}" destId="{41192055-2F26-4489-B253-AAC8A6FA60DB}" srcOrd="1" destOrd="0" parTransId="{2EBABB14-2320-43DE-A4E5-6FF2FB993515}" sibTransId="{CE765D50-F1FA-46C2-A2AE-68C95107231C}"/>
    <dgm:cxn modelId="{B0895031-F72A-4E64-88CE-53ABFEC9CFDA}" type="presParOf" srcId="{42223CD3-310A-4D0D-8243-99BE105D0310}" destId="{1673BE17-4AED-4CD6-BC4B-835EB39D35A0}" srcOrd="0" destOrd="0" presId="urn:microsoft.com/office/officeart/2005/8/layout/bProcess2"/>
    <dgm:cxn modelId="{A0700681-96EC-4AF3-A747-70B6E15A3F9D}" type="presParOf" srcId="{42223CD3-310A-4D0D-8243-99BE105D0310}" destId="{2023F792-C527-4D52-9D4B-6D626D355756}" srcOrd="1" destOrd="0" presId="urn:microsoft.com/office/officeart/2005/8/layout/bProcess2"/>
    <dgm:cxn modelId="{CE95EB31-EA21-4C7C-88B6-56592705B99B}" type="presParOf" srcId="{42223CD3-310A-4D0D-8243-99BE105D0310}" destId="{1BFADB1F-DA6F-4631-98C2-7A49461F2398}" srcOrd="2" destOrd="0" presId="urn:microsoft.com/office/officeart/2005/8/layout/bProcess2"/>
    <dgm:cxn modelId="{D19EBF1E-11DB-4029-A741-F031E03182AA}" type="presParOf" srcId="{1BFADB1F-DA6F-4631-98C2-7A49461F2398}" destId="{005AF2B7-F743-48F6-94E6-E8CB3E760AED}" srcOrd="0" destOrd="0" presId="urn:microsoft.com/office/officeart/2005/8/layout/bProcess2"/>
    <dgm:cxn modelId="{3E0B8640-4A65-445D-9549-79C01B3755A0}" type="presParOf" srcId="{1BFADB1F-DA6F-4631-98C2-7A49461F2398}" destId="{22766A75-C16F-4870-A324-CA2E54F1C1A9}" srcOrd="1" destOrd="0" presId="urn:microsoft.com/office/officeart/2005/8/layout/bProcess2"/>
    <dgm:cxn modelId="{AC12A71E-4FE3-40B9-9E96-688CFE966B69}" type="presParOf" srcId="{42223CD3-310A-4D0D-8243-99BE105D0310}" destId="{441E35C8-2A4C-428E-9ECB-376F8322F59A}" srcOrd="3" destOrd="0" presId="urn:microsoft.com/office/officeart/2005/8/layout/bProcess2"/>
    <dgm:cxn modelId="{3A12C0D2-8634-4A3B-8E65-0F80C000EF4C}" type="presParOf" srcId="{42223CD3-310A-4D0D-8243-99BE105D0310}" destId="{EC2D79A5-D082-4863-9802-6B99C6E38CFB}" srcOrd="4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3BE17-4AED-4CD6-BC4B-835EB39D35A0}">
      <dsp:nvSpPr>
        <dsp:cNvPr id="0" name=""/>
        <dsp:cNvSpPr/>
      </dsp:nvSpPr>
      <dsp:spPr>
        <a:xfrm>
          <a:off x="351619" y="619910"/>
          <a:ext cx="2756241" cy="2756241"/>
        </a:xfrm>
        <a:prstGeom prst="ellipse">
          <a:avLst/>
        </a:prstGeom>
        <a:solidFill>
          <a:srgbClr val="477D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TCS are </a:t>
          </a:r>
          <a:r>
            <a:rPr lang="en-US" sz="1800" b="1" i="0" kern="1200" dirty="0"/>
            <a:t>governance frameworks </a:t>
          </a:r>
          <a:r>
            <a:rPr lang="en-US" sz="1800" b="0" i="0" kern="1200" dirty="0"/>
            <a:t>for community-specific coordination and data integration across different disciplines</a:t>
          </a:r>
          <a:endParaRPr lang="en-US" sz="1800" kern="1200" dirty="0"/>
        </a:p>
      </dsp:txBody>
      <dsp:txXfrm>
        <a:off x="755261" y="1023552"/>
        <a:ext cx="1948957" cy="1948957"/>
      </dsp:txXfrm>
    </dsp:sp>
    <dsp:sp modelId="{2023F792-C527-4D52-9D4B-6D626D355756}">
      <dsp:nvSpPr>
        <dsp:cNvPr id="0" name=""/>
        <dsp:cNvSpPr/>
      </dsp:nvSpPr>
      <dsp:spPr>
        <a:xfrm rot="5400000">
          <a:off x="3392171" y="1603539"/>
          <a:ext cx="964684" cy="788982"/>
        </a:xfrm>
        <a:prstGeom prst="triangle">
          <a:avLst/>
        </a:prstGeom>
        <a:solidFill>
          <a:srgbClr val="FDDB1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766A75-C16F-4870-A324-CA2E54F1C1A9}">
      <dsp:nvSpPr>
        <dsp:cNvPr id="0" name=""/>
        <dsp:cNvSpPr/>
      </dsp:nvSpPr>
      <dsp:spPr>
        <a:xfrm>
          <a:off x="4596506" y="1078824"/>
          <a:ext cx="1838412" cy="1838412"/>
        </a:xfrm>
        <a:prstGeom prst="ellipse">
          <a:avLst/>
        </a:prstGeom>
        <a:solidFill>
          <a:srgbClr val="A163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TCS Consortium</a:t>
          </a:r>
          <a:r>
            <a:rPr lang="en-US" sz="1800" b="0" i="0" kern="1200" dirty="0"/>
            <a:t> with its own governance</a:t>
          </a:r>
          <a:endParaRPr lang="en-US" sz="1800" kern="1200" dirty="0"/>
        </a:p>
      </dsp:txBody>
      <dsp:txXfrm>
        <a:off x="4865735" y="1348053"/>
        <a:ext cx="1299954" cy="1299954"/>
      </dsp:txXfrm>
    </dsp:sp>
    <dsp:sp modelId="{441E35C8-2A4C-428E-9ECB-376F8322F59A}">
      <dsp:nvSpPr>
        <dsp:cNvPr id="0" name=""/>
        <dsp:cNvSpPr/>
      </dsp:nvSpPr>
      <dsp:spPr>
        <a:xfrm rot="5379129">
          <a:off x="6741009" y="1593172"/>
          <a:ext cx="964684" cy="788982"/>
        </a:xfrm>
        <a:prstGeom prst="triangle">
          <a:avLst/>
        </a:prstGeom>
        <a:solidFill>
          <a:srgbClr val="FDDB1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2D79A5-D082-4863-9802-6B99C6E38CFB}">
      <dsp:nvSpPr>
        <dsp:cNvPr id="0" name=""/>
        <dsp:cNvSpPr/>
      </dsp:nvSpPr>
      <dsp:spPr>
        <a:xfrm>
          <a:off x="7967114" y="478377"/>
          <a:ext cx="2991844" cy="2991376"/>
        </a:xfrm>
        <a:prstGeom prst="ellipse">
          <a:avLst/>
        </a:prstGeom>
        <a:solidFill>
          <a:srgbClr val="70778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TCS Consortia designed to </a:t>
          </a:r>
          <a:r>
            <a:rPr lang="en-US" sz="1800" b="0" i="0" kern="1200" dirty="0"/>
            <a:t>adopt </a:t>
          </a:r>
          <a:r>
            <a:rPr lang="en-US" sz="1800" b="1" i="0" kern="1200" dirty="0"/>
            <a:t>joint strategies </a:t>
          </a:r>
          <a:r>
            <a:rPr lang="en-US" sz="1800" b="0" i="0" kern="1200" dirty="0"/>
            <a:t>to tackle scientific, technical, financial, legal and ethical issues and </a:t>
          </a:r>
          <a:r>
            <a:rPr lang="en-US" sz="1800" b="1" i="0" kern="1200" dirty="0"/>
            <a:t>best practices </a:t>
          </a:r>
          <a:r>
            <a:rPr lang="en-US" sz="1800" b="0" i="0" kern="1200" dirty="0"/>
            <a:t>for data harmonization</a:t>
          </a:r>
          <a:endParaRPr lang="en-US" sz="1800" kern="1200" dirty="0"/>
        </a:p>
      </dsp:txBody>
      <dsp:txXfrm>
        <a:off x="8405259" y="916454"/>
        <a:ext cx="2115554" cy="2115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CB9CE-6264-5246-86BB-6DF1AD5988A9}" type="datetimeFigureOut">
              <a:rPr lang="it-IT" smtClean="0"/>
              <a:t>16/03/26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161FF-DA7F-5345-84B0-E4C67717AB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586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it-IT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5319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C1556-E149-80AC-A949-28BA558D7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602619-E813-0296-0F9D-60AB8385CA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B88E0B-EB33-293A-A0E3-DBABFC0F9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Content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0C175-DFF4-82A9-3157-FA17B7733A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2B328-1FC2-1C4B-B807-8716236A14C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579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Content slide – 2 boxes with titles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2B328-1FC2-1C4B-B807-8716236A14C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628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6FDD2-1FBC-5C48-5C4D-6C99859F1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C676E3-242E-8CFD-9A9F-E8A352A95B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23897D-884E-7CF9-99CA-0DE72ED51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Content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DABE-F825-9CD5-22B5-763DDEA8A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2B328-1FC2-1C4B-B807-8716236A14C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632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it-IT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0831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BCE69-F029-14BB-8B48-0D260F186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470D98-B573-F14F-0D95-4B1BF8978C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353DC7-94FD-1BAE-4947-26F7FA6C31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Content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664E0-7F63-2CB2-F7EC-D6B122D3AC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2B328-1FC2-1C4B-B807-8716236A14C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652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04E9B-2D76-4B54-B486-F932AB6FD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35DFFC-02AE-B1A5-E938-54150CC938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37C178-DFA0-8D36-4841-86DB4BBE5D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Content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35DDE-8F32-1925-F953-3370E9D0A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2B328-1FC2-1C4B-B807-8716236A14C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209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439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33058932a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g33305893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6505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33058932a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g33305893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2979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33058932a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g33305893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4238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it-IT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180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33058932a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g33305893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31149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52006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920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it-IT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833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</a:pP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4848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0697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2277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FEC87-3A50-6803-A432-735062614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3A4DB5-1DE9-2D5B-1DFA-49568F4AC7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F3570-2AC4-F989-8297-0C7D0AA9C4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Content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67829-A090-F8A8-4665-5A83C08FEC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2B328-1FC2-1C4B-B807-8716236A14C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570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B5C7F-CCD1-B126-CEB5-ACF4C2EDF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32AF45-3BCE-00AB-2E8B-7A2FC2AF24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43882B-1DE5-9B75-3B13-0354AB16E2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Content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F586F-7DF0-993A-F154-7BBD0A9DEF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2B328-1FC2-1C4B-B807-8716236A14C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096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Content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2B328-1FC2-1C4B-B807-8716236A14C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24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5C813F-62C6-A5D5-9EA1-0CA39316C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1A16F0-1CD1-96E7-5776-79C946CEC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895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1_Diapositiva titol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404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8C995-890A-2269-3D73-4D8355EFB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32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2AE17-442B-7AE4-1C2E-4A7E85130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buSzPct val="100000"/>
              <a:defRPr/>
            </a:lvl1pPr>
            <a:lvl2pPr>
              <a:buClr>
                <a:schemeClr val="accent1"/>
              </a:buClr>
              <a:buSzPct val="100000"/>
              <a:defRPr/>
            </a:lvl2pPr>
            <a:lvl3pPr>
              <a:buClr>
                <a:schemeClr val="accent1"/>
              </a:buClr>
              <a:buSzPct val="100000"/>
              <a:defRPr/>
            </a:lvl3pPr>
            <a:lvl4pPr>
              <a:buClr>
                <a:schemeClr val="accent1"/>
              </a:buClr>
              <a:buSzPct val="100000"/>
              <a:defRPr/>
            </a:lvl4pPr>
            <a:lvl5pPr>
              <a:buClr>
                <a:schemeClr val="accent1"/>
              </a:buClr>
              <a:buSzPct val="100000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E4F80-7AD6-0524-4F9E-B070E47C8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77E7-DC69-634D-A570-B7417637B5C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065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66187-525D-FC9D-6268-038CA9169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ABA30-B701-D0DD-659E-2364EB138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CADE1E-85A6-6A6C-CED9-FCC256091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9F195F-F785-29D9-6F2A-A904E61C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42E28-9D36-BB1D-CAE0-A82E0B4463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99D758-98C4-08C1-1FD4-49D4BC7B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777E7-DC69-634D-A570-B7417637B5C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162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0E9BC0-8D26-143A-CEE6-8996059DA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836"/>
            <a:ext cx="10515600" cy="13255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6FE488-6DFB-DE1B-87B1-054093008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399"/>
            <a:ext cx="10515600" cy="3648957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234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10C6BB-6928-C13E-2034-C77DAEB7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791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A60AFA-C986-2165-404C-D0120E763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588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8378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3AF877-4D7E-D104-D087-5B951208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42D62F-FA44-CEC6-6FD7-2815DB698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7992"/>
            <a:ext cx="5167489" cy="3615332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3658C4-A31E-634E-5B7F-E9A4553EA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7992"/>
            <a:ext cx="5167489" cy="361533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51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EBCC3CF1-8602-DF3E-DA18-3E9BB210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7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91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6E3F5F-F48B-63A1-869B-D723B5897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4396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684C6A-9FFB-FC08-5119-2E6F66614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41C26F-0905-3CB9-3E63-4E4057675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698"/>
            <a:ext cx="3932237" cy="33162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74826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84AE3A-CBA8-FB61-0706-B5D38560F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5B17F68-E097-6C69-EFE9-E56047A0C5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DC2EB4-4690-629C-C981-2B4EBD183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41600"/>
            <a:ext cx="3932237" cy="3227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0669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D9F019-85F0-9CF8-791A-2023701AA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2E578F-161A-AE12-0369-CDD9C2888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98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DC7A3E3-0318-B7C0-A5F6-1E3FA6AF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BEC1F2-7D93-C8A5-FA1F-DE6384CFB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36799"/>
            <a:ext cx="10515600" cy="3499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39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giovanna.maracchia@ingv.it" TargetMode="External"/><Relationship Id="rId2" Type="http://schemas.openxmlformats.org/officeDocument/2006/relationships/hyperlink" Target="mailto:karl.stuebe@epos-eric.e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communication@epos-eric.eu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diagramData" Target="../diagrams/data1.xm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6" Type="http://schemas.openxmlformats.org/officeDocument/2006/relationships/diagramColors" Target="../diagrams/colors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diagramQuickStyle" Target="../diagrams/quickStyle1.xml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0B6A92C-A3C6-B34F-B275-D8566501F34C}"/>
              </a:ext>
            </a:extLst>
          </p:cNvPr>
          <p:cNvSpPr txBox="1">
            <a:spLocks/>
          </p:cNvSpPr>
          <p:nvPr/>
        </p:nvSpPr>
        <p:spPr>
          <a:xfrm>
            <a:off x="2041741" y="3149370"/>
            <a:ext cx="9418421" cy="865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2060"/>
                </a:solidFill>
                <a:latin typeface=""/>
              </a:rPr>
              <a:t>Introducing EPOS and the EPOS Days</a:t>
            </a:r>
            <a:endParaRPr lang="en-GB" sz="3600" b="1" dirty="0">
              <a:solidFill>
                <a:srgbClr val="002060"/>
              </a:solidFill>
              <a:latin typeface=""/>
            </a:endParaRPr>
          </a:p>
        </p:txBody>
      </p:sp>
      <p:sp>
        <p:nvSpPr>
          <p:cNvPr id="3" name="Google Shape;40;p1">
            <a:extLst>
              <a:ext uri="{FF2B5EF4-FFF2-40B4-BE49-F238E27FC236}">
                <a16:creationId xmlns:a16="http://schemas.microsoft.com/office/drawing/2014/main" id="{0FF6BB91-97DB-0BDC-32F5-2F84F45CA777}"/>
              </a:ext>
            </a:extLst>
          </p:cNvPr>
          <p:cNvSpPr txBox="1"/>
          <p:nvPr/>
        </p:nvSpPr>
        <p:spPr>
          <a:xfrm>
            <a:off x="1565753" y="4229248"/>
            <a:ext cx="9930922" cy="984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i="1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Gaetano </a:t>
            </a:r>
            <a:r>
              <a:rPr lang="en-GB" sz="3000" i="1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Festa</a:t>
            </a:r>
            <a:endParaRPr lang="en-GB" sz="3000" i="1" dirty="0">
              <a:solidFill>
                <a:srgbClr val="002060"/>
              </a:solidFill>
              <a:latin typeface="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i="1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Chair of the EPOS ERIC Service Coordination Committee</a:t>
            </a:r>
            <a:endParaRPr sz="3000" i="1" dirty="0">
              <a:solidFill>
                <a:srgbClr val="002060"/>
              </a:solidFill>
              <a:latin typeface="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690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05CD50-44F8-3359-6EBE-B79E9622F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353" t="5701" r="259" b="-3808"/>
          <a:stretch/>
        </p:blipFill>
        <p:spPr bwMode="auto">
          <a:xfrm>
            <a:off x="217714" y="1667965"/>
            <a:ext cx="6440359" cy="383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33FC26F4-51AD-6A3F-5A79-B439D8AA8BEE}"/>
              </a:ext>
            </a:extLst>
          </p:cNvPr>
          <p:cNvSpPr txBox="1"/>
          <p:nvPr/>
        </p:nvSpPr>
        <p:spPr>
          <a:xfrm>
            <a:off x="6513804" y="1519424"/>
            <a:ext cx="5198865" cy="4131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28600" indent="-219075">
              <a:spcBef>
                <a:spcPts val="1600"/>
              </a:spcBef>
              <a:buClr>
                <a:srgbClr val="97A0B1"/>
              </a:buCl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data protection and embargoing </a:t>
            </a:r>
            <a:r>
              <a:rPr lang="en-US" sz="2400" b="1" kern="1200" dirty="0">
                <a:solidFill>
                  <a:srgbClr val="477D8F"/>
                </a:solidFill>
                <a:latin typeface="+mn-lt"/>
                <a:ea typeface="+mn-ea"/>
                <a:cs typeface="+mn-cs"/>
              </a:rPr>
              <a:t>to data sharing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2400" b="1" dirty="0">
                <a:solidFill>
                  <a:srgbClr val="477D8F"/>
                </a:solidFill>
              </a:rPr>
              <a:t>Open Science</a:t>
            </a:r>
            <a:endParaRPr lang="en-US" sz="2400" b="1" kern="1200" dirty="0">
              <a:solidFill>
                <a:srgbClr val="477D8F"/>
              </a:solidFill>
              <a:latin typeface="+mn-lt"/>
              <a:ea typeface="+mn-ea"/>
              <a:cs typeface="+mn-cs"/>
            </a:endParaRPr>
          </a:p>
          <a:p>
            <a:pPr marL="228600" indent="-219075">
              <a:spcBef>
                <a:spcPts val="1600"/>
              </a:spcBef>
              <a:buClr>
                <a:srgbClr val="97A0B1"/>
              </a:buCl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Design, implementation, validation, testing, operation of </a:t>
            </a:r>
            <a:r>
              <a:rPr lang="en-US" sz="2400" b="1" kern="1200" dirty="0">
                <a:solidFill>
                  <a:srgbClr val="A16368"/>
                </a:solidFill>
                <a:latin typeface="+mn-lt"/>
                <a:ea typeface="+mn-ea"/>
                <a:cs typeface="+mn-cs"/>
              </a:rPr>
              <a:t>services</a:t>
            </a:r>
          </a:p>
          <a:p>
            <a:pPr marL="228600" indent="-219075">
              <a:spcBef>
                <a:spcPts val="1600"/>
              </a:spcBef>
              <a:buClr>
                <a:srgbClr val="97A0B1"/>
              </a:buCl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Community growth and development of </a:t>
            </a:r>
            <a:r>
              <a:rPr lang="en-US" sz="2400" b="1" kern="12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new communities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within the EPOS development – different level of maturity of TCS. Cross-TCS </a:t>
            </a:r>
            <a:r>
              <a:rPr lang="en-US" sz="2400" b="1" kern="12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best practices</a:t>
            </a:r>
            <a:r>
              <a:rPr lang="en-US" sz="2400" kern="12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open data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5D985B-A065-6EC4-1F12-6A95D2C9C764}"/>
              </a:ext>
            </a:extLst>
          </p:cNvPr>
          <p:cNvSpPr txBox="1"/>
          <p:nvPr/>
        </p:nvSpPr>
        <p:spPr>
          <a:xfrm>
            <a:off x="0" y="3766457"/>
            <a:ext cx="435429" cy="424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Google Shape;243;p13">
            <a:extLst>
              <a:ext uri="{FF2B5EF4-FFF2-40B4-BE49-F238E27FC236}">
                <a16:creationId xmlns:a16="http://schemas.microsoft.com/office/drawing/2014/main" id="{081CC755-86FF-AE6E-3309-08C24D3B8DFE}"/>
              </a:ext>
            </a:extLst>
          </p:cNvPr>
          <p:cNvSpPr txBox="1">
            <a:spLocks/>
          </p:cNvSpPr>
          <p:nvPr/>
        </p:nvSpPr>
        <p:spPr>
          <a:xfrm>
            <a:off x="0" y="745182"/>
            <a:ext cx="12191999" cy="42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4763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000"/>
              <a:buFont typeface="Arial"/>
              <a:defRPr/>
            </a:pPr>
            <a:r>
              <a:rPr lang="en-US" sz="3200" b="1" dirty="0">
                <a:solidFill>
                  <a:schemeClr val="tx1"/>
                </a:solidFill>
                <a:latin typeface="+mn-lt"/>
                <a:ea typeface="+mj-ea"/>
                <a:cs typeface="+mj-cs"/>
                <a:sym typeface="Arial"/>
              </a:rPr>
              <a:t>Communities through the EPOS journey</a:t>
            </a:r>
          </a:p>
        </p:txBody>
      </p:sp>
    </p:spTree>
    <p:extLst>
      <p:ext uri="{BB962C8B-B14F-4D97-AF65-F5344CB8AC3E}">
        <p14:creationId xmlns:p14="http://schemas.microsoft.com/office/powerpoint/2010/main" val="786154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9659D-5C2A-A509-F142-441B6F7D5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8AA5E31-4A8B-E5CB-8FC2-48D2FCAFFB6C}"/>
              </a:ext>
            </a:extLst>
          </p:cNvPr>
          <p:cNvSpPr txBox="1"/>
          <p:nvPr/>
        </p:nvSpPr>
        <p:spPr>
          <a:xfrm>
            <a:off x="658814" y="1125433"/>
            <a:ext cx="108378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EPOS is an enabler (and a brand!) for </a:t>
            </a:r>
            <a:r>
              <a:rPr lang="en-GB" sz="2000" b="1" dirty="0">
                <a:solidFill>
                  <a:srgbClr val="477D8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community projects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be developed and supported within the EU programmes and at National Level.   </a:t>
            </a:r>
          </a:p>
        </p:txBody>
      </p:sp>
      <p:pic>
        <p:nvPicPr>
          <p:cNvPr id="19" name="Immagine 18" descr="Immagine che contiene testo, log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09B288B6-964D-6677-8EB0-5F867BCC89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700" t="10075" r="6027" b="18489"/>
          <a:stretch/>
        </p:blipFill>
        <p:spPr>
          <a:xfrm>
            <a:off x="659501" y="1834263"/>
            <a:ext cx="2413131" cy="924352"/>
          </a:xfrm>
          <a:prstGeom prst="rect">
            <a:avLst/>
          </a:prstGeom>
        </p:spPr>
      </p:pic>
      <p:pic>
        <p:nvPicPr>
          <p:cNvPr id="20" name="Immagine 19" descr="Immagine che contiene testo, Carattere, logo, schermata&#10;&#10;Il contenuto generato dall'IA potrebbe non essere corretto.">
            <a:extLst>
              <a:ext uri="{FF2B5EF4-FFF2-40B4-BE49-F238E27FC236}">
                <a16:creationId xmlns:a16="http://schemas.microsoft.com/office/drawing/2014/main" id="{9014A56B-3F4F-3F61-78C7-EEAB5EBA3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401" y="2595418"/>
            <a:ext cx="4276522" cy="924352"/>
          </a:xfrm>
          <a:prstGeom prst="rect">
            <a:avLst/>
          </a:prstGeom>
        </p:spPr>
      </p:pic>
      <p:pic>
        <p:nvPicPr>
          <p:cNvPr id="21" name="Immagine 20" descr="Immagine che contiene testo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FF9CEA82-E6A3-30D8-895A-8B681FBE5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060" y="4142244"/>
            <a:ext cx="2478157" cy="919535"/>
          </a:xfrm>
          <a:prstGeom prst="rect">
            <a:avLst/>
          </a:prstGeom>
        </p:spPr>
      </p:pic>
      <p:pic>
        <p:nvPicPr>
          <p:cNvPr id="22" name="Immagine 21" descr="Immagine che contiene testo, Carattere, grafic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D037C176-35AD-5369-063B-DDD6B3F90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057" y="5219031"/>
            <a:ext cx="2118894" cy="570472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2C52D4C-DDB2-DFDA-2338-D8BFDD902093}"/>
              </a:ext>
            </a:extLst>
          </p:cNvPr>
          <p:cNvSpPr txBox="1"/>
          <p:nvPr/>
        </p:nvSpPr>
        <p:spPr>
          <a:xfrm>
            <a:off x="3072632" y="1943856"/>
            <a:ext cx="6214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i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Italian contribution to enhancing NRI – seismic, geodetic, volcanic, NFOs - and data provision</a:t>
            </a:r>
            <a:endParaRPr lang="it-IT" sz="20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A848534-7021-EEFD-42B9-61F75AD1D932}"/>
              </a:ext>
            </a:extLst>
          </p:cNvPr>
          <p:cNvSpPr txBox="1"/>
          <p:nvPr/>
        </p:nvSpPr>
        <p:spPr>
          <a:xfrm>
            <a:off x="1552128" y="2726493"/>
            <a:ext cx="46277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477D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Dutch contribution building multiscale facilities from micro- to field scale </a:t>
            </a:r>
            <a:endParaRPr lang="it-IT" sz="2000" i="1" dirty="0">
              <a:solidFill>
                <a:srgbClr val="477D8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46F6546-7DF1-7BC2-95E1-343158638044}"/>
              </a:ext>
            </a:extLst>
          </p:cNvPr>
          <p:cNvSpPr txBox="1"/>
          <p:nvPr/>
        </p:nvSpPr>
        <p:spPr>
          <a:xfrm>
            <a:off x="2219554" y="4427531"/>
            <a:ext cx="62618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i="1" dirty="0">
                <a:solidFill>
                  <a:srgbClr val="477D8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Enhancing services (VA and TA) within Land/Sea Ris to foster curiosity-driven research</a:t>
            </a:r>
            <a:endParaRPr lang="it-IT" sz="2000" i="1" dirty="0">
              <a:solidFill>
                <a:srgbClr val="477D8F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86C8324-3355-A05E-8A61-89EDB4FF7C97}"/>
              </a:ext>
            </a:extLst>
          </p:cNvPr>
          <p:cNvSpPr txBox="1"/>
          <p:nvPr/>
        </p:nvSpPr>
        <p:spPr>
          <a:xfrm>
            <a:off x="3390684" y="5101695"/>
            <a:ext cx="66253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i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Consolidation and enhancement of EPOS RI through new services for science, society and private sector</a:t>
            </a:r>
            <a:endParaRPr lang="it-IT" sz="20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7" name="Immagine 26" descr="Immagine che contiene testo, schermata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B32B0C40-29E3-F288-1311-7B5F3E115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820" y="3535240"/>
            <a:ext cx="2413131" cy="648012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E25DE37-7518-DE25-F469-50E25DFD6944}"/>
              </a:ext>
            </a:extLst>
          </p:cNvPr>
          <p:cNvSpPr txBox="1"/>
          <p:nvPr/>
        </p:nvSpPr>
        <p:spPr>
          <a:xfrm>
            <a:off x="3413548" y="3535240"/>
            <a:ext cx="70202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Contribution for data distribution – GNSS and other disciplines from Belgian institutes – SERVE</a:t>
            </a:r>
            <a:endParaRPr lang="it-IT" sz="2000" i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243;p13">
            <a:extLst>
              <a:ext uri="{FF2B5EF4-FFF2-40B4-BE49-F238E27FC236}">
                <a16:creationId xmlns:a16="http://schemas.microsoft.com/office/drawing/2014/main" id="{ED29BA4C-A31A-2912-179F-964C2113F69E}"/>
              </a:ext>
            </a:extLst>
          </p:cNvPr>
          <p:cNvSpPr txBox="1">
            <a:spLocks/>
          </p:cNvSpPr>
          <p:nvPr/>
        </p:nvSpPr>
        <p:spPr>
          <a:xfrm>
            <a:off x="0" y="745182"/>
            <a:ext cx="12191999" cy="42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4763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000"/>
              <a:buFont typeface="Arial"/>
              <a:defRPr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+mj-ea"/>
                <a:cs typeface="+mj-cs"/>
                <a:sym typeface="Arial"/>
              </a:rPr>
              <a:t>Examples of Inter- and Cross-Community Projects</a:t>
            </a:r>
          </a:p>
        </p:txBody>
      </p:sp>
    </p:spTree>
    <p:extLst>
      <p:ext uri="{BB962C8B-B14F-4D97-AF65-F5344CB8AC3E}">
        <p14:creationId xmlns:p14="http://schemas.microsoft.com/office/powerpoint/2010/main" val="4202681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3439175-4486-8E51-2541-F4C115F36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91" y="528809"/>
            <a:ext cx="3390118" cy="3585991"/>
          </a:xfrm>
          <a:prstGeom prst="ellipse">
            <a:avLst/>
          </a:prstGeom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0F53380-BCBD-63F3-435F-E33FDA6AC8AE}"/>
              </a:ext>
            </a:extLst>
          </p:cNvPr>
          <p:cNvSpPr/>
          <p:nvPr/>
        </p:nvSpPr>
        <p:spPr>
          <a:xfrm>
            <a:off x="1664038" y="1906305"/>
            <a:ext cx="8538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b="1" spc="-1" dirty="0">
                <a:solidFill>
                  <a:srgbClr val="275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</a:p>
          <a:p>
            <a:pPr algn="ctr"/>
            <a:r>
              <a:rPr lang="en-GB" sz="1600" b="1" spc="-1" dirty="0">
                <a:solidFill>
                  <a:srgbClr val="275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Types/</a:t>
            </a:r>
          </a:p>
          <a:p>
            <a:pPr algn="ctr"/>
            <a:r>
              <a:rPr lang="en-GB" sz="1600" b="1" spc="-1" dirty="0">
                <a:solidFill>
                  <a:srgbClr val="2754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formats</a:t>
            </a:r>
            <a:endParaRPr lang="it-IT" sz="1600" dirty="0">
              <a:solidFill>
                <a:srgbClr val="27543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nello 7">
            <a:extLst>
              <a:ext uri="{FF2B5EF4-FFF2-40B4-BE49-F238E27FC236}">
                <a16:creationId xmlns:a16="http://schemas.microsoft.com/office/drawing/2014/main" id="{3A1CEC0E-90F5-8195-33E2-D2B052CFEE4A}"/>
              </a:ext>
            </a:extLst>
          </p:cNvPr>
          <p:cNvSpPr>
            <a:spLocks noChangeAspect="1"/>
          </p:cNvSpPr>
          <p:nvPr/>
        </p:nvSpPr>
        <p:spPr>
          <a:xfrm>
            <a:off x="6486038" y="959801"/>
            <a:ext cx="5076000" cy="5140649"/>
          </a:xfrm>
          <a:prstGeom prst="donut">
            <a:avLst>
              <a:gd name="adj" fmla="val 173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1EE6DF1-1CC5-CFE8-0264-EBBF080C2DD2}"/>
              </a:ext>
            </a:extLst>
          </p:cNvPr>
          <p:cNvSpPr txBox="1"/>
          <p:nvPr/>
        </p:nvSpPr>
        <p:spPr>
          <a:xfrm>
            <a:off x="4809595" y="1376263"/>
            <a:ext cx="6687080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22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EPOS Platform has a complex structure managing a variety of data-type</a:t>
            </a:r>
            <a:r>
              <a:rPr lang="en-US" sz="2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 (time series, maps,…) and formats: TCSs also have developed </a:t>
            </a:r>
            <a:r>
              <a:rPr lang="en-US" sz="2200" b="1" noProof="0" dirty="0">
                <a:solidFill>
                  <a:srgbClr val="477D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portals </a:t>
            </a:r>
            <a:r>
              <a:rPr lang="en-US" sz="2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handle TCS data and allow specific visualization/ processing operations.</a:t>
            </a:r>
          </a:p>
          <a:p>
            <a:pPr algn="just">
              <a:spcBef>
                <a:spcPts val="1200"/>
              </a:spcBef>
            </a:pPr>
            <a:r>
              <a:rPr lang="en-US" sz="22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all DDSS </a:t>
            </a:r>
            <a:r>
              <a:rPr lang="en-US" sz="2200" b="1" noProof="0" dirty="0">
                <a:solidFill>
                  <a:srgbClr val="477D8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ready to be integrated</a:t>
            </a:r>
            <a:r>
              <a:rPr lang="en-US" sz="2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Software and workflows</a:t>
            </a:r>
            <a:r>
              <a:rPr lang="en-US" sz="2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Simulation Data Lakes, DAS data,…</a:t>
            </a:r>
            <a:endParaRPr lang="en-US" sz="22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en-US" sz="2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EPOS and </a:t>
            </a:r>
            <a:r>
              <a:rPr lang="en-US" sz="2200" b="1" noProof="0" dirty="0">
                <a:solidFill>
                  <a:srgbClr val="477D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actual scientific challenges</a:t>
            </a:r>
            <a:r>
              <a:rPr lang="en-US" sz="2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 AI-ready data and products, visualization and processing tools on top of data provision, near-real-time monitoring (also in case of a natural crisis), connection to HPC</a:t>
            </a:r>
            <a:endParaRPr lang="en-US" sz="22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558ED45-DC97-7961-7E9D-7A21EBF73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697" y="4882077"/>
            <a:ext cx="1825356" cy="139909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07096BE-EC35-8AA8-81A8-7D316E71D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982" y="3454114"/>
            <a:ext cx="1886708" cy="1454043"/>
          </a:xfrm>
          <a:prstGeom prst="rect">
            <a:avLst/>
          </a:prstGeom>
        </p:spPr>
      </p:pic>
      <p:sp>
        <p:nvSpPr>
          <p:cNvPr id="10" name="Google Shape;243;p13">
            <a:extLst>
              <a:ext uri="{FF2B5EF4-FFF2-40B4-BE49-F238E27FC236}">
                <a16:creationId xmlns:a16="http://schemas.microsoft.com/office/drawing/2014/main" id="{E4C5A301-0A82-5322-886C-07BF68C6EFCF}"/>
              </a:ext>
            </a:extLst>
          </p:cNvPr>
          <p:cNvSpPr txBox="1">
            <a:spLocks/>
          </p:cNvSpPr>
          <p:nvPr/>
        </p:nvSpPr>
        <p:spPr>
          <a:xfrm>
            <a:off x="0" y="745182"/>
            <a:ext cx="12191999" cy="42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4763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000"/>
              <a:buFont typeface="Arial"/>
              <a:defRPr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+mj-ea"/>
                <a:cs typeface="+mj-cs"/>
                <a:sym typeface="Arial"/>
              </a:rPr>
              <a:t>Challenges and Opportunities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B1F1535-A42F-E71D-4BD3-334330F32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3577"/>
            <a:ext cx="2771257" cy="148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605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EE366-F916-B88C-7E14-1815AF97D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D431A8-FC76-A360-7E87-885145F93F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7670">
            <a:off x="221901" y="2969170"/>
            <a:ext cx="4342090" cy="313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85577" dist="38100" dir="2700000" sx="101007" sy="101007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2CE3B8-727E-48AE-ABD9-28841B3133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3368" y="27184"/>
            <a:ext cx="4317616" cy="309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B54793-33E4-BD7E-BE5D-3F81D7C112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1750" y="3812211"/>
            <a:ext cx="4228280" cy="261083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905F4B-7218-E6EE-B92A-DC9DEF18A7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42374">
            <a:off x="8052330" y="3874063"/>
            <a:ext cx="4011796" cy="26717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85577" dist="38100" dir="2700000" sx="101007" sy="101007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A01C2AF-F312-1A8F-E497-156914EE40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72172">
            <a:off x="3820504" y="-75021"/>
            <a:ext cx="3767890" cy="288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2CD7215-3975-1412-CD63-74D09DFC5B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3785" y="1131338"/>
            <a:ext cx="4228280" cy="28654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72D8878-8914-CF4F-4469-CBA408DEEB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44239">
            <a:off x="8555946" y="74130"/>
            <a:ext cx="3532677" cy="224523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762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36A20163-4410-8612-144F-6066CD05DA4E}"/>
              </a:ext>
            </a:extLst>
          </p:cNvPr>
          <p:cNvSpPr/>
          <p:nvPr/>
        </p:nvSpPr>
        <p:spPr>
          <a:xfrm>
            <a:off x="622838" y="5378294"/>
            <a:ext cx="10873838" cy="4921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350" lvl="0" indent="4763" algn="ctr">
              <a:lnSpc>
                <a:spcPct val="115000"/>
              </a:lnSpc>
              <a:buClr>
                <a:srgbClr val="000000"/>
              </a:buClr>
              <a:buSzPts val="2000"/>
            </a:pPr>
            <a:r>
              <a:rPr lang="en-GB" sz="2400" b="1" dirty="0">
                <a:solidFill>
                  <a:srgbClr val="1D4635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EPOS ON project is supporting the implementation of the Strategic Objectives</a:t>
            </a:r>
          </a:p>
        </p:txBody>
      </p:sp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BF2928DB-95EE-15ED-6B77-0D8E37E9AC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204323"/>
              </p:ext>
            </p:extLst>
          </p:nvPr>
        </p:nvGraphicFramePr>
        <p:xfrm>
          <a:off x="695324" y="2569284"/>
          <a:ext cx="10801352" cy="266014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53256">
                  <a:extLst>
                    <a:ext uri="{9D8B030D-6E8A-4147-A177-3AD203B41FA5}">
                      <a16:colId xmlns:a16="http://schemas.microsoft.com/office/drawing/2014/main" val="662023763"/>
                    </a:ext>
                  </a:extLst>
                </a:gridCol>
                <a:gridCol w="10048096">
                  <a:extLst>
                    <a:ext uri="{9D8B030D-6E8A-4147-A177-3AD203B41FA5}">
                      <a16:colId xmlns:a16="http://schemas.microsoft.com/office/drawing/2014/main" val="3530165437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1085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3130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SO1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477D8F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Ensuring smooth and seamless access to solid Earth science data and services</a:t>
                      </a:r>
                      <a:endParaRPr lang="it-IT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D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6924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SO2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477D8F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15000"/>
                        </a:lnSpc>
                      </a:pPr>
                      <a:r>
                        <a:rPr lang="en-GB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Enhancing and advancing services for solid Earth science</a:t>
                      </a:r>
                      <a:endParaRPr lang="it-IT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C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0682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SO3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477D8F"/>
                    </a:solidFill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15000"/>
                        </a:lnSpc>
                      </a:pPr>
                      <a:r>
                        <a:rPr lang="en-GB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Enlarging, widening and empowering the user community</a:t>
                      </a:r>
                      <a:endParaRPr lang="it-IT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D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6139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SO4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477D8F"/>
                    </a:solidFill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15000"/>
                        </a:lnSpc>
                      </a:pPr>
                      <a:r>
                        <a:rPr lang="en-GB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Implementing principles of Open Science and FAIR data management, and contributing to e-science innovation</a:t>
                      </a:r>
                      <a:endParaRPr lang="it-IT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C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640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SO5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477D8F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15000"/>
                        </a:lnSpc>
                      </a:pPr>
                      <a:r>
                        <a:rPr lang="en-GB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Amplifying and spreading the societal value of EPOS</a:t>
                      </a:r>
                      <a:endParaRPr lang="it-IT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D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4748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SO6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477D8F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15000"/>
                        </a:lnSpc>
                      </a:pPr>
                      <a:r>
                        <a:rPr lang="en-GB" sz="20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Boosting global cooperation</a:t>
                      </a:r>
                      <a:endParaRPr lang="it-IT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C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122867"/>
                  </a:ext>
                </a:extLst>
              </a:tr>
            </a:tbl>
          </a:graphicData>
        </a:graphic>
      </p:graphicFrame>
      <p:sp>
        <p:nvSpPr>
          <p:cNvPr id="2" name="Google Shape;243;p13">
            <a:extLst>
              <a:ext uri="{FF2B5EF4-FFF2-40B4-BE49-F238E27FC236}">
                <a16:creationId xmlns:a16="http://schemas.microsoft.com/office/drawing/2014/main" id="{058E3B30-CC79-B048-FFE5-A4115F0BCD26}"/>
              </a:ext>
            </a:extLst>
          </p:cNvPr>
          <p:cNvSpPr txBox="1">
            <a:spLocks/>
          </p:cNvSpPr>
          <p:nvPr/>
        </p:nvSpPr>
        <p:spPr>
          <a:xfrm>
            <a:off x="0" y="745182"/>
            <a:ext cx="12191999" cy="42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4763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000"/>
              <a:buFont typeface="Arial"/>
              <a:defRPr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+mj-ea"/>
                <a:cs typeface="+mj-cs"/>
                <a:sym typeface="Arial"/>
              </a:rPr>
              <a:t>EPOS Strategy 2024-2028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CD4AA66-EEE3-4151-740C-14F84849A558}"/>
              </a:ext>
            </a:extLst>
          </p:cNvPr>
          <p:cNvSpPr txBox="1"/>
          <p:nvPr/>
        </p:nvSpPr>
        <p:spPr>
          <a:xfrm>
            <a:off x="658814" y="1296501"/>
            <a:ext cx="1083786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sz="2400" b="1" dirty="0">
                <a:effectLst/>
                <a:ea typeface="Times New Roman" panose="02020603050405020304" pitchFamily="18" charset="0"/>
              </a:rPr>
              <a:t>From a broader scientific perspective to specific and actionable </a:t>
            </a:r>
            <a:r>
              <a:rPr lang="en-GB" sz="2400" b="1" dirty="0">
                <a:solidFill>
                  <a:srgbClr val="477D8F"/>
                </a:solidFill>
                <a:effectLst/>
                <a:ea typeface="Times New Roman" panose="02020603050405020304" pitchFamily="18" charset="0"/>
              </a:rPr>
              <a:t>strategic objectives</a:t>
            </a:r>
            <a:endParaRPr lang="en-GB" sz="2400" dirty="0">
              <a:effectLst/>
              <a:ea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buClr>
                <a:srgbClr val="477D8F"/>
              </a:buClr>
              <a:buFont typeface="Wingdings" pitchFamily="2" charset="2"/>
              <a:buChar char="ü"/>
            </a:pPr>
            <a:r>
              <a:rPr lang="en-GB" sz="2400" dirty="0">
                <a:ea typeface="Times New Roman" panose="02020603050405020304" pitchFamily="18" charset="0"/>
              </a:rPr>
              <a:t>encompasses</a:t>
            </a:r>
            <a:r>
              <a:rPr lang="en-GB" sz="2400" b="1" dirty="0">
                <a:solidFill>
                  <a:srgbClr val="477D8F"/>
                </a:solidFill>
                <a:ea typeface="Times New Roman" panose="02020603050405020304" pitchFamily="18" charset="0"/>
              </a:rPr>
              <a:t> </a:t>
            </a:r>
            <a:r>
              <a:rPr lang="en-GB" sz="2400" dirty="0">
                <a:ea typeface="Times New Roman" panose="02020603050405020304" pitchFamily="18" charset="0"/>
              </a:rPr>
              <a:t>the</a:t>
            </a:r>
            <a:r>
              <a:rPr lang="en-GB" sz="2400" b="1" dirty="0">
                <a:solidFill>
                  <a:srgbClr val="477D8F"/>
                </a:solidFill>
                <a:ea typeface="Times New Roman" panose="02020603050405020304" pitchFamily="18" charset="0"/>
              </a:rPr>
              <a:t> 6 Strategic Objectives (SO) of the EPOS Science Program</a:t>
            </a:r>
          </a:p>
          <a:p>
            <a:pPr marL="342900" indent="-342900" algn="just">
              <a:spcBef>
                <a:spcPts val="600"/>
              </a:spcBef>
              <a:buClr>
                <a:srgbClr val="477D8F"/>
              </a:buClr>
              <a:buFont typeface="Wingdings" pitchFamily="2" charset="2"/>
              <a:buChar char="ü"/>
            </a:pPr>
            <a:r>
              <a:rPr lang="en-GB" sz="2400" dirty="0">
                <a:ea typeface="Times New Roman" panose="02020603050405020304" pitchFamily="18" charset="0"/>
              </a:rPr>
              <a:t>designed </a:t>
            </a:r>
            <a:r>
              <a:rPr lang="en-GB" sz="2400" b="1" dirty="0">
                <a:solidFill>
                  <a:srgbClr val="477D8F"/>
                </a:solidFill>
                <a:ea typeface="Times New Roman" panose="02020603050405020304" pitchFamily="18" charset="0"/>
              </a:rPr>
              <a:t>to complement the research plans </a:t>
            </a:r>
            <a:r>
              <a:rPr lang="en-GB" sz="2400" dirty="0">
                <a:ea typeface="Times New Roman" panose="02020603050405020304" pitchFamily="18" charset="0"/>
              </a:rPr>
              <a:t>of individual TCS</a:t>
            </a:r>
            <a:endParaRPr lang="it-IT" sz="24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606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744D0-F598-7B8F-096B-1C588D33B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0A0B559-B5C9-484B-6AA3-E5488AB6C8AC}"/>
              </a:ext>
            </a:extLst>
          </p:cNvPr>
          <p:cNvSpPr txBox="1"/>
          <p:nvPr/>
        </p:nvSpPr>
        <p:spPr>
          <a:xfrm>
            <a:off x="658813" y="1171779"/>
            <a:ext cx="10632039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lvl="0" indent="-342900">
              <a:spcBef>
                <a:spcPts val="600"/>
              </a:spcBef>
              <a:buClr>
                <a:srgbClr val="477D8F"/>
              </a:buClr>
              <a:buFont typeface="Wingdings" pitchFamily="2" charset="2"/>
              <a:buChar char="ü"/>
            </a:pPr>
            <a:r>
              <a:rPr lang="en-GB" sz="2400" b="1" dirty="0">
                <a:solidFill>
                  <a:srgbClr val="477D8F"/>
                </a:solidFill>
              </a:rPr>
              <a:t>Accessing to solid Earth science data, products, software, and services </a:t>
            </a:r>
            <a:r>
              <a:rPr lang="en-GB" sz="2400" dirty="0"/>
              <a:t>to facilitate scientific research</a:t>
            </a:r>
            <a:endParaRPr lang="it-IT" sz="2400" dirty="0"/>
          </a:p>
          <a:p>
            <a:pPr marL="358775" lvl="0" indent="-342900" algn="just">
              <a:spcBef>
                <a:spcPts val="300"/>
              </a:spcBef>
              <a:buClr>
                <a:srgbClr val="477D8F"/>
              </a:buClr>
              <a:buFont typeface="Wingdings" pitchFamily="2" charset="2"/>
              <a:buChar char="ü"/>
            </a:pP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Favouring</a:t>
            </a:r>
            <a:r>
              <a:rPr lang="en-GB" sz="24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srgbClr val="477D8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en-GB" sz="2400" b="1" dirty="0">
                <a:solidFill>
                  <a:srgbClr val="477D8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ultidisciplinary/Transdisciplinary use 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solid Earth science DDSS</a:t>
            </a:r>
            <a:endParaRPr lang="it-IT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8775" lvl="0" indent="-342900" algn="just">
              <a:spcBef>
                <a:spcPts val="300"/>
              </a:spcBef>
              <a:buClr>
                <a:srgbClr val="477D8F"/>
              </a:buClr>
              <a:buFont typeface="Wingdings" pitchFamily="2" charset="2"/>
              <a:buChar char="ü"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Advancing in </a:t>
            </a:r>
            <a:r>
              <a:rPr lang="en-GB" sz="2400" b="1" dirty="0">
                <a:solidFill>
                  <a:srgbClr val="477D8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hazard assessment and risk mitigation</a:t>
            </a:r>
            <a:endParaRPr lang="it-IT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8775" lvl="0" indent="-342900" algn="just">
              <a:spcBef>
                <a:spcPts val="300"/>
              </a:spcBef>
              <a:buClr>
                <a:srgbClr val="477D8F"/>
              </a:buClr>
              <a:buFont typeface="Wingdings" pitchFamily="2" charset="2"/>
              <a:buChar char="ü"/>
            </a:pP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roviding products related to the </a:t>
            </a:r>
            <a:r>
              <a:rPr lang="en-GB" sz="2400" b="1" dirty="0">
                <a:solidFill>
                  <a:srgbClr val="477D8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exploitation of geo-resources</a:t>
            </a:r>
            <a:endParaRPr lang="it-IT" sz="2400" dirty="0">
              <a:solidFill>
                <a:srgbClr val="A1636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8775" lvl="0" indent="-342900" algn="just">
              <a:spcBef>
                <a:spcPts val="300"/>
              </a:spcBef>
              <a:buClr>
                <a:srgbClr val="477D8F"/>
              </a:buClr>
              <a:buFont typeface="Wingdings" pitchFamily="2" charset="2"/>
              <a:buChar char="ü"/>
            </a:pP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ostering the implementation of services </a:t>
            </a:r>
            <a:r>
              <a:rPr lang="en-GB" sz="2400" b="1" dirty="0">
                <a:solidFill>
                  <a:srgbClr val="477D8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addressing societal challenges</a:t>
            </a:r>
            <a:endParaRPr lang="it-IT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8775" lvl="0" indent="-342900" algn="just">
              <a:spcBef>
                <a:spcPts val="300"/>
              </a:spcBef>
              <a:buClr>
                <a:srgbClr val="477D8F"/>
              </a:buClr>
              <a:buFont typeface="Wingdings" pitchFamily="2" charset="2"/>
              <a:buChar char="ü"/>
            </a:pP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trengthening the field of </a:t>
            </a:r>
            <a:r>
              <a:rPr lang="en-GB" sz="2400" b="1" dirty="0">
                <a:solidFill>
                  <a:srgbClr val="477D8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computational Earth Science</a:t>
            </a:r>
            <a:endParaRPr lang="it-IT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8775" lvl="0" indent="-342900" algn="just">
              <a:spcBef>
                <a:spcPts val="300"/>
              </a:spcBef>
              <a:buClr>
                <a:srgbClr val="477D8F"/>
              </a:buClr>
              <a:buFont typeface="Wingdings" pitchFamily="2" charset="2"/>
              <a:buChar char="ü"/>
            </a:pP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riving </a:t>
            </a:r>
            <a:r>
              <a:rPr lang="en-GB" sz="2400" b="1" dirty="0">
                <a:solidFill>
                  <a:srgbClr val="477D8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 innovation 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fostering </a:t>
            </a:r>
            <a:r>
              <a:rPr lang="en-GB" sz="2400" b="1" dirty="0">
                <a:solidFill>
                  <a:srgbClr val="477D8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FAIR data 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management practices</a:t>
            </a:r>
            <a:endParaRPr lang="it-IT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8775" lvl="0" indent="-342900" algn="just">
              <a:spcBef>
                <a:spcPts val="300"/>
              </a:spcBef>
              <a:buClr>
                <a:srgbClr val="477D8F"/>
              </a:buClr>
              <a:buFont typeface="Wingdings" pitchFamily="2" charset="2"/>
              <a:buChar char="ü"/>
            </a:pP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nhancing </a:t>
            </a:r>
            <a:r>
              <a:rPr lang="en-GB" sz="2400" b="1" dirty="0">
                <a:solidFill>
                  <a:srgbClr val="477D8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international collaborations 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promoting the global dimension of solid Earth science research</a:t>
            </a:r>
            <a:endParaRPr lang="it-IT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8775" lvl="0" indent="-342900" algn="just">
              <a:spcBef>
                <a:spcPts val="300"/>
              </a:spcBef>
              <a:buClr>
                <a:srgbClr val="477D8F"/>
              </a:buClr>
              <a:buFont typeface="Wingdings" pitchFamily="2" charset="2"/>
              <a:buChar char="ü"/>
            </a:pP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roviding </a:t>
            </a:r>
            <a:r>
              <a:rPr lang="en-GB" sz="2400" b="1" dirty="0">
                <a:solidFill>
                  <a:srgbClr val="477D8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training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initiatives and ensuring </a:t>
            </a:r>
            <a:r>
              <a:rPr lang="en-GB" sz="2400" b="1" dirty="0">
                <a:solidFill>
                  <a:srgbClr val="477D8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dissemination</a:t>
            </a:r>
            <a:r>
              <a:rPr lang="en-GB" sz="2400" dirty="0">
                <a:solidFill>
                  <a:srgbClr val="477D8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 solid Earth science</a:t>
            </a:r>
            <a:endParaRPr lang="it-IT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Google Shape;243;p13">
            <a:extLst>
              <a:ext uri="{FF2B5EF4-FFF2-40B4-BE49-F238E27FC236}">
                <a16:creationId xmlns:a16="http://schemas.microsoft.com/office/drawing/2014/main" id="{01F074EA-A08A-D8F8-EFD9-AF6BECEA115A}"/>
              </a:ext>
            </a:extLst>
          </p:cNvPr>
          <p:cNvSpPr txBox="1">
            <a:spLocks/>
          </p:cNvSpPr>
          <p:nvPr/>
        </p:nvSpPr>
        <p:spPr>
          <a:xfrm>
            <a:off x="658813" y="745182"/>
            <a:ext cx="10837862" cy="42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4763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000"/>
              <a:buFont typeface="Arial"/>
              <a:defRPr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+mj-ea"/>
                <a:cs typeface="+mj-cs"/>
                <a:sym typeface="Arial"/>
              </a:rPr>
              <a:t>The EPOS Science Program</a:t>
            </a:r>
          </a:p>
        </p:txBody>
      </p:sp>
    </p:spTree>
    <p:extLst>
      <p:ext uri="{BB962C8B-B14F-4D97-AF65-F5344CB8AC3E}">
        <p14:creationId xmlns:p14="http://schemas.microsoft.com/office/powerpoint/2010/main" val="133723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B189CB6-E1F1-993C-C3FC-5060EE1AC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9610969-5630-B797-BA1B-56BDCD15CBD8}"/>
              </a:ext>
            </a:extLst>
          </p:cNvPr>
          <p:cNvSpPr/>
          <p:nvPr/>
        </p:nvSpPr>
        <p:spPr>
          <a:xfrm>
            <a:off x="11152" y="1867630"/>
            <a:ext cx="12180848" cy="2007753"/>
          </a:xfrm>
          <a:prstGeom prst="rect">
            <a:avLst/>
          </a:prstGeom>
          <a:solidFill>
            <a:srgbClr val="FE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691EA70-066B-A365-7816-2F163173262B}"/>
              </a:ext>
            </a:extLst>
          </p:cNvPr>
          <p:cNvSpPr/>
          <p:nvPr/>
        </p:nvSpPr>
        <p:spPr>
          <a:xfrm>
            <a:off x="11151" y="3875383"/>
            <a:ext cx="12164029" cy="2040673"/>
          </a:xfrm>
          <a:prstGeom prst="rect">
            <a:avLst/>
          </a:prstGeom>
          <a:solidFill>
            <a:srgbClr val="F5EC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155364D-D308-4DDB-4F8F-786FEF9B4D5A}"/>
              </a:ext>
            </a:extLst>
          </p:cNvPr>
          <p:cNvSpPr txBox="1"/>
          <p:nvPr/>
        </p:nvSpPr>
        <p:spPr>
          <a:xfrm>
            <a:off x="349761" y="1979655"/>
            <a:ext cx="5172839" cy="3839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300"/>
              </a:spcBef>
              <a:buFont typeface="Arial" panose="020B0604020202020204" pitchFamily="34" charset="0"/>
              <a:buChar char="●"/>
            </a:pPr>
            <a:r>
              <a:rPr lang="en-GB" sz="2100" b="1" dirty="0">
                <a:latin typeface="Calibri" panose="020F0502020204030204" pitchFamily="34" charset="0"/>
                <a:ea typeface="Noto Sans Symbols"/>
                <a:cs typeface="Noto Sans Symbols"/>
              </a:rPr>
              <a:t>I</a:t>
            </a:r>
            <a:r>
              <a:rPr lang="en-GB" sz="2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ans Symbols"/>
                <a:cs typeface="Noto Sans Symbols"/>
              </a:rPr>
              <a:t>ntegration of TCS data and services </a:t>
            </a:r>
            <a:r>
              <a:rPr lang="en-GB" sz="2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ans Symbols"/>
                <a:cs typeface="Noto Sans Symbols"/>
              </a:rPr>
              <a:t>through </a:t>
            </a:r>
            <a:r>
              <a:rPr lang="it-IT" sz="2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ans Symbols"/>
                <a:cs typeface="Noto Sans Symbols"/>
              </a:rPr>
              <a:t>the EPOS Platform.</a:t>
            </a:r>
            <a:endParaRPr lang="it-IT" sz="2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algn="just">
              <a:spcBef>
                <a:spcPts val="300"/>
              </a:spcBef>
              <a:buFont typeface="Arial" panose="020B0604020202020204" pitchFamily="34" charset="0"/>
              <a:buChar char="●"/>
            </a:pPr>
            <a:r>
              <a:rPr lang="en-GB" sz="2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Noto Sans Symbols"/>
              </a:rPr>
              <a:t>Long-term provision</a:t>
            </a:r>
            <a:r>
              <a:rPr lang="en-GB" sz="2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Noto Sans Symbols"/>
              </a:rPr>
              <a:t> of data and services</a:t>
            </a:r>
          </a:p>
          <a:p>
            <a:pPr marL="342900" lvl="0" indent="-342900" algn="just">
              <a:spcBef>
                <a:spcPts val="300"/>
              </a:spcBef>
              <a:buFont typeface="Arial" panose="020B0604020202020204" pitchFamily="34" charset="0"/>
              <a:buChar char="●"/>
            </a:pPr>
            <a:r>
              <a:rPr lang="en-GB" sz="2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Noto Sans Symbols"/>
              </a:rPr>
              <a:t>Engaging</a:t>
            </a:r>
            <a:r>
              <a:rPr lang="en-GB" sz="2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Noto Sans Symbols"/>
              </a:rPr>
              <a:t> data and service providers and National Research Organizations.</a:t>
            </a:r>
          </a:p>
          <a:p>
            <a:pPr marL="342900" lvl="0" indent="-342900" algn="just">
              <a:spcBef>
                <a:spcPts val="300"/>
              </a:spcBef>
              <a:buFont typeface="Arial" panose="020B0604020202020204" pitchFamily="34" charset="0"/>
              <a:buChar char="●"/>
            </a:pPr>
            <a:endParaRPr lang="en-GB" sz="2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Noto Sans Symbols"/>
            </a:endParaRPr>
          </a:p>
          <a:p>
            <a:pPr marL="342900" lvl="0" indent="-342900" algn="just">
              <a:spcBef>
                <a:spcPts val="300"/>
              </a:spcBef>
              <a:buFont typeface="Arial" panose="020B0604020202020204" pitchFamily="34" charset="0"/>
              <a:buChar char="●"/>
            </a:pPr>
            <a:r>
              <a:rPr lang="en-GB" sz="2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Noto Sans Symbols"/>
              </a:rPr>
              <a:t>Developing the EPOS portfolio </a:t>
            </a: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Noto Sans Symbols"/>
              </a:rPr>
              <a:t>by integrating new data and services from existing TCS and emerging ones. </a:t>
            </a:r>
            <a:endParaRPr lang="it-IT" sz="21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algn="just">
              <a:spcBef>
                <a:spcPts val="300"/>
              </a:spcBef>
              <a:buFont typeface="Arial" panose="020B0604020202020204" pitchFamily="34" charset="0"/>
              <a:buChar char="●"/>
            </a:pPr>
            <a:r>
              <a:rPr lang="en-GB" sz="2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Noto Sans Symbols"/>
              </a:rPr>
              <a:t>Enhancing the functionalities </a:t>
            </a: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Noto Sans Symbols"/>
              </a:rPr>
              <a:t>of the EPOS Platform based on </a:t>
            </a:r>
            <a:r>
              <a:rPr lang="en-GB" sz="2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Noto Sans Symbols"/>
              </a:rPr>
              <a:t>user feedback</a:t>
            </a: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Noto Sans Symbols"/>
              </a:rPr>
              <a:t>.</a:t>
            </a:r>
            <a:endParaRPr lang="it-IT" sz="2100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2A54E7-8BC9-3229-5E98-39850FFFDD66}"/>
              </a:ext>
            </a:extLst>
          </p:cNvPr>
          <p:cNvSpPr txBox="1"/>
          <p:nvPr/>
        </p:nvSpPr>
        <p:spPr>
          <a:xfrm>
            <a:off x="66058" y="1169485"/>
            <a:ext cx="119103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Facilitating and 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enhanc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</a:rPr>
              <a:t>ing r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esearch</a:t>
            </a:r>
            <a:r>
              <a:rPr lang="en-GB" sz="2000" b="1" dirty="0">
                <a:solidFill>
                  <a:srgbClr val="3906B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 providing openly accessible and interoperable data and products across diverse domains within solid Earth science.</a:t>
            </a:r>
            <a:r>
              <a:rPr lang="en-GB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it-I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magine 6" descr="Immagine che contiene mappa, schermata, testo&#10;&#10;Il contenuto generato dall'IA potrebbe non essere corretto.">
            <a:extLst>
              <a:ext uri="{FF2B5EF4-FFF2-40B4-BE49-F238E27FC236}">
                <a16:creationId xmlns:a16="http://schemas.microsoft.com/office/drawing/2014/main" id="{708EFAD8-12C6-D853-33E5-EE5CDE495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668" y="2138491"/>
            <a:ext cx="6521513" cy="3668351"/>
          </a:xfrm>
          <a:prstGeom prst="rect">
            <a:avLst/>
          </a:prstGeom>
        </p:spPr>
      </p:pic>
      <p:sp>
        <p:nvSpPr>
          <p:cNvPr id="8" name="Google Shape;243;p13">
            <a:extLst>
              <a:ext uri="{FF2B5EF4-FFF2-40B4-BE49-F238E27FC236}">
                <a16:creationId xmlns:a16="http://schemas.microsoft.com/office/drawing/2014/main" id="{E107FAB4-529D-4000-E0B2-4AF846EF8FC3}"/>
              </a:ext>
            </a:extLst>
          </p:cNvPr>
          <p:cNvSpPr txBox="1">
            <a:spLocks/>
          </p:cNvSpPr>
          <p:nvPr/>
        </p:nvSpPr>
        <p:spPr>
          <a:xfrm>
            <a:off x="0" y="745182"/>
            <a:ext cx="12191999" cy="42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4763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000"/>
              <a:buFont typeface="Arial"/>
              <a:defRPr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+mj-ea"/>
                <a:cs typeface="+mj-cs"/>
                <a:sym typeface="Arial"/>
              </a:rPr>
              <a:t>Access to community data and products</a:t>
            </a:r>
          </a:p>
        </p:txBody>
      </p:sp>
    </p:spTree>
    <p:extLst>
      <p:ext uri="{BB962C8B-B14F-4D97-AF65-F5344CB8AC3E}">
        <p14:creationId xmlns:p14="http://schemas.microsoft.com/office/powerpoint/2010/main" val="1739878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;p6">
            <a:extLst>
              <a:ext uri="{FF2B5EF4-FFF2-40B4-BE49-F238E27FC236}">
                <a16:creationId xmlns:a16="http://schemas.microsoft.com/office/drawing/2014/main" id="{4D3D4AB3-7EA4-8F41-E5DE-512A583AC301}"/>
              </a:ext>
            </a:extLst>
          </p:cNvPr>
          <p:cNvSpPr/>
          <p:nvPr/>
        </p:nvSpPr>
        <p:spPr>
          <a:xfrm>
            <a:off x="6096000" y="1960717"/>
            <a:ext cx="5395498" cy="8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GB" sz="240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support</a:t>
            </a:r>
            <a:r>
              <a:rPr lang="en-GB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40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optimization and evolution </a:t>
            </a:r>
          </a:p>
          <a:p>
            <a:pPr marL="0" marR="0" lvl="0" indent="0" algn="ctr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of the EPOS Research Infrastructure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19C27B-9139-E5E1-161F-A011E2D7F85B}"/>
              </a:ext>
            </a:extLst>
          </p:cNvPr>
          <p:cNvSpPr txBox="1"/>
          <p:nvPr/>
        </p:nvSpPr>
        <p:spPr>
          <a:xfrm>
            <a:off x="6096000" y="1334115"/>
            <a:ext cx="540067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rgbClr val="477D8F"/>
                </a:solidFill>
                <a:latin typeface="Calibri"/>
                <a:cs typeface="Calibri"/>
                <a:sym typeface="Calibri"/>
              </a:rPr>
              <a:t>A community effort </a:t>
            </a:r>
          </a:p>
        </p:txBody>
      </p:sp>
      <p:pic>
        <p:nvPicPr>
          <p:cNvPr id="4" name="Google Shape;116;p12">
            <a:extLst>
              <a:ext uri="{FF2B5EF4-FFF2-40B4-BE49-F238E27FC236}">
                <a16:creationId xmlns:a16="http://schemas.microsoft.com/office/drawing/2014/main" id="{7079C018-AC89-3054-E680-42C3AA17C9F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3875" y="2799110"/>
            <a:ext cx="6012958" cy="3045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407CA5C1-F338-FBDC-6A54-EEA6E1061A03}"/>
              </a:ext>
            </a:extLst>
          </p:cNvPr>
          <p:cNvGrpSpPr/>
          <p:nvPr/>
        </p:nvGrpSpPr>
        <p:grpSpPr>
          <a:xfrm>
            <a:off x="321079" y="1267556"/>
            <a:ext cx="4965878" cy="4965878"/>
            <a:chOff x="601545" y="1003356"/>
            <a:chExt cx="4965878" cy="4965878"/>
          </a:xfrm>
        </p:grpSpPr>
        <p:pic>
          <p:nvPicPr>
            <p:cNvPr id="8" name="Google Shape;104;p5">
              <a:extLst>
                <a:ext uri="{FF2B5EF4-FFF2-40B4-BE49-F238E27FC236}">
                  <a16:creationId xmlns:a16="http://schemas.microsoft.com/office/drawing/2014/main" id="{7104C32E-3E2D-3546-864D-77E690596BF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 cstate="email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1545" y="1003356"/>
              <a:ext cx="4965878" cy="4965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50;p4" descr="Immagine che contiene cerchio, Arte bambini&#10;&#10;Descrizione generata automaticamente">
              <a:extLst>
                <a:ext uri="{FF2B5EF4-FFF2-40B4-BE49-F238E27FC236}">
                  <a16:creationId xmlns:a16="http://schemas.microsoft.com/office/drawing/2014/main" id="{9A650F12-B275-859C-7B87-C4CDF4C65097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39683" y="2020528"/>
              <a:ext cx="2889602" cy="2978307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9" name="Google Shape;243;p13">
            <a:extLst>
              <a:ext uri="{FF2B5EF4-FFF2-40B4-BE49-F238E27FC236}">
                <a16:creationId xmlns:a16="http://schemas.microsoft.com/office/drawing/2014/main" id="{54F0107E-602C-C076-7495-A54F1880F402}"/>
              </a:ext>
            </a:extLst>
          </p:cNvPr>
          <p:cNvSpPr txBox="1">
            <a:spLocks/>
          </p:cNvSpPr>
          <p:nvPr/>
        </p:nvSpPr>
        <p:spPr>
          <a:xfrm>
            <a:off x="658813" y="745182"/>
            <a:ext cx="10837862" cy="42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4763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000"/>
              <a:buFont typeface="Arial"/>
              <a:defRPr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+mj-ea"/>
                <a:cs typeface="+mj-cs"/>
                <a:sym typeface="Arial"/>
              </a:rPr>
              <a:t>Supporting the implementation of the EPOS Science Program: EPOS ON</a:t>
            </a:r>
          </a:p>
        </p:txBody>
      </p:sp>
    </p:spTree>
    <p:extLst>
      <p:ext uri="{BB962C8B-B14F-4D97-AF65-F5344CB8AC3E}">
        <p14:creationId xmlns:p14="http://schemas.microsoft.com/office/powerpoint/2010/main" val="200919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33058932a3_0_0"/>
          <p:cNvSpPr/>
          <p:nvPr/>
        </p:nvSpPr>
        <p:spPr>
          <a:xfrm>
            <a:off x="2692954" y="1844674"/>
            <a:ext cx="8832095" cy="22120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74625" algn="just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Integration of</a:t>
            </a:r>
            <a:r>
              <a:rPr lang="en-GB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new services </a:t>
            </a:r>
            <a:r>
              <a:rPr lang="en-GB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(including from new countries and new communities)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180975" marR="0" lvl="0" indent="-174625" algn="just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Integration of </a:t>
            </a:r>
            <a:r>
              <a:rPr lang="en-GB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new thematic communities 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marR="0" lvl="0" indent="-174625" algn="just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Roadmap for </a:t>
            </a:r>
            <a:r>
              <a:rPr lang="en-GB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integration of data generated in collaboration with private sector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180975" marR="0" lvl="0" indent="-174625" algn="just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Integration of ICS-D Prototypes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" name="Google Shape;146;g333058932a3_0_0">
            <a:extLst>
              <a:ext uri="{FF2B5EF4-FFF2-40B4-BE49-F238E27FC236}">
                <a16:creationId xmlns:a16="http://schemas.microsoft.com/office/drawing/2014/main" id="{C12F0643-A794-9F96-0E29-3FED8707A2AA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951" y="1860495"/>
            <a:ext cx="1871999" cy="24831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F3324F-BD15-8C55-B057-33A569F3E449}"/>
              </a:ext>
            </a:extLst>
          </p:cNvPr>
          <p:cNvSpPr txBox="1"/>
          <p:nvPr/>
        </p:nvSpPr>
        <p:spPr>
          <a:xfrm>
            <a:off x="666951" y="4343618"/>
            <a:ext cx="10858098" cy="1569660"/>
          </a:xfrm>
          <a:prstGeom prst="rect">
            <a:avLst/>
          </a:prstGeom>
          <a:solidFill>
            <a:srgbClr val="F0F1F7"/>
          </a:solidFill>
        </p:spPr>
        <p:txBody>
          <a:bodyPr wrap="square" rtlCol="0">
            <a:spAutoFit/>
          </a:bodyPr>
          <a:lstStyle/>
          <a:p>
            <a:pPr>
              <a:tabLst>
                <a:tab pos="3282950" algn="l"/>
                <a:tab pos="9644063" algn="l"/>
              </a:tabLst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EPOS Days 2026 Sessions: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Thematic Core Services	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Day 1</a:t>
            </a:r>
          </a:p>
          <a:p>
            <a:pPr>
              <a:tabLst>
                <a:tab pos="3282950" algn="l"/>
                <a:tab pos="9644063" algn="l"/>
              </a:tabLst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	New Services and Communities 	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Day 2</a:t>
            </a:r>
          </a:p>
          <a:p>
            <a:pPr>
              <a:tabLst>
                <a:tab pos="3282950" algn="l"/>
                <a:tab pos="9644063" algn="l"/>
              </a:tabLst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	Technical Challenges, Opportunities and Solutions	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Day 4</a:t>
            </a:r>
          </a:p>
          <a:p>
            <a:pPr>
              <a:tabLst>
                <a:tab pos="3282950" algn="l"/>
                <a:tab pos="9644063" algn="l"/>
              </a:tabLst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EPOS Data Policy	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Day 5</a:t>
            </a:r>
          </a:p>
        </p:txBody>
      </p:sp>
      <p:sp>
        <p:nvSpPr>
          <p:cNvPr id="9" name="Google Shape;147;g333058932a3_0_0">
            <a:extLst>
              <a:ext uri="{FF2B5EF4-FFF2-40B4-BE49-F238E27FC236}">
                <a16:creationId xmlns:a16="http://schemas.microsoft.com/office/drawing/2014/main" id="{AF39B4DB-B24F-D412-44C4-1C3BC88A41BA}"/>
              </a:ext>
            </a:extLst>
          </p:cNvPr>
          <p:cNvSpPr/>
          <p:nvPr/>
        </p:nvSpPr>
        <p:spPr>
          <a:xfrm>
            <a:off x="1" y="1093510"/>
            <a:ext cx="12192000" cy="4800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algn="ctr" rtl="0">
              <a:lnSpc>
                <a:spcPct val="11875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GB" sz="2400" b="1" i="0" u="none" strike="noStrike" cap="none" dirty="0">
                <a:solidFill>
                  <a:srgbClr val="9C637F"/>
                </a:solidFill>
                <a:latin typeface="Calibri"/>
                <a:ea typeface="Calibri"/>
                <a:cs typeface="Calibri"/>
                <a:sym typeface="Calibri"/>
              </a:rPr>
              <a:t>Enhancing and advancing services for solid Earth science</a:t>
            </a:r>
            <a:endParaRPr sz="2400" dirty="0">
              <a:solidFill>
                <a:srgbClr val="9C637F"/>
              </a:solidFill>
            </a:endParaRPr>
          </a:p>
        </p:txBody>
      </p:sp>
      <p:sp>
        <p:nvSpPr>
          <p:cNvPr id="2" name="Google Shape;243;p13">
            <a:extLst>
              <a:ext uri="{FF2B5EF4-FFF2-40B4-BE49-F238E27FC236}">
                <a16:creationId xmlns:a16="http://schemas.microsoft.com/office/drawing/2014/main" id="{A1A4DFEA-F6CD-2E67-23F7-38DF818CC1E4}"/>
              </a:ext>
            </a:extLst>
          </p:cNvPr>
          <p:cNvSpPr txBox="1">
            <a:spLocks/>
          </p:cNvSpPr>
          <p:nvPr/>
        </p:nvSpPr>
        <p:spPr>
          <a:xfrm>
            <a:off x="0" y="745182"/>
            <a:ext cx="12191999" cy="42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4763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000"/>
              <a:buFont typeface="Arial"/>
              <a:defRPr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+mj-ea"/>
                <a:cs typeface="+mj-cs"/>
                <a:sym typeface="Arial"/>
              </a:rPr>
              <a:t>EPOS ON – Strategic Objectives &amp; Actions</a:t>
            </a:r>
          </a:p>
        </p:txBody>
      </p:sp>
    </p:spTree>
    <p:extLst>
      <p:ext uri="{BB962C8B-B14F-4D97-AF65-F5344CB8AC3E}">
        <p14:creationId xmlns:p14="http://schemas.microsoft.com/office/powerpoint/2010/main" val="281929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F3324F-BD15-8C55-B057-33A569F3E449}"/>
              </a:ext>
            </a:extLst>
          </p:cNvPr>
          <p:cNvSpPr txBox="1"/>
          <p:nvPr/>
        </p:nvSpPr>
        <p:spPr>
          <a:xfrm>
            <a:off x="669292" y="4407337"/>
            <a:ext cx="10853413" cy="1200329"/>
          </a:xfrm>
          <a:prstGeom prst="rect">
            <a:avLst/>
          </a:prstGeom>
          <a:solidFill>
            <a:srgbClr val="F0F1F7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tabLst>
                <a:tab pos="2309813" algn="l"/>
              </a:tabLst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tabLst>
                <a:tab pos="3327400" algn="l"/>
                <a:tab pos="9732963" algn="l"/>
              </a:tabLst>
            </a:pPr>
            <a:r>
              <a:rPr lang="en-GB" sz="2400" dirty="0"/>
              <a:t>EPOS Days 2026 Sessions: </a:t>
            </a:r>
            <a:r>
              <a:rPr lang="en-GB" sz="2400" b="0" dirty="0"/>
              <a:t>Societal Impact and Responsible RIs 	</a:t>
            </a:r>
            <a:r>
              <a:rPr lang="en-GB" sz="2400" dirty="0"/>
              <a:t>Day 2</a:t>
            </a:r>
          </a:p>
          <a:p>
            <a:pPr>
              <a:tabLst>
                <a:tab pos="3327400" algn="l"/>
                <a:tab pos="9732963" algn="l"/>
              </a:tabLst>
            </a:pPr>
            <a:r>
              <a:rPr lang="en-GB" sz="2400" b="0" dirty="0"/>
              <a:t>	Technical Challenges, Opportunities and Solutions	</a:t>
            </a:r>
            <a:r>
              <a:rPr lang="en-GB" sz="2400" dirty="0"/>
              <a:t>Day 4</a:t>
            </a:r>
          </a:p>
          <a:p>
            <a:pPr>
              <a:tabLst>
                <a:tab pos="3327400" algn="l"/>
                <a:tab pos="9732963" algn="l"/>
              </a:tabLst>
            </a:pPr>
            <a:r>
              <a:rPr lang="en-GB" sz="2400" b="0" dirty="0"/>
              <a:t>	EPOS Data Policy	</a:t>
            </a:r>
            <a:r>
              <a:rPr lang="en-GB" sz="2400" dirty="0"/>
              <a:t>Day 5</a:t>
            </a:r>
          </a:p>
        </p:txBody>
      </p:sp>
      <p:pic>
        <p:nvPicPr>
          <p:cNvPr id="2" name="Google Shape;156;g333058932a3_0_9">
            <a:extLst>
              <a:ext uri="{FF2B5EF4-FFF2-40B4-BE49-F238E27FC236}">
                <a16:creationId xmlns:a16="http://schemas.microsoft.com/office/drawing/2014/main" id="{12489774-4B5A-A41A-C981-0D195D276271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669" y="1844675"/>
            <a:ext cx="1871999" cy="24791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5;g333058932a3_0_9">
            <a:extLst>
              <a:ext uri="{FF2B5EF4-FFF2-40B4-BE49-F238E27FC236}">
                <a16:creationId xmlns:a16="http://schemas.microsoft.com/office/drawing/2014/main" id="{90F5D141-E06E-89F6-E48D-53535B422A13}"/>
              </a:ext>
            </a:extLst>
          </p:cNvPr>
          <p:cNvSpPr/>
          <p:nvPr/>
        </p:nvSpPr>
        <p:spPr>
          <a:xfrm>
            <a:off x="2685671" y="1844514"/>
            <a:ext cx="8942913" cy="211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74625" algn="just" rtl="0">
              <a:lnSpc>
                <a:spcPct val="11875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Integration of </a:t>
            </a:r>
            <a:r>
              <a:rPr lang="en-GB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services relevant for risk management </a:t>
            </a:r>
            <a:r>
              <a:rPr lang="en-GB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related to different hazards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975" marR="0" lvl="0" indent="-174625" algn="just" rtl="0">
              <a:lnSpc>
                <a:spcPct val="11875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Cooperation roadmap with </a:t>
            </a:r>
            <a:r>
              <a:rPr lang="en-GB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EU Union Civil Protection Knowledge Network</a:t>
            </a:r>
            <a:endParaRPr dirty="0"/>
          </a:p>
          <a:p>
            <a:pPr marL="180975" marR="0" lvl="0" indent="-174625" algn="just" rtl="0">
              <a:lnSpc>
                <a:spcPct val="11875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Methodology for the application of </a:t>
            </a:r>
            <a:r>
              <a:rPr lang="en-GB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ethical labels </a:t>
            </a:r>
            <a:r>
              <a:rPr lang="en-GB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EPOS services</a:t>
            </a:r>
            <a:endParaRPr dirty="0"/>
          </a:p>
          <a:p>
            <a:pPr marL="180975" marR="0" lvl="0" indent="-174625" algn="just" rtl="0">
              <a:lnSpc>
                <a:spcPct val="11875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Recommendations for the consolidation of the EPOS ethical guidelines</a:t>
            </a:r>
            <a:endParaRPr dirty="0"/>
          </a:p>
          <a:p>
            <a:pPr marL="180975" marR="0" lvl="0" indent="-174625" algn="just" rtl="0">
              <a:lnSpc>
                <a:spcPct val="11875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Identification of how EPOS </a:t>
            </a:r>
            <a:r>
              <a:rPr lang="en-GB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contribute to environmental impact reduction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57;g333058932a3_0_9">
            <a:extLst>
              <a:ext uri="{FF2B5EF4-FFF2-40B4-BE49-F238E27FC236}">
                <a16:creationId xmlns:a16="http://schemas.microsoft.com/office/drawing/2014/main" id="{2B5A48BF-90D7-12FE-74EA-33CD79AAB0D9}"/>
              </a:ext>
            </a:extLst>
          </p:cNvPr>
          <p:cNvSpPr/>
          <p:nvPr/>
        </p:nvSpPr>
        <p:spPr>
          <a:xfrm>
            <a:off x="0" y="1099775"/>
            <a:ext cx="12191999" cy="4800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algn="ctr" rtl="0">
              <a:lnSpc>
                <a:spcPct val="11875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GB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Amplifying and spreading the societal value of EPOS</a:t>
            </a:r>
            <a:endParaRPr sz="2400" dirty="0">
              <a:solidFill>
                <a:schemeClr val="accent1"/>
              </a:solidFill>
            </a:endParaRPr>
          </a:p>
        </p:txBody>
      </p:sp>
      <p:sp>
        <p:nvSpPr>
          <p:cNvPr id="4" name="Google Shape;243;p13">
            <a:extLst>
              <a:ext uri="{FF2B5EF4-FFF2-40B4-BE49-F238E27FC236}">
                <a16:creationId xmlns:a16="http://schemas.microsoft.com/office/drawing/2014/main" id="{4340B611-14F7-034C-6EB2-B6ECD1250F3F}"/>
              </a:ext>
            </a:extLst>
          </p:cNvPr>
          <p:cNvSpPr txBox="1">
            <a:spLocks/>
          </p:cNvSpPr>
          <p:nvPr/>
        </p:nvSpPr>
        <p:spPr>
          <a:xfrm>
            <a:off x="0" y="745182"/>
            <a:ext cx="12191999" cy="42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4763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000"/>
              <a:buFont typeface="Arial"/>
              <a:defRPr/>
            </a:pPr>
            <a:r>
              <a:rPr lang="en-US" sz="2800" b="1" dirty="0">
                <a:solidFill>
                  <a:schemeClr val="tx1"/>
                </a:solidFill>
                <a:sym typeface="Arial"/>
              </a:rPr>
              <a:t>EPOS ON – Strategic Objectives &amp; Actions</a:t>
            </a:r>
          </a:p>
        </p:txBody>
      </p:sp>
    </p:spTree>
    <p:extLst>
      <p:ext uri="{BB962C8B-B14F-4D97-AF65-F5344CB8AC3E}">
        <p14:creationId xmlns:p14="http://schemas.microsoft.com/office/powerpoint/2010/main" val="519636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E3F7D-BEE8-54D9-FE49-F4DA44D8B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 descr="Immagine che contiene vestiti, persona, gruppo, persone&#10;&#10;Il contenuto generato dall'IA potrebbe non essere corretto.">
            <a:extLst>
              <a:ext uri="{FF2B5EF4-FFF2-40B4-BE49-F238E27FC236}">
                <a16:creationId xmlns:a16="http://schemas.microsoft.com/office/drawing/2014/main" id="{6590B79E-BBF2-792B-41B5-B0E19AB5F1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26495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C487203-2BF4-0368-86EB-8B6606BB8F41}"/>
              </a:ext>
            </a:extLst>
          </p:cNvPr>
          <p:cNvSpPr txBox="1"/>
          <p:nvPr/>
        </p:nvSpPr>
        <p:spPr>
          <a:xfrm>
            <a:off x="677069" y="4519897"/>
            <a:ext cx="10837863" cy="7421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37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As a tradition …  The EPOS Community meets every year…</a:t>
            </a:r>
            <a:endParaRPr lang="en-US" sz="2800" b="1" kern="1200" dirty="0">
              <a:solidFill>
                <a:srgbClr val="9C637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E5B00A1-25CD-63DF-EABF-FC3AD79971B8}"/>
              </a:ext>
            </a:extLst>
          </p:cNvPr>
          <p:cNvSpPr txBox="1"/>
          <p:nvPr/>
        </p:nvSpPr>
        <p:spPr>
          <a:xfrm>
            <a:off x="677069" y="5151924"/>
            <a:ext cx="10837862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1763" marR="0" lvl="1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5000"/>
              <a:tabLst>
                <a:tab pos="3419475" algn="l"/>
                <a:tab pos="4049713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bring the EPOS Community together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31763" marR="0" lvl="1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5000"/>
              <a:tabLst>
                <a:tab pos="3419475" algn="l"/>
                <a:tab pos="4049713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make EPOS known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researchers, potential contributors, new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partners</a:t>
            </a:r>
            <a:r>
              <a:rPr lang="en-US" kern="12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users and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learn about them </a:t>
            </a:r>
            <a:endParaRPr lang="it-IT" dirty="0"/>
          </a:p>
        </p:txBody>
      </p: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5E9B256B-E398-43E8-D6EB-311214379D23}"/>
              </a:ext>
            </a:extLst>
          </p:cNvPr>
          <p:cNvGrpSpPr/>
          <p:nvPr/>
        </p:nvGrpSpPr>
        <p:grpSpPr>
          <a:xfrm>
            <a:off x="-332651" y="-174991"/>
            <a:ext cx="3060000" cy="1168974"/>
            <a:chOff x="-319399" y="-135233"/>
            <a:chExt cx="3060000" cy="1168974"/>
          </a:xfrm>
        </p:grpSpPr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393C053C-F4BA-84A4-730A-FEBB1149F699}"/>
                </a:ext>
              </a:extLst>
            </p:cNvPr>
            <p:cNvSpPr/>
            <p:nvPr/>
          </p:nvSpPr>
          <p:spPr>
            <a:xfrm>
              <a:off x="0" y="1"/>
              <a:ext cx="2412000" cy="9409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9" name="Picture 6" descr="A logo with a circle and a clock&#10;&#10;Description automatically generated">
              <a:extLst>
                <a:ext uri="{FF2B5EF4-FFF2-40B4-BE49-F238E27FC236}">
                  <a16:creationId xmlns:a16="http://schemas.microsoft.com/office/drawing/2014/main" id="{6E992617-E237-59F2-ACEE-DBC341E7D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9399" y="-135233"/>
              <a:ext cx="3060000" cy="1168974"/>
            </a:xfrm>
            <a:prstGeom prst="rect">
              <a:avLst/>
            </a:prstGeom>
          </p:spPr>
        </p:pic>
      </p:grpSp>
      <p:sp>
        <p:nvSpPr>
          <p:cNvPr id="4" name="CasellaDiTesto 2">
            <a:extLst>
              <a:ext uri="{FF2B5EF4-FFF2-40B4-BE49-F238E27FC236}">
                <a16:creationId xmlns:a16="http://schemas.microsoft.com/office/drawing/2014/main" id="{F04821F6-DE0F-8E77-6387-DFF15118B2E3}"/>
              </a:ext>
            </a:extLst>
          </p:cNvPr>
          <p:cNvSpPr txBox="1"/>
          <p:nvPr/>
        </p:nvSpPr>
        <p:spPr>
          <a:xfrm>
            <a:off x="658813" y="3550724"/>
            <a:ext cx="10837862" cy="905411"/>
          </a:xfrm>
          <a:prstGeom prst="rect">
            <a:avLst/>
          </a:prstGeom>
          <a:solidFill>
            <a:srgbClr val="F9F9FC">
              <a:alpha val="49412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Welcome to the </a:t>
            </a:r>
          </a:p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EPOS Days 2026!</a:t>
            </a:r>
            <a:endParaRPr lang="en-US" sz="3600" b="1" kern="1200" dirty="0">
              <a:solidFill>
                <a:srgbClr val="0070C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818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F3324F-BD15-8C55-B057-33A569F3E449}"/>
              </a:ext>
            </a:extLst>
          </p:cNvPr>
          <p:cNvSpPr txBox="1"/>
          <p:nvPr/>
        </p:nvSpPr>
        <p:spPr>
          <a:xfrm>
            <a:off x="645126" y="4365625"/>
            <a:ext cx="10851549" cy="1200329"/>
          </a:xfrm>
          <a:prstGeom prst="rect">
            <a:avLst/>
          </a:prstGeom>
          <a:solidFill>
            <a:srgbClr val="F0F1F7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tabLst>
                <a:tab pos="2309813" algn="l"/>
              </a:tabLst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tabLst>
                <a:tab pos="3371850" algn="l"/>
                <a:tab pos="9732963" algn="l"/>
              </a:tabLst>
            </a:pPr>
            <a:r>
              <a:rPr lang="en-GB" sz="2400" dirty="0"/>
              <a:t>EPOS Days 2026 Sessions: 	</a:t>
            </a:r>
            <a:r>
              <a:rPr lang="en-GB" sz="2400" b="0" dirty="0"/>
              <a:t>Early Career Researchers	</a:t>
            </a:r>
            <a:r>
              <a:rPr lang="en-GB" sz="2400" dirty="0"/>
              <a:t>Day 2	</a:t>
            </a:r>
            <a:r>
              <a:rPr lang="en-GB" sz="2400" b="0" dirty="0"/>
              <a:t>Technical Challenges, Opportunities and Solutions	</a:t>
            </a:r>
            <a:r>
              <a:rPr lang="en-GB" sz="2400" dirty="0"/>
              <a:t>Day 4</a:t>
            </a:r>
          </a:p>
          <a:p>
            <a:pPr>
              <a:tabLst>
                <a:tab pos="3371850" algn="l"/>
                <a:tab pos="9732963" algn="l"/>
              </a:tabLst>
            </a:pPr>
            <a:r>
              <a:rPr lang="en-GB" sz="2400" dirty="0"/>
              <a:t>	</a:t>
            </a:r>
            <a:r>
              <a:rPr lang="en-GB" sz="2400" b="0" dirty="0"/>
              <a:t>EPOS Data Policy	</a:t>
            </a:r>
            <a:r>
              <a:rPr lang="en-GB" sz="2400" dirty="0"/>
              <a:t>Day 5</a:t>
            </a:r>
          </a:p>
        </p:txBody>
      </p:sp>
      <p:pic>
        <p:nvPicPr>
          <p:cNvPr id="3" name="Google Shape;166;g333058932a3_0_18">
            <a:extLst>
              <a:ext uri="{FF2B5EF4-FFF2-40B4-BE49-F238E27FC236}">
                <a16:creationId xmlns:a16="http://schemas.microsoft.com/office/drawing/2014/main" id="{A662FB7C-9E07-4F24-B676-F1FE589C3618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1844675"/>
            <a:ext cx="1868048" cy="24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64;g333058932a3_0_18">
            <a:extLst>
              <a:ext uri="{FF2B5EF4-FFF2-40B4-BE49-F238E27FC236}">
                <a16:creationId xmlns:a16="http://schemas.microsoft.com/office/drawing/2014/main" id="{A1DBFE63-8D1D-1427-0DEA-83EFCBBF9E7D}"/>
              </a:ext>
            </a:extLst>
          </p:cNvPr>
          <p:cNvSpPr/>
          <p:nvPr/>
        </p:nvSpPr>
        <p:spPr>
          <a:xfrm>
            <a:off x="2709742" y="1844675"/>
            <a:ext cx="8831195" cy="130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3350" marR="0" lvl="0" indent="-127000" algn="just" rtl="0">
              <a:lnSpc>
                <a:spcPct val="11875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Recommendations for the improvement of the </a:t>
            </a:r>
            <a:r>
              <a:rPr lang="en-GB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EPOS User Strategy</a:t>
            </a:r>
            <a:endParaRPr dirty="0"/>
          </a:p>
          <a:p>
            <a:pPr marL="133350" marR="0" lvl="0" indent="-127000" algn="just" rtl="0">
              <a:lnSpc>
                <a:spcPct val="11875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Implementing EPOS </a:t>
            </a:r>
            <a:r>
              <a:rPr lang="en-GB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 programme 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3350" marR="0" lvl="0" indent="-127000" algn="just" rtl="0">
              <a:lnSpc>
                <a:spcPct val="11875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Engagement of </a:t>
            </a:r>
            <a:r>
              <a:rPr lang="en-GB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early career researchers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67;g333058932a3_0_18">
            <a:extLst>
              <a:ext uri="{FF2B5EF4-FFF2-40B4-BE49-F238E27FC236}">
                <a16:creationId xmlns:a16="http://schemas.microsoft.com/office/drawing/2014/main" id="{608AEFE6-5491-D9C8-1F77-B90AA267B2DD}"/>
              </a:ext>
            </a:extLst>
          </p:cNvPr>
          <p:cNvSpPr/>
          <p:nvPr/>
        </p:nvSpPr>
        <p:spPr>
          <a:xfrm>
            <a:off x="1" y="1123603"/>
            <a:ext cx="12191998" cy="4800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algn="ctr" rtl="0">
              <a:lnSpc>
                <a:spcPct val="11875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GB" sz="2400" b="1" i="0" u="none" strike="noStrike" cap="none" dirty="0">
                <a:solidFill>
                  <a:srgbClr val="477D8F"/>
                </a:solidFill>
                <a:latin typeface="Calibri"/>
                <a:ea typeface="Calibri"/>
                <a:cs typeface="Calibri"/>
                <a:sym typeface="Calibri"/>
              </a:rPr>
              <a:t>Enlarging, widening and empowering the user community</a:t>
            </a:r>
            <a:endParaRPr sz="2400" b="1" i="0" u="none" strike="noStrike" cap="none" dirty="0">
              <a:solidFill>
                <a:srgbClr val="477D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43;p13">
            <a:extLst>
              <a:ext uri="{FF2B5EF4-FFF2-40B4-BE49-F238E27FC236}">
                <a16:creationId xmlns:a16="http://schemas.microsoft.com/office/drawing/2014/main" id="{8E04BB14-4A63-39F4-6D09-92080DB87B02}"/>
              </a:ext>
            </a:extLst>
          </p:cNvPr>
          <p:cNvSpPr txBox="1">
            <a:spLocks/>
          </p:cNvSpPr>
          <p:nvPr/>
        </p:nvSpPr>
        <p:spPr>
          <a:xfrm>
            <a:off x="0" y="745182"/>
            <a:ext cx="12191999" cy="42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4763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000"/>
              <a:buFont typeface="Arial"/>
              <a:defRPr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+mj-ea"/>
                <a:cs typeface="+mj-cs"/>
                <a:sym typeface="Arial"/>
              </a:rPr>
              <a:t>EPOS ON – Strategic Objectives &amp; Actions</a:t>
            </a:r>
          </a:p>
        </p:txBody>
      </p:sp>
    </p:spTree>
    <p:extLst>
      <p:ext uri="{BB962C8B-B14F-4D97-AF65-F5344CB8AC3E}">
        <p14:creationId xmlns:p14="http://schemas.microsoft.com/office/powerpoint/2010/main" val="1751442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F3324F-BD15-8C55-B057-33A569F3E449}"/>
              </a:ext>
            </a:extLst>
          </p:cNvPr>
          <p:cNvSpPr txBox="1"/>
          <p:nvPr/>
        </p:nvSpPr>
        <p:spPr>
          <a:xfrm>
            <a:off x="668818" y="4355321"/>
            <a:ext cx="10837862" cy="1200329"/>
          </a:xfrm>
          <a:prstGeom prst="rect">
            <a:avLst/>
          </a:prstGeom>
          <a:solidFill>
            <a:srgbClr val="F0F1F7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tabLst>
                <a:tab pos="2309813" algn="l"/>
              </a:tabLst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tabLst>
                <a:tab pos="3327400" algn="l"/>
                <a:tab pos="9688513" algn="l"/>
              </a:tabLst>
            </a:pPr>
            <a:r>
              <a:rPr lang="en-GB" sz="2400" dirty="0"/>
              <a:t>EPOS Days 2026 Sessions: 	</a:t>
            </a:r>
            <a:r>
              <a:rPr lang="en-GB" sz="2400" b="0" dirty="0"/>
              <a:t>International Collaboration	</a:t>
            </a:r>
            <a:r>
              <a:rPr lang="en-GB" sz="2400" dirty="0"/>
              <a:t>Day 3</a:t>
            </a:r>
          </a:p>
          <a:p>
            <a:pPr>
              <a:tabLst>
                <a:tab pos="3327400" algn="l"/>
                <a:tab pos="9688513" algn="l"/>
              </a:tabLst>
            </a:pPr>
            <a:r>
              <a:rPr lang="en-GB" sz="2400" b="0" dirty="0"/>
              <a:t>	Technical Challenges, Opportunities and Solutions	</a:t>
            </a:r>
            <a:r>
              <a:rPr lang="en-GB" sz="2400" dirty="0"/>
              <a:t>Day 4</a:t>
            </a:r>
          </a:p>
          <a:p>
            <a:pPr>
              <a:tabLst>
                <a:tab pos="3327400" algn="l"/>
                <a:tab pos="9688513" algn="l"/>
              </a:tabLst>
            </a:pPr>
            <a:r>
              <a:rPr lang="en-GB" sz="2400" dirty="0"/>
              <a:t>	</a:t>
            </a:r>
            <a:r>
              <a:rPr lang="en-GB" sz="2400" b="0" dirty="0"/>
              <a:t>EPOS Data Policy</a:t>
            </a:r>
            <a:r>
              <a:rPr lang="en-GB" sz="2400" dirty="0"/>
              <a:t>	Day 5</a:t>
            </a:r>
          </a:p>
        </p:txBody>
      </p:sp>
      <p:sp>
        <p:nvSpPr>
          <p:cNvPr id="2" name="Google Shape;175;g333058932a3_0_27">
            <a:extLst>
              <a:ext uri="{FF2B5EF4-FFF2-40B4-BE49-F238E27FC236}">
                <a16:creationId xmlns:a16="http://schemas.microsoft.com/office/drawing/2014/main" id="{9C780AFF-A787-6316-EF74-736BC2F32083}"/>
              </a:ext>
            </a:extLst>
          </p:cNvPr>
          <p:cNvSpPr/>
          <p:nvPr/>
        </p:nvSpPr>
        <p:spPr>
          <a:xfrm>
            <a:off x="2701947" y="1835050"/>
            <a:ext cx="8927113" cy="203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just" rtl="0">
              <a:lnSpc>
                <a:spcPct val="11875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Implementation </a:t>
            </a:r>
            <a:r>
              <a:rPr lang="en-GB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</a:t>
            </a:r>
            <a:r>
              <a:rPr lang="en-GB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MoUs</a:t>
            </a:r>
            <a:r>
              <a:rPr lang="en-GB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place </a:t>
            </a:r>
            <a:endParaRPr dirty="0"/>
          </a:p>
          <a:p>
            <a:pPr marL="180975" marR="0" lvl="0" indent="-180975" algn="just" rtl="0">
              <a:lnSpc>
                <a:spcPct val="11875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collaborations </a:t>
            </a:r>
            <a:r>
              <a:rPr lang="en-GB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international initiatives in Europe, Africa, Asia, Latin America, US, 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Zealand 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76;g333058932a3_0_27">
            <a:extLst>
              <a:ext uri="{FF2B5EF4-FFF2-40B4-BE49-F238E27FC236}">
                <a16:creationId xmlns:a16="http://schemas.microsoft.com/office/drawing/2014/main" id="{454E3E42-0441-34F8-ACB1-96FE264649F4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818" y="1844675"/>
            <a:ext cx="1908001" cy="25164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43;p13">
            <a:extLst>
              <a:ext uri="{FF2B5EF4-FFF2-40B4-BE49-F238E27FC236}">
                <a16:creationId xmlns:a16="http://schemas.microsoft.com/office/drawing/2014/main" id="{689A44EE-2FC0-6CAE-DDF6-240C61407ACE}"/>
              </a:ext>
            </a:extLst>
          </p:cNvPr>
          <p:cNvSpPr txBox="1">
            <a:spLocks/>
          </p:cNvSpPr>
          <p:nvPr/>
        </p:nvSpPr>
        <p:spPr>
          <a:xfrm>
            <a:off x="0" y="745182"/>
            <a:ext cx="12191999" cy="42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4763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000"/>
              <a:buFont typeface="Arial"/>
              <a:defRPr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+mj-ea"/>
                <a:cs typeface="+mj-cs"/>
                <a:sym typeface="Arial"/>
              </a:rPr>
              <a:t>EPOS ON – Strategic Objectives &amp; Actions</a:t>
            </a:r>
          </a:p>
        </p:txBody>
      </p:sp>
      <p:sp>
        <p:nvSpPr>
          <p:cNvPr id="6" name="Google Shape;147;g333058932a3_0_0">
            <a:extLst>
              <a:ext uri="{FF2B5EF4-FFF2-40B4-BE49-F238E27FC236}">
                <a16:creationId xmlns:a16="http://schemas.microsoft.com/office/drawing/2014/main" id="{E0F6EE07-39A0-AC70-C999-7C488A84ACB2}"/>
              </a:ext>
            </a:extLst>
          </p:cNvPr>
          <p:cNvSpPr/>
          <p:nvPr/>
        </p:nvSpPr>
        <p:spPr>
          <a:xfrm>
            <a:off x="1" y="1093510"/>
            <a:ext cx="12191998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algn="ctr" rtl="0">
              <a:lnSpc>
                <a:spcPct val="11875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GB" sz="2400" b="1" i="0" u="none" strike="noStrike" cap="none" dirty="0">
                <a:solidFill>
                  <a:srgbClr val="9C637F"/>
                </a:solidFill>
                <a:latin typeface="Calibri"/>
                <a:ea typeface="Calibri"/>
                <a:cs typeface="Calibri"/>
                <a:sym typeface="Calibri"/>
              </a:rPr>
              <a:t>Boosting Global Collaboration</a:t>
            </a:r>
            <a:endParaRPr sz="2400" dirty="0">
              <a:solidFill>
                <a:srgbClr val="9C63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1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8;p10">
            <a:extLst>
              <a:ext uri="{FF2B5EF4-FFF2-40B4-BE49-F238E27FC236}">
                <a16:creationId xmlns:a16="http://schemas.microsoft.com/office/drawing/2014/main" id="{2DA0631A-9732-C647-9F57-C74CF551D5C8}"/>
              </a:ext>
            </a:extLst>
          </p:cNvPr>
          <p:cNvSpPr/>
          <p:nvPr/>
        </p:nvSpPr>
        <p:spPr>
          <a:xfrm>
            <a:off x="5893724" y="2526594"/>
            <a:ext cx="5639463" cy="1634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165100" algn="just">
              <a:lnSpc>
                <a:spcPct val="118750"/>
              </a:lnSpc>
              <a:spcBef>
                <a:spcPts val="300"/>
              </a:spcBef>
              <a:buClr>
                <a:schemeClr val="dk1"/>
              </a:buClr>
              <a:buSzPts val="1600"/>
              <a:buFont typeface="Wingdings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Design and implementation of 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 IT tool for the integrated management of the EPOS RI</a:t>
            </a:r>
            <a:endParaRPr lang="en-GB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165100" algn="just">
              <a:lnSpc>
                <a:spcPct val="118750"/>
              </a:lnSpc>
              <a:spcBef>
                <a:spcPts val="300"/>
              </a:spcBef>
              <a:buClr>
                <a:schemeClr val="dk1"/>
              </a:buClr>
              <a:buSzPts val="1600"/>
              <a:buFont typeface="Wingdings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 more 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efficient mechanism for the interaction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between EPOS ERIC and 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national organizations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5CEC812-1E08-0740-BE27-3897C9F65045}"/>
              </a:ext>
            </a:extLst>
          </p:cNvPr>
          <p:cNvSpPr/>
          <p:nvPr/>
        </p:nvSpPr>
        <p:spPr>
          <a:xfrm>
            <a:off x="6103344" y="1353534"/>
            <a:ext cx="53933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ctr">
              <a:spcBef>
                <a:spcPts val="300"/>
              </a:spcBef>
              <a:buClr>
                <a:schemeClr val="dk1"/>
              </a:buClr>
              <a:buSzPts val="1600"/>
            </a:pPr>
            <a:r>
              <a:rPr lang="en-GB" sz="2400" b="1" dirty="0">
                <a:solidFill>
                  <a:srgbClr val="70778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WP6 - A solid set of recommendations for the optimization and evolution of the EPOS RI</a:t>
            </a:r>
            <a:endParaRPr lang="en-GB" sz="2400" b="1" dirty="0">
              <a:solidFill>
                <a:srgbClr val="7077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D147EBF-0159-71D7-6DB4-2EEFE9A21E09}"/>
              </a:ext>
            </a:extLst>
          </p:cNvPr>
          <p:cNvSpPr txBox="1"/>
          <p:nvPr/>
        </p:nvSpPr>
        <p:spPr>
          <a:xfrm>
            <a:off x="658813" y="4381394"/>
            <a:ext cx="10646762" cy="830997"/>
          </a:xfrm>
          <a:prstGeom prst="rect">
            <a:avLst/>
          </a:prstGeom>
          <a:solidFill>
            <a:srgbClr val="F0F1F7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tabLst>
                <a:tab pos="2309813" algn="l"/>
              </a:tabLst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tabLst>
                <a:tab pos="3371850" algn="l"/>
                <a:tab pos="9458325" algn="l"/>
              </a:tabLst>
            </a:pPr>
            <a:r>
              <a:rPr lang="en-GB" sz="2400" dirty="0"/>
              <a:t>EPOS Days 2026 Session: 	</a:t>
            </a:r>
            <a:r>
              <a:rPr lang="en-GB" sz="2400" b="0" dirty="0"/>
              <a:t>EPOS in the National Landscapes	</a:t>
            </a:r>
            <a:r>
              <a:rPr lang="en-GB" sz="2400" dirty="0"/>
              <a:t>Day 4 	</a:t>
            </a:r>
            <a:r>
              <a:rPr lang="en-GB" sz="2400" b="0" dirty="0"/>
              <a:t>EPOS Data Policy	</a:t>
            </a:r>
            <a:r>
              <a:rPr lang="en-GB" sz="2400" dirty="0"/>
              <a:t>Day 5</a:t>
            </a:r>
          </a:p>
        </p:txBody>
      </p:sp>
      <p:sp>
        <p:nvSpPr>
          <p:cNvPr id="5" name="Google Shape;243;p13">
            <a:extLst>
              <a:ext uri="{FF2B5EF4-FFF2-40B4-BE49-F238E27FC236}">
                <a16:creationId xmlns:a16="http://schemas.microsoft.com/office/drawing/2014/main" id="{64C9330D-AD79-8BCD-DCB2-68DD839DEAAB}"/>
              </a:ext>
            </a:extLst>
          </p:cNvPr>
          <p:cNvSpPr txBox="1">
            <a:spLocks/>
          </p:cNvSpPr>
          <p:nvPr/>
        </p:nvSpPr>
        <p:spPr>
          <a:xfrm>
            <a:off x="0" y="745182"/>
            <a:ext cx="12191999" cy="42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4763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000"/>
              <a:buFont typeface="Arial"/>
              <a:defRPr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+mj-ea"/>
                <a:cs typeface="+mj-cs"/>
                <a:sym typeface="Arial"/>
              </a:rPr>
              <a:t>EPOS ON – Strategic Objectives &amp; Actions</a:t>
            </a:r>
          </a:p>
        </p:txBody>
      </p:sp>
      <p:pic>
        <p:nvPicPr>
          <p:cNvPr id="6" name="Google Shape;116;p12">
            <a:extLst>
              <a:ext uri="{FF2B5EF4-FFF2-40B4-BE49-F238E27FC236}">
                <a16:creationId xmlns:a16="http://schemas.microsoft.com/office/drawing/2014/main" id="{67406DAB-9241-5447-82E6-5F426A85370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1147940"/>
            <a:ext cx="5444531" cy="2757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81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6">
            <a:extLst>
              <a:ext uri="{FF2B5EF4-FFF2-40B4-BE49-F238E27FC236}">
                <a16:creationId xmlns:a16="http://schemas.microsoft.com/office/drawing/2014/main" id="{2676DDEB-C019-7264-C9E5-94FE85CF0C7F}"/>
              </a:ext>
            </a:extLst>
          </p:cNvPr>
          <p:cNvGrpSpPr/>
          <p:nvPr/>
        </p:nvGrpSpPr>
        <p:grpSpPr>
          <a:xfrm>
            <a:off x="3498626" y="1632669"/>
            <a:ext cx="6031853" cy="3873126"/>
            <a:chOff x="3287692" y="1146575"/>
            <a:chExt cx="6660000" cy="4321077"/>
          </a:xfrm>
        </p:grpSpPr>
        <p:pic>
          <p:nvPicPr>
            <p:cNvPr id="13" name="Immagine 7">
              <a:extLst>
                <a:ext uri="{FF2B5EF4-FFF2-40B4-BE49-F238E27FC236}">
                  <a16:creationId xmlns:a16="http://schemas.microsoft.com/office/drawing/2014/main" id="{CF4E4854-8004-5F67-1B94-0ABEE2475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7692" y="1146575"/>
              <a:ext cx="6660000" cy="4321077"/>
            </a:xfrm>
            <a:prstGeom prst="rect">
              <a:avLst/>
            </a:prstGeom>
          </p:spPr>
        </p:pic>
        <p:sp>
          <p:nvSpPr>
            <p:cNvPr id="18" name="Google Shape;111;p8">
              <a:extLst>
                <a:ext uri="{FF2B5EF4-FFF2-40B4-BE49-F238E27FC236}">
                  <a16:creationId xmlns:a16="http://schemas.microsoft.com/office/drawing/2014/main" id="{A11E037A-C046-D88B-D727-7CA75C074944}"/>
                </a:ext>
              </a:extLst>
            </p:cNvPr>
            <p:cNvSpPr txBox="1"/>
            <p:nvPr/>
          </p:nvSpPr>
          <p:spPr>
            <a:xfrm>
              <a:off x="6735429" y="1862249"/>
              <a:ext cx="2683239" cy="446339"/>
            </a:xfrm>
            <a:prstGeom prst="rect">
              <a:avLst/>
            </a:prstGeom>
            <a:solidFill>
              <a:srgbClr val="CDDA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 dirty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DATA Access </a:t>
              </a:r>
              <a:endParaRPr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0" name="Google Shape;111;p8">
              <a:extLst>
                <a:ext uri="{FF2B5EF4-FFF2-40B4-BE49-F238E27FC236}">
                  <a16:creationId xmlns:a16="http://schemas.microsoft.com/office/drawing/2014/main" id="{7FE2F8A8-D06E-EBBB-F609-FC5182B0FC03}"/>
                </a:ext>
              </a:extLst>
            </p:cNvPr>
            <p:cNvSpPr txBox="1"/>
            <p:nvPr/>
          </p:nvSpPr>
          <p:spPr>
            <a:xfrm>
              <a:off x="3639112" y="1855472"/>
              <a:ext cx="2683239" cy="4463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 dirty="0">
                  <a:solidFill>
                    <a:srgbClr val="477D8F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r>
                <a:rPr lang="en-GB" sz="2000" b="1" dirty="0">
                  <a:solidFill>
                    <a:srgbClr val="0332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2000" b="1" dirty="0">
                  <a:solidFill>
                    <a:srgbClr val="477D8F"/>
                  </a:solidFill>
                  <a:latin typeface="Calibri"/>
                  <a:ea typeface="Calibri"/>
                  <a:cs typeface="Calibri"/>
                  <a:sym typeface="Calibri"/>
                </a:rPr>
                <a:t>Integration</a:t>
              </a:r>
              <a:r>
                <a:rPr lang="en-GB" sz="2000" b="1" dirty="0">
                  <a:solidFill>
                    <a:srgbClr val="0332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2000" dirty="0">
                <a:solidFill>
                  <a:srgbClr val="0332FF"/>
                </a:solidFill>
              </a:endParaRPr>
            </a:p>
          </p:txBody>
        </p:sp>
      </p:grpSp>
      <p:sp>
        <p:nvSpPr>
          <p:cNvPr id="22" name="Google Shape;109;p8">
            <a:extLst>
              <a:ext uri="{FF2B5EF4-FFF2-40B4-BE49-F238E27FC236}">
                <a16:creationId xmlns:a16="http://schemas.microsoft.com/office/drawing/2014/main" id="{4607A7E4-755E-69D0-9320-B11DABB1917A}"/>
              </a:ext>
            </a:extLst>
          </p:cNvPr>
          <p:cNvSpPr txBox="1"/>
          <p:nvPr/>
        </p:nvSpPr>
        <p:spPr>
          <a:xfrm>
            <a:off x="538897" y="2151028"/>
            <a:ext cx="258978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A16368"/>
                </a:solidFill>
                <a:latin typeface="Calibri"/>
                <a:ea typeface="Calibri"/>
                <a:cs typeface="Calibri"/>
                <a:sym typeface="Calibri"/>
              </a:rPr>
              <a:t>DATA Generation</a:t>
            </a:r>
            <a:endParaRPr sz="2000" dirty="0">
              <a:solidFill>
                <a:srgbClr val="A16368"/>
              </a:solidFill>
            </a:endParaRPr>
          </a:p>
        </p:txBody>
      </p:sp>
      <p:sp>
        <p:nvSpPr>
          <p:cNvPr id="23" name="Rettangolo 26">
            <a:extLst>
              <a:ext uri="{FF2B5EF4-FFF2-40B4-BE49-F238E27FC236}">
                <a16:creationId xmlns:a16="http://schemas.microsoft.com/office/drawing/2014/main" id="{F045273E-1692-5835-1216-0EBCA54EC8A8}"/>
              </a:ext>
            </a:extLst>
          </p:cNvPr>
          <p:cNvSpPr/>
          <p:nvPr/>
        </p:nvSpPr>
        <p:spPr>
          <a:xfrm>
            <a:off x="9063048" y="4744278"/>
            <a:ext cx="2469248" cy="1017825"/>
          </a:xfrm>
          <a:prstGeom prst="rect">
            <a:avLst/>
          </a:prstGeom>
          <a:solidFill>
            <a:srgbClr val="FEFAEE"/>
          </a:solidFill>
          <a:ln w="38100">
            <a:solidFill>
              <a:srgbClr val="F6D7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ttangolo 25">
            <a:extLst>
              <a:ext uri="{FF2B5EF4-FFF2-40B4-BE49-F238E27FC236}">
                <a16:creationId xmlns:a16="http://schemas.microsoft.com/office/drawing/2014/main" id="{43EA5110-E0E7-3671-1423-1FF1B9F7C364}"/>
              </a:ext>
            </a:extLst>
          </p:cNvPr>
          <p:cNvSpPr/>
          <p:nvPr/>
        </p:nvSpPr>
        <p:spPr>
          <a:xfrm>
            <a:off x="9051351" y="2074616"/>
            <a:ext cx="2346144" cy="1077218"/>
          </a:xfrm>
          <a:prstGeom prst="rect">
            <a:avLst/>
          </a:prstGeom>
          <a:solidFill>
            <a:srgbClr val="F0F1F7"/>
          </a:solidFill>
          <a:ln w="38100">
            <a:solidFill>
              <a:srgbClr val="477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ttangolo 3">
            <a:extLst>
              <a:ext uri="{FF2B5EF4-FFF2-40B4-BE49-F238E27FC236}">
                <a16:creationId xmlns:a16="http://schemas.microsoft.com/office/drawing/2014/main" id="{52ED0D62-5EAD-DA37-E19C-12D9116245A0}"/>
              </a:ext>
            </a:extLst>
          </p:cNvPr>
          <p:cNvSpPr/>
          <p:nvPr/>
        </p:nvSpPr>
        <p:spPr>
          <a:xfrm>
            <a:off x="8997557" y="2197726"/>
            <a:ext cx="2399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1600" b="1" dirty="0"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Day 4: Technical challenges, </a:t>
            </a:r>
            <a:r>
              <a:rPr lang="it-IT" sz="1600" b="1" dirty="0" err="1"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opportunities</a:t>
            </a:r>
            <a:r>
              <a:rPr lang="it-IT" sz="1600" b="1" dirty="0"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 and </a:t>
            </a:r>
            <a:r>
              <a:rPr lang="it-IT" sz="1600" b="1" dirty="0" err="1"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solutions</a:t>
            </a:r>
            <a:endParaRPr lang="en-GB" sz="1600" b="1" dirty="0">
              <a:latin typeface="Calibri" panose="020F0502020204030204" pitchFamily="34" charset="0"/>
              <a:ea typeface="Open Sans SemiBold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ttangolo 2">
            <a:extLst>
              <a:ext uri="{FF2B5EF4-FFF2-40B4-BE49-F238E27FC236}">
                <a16:creationId xmlns:a16="http://schemas.microsoft.com/office/drawing/2014/main" id="{C260EED1-A46F-6E29-87E2-9869785D7892}"/>
              </a:ext>
            </a:extLst>
          </p:cNvPr>
          <p:cNvSpPr/>
          <p:nvPr/>
        </p:nvSpPr>
        <p:spPr>
          <a:xfrm>
            <a:off x="554630" y="3894992"/>
            <a:ext cx="2863123" cy="584735"/>
          </a:xfrm>
          <a:prstGeom prst="rect">
            <a:avLst/>
          </a:prstGeom>
          <a:solidFill>
            <a:srgbClr val="F5ECEA"/>
          </a:solidFill>
          <a:ln w="38100">
            <a:solidFill>
              <a:srgbClr val="9C6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Google Shape;118;p9">
            <a:extLst>
              <a:ext uri="{FF2B5EF4-FFF2-40B4-BE49-F238E27FC236}">
                <a16:creationId xmlns:a16="http://schemas.microsoft.com/office/drawing/2014/main" id="{FCDFA3BE-49C8-5E24-D3EA-24F1A78AC67D}"/>
              </a:ext>
            </a:extLst>
          </p:cNvPr>
          <p:cNvSpPr/>
          <p:nvPr/>
        </p:nvSpPr>
        <p:spPr>
          <a:xfrm>
            <a:off x="554630" y="3894992"/>
            <a:ext cx="2863123" cy="584735"/>
          </a:xfrm>
          <a:prstGeom prst="rect">
            <a:avLst/>
          </a:prstGeom>
          <a:noFill/>
          <a:ln>
            <a:solidFill>
              <a:srgbClr val="A16368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600" b="1" dirty="0"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Day 4:</a:t>
            </a:r>
          </a:p>
          <a:p>
            <a:pPr lvl="0" algn="ctr"/>
            <a:r>
              <a:rPr lang="en-US" sz="1600" b="1" dirty="0"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EPOS in National Landscapes</a:t>
            </a:r>
          </a:p>
        </p:txBody>
      </p:sp>
      <p:pic>
        <p:nvPicPr>
          <p:cNvPr id="32" name="Google Shape;113;p8">
            <a:extLst>
              <a:ext uri="{FF2B5EF4-FFF2-40B4-BE49-F238E27FC236}">
                <a16:creationId xmlns:a16="http://schemas.microsoft.com/office/drawing/2014/main" id="{7FFEF369-2833-B2BC-4106-BD3A48CE688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48"/>
          <a:stretch/>
        </p:blipFill>
        <p:spPr>
          <a:xfrm rot="5400000">
            <a:off x="1405425" y="1659420"/>
            <a:ext cx="909740" cy="309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243;p13">
            <a:extLst>
              <a:ext uri="{FF2B5EF4-FFF2-40B4-BE49-F238E27FC236}">
                <a16:creationId xmlns:a16="http://schemas.microsoft.com/office/drawing/2014/main" id="{2BD0EB61-5D6C-3BF8-ACD7-4BFCFB515BDB}"/>
              </a:ext>
            </a:extLst>
          </p:cNvPr>
          <p:cNvSpPr txBox="1">
            <a:spLocks/>
          </p:cNvSpPr>
          <p:nvPr/>
        </p:nvSpPr>
        <p:spPr>
          <a:xfrm>
            <a:off x="0" y="745182"/>
            <a:ext cx="12191999" cy="42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4763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000"/>
              <a:buFont typeface="Arial"/>
              <a:defRPr/>
            </a:pPr>
            <a:r>
              <a:rPr lang="en-US" sz="2800" b="1" dirty="0">
                <a:solidFill>
                  <a:schemeClr val="tx1"/>
                </a:solidFill>
                <a:sym typeface="Arial"/>
              </a:rPr>
              <a:t>The EPOS Ecosystem and the EPOS Days 2026 </a:t>
            </a:r>
            <a:r>
              <a:rPr lang="en-US" sz="2800" b="1" dirty="0" err="1">
                <a:solidFill>
                  <a:schemeClr val="tx1"/>
                </a:solidFill>
                <a:sym typeface="Arial"/>
              </a:rPr>
              <a:t>Programme</a:t>
            </a:r>
            <a:endParaRPr lang="en-US" sz="2800" b="1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0AF989B4-B128-7445-936C-545CA2FF099E}"/>
              </a:ext>
            </a:extLst>
          </p:cNvPr>
          <p:cNvSpPr/>
          <p:nvPr/>
        </p:nvSpPr>
        <p:spPr>
          <a:xfrm>
            <a:off x="3574474" y="1218208"/>
            <a:ext cx="5580544" cy="5446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Day 5: EPOS Data Policy</a:t>
            </a:r>
          </a:p>
        </p:txBody>
      </p:sp>
      <p:sp>
        <p:nvSpPr>
          <p:cNvPr id="3" name="Rettangolo 10">
            <a:extLst>
              <a:ext uri="{FF2B5EF4-FFF2-40B4-BE49-F238E27FC236}">
                <a16:creationId xmlns:a16="http://schemas.microsoft.com/office/drawing/2014/main" id="{64EFECE2-4C5C-C5CE-B29F-B12404A85954}"/>
              </a:ext>
            </a:extLst>
          </p:cNvPr>
          <p:cNvSpPr/>
          <p:nvPr/>
        </p:nvSpPr>
        <p:spPr>
          <a:xfrm>
            <a:off x="9155018" y="4730186"/>
            <a:ext cx="23416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 2: </a:t>
            </a:r>
            <a:r>
              <a:rPr lang="en-IT" sz="1600" b="1" kern="0" dirty="0"/>
              <a:t>Societal Impact and Responsible Research Infrastructures </a:t>
            </a:r>
            <a:endParaRPr lang="en-GB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b="1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 4: UFG report</a:t>
            </a:r>
            <a:endParaRPr lang="en-GB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ttangolo 18">
            <a:extLst>
              <a:ext uri="{FF2B5EF4-FFF2-40B4-BE49-F238E27FC236}">
                <a16:creationId xmlns:a16="http://schemas.microsoft.com/office/drawing/2014/main" id="{CC71BDD1-DD9A-2467-FB78-B0B949AF9A98}"/>
              </a:ext>
            </a:extLst>
          </p:cNvPr>
          <p:cNvSpPr/>
          <p:nvPr/>
        </p:nvSpPr>
        <p:spPr>
          <a:xfrm>
            <a:off x="659700" y="4821399"/>
            <a:ext cx="4959216" cy="101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A2C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96;p5">
            <a:extLst>
              <a:ext uri="{FF2B5EF4-FFF2-40B4-BE49-F238E27FC236}">
                <a16:creationId xmlns:a16="http://schemas.microsoft.com/office/drawing/2014/main" id="{464B50C8-3042-9099-C0FF-9E4CA583B653}"/>
              </a:ext>
            </a:extLst>
          </p:cNvPr>
          <p:cNvSpPr/>
          <p:nvPr/>
        </p:nvSpPr>
        <p:spPr>
          <a:xfrm>
            <a:off x="878800" y="4791722"/>
            <a:ext cx="535605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b="1" dirty="0"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Day 1: Thematic Core Services</a:t>
            </a:r>
          </a:p>
          <a:p>
            <a:r>
              <a:rPr lang="en-GB" sz="1600" b="1" dirty="0"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Day 2: Early Career Researchers, es </a:t>
            </a:r>
          </a:p>
          <a:p>
            <a:r>
              <a:rPr lang="en-GB" sz="1600" b="1" dirty="0"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Day 2: New Services and communities</a:t>
            </a:r>
          </a:p>
          <a:p>
            <a:r>
              <a:rPr lang="en-GB" sz="1600" b="1" dirty="0"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Day 3: International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312063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0B6A92C-A3C6-B34F-B275-D8566501F34C}"/>
              </a:ext>
            </a:extLst>
          </p:cNvPr>
          <p:cNvSpPr txBox="1">
            <a:spLocks/>
          </p:cNvSpPr>
          <p:nvPr/>
        </p:nvSpPr>
        <p:spPr>
          <a:xfrm>
            <a:off x="658813" y="3526650"/>
            <a:ext cx="1083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rgbClr val="2A3A61"/>
                </a:solidFill>
                <a:latin typeface="+mn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21627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0B6A92C-A3C6-B34F-B275-D8566501F34C}"/>
              </a:ext>
            </a:extLst>
          </p:cNvPr>
          <p:cNvSpPr txBox="1">
            <a:spLocks/>
          </p:cNvSpPr>
          <p:nvPr/>
        </p:nvSpPr>
        <p:spPr>
          <a:xfrm>
            <a:off x="1676400" y="3533785"/>
            <a:ext cx="104245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+mj-ea"/>
                <a:cs typeface="+mj-cs"/>
              </a:rPr>
              <a:t>EPOS Community </a:t>
            </a:r>
            <a:r>
              <a:rPr kumimoji="0" lang="it-IT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+mj-ea"/>
                <a:cs typeface="+mj-cs"/>
              </a:rPr>
              <a:t>Values</a:t>
            </a:r>
            <a:b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+mj-ea"/>
                <a:cs typeface="+mj-cs"/>
              </a:rPr>
            </a:br>
            <a:r>
              <a:rPr kumimoji="0" lang="it-IT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+mj-ea"/>
                <a:cs typeface="+mj-cs"/>
              </a:rPr>
              <a:t>Respect</a:t>
            </a: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+mj-ea"/>
                <a:cs typeface="+mj-cs"/>
              </a:rPr>
              <a:t> • </a:t>
            </a:r>
            <a:r>
              <a:rPr kumimoji="0" lang="it-IT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+mj-ea"/>
                <a:cs typeface="+mj-cs"/>
              </a:rPr>
              <a:t>Integrity</a:t>
            </a: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+mj-ea"/>
                <a:cs typeface="+mj-cs"/>
              </a:rPr>
              <a:t> • </a:t>
            </a:r>
            <a:r>
              <a:rPr kumimoji="0" lang="it-IT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+mj-ea"/>
                <a:cs typeface="+mj-cs"/>
              </a:rPr>
              <a:t>Inclusion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9711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185A86-DE94-DC0C-6754-F802B91BC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399"/>
            <a:ext cx="10515600" cy="3648957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EPOS Days </a:t>
            </a:r>
            <a:r>
              <a:rPr lang="it-IT" dirty="0" err="1"/>
              <a:t>bring</a:t>
            </a:r>
            <a:r>
              <a:rPr lang="it-IT" dirty="0"/>
              <a:t> </a:t>
            </a:r>
            <a:r>
              <a:rPr lang="it-IT" dirty="0" err="1"/>
              <a:t>together</a:t>
            </a:r>
            <a:r>
              <a:rPr lang="it-IT" dirty="0"/>
              <a:t> </a:t>
            </a:r>
            <a:r>
              <a:rPr lang="it-IT" dirty="0" err="1"/>
              <a:t>researchers</a:t>
            </a:r>
            <a:r>
              <a:rPr lang="it-IT" dirty="0"/>
              <a:t>, </a:t>
            </a:r>
            <a:r>
              <a:rPr lang="it-IT" dirty="0" err="1"/>
              <a:t>professionals</a:t>
            </a:r>
            <a:r>
              <a:rPr lang="it-IT" dirty="0"/>
              <a:t>, and </a:t>
            </a:r>
            <a:r>
              <a:rPr lang="it-IT" dirty="0" err="1"/>
              <a:t>collaborators</a:t>
            </a:r>
            <a:r>
              <a:rPr lang="it-IT" dirty="0"/>
              <a:t> from diverse backgrounds.</a:t>
            </a:r>
          </a:p>
          <a:p>
            <a:r>
              <a:rPr lang="it-IT" b="1" dirty="0" err="1"/>
              <a:t>Objective</a:t>
            </a:r>
            <a:r>
              <a:rPr lang="it-IT" b="1" dirty="0"/>
              <a:t>: </a:t>
            </a:r>
            <a:r>
              <a:rPr lang="it-IT" dirty="0" err="1"/>
              <a:t>respectful</a:t>
            </a:r>
            <a:r>
              <a:rPr lang="it-IT" dirty="0"/>
              <a:t>, inclusive, safe and </a:t>
            </a:r>
            <a:r>
              <a:rPr lang="it-IT" dirty="0" err="1"/>
              <a:t>productive</a:t>
            </a:r>
            <a:r>
              <a:rPr lang="it-IT" dirty="0"/>
              <a:t> </a:t>
            </a:r>
            <a:r>
              <a:rPr lang="it-IT" dirty="0" err="1"/>
              <a:t>environment</a:t>
            </a:r>
            <a:r>
              <a:rPr lang="it-IT" dirty="0"/>
              <a:t> for </a:t>
            </a:r>
            <a:r>
              <a:rPr lang="it-IT" dirty="0" err="1"/>
              <a:t>everyone</a:t>
            </a:r>
            <a:r>
              <a:rPr lang="it-IT" dirty="0"/>
              <a:t>.</a:t>
            </a:r>
          </a:p>
          <a:p>
            <a:r>
              <a:rPr lang="it-IT" dirty="0"/>
              <a:t>EPOS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committed</a:t>
            </a:r>
            <a:r>
              <a:rPr lang="it-IT" dirty="0"/>
              <a:t> to </a:t>
            </a:r>
            <a:r>
              <a:rPr lang="it-IT" dirty="0" err="1"/>
              <a:t>maintaining</a:t>
            </a:r>
            <a:r>
              <a:rPr lang="it-IT" dirty="0"/>
              <a:t> an </a:t>
            </a:r>
            <a:r>
              <a:rPr lang="it-IT" dirty="0" err="1"/>
              <a:t>environment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participants</a:t>
            </a:r>
            <a:r>
              <a:rPr lang="it-IT" dirty="0"/>
              <a:t> can </a:t>
            </a:r>
            <a:r>
              <a:rPr lang="it-IT" dirty="0" err="1"/>
              <a:t>contribute</a:t>
            </a:r>
            <a:r>
              <a:rPr lang="it-IT" dirty="0"/>
              <a:t> and collaborate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barriers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stand for</a:t>
            </a:r>
          </a:p>
          <a:p>
            <a:pPr lvl="1"/>
            <a:r>
              <a:rPr lang="it-IT" b="1" dirty="0" err="1"/>
              <a:t>Mutual</a:t>
            </a:r>
            <a:r>
              <a:rPr lang="it-IT" b="1" dirty="0"/>
              <a:t> </a:t>
            </a:r>
            <a:r>
              <a:rPr lang="it-IT" b="1" dirty="0" err="1"/>
              <a:t>respect</a:t>
            </a:r>
            <a:r>
              <a:rPr lang="it-IT" b="1" dirty="0"/>
              <a:t> </a:t>
            </a:r>
            <a:r>
              <a:rPr lang="it-IT" dirty="0"/>
              <a:t>in </a:t>
            </a:r>
            <a:r>
              <a:rPr lang="it-IT" dirty="0" err="1"/>
              <a:t>professional</a:t>
            </a:r>
            <a:r>
              <a:rPr lang="it-IT" dirty="0"/>
              <a:t> interactions</a:t>
            </a:r>
          </a:p>
          <a:p>
            <a:pPr lvl="1"/>
            <a:r>
              <a:rPr lang="it-IT" b="1" dirty="0" err="1"/>
              <a:t>Inclusion</a:t>
            </a:r>
            <a:r>
              <a:rPr lang="it-IT" dirty="0"/>
              <a:t> </a:t>
            </a:r>
            <a:r>
              <a:rPr lang="it-IT" dirty="0" err="1"/>
              <a:t>across</a:t>
            </a:r>
            <a:r>
              <a:rPr lang="it-IT" dirty="0"/>
              <a:t> </a:t>
            </a:r>
            <a:r>
              <a:rPr lang="it-IT" dirty="0" err="1"/>
              <a:t>cultures</a:t>
            </a:r>
            <a:r>
              <a:rPr lang="it-IT" dirty="0"/>
              <a:t>, </a:t>
            </a:r>
            <a:r>
              <a:rPr lang="it-IT" dirty="0" err="1"/>
              <a:t>disciplines</a:t>
            </a:r>
            <a:r>
              <a:rPr lang="it-IT" dirty="0"/>
              <a:t>, and </a:t>
            </a:r>
            <a:r>
              <a:rPr lang="it-IT" dirty="0" err="1"/>
              <a:t>identities</a:t>
            </a:r>
            <a:endParaRPr lang="it-IT" dirty="0"/>
          </a:p>
          <a:p>
            <a:pPr lvl="1"/>
            <a:r>
              <a:rPr lang="it-IT" b="1" dirty="0" err="1"/>
              <a:t>Integrity</a:t>
            </a:r>
            <a:r>
              <a:rPr lang="it-IT" dirty="0"/>
              <a:t> in </a:t>
            </a:r>
            <a:r>
              <a:rPr lang="it-IT" dirty="0" err="1"/>
              <a:t>communication</a:t>
            </a:r>
            <a:r>
              <a:rPr lang="it-IT" dirty="0"/>
              <a:t> and </a:t>
            </a:r>
            <a:r>
              <a:rPr lang="it-IT" dirty="0" err="1"/>
              <a:t>collaboration</a:t>
            </a:r>
            <a:endParaRPr lang="it-IT" dirty="0"/>
          </a:p>
          <a:p>
            <a:pPr lvl="1"/>
            <a:r>
              <a:rPr lang="it-IT" dirty="0"/>
              <a:t>A </a:t>
            </a:r>
            <a:r>
              <a:rPr lang="it-IT" b="1" dirty="0"/>
              <a:t>safe and supportive </a:t>
            </a:r>
            <a:r>
              <a:rPr lang="it-IT" b="1" dirty="0" err="1"/>
              <a:t>atmosphere</a:t>
            </a:r>
            <a:r>
              <a:rPr lang="it-IT" b="1" dirty="0"/>
              <a:t> </a:t>
            </a:r>
            <a:r>
              <a:rPr lang="it-IT" dirty="0"/>
              <a:t>for </a:t>
            </a:r>
            <a:r>
              <a:rPr lang="it-IT" dirty="0" err="1"/>
              <a:t>discussion</a:t>
            </a:r>
            <a:r>
              <a:rPr lang="it-IT" dirty="0"/>
              <a:t> and </a:t>
            </a:r>
            <a:r>
              <a:rPr lang="it-IT" dirty="0" err="1"/>
              <a:t>exchange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well-being</a:t>
            </a:r>
            <a:r>
              <a:rPr lang="it-IT" dirty="0"/>
              <a:t> of </a:t>
            </a:r>
            <a:r>
              <a:rPr lang="it-IT" dirty="0" err="1"/>
              <a:t>participants</a:t>
            </a:r>
            <a:r>
              <a:rPr lang="it-IT" dirty="0"/>
              <a:t> supports the </a:t>
            </a:r>
            <a:r>
              <a:rPr lang="it-IT" dirty="0" err="1"/>
              <a:t>quality</a:t>
            </a:r>
            <a:r>
              <a:rPr lang="it-IT" dirty="0"/>
              <a:t> of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scientific</a:t>
            </a:r>
            <a:r>
              <a:rPr lang="it-IT" dirty="0"/>
              <a:t> community.</a:t>
            </a:r>
          </a:p>
          <a:p>
            <a:endParaRPr lang="it-IT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7BC676-C0FE-EA78-6897-E24BBF286DE0}"/>
              </a:ext>
            </a:extLst>
          </p:cNvPr>
          <p:cNvSpPr txBox="1">
            <a:spLocks/>
          </p:cNvSpPr>
          <p:nvPr/>
        </p:nvSpPr>
        <p:spPr>
          <a:xfrm>
            <a:off x="838200" y="428387"/>
            <a:ext cx="10515600" cy="1061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Event code of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conduct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04049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9F79-1A90-D977-EA5D-F34D374D0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10515600" cy="2279821"/>
          </a:xfrm>
        </p:spPr>
        <p:txBody>
          <a:bodyPr>
            <a:normAutofit lnSpcReduction="10000"/>
          </a:bodyPr>
          <a:lstStyle/>
          <a:p>
            <a:pPr marL="622300" indent="-574675">
              <a:lnSpc>
                <a:spcPct val="100000"/>
              </a:lnSpc>
              <a:buClr>
                <a:srgbClr val="477D8F"/>
              </a:buClr>
              <a:buFont typeface="Wingdings" pitchFamily="2" charset="2"/>
              <a:buChar char="ü"/>
            </a:pPr>
            <a:r>
              <a:rPr lang="it-IT" sz="2400" dirty="0" err="1"/>
              <a:t>Respect</a:t>
            </a:r>
            <a:r>
              <a:rPr lang="it-IT" sz="2400" dirty="0"/>
              <a:t> &amp; Non-</a:t>
            </a:r>
            <a:r>
              <a:rPr lang="it-IT" sz="2400" dirty="0" err="1"/>
              <a:t>Discrimination</a:t>
            </a:r>
            <a:r>
              <a:rPr lang="en-GB" sz="2400" dirty="0"/>
              <a:t>: </a:t>
            </a: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value</a:t>
            </a:r>
            <a:r>
              <a:rPr lang="it-IT" sz="2400" dirty="0"/>
              <a:t> the </a:t>
            </a:r>
            <a:r>
              <a:rPr lang="it-IT" sz="2400" dirty="0" err="1"/>
              <a:t>diversity</a:t>
            </a:r>
            <a:r>
              <a:rPr lang="it-IT" sz="2400" dirty="0"/>
              <a:t> of </a:t>
            </a:r>
            <a:r>
              <a:rPr lang="it-IT" sz="2400" dirty="0" err="1"/>
              <a:t>perspectives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strengthen</a:t>
            </a:r>
            <a:r>
              <a:rPr lang="it-IT" sz="2400" dirty="0"/>
              <a:t> </a:t>
            </a:r>
            <a:r>
              <a:rPr lang="it-IT" sz="2400" dirty="0" err="1"/>
              <a:t>scientific</a:t>
            </a:r>
            <a:r>
              <a:rPr lang="it-IT" sz="2400" dirty="0"/>
              <a:t> </a:t>
            </a:r>
            <a:r>
              <a:rPr lang="it-IT" sz="2400" dirty="0" err="1"/>
              <a:t>collaboration</a:t>
            </a:r>
            <a:r>
              <a:rPr lang="it-IT" sz="2400" dirty="0"/>
              <a:t>.</a:t>
            </a:r>
          </a:p>
          <a:p>
            <a:pPr marL="622300" indent="-574675">
              <a:lnSpc>
                <a:spcPct val="100000"/>
              </a:lnSpc>
              <a:buClr>
                <a:srgbClr val="477D8F"/>
              </a:buClr>
              <a:buFont typeface="Wingdings" pitchFamily="2" charset="2"/>
              <a:buChar char="ü"/>
            </a:pPr>
            <a:r>
              <a:rPr lang="it-IT" sz="2400" dirty="0"/>
              <a:t>0 </a:t>
            </a:r>
            <a:r>
              <a:rPr lang="it-IT" sz="2400" dirty="0" err="1"/>
              <a:t>tolerance</a:t>
            </a:r>
            <a:r>
              <a:rPr lang="it-IT" sz="2400" dirty="0"/>
              <a:t> for </a:t>
            </a:r>
            <a:r>
              <a:rPr lang="it-IT" sz="2400" dirty="0" err="1"/>
              <a:t>discriminatory</a:t>
            </a:r>
            <a:r>
              <a:rPr lang="it-IT" sz="2400" dirty="0"/>
              <a:t> and </a:t>
            </a:r>
            <a:r>
              <a:rPr lang="it-IT" sz="2400" dirty="0" err="1"/>
              <a:t>racist</a:t>
            </a:r>
            <a:r>
              <a:rPr lang="it-IT" sz="2400" dirty="0"/>
              <a:t> </a:t>
            </a:r>
            <a:r>
              <a:rPr lang="it-IT" sz="2400" dirty="0" err="1"/>
              <a:t>behaviours</a:t>
            </a:r>
            <a:endParaRPr lang="it-IT" sz="2400" dirty="0"/>
          </a:p>
          <a:p>
            <a:pPr marL="622300" indent="-574675">
              <a:lnSpc>
                <a:spcPct val="100000"/>
              </a:lnSpc>
              <a:buClr>
                <a:srgbClr val="477D8F"/>
              </a:buClr>
              <a:buFont typeface="Wingdings" pitchFamily="2" charset="2"/>
              <a:buChar char="ü"/>
            </a:pPr>
            <a:r>
              <a:rPr lang="it-IT" sz="2400" dirty="0"/>
              <a:t>0 </a:t>
            </a:r>
            <a:r>
              <a:rPr lang="it-IT" sz="2400" dirty="0" err="1"/>
              <a:t>tolerance</a:t>
            </a:r>
            <a:r>
              <a:rPr lang="it-IT" sz="2400" dirty="0"/>
              <a:t> for </a:t>
            </a:r>
            <a:r>
              <a:rPr lang="it-IT" sz="2400" dirty="0" err="1"/>
              <a:t>harassment</a:t>
            </a:r>
            <a:r>
              <a:rPr lang="it-IT" sz="2400" dirty="0"/>
              <a:t> and </a:t>
            </a:r>
            <a:r>
              <a:rPr lang="it-IT" sz="2400" dirty="0" err="1"/>
              <a:t>sexual</a:t>
            </a:r>
            <a:r>
              <a:rPr lang="it-IT" sz="2400" dirty="0"/>
              <a:t> </a:t>
            </a:r>
            <a:r>
              <a:rPr lang="it-IT" sz="2400" dirty="0" err="1"/>
              <a:t>misconduct</a:t>
            </a:r>
            <a:endParaRPr lang="it-IT" sz="2400" dirty="0"/>
          </a:p>
          <a:p>
            <a:pPr marL="622300" indent="-574675">
              <a:lnSpc>
                <a:spcPct val="100000"/>
              </a:lnSpc>
              <a:buClr>
                <a:srgbClr val="477D8F"/>
              </a:buClr>
              <a:buFont typeface="Wingdings" pitchFamily="2" charset="2"/>
              <a:buChar char="ü"/>
            </a:pPr>
            <a:r>
              <a:rPr lang="it-IT" sz="2400" dirty="0" err="1"/>
              <a:t>Respect</a:t>
            </a:r>
            <a:r>
              <a:rPr lang="it-IT" sz="2400" dirty="0"/>
              <a:t> of </a:t>
            </a:r>
            <a:r>
              <a:rPr lang="it-IT" sz="2400" dirty="0" err="1"/>
              <a:t>Individual</a:t>
            </a:r>
            <a:r>
              <a:rPr lang="it-IT" sz="2400" dirty="0"/>
              <a:t> Comfort &amp; Personal/Professional Space</a:t>
            </a:r>
          </a:p>
          <a:p>
            <a:pPr>
              <a:buClr>
                <a:srgbClr val="477D8F"/>
              </a:buClr>
              <a:buFont typeface="Wingdings" pitchFamily="2" charset="2"/>
              <a:buChar char="ü"/>
            </a:pPr>
            <a:endParaRPr lang="it-IT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F04869-3574-D617-FDEA-D35D0E7BE8AB}"/>
              </a:ext>
            </a:extLst>
          </p:cNvPr>
          <p:cNvSpPr txBox="1">
            <a:spLocks/>
          </p:cNvSpPr>
          <p:nvPr/>
        </p:nvSpPr>
        <p:spPr>
          <a:xfrm>
            <a:off x="838200" y="428387"/>
            <a:ext cx="10515600" cy="1061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Expected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behaviours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C768C2A-0A2F-1D28-E9FE-A818C52E6699}"/>
              </a:ext>
            </a:extLst>
          </p:cNvPr>
          <p:cNvSpPr txBox="1">
            <a:spLocks/>
          </p:cNvSpPr>
          <p:nvPr/>
        </p:nvSpPr>
        <p:spPr>
          <a:xfrm>
            <a:off x="838200" y="1816569"/>
            <a:ext cx="10515600" cy="1421028"/>
          </a:xfrm>
          <a:prstGeom prst="rect">
            <a:avLst/>
          </a:prstGeom>
          <a:solidFill>
            <a:srgbClr val="FDDB1B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Participants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behave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ways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support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smooth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running of sessions and activities,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avoid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disruptive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behaviours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interferes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discussions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help to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with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their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conduct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everyone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benefits from the event.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166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BE906-45E7-A351-23E5-CB758F41C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026F8-4F29-81F6-C4D1-29D1874B2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43656"/>
            <a:ext cx="10515600" cy="29651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 err="1"/>
              <a:t>Each</a:t>
            </a:r>
            <a:r>
              <a:rPr lang="it-IT" sz="2400" b="1" dirty="0"/>
              <a:t> </a:t>
            </a:r>
            <a:r>
              <a:rPr lang="it-IT" sz="2400" b="1" dirty="0" err="1"/>
              <a:t>participant</a:t>
            </a:r>
            <a:r>
              <a:rPr lang="it-IT" sz="2400" b="1" dirty="0"/>
              <a:t> </a:t>
            </a:r>
            <a:r>
              <a:rPr lang="it-IT" sz="2400" b="1" dirty="0" err="1"/>
              <a:t>contributes</a:t>
            </a:r>
            <a:r>
              <a:rPr lang="it-IT" sz="2400" b="1" dirty="0"/>
              <a:t> by: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buFont typeface="Wingdings" pitchFamily="2" charset="2"/>
              <a:buChar char="ü"/>
            </a:pPr>
            <a:r>
              <a:rPr lang="it-IT" b="1" i="1" dirty="0" err="1"/>
              <a:t>Engaging</a:t>
            </a:r>
            <a:r>
              <a:rPr lang="it-IT" b="1" i="1" dirty="0"/>
              <a:t> </a:t>
            </a:r>
            <a:r>
              <a:rPr lang="it-IT" b="1" i="1" dirty="0" err="1"/>
              <a:t>respectfully</a:t>
            </a:r>
            <a:r>
              <a:rPr lang="it-IT" b="1" i="1" dirty="0"/>
              <a:t> </a:t>
            </a:r>
            <a:r>
              <a:rPr lang="it-IT" i="1" dirty="0"/>
              <a:t>with </a:t>
            </a:r>
            <a:r>
              <a:rPr lang="it-IT" i="1" dirty="0" err="1"/>
              <a:t>colleagues</a:t>
            </a:r>
            <a:endParaRPr lang="it-IT" i="1" dirty="0"/>
          </a:p>
          <a:p>
            <a:pPr lvl="1">
              <a:lnSpc>
                <a:spcPct val="100000"/>
              </a:lnSpc>
              <a:spcBef>
                <a:spcPts val="1600"/>
              </a:spcBef>
              <a:buFont typeface="Wingdings" pitchFamily="2" charset="2"/>
              <a:buChar char="ü"/>
            </a:pPr>
            <a:r>
              <a:rPr lang="it-IT" b="1" i="1" dirty="0" err="1"/>
              <a:t>Speaking</a:t>
            </a:r>
            <a:r>
              <a:rPr lang="it-IT" b="1" i="1" dirty="0"/>
              <a:t> up </a:t>
            </a:r>
            <a:r>
              <a:rPr lang="it-IT" i="1" dirty="0" err="1"/>
              <a:t>when</a:t>
            </a:r>
            <a:r>
              <a:rPr lang="it-IT" i="1" dirty="0"/>
              <a:t> </a:t>
            </a:r>
            <a:r>
              <a:rPr lang="it-IT" i="1" dirty="0" err="1"/>
              <a:t>something</a:t>
            </a:r>
            <a:r>
              <a:rPr lang="it-IT" i="1" dirty="0"/>
              <a:t> </a:t>
            </a:r>
            <a:r>
              <a:rPr lang="it-IT" i="1" dirty="0" err="1"/>
              <a:t>is</a:t>
            </a:r>
            <a:r>
              <a:rPr lang="it-IT" i="1" dirty="0"/>
              <a:t> </a:t>
            </a:r>
            <a:r>
              <a:rPr lang="it-IT" i="1" dirty="0" err="1"/>
              <a:t>not</a:t>
            </a:r>
            <a:r>
              <a:rPr lang="it-IT" i="1" dirty="0"/>
              <a:t> </a:t>
            </a:r>
            <a:r>
              <a:rPr lang="it-IT" i="1" dirty="0" err="1"/>
              <a:t>right</a:t>
            </a:r>
            <a:r>
              <a:rPr lang="it-IT" i="1" dirty="0"/>
              <a:t> 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buFont typeface="Wingdings" pitchFamily="2" charset="2"/>
              <a:buChar char="ü"/>
            </a:pPr>
            <a:r>
              <a:rPr lang="it-IT" i="1" dirty="0" err="1"/>
              <a:t>Supporting</a:t>
            </a:r>
            <a:r>
              <a:rPr lang="it-IT" i="1" dirty="0"/>
              <a:t> a </a:t>
            </a:r>
            <a:r>
              <a:rPr lang="it-IT" b="1" i="1" dirty="0"/>
              <a:t>culture </a:t>
            </a:r>
            <a:r>
              <a:rPr lang="it-IT" i="1" dirty="0"/>
              <a:t>of </a:t>
            </a:r>
            <a:r>
              <a:rPr lang="it-IT" i="1" dirty="0" err="1"/>
              <a:t>professionalism</a:t>
            </a:r>
            <a:r>
              <a:rPr lang="it-IT" i="1" dirty="0"/>
              <a:t> &amp; </a:t>
            </a:r>
            <a:r>
              <a:rPr lang="it-IT" i="1" dirty="0" err="1"/>
              <a:t>inclusion</a:t>
            </a:r>
            <a:endParaRPr lang="it-IT" i="1" dirty="0"/>
          </a:p>
          <a:p>
            <a:pPr marL="0" indent="0">
              <a:lnSpc>
                <a:spcPct val="0"/>
              </a:lnSpc>
              <a:spcBef>
                <a:spcPts val="1600"/>
              </a:spcBef>
              <a:buNone/>
            </a:pPr>
            <a:endParaRPr lang="it-IT" sz="2400" i="1" dirty="0"/>
          </a:p>
          <a:p>
            <a:pPr marL="0" indent="0">
              <a:buNone/>
            </a:pPr>
            <a:r>
              <a:rPr lang="it-IT" sz="2400" dirty="0" err="1"/>
              <a:t>Only</a:t>
            </a:r>
            <a:r>
              <a:rPr lang="it-IT" sz="2400" dirty="0"/>
              <a:t> </a:t>
            </a:r>
            <a:r>
              <a:rPr lang="it-IT" sz="2400" dirty="0" err="1"/>
              <a:t>together</a:t>
            </a:r>
            <a:r>
              <a:rPr lang="it-IT" sz="2400" dirty="0"/>
              <a:t> </a:t>
            </a:r>
            <a:r>
              <a:rPr lang="it-IT" sz="2400" dirty="0" err="1"/>
              <a:t>we</a:t>
            </a:r>
            <a:r>
              <a:rPr lang="it-IT" sz="2400" dirty="0"/>
              <a:t> can create a community </a:t>
            </a:r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scientific</a:t>
            </a:r>
            <a:r>
              <a:rPr lang="it-IT" sz="2400" dirty="0"/>
              <a:t> </a:t>
            </a:r>
            <a:r>
              <a:rPr lang="it-IT" sz="2400" dirty="0" err="1"/>
              <a:t>exchange</a:t>
            </a:r>
            <a:r>
              <a:rPr lang="it-IT" sz="2400" dirty="0"/>
              <a:t> can </a:t>
            </a:r>
            <a:r>
              <a:rPr lang="it-IT" sz="2400" dirty="0" err="1"/>
              <a:t>thrive</a:t>
            </a:r>
            <a:r>
              <a:rPr lang="it-IT" sz="2400" dirty="0"/>
              <a:t>.</a:t>
            </a:r>
          </a:p>
          <a:p>
            <a:pPr>
              <a:buClr>
                <a:srgbClr val="477D8F"/>
              </a:buClr>
              <a:buFont typeface="Wingdings" pitchFamily="2" charset="2"/>
              <a:buChar char="ü"/>
            </a:pPr>
            <a:endParaRPr lang="it-IT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97CA6F0-C3B3-1339-AFCF-F78643141110}"/>
              </a:ext>
            </a:extLst>
          </p:cNvPr>
          <p:cNvSpPr txBox="1">
            <a:spLocks/>
          </p:cNvSpPr>
          <p:nvPr/>
        </p:nvSpPr>
        <p:spPr>
          <a:xfrm>
            <a:off x="838200" y="428387"/>
            <a:ext cx="10515600" cy="1061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Shared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Responsibility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 </a:t>
            </a:r>
            <a:b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A1636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Building an Inclusive Scientific Community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3FAF03-1C29-80AE-E210-DF987CE1BE6F}"/>
              </a:ext>
            </a:extLst>
          </p:cNvPr>
          <p:cNvSpPr txBox="1">
            <a:spLocks/>
          </p:cNvSpPr>
          <p:nvPr/>
        </p:nvSpPr>
        <p:spPr>
          <a:xfrm>
            <a:off x="838200" y="1816569"/>
            <a:ext cx="10515600" cy="600060"/>
          </a:xfrm>
          <a:prstGeom prst="rect">
            <a:avLst/>
          </a:prstGeom>
          <a:solidFill>
            <a:srgbClr val="FDDB1B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Maintaining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respectful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inclusive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shared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responsibility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242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68DFF-4FD3-93EF-8F98-B74127E45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B5108F-828B-A6F6-F7DF-AE1032C1C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970" y="1850572"/>
            <a:ext cx="10515601" cy="3973286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concerns</a:t>
            </a:r>
            <a:r>
              <a:rPr lang="it-IT" dirty="0"/>
              <a:t> </a:t>
            </a:r>
            <a:r>
              <a:rPr lang="it-IT" dirty="0" err="1"/>
              <a:t>arise</a:t>
            </a:r>
            <a:r>
              <a:rPr lang="it-IT" dirty="0"/>
              <a:t>, </a:t>
            </a:r>
            <a:r>
              <a:rPr lang="it-IT" dirty="0" err="1"/>
              <a:t>participants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report </a:t>
            </a:r>
            <a:r>
              <a:rPr lang="it-IT" dirty="0" err="1"/>
              <a:t>them</a:t>
            </a:r>
            <a:r>
              <a:rPr lang="it-IT" dirty="0"/>
              <a:t> </a:t>
            </a:r>
            <a:r>
              <a:rPr lang="it-IT" dirty="0" err="1"/>
              <a:t>confidentially</a:t>
            </a:r>
            <a:r>
              <a:rPr lang="it-IT" dirty="0"/>
              <a:t> to </a:t>
            </a:r>
            <a:r>
              <a:rPr lang="it-IT" dirty="0" err="1"/>
              <a:t>designated</a:t>
            </a:r>
            <a:r>
              <a:rPr lang="it-IT" dirty="0"/>
              <a:t> event </a:t>
            </a:r>
            <a:r>
              <a:rPr lang="it-IT" dirty="0" err="1"/>
              <a:t>contacts</a:t>
            </a:r>
            <a:r>
              <a:rPr lang="it-IT" dirty="0"/>
              <a:t>: </a:t>
            </a:r>
            <a:r>
              <a:rPr lang="it-IT" b="1" i="1" dirty="0"/>
              <a:t>Karl </a:t>
            </a:r>
            <a:r>
              <a:rPr lang="it-IT" b="1" i="1" dirty="0" err="1"/>
              <a:t>Stuebe</a:t>
            </a:r>
            <a:r>
              <a:rPr lang="it-IT" b="1" i="1" dirty="0"/>
              <a:t> (</a:t>
            </a:r>
            <a:r>
              <a:rPr lang="it-IT" b="1" i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karl.stuebe@epos-eric.eu</a:t>
            </a:r>
            <a:r>
              <a:rPr lang="it-IT" b="1" i="1" dirty="0"/>
              <a:t>  +39 379 1015624-  and Giovanna </a:t>
            </a:r>
            <a:r>
              <a:rPr lang="it-IT" b="1" i="1" dirty="0" err="1"/>
              <a:t>Maracchia</a:t>
            </a:r>
            <a:r>
              <a:rPr lang="it-IT" b="1" i="1" dirty="0"/>
              <a:t> (</a:t>
            </a:r>
            <a:r>
              <a:rPr lang="it-IT" b="1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giovanna.maracchia@ingv.it</a:t>
            </a:r>
            <a:r>
              <a:rPr lang="it-IT" b="1" i="1" dirty="0"/>
              <a:t>) </a:t>
            </a:r>
            <a:endParaRPr lang="it-IT" b="1" dirty="0"/>
          </a:p>
          <a:p>
            <a:pPr marL="0" indent="0">
              <a:lnSpc>
                <a:spcPct val="10000"/>
              </a:lnSpc>
              <a:spcBef>
                <a:spcPts val="400"/>
              </a:spcBef>
              <a:buNone/>
            </a:pPr>
            <a:endParaRPr lang="it-IT" i="1" dirty="0"/>
          </a:p>
          <a:p>
            <a:pPr marL="0" indent="0">
              <a:buNone/>
            </a:pPr>
            <a:r>
              <a:rPr lang="it-IT" b="1" dirty="0"/>
              <a:t>Support </a:t>
            </a:r>
            <a:r>
              <a:rPr lang="it-IT" b="1" dirty="0" err="1"/>
              <a:t>resources</a:t>
            </a:r>
            <a:r>
              <a:rPr lang="it-IT" b="1" dirty="0"/>
              <a:t> are </a:t>
            </a:r>
            <a:r>
              <a:rPr lang="it-IT" b="1" dirty="0" err="1"/>
              <a:t>available</a:t>
            </a:r>
            <a:r>
              <a:rPr lang="it-IT" b="1" dirty="0"/>
              <a:t> to:</a:t>
            </a:r>
          </a:p>
          <a:p>
            <a:pPr marL="0" indent="0">
              <a:lnSpc>
                <a:spcPct val="0"/>
              </a:lnSpc>
              <a:spcBef>
                <a:spcPts val="2800"/>
              </a:spcBef>
            </a:pPr>
            <a:r>
              <a:rPr lang="it-IT" i="1" dirty="0"/>
              <a:t>Provide </a:t>
            </a:r>
            <a:r>
              <a:rPr lang="it-IT" i="1" dirty="0" err="1"/>
              <a:t>guidance</a:t>
            </a:r>
            <a:endParaRPr lang="it-IT" i="1" dirty="0"/>
          </a:p>
          <a:p>
            <a:pPr marL="0" indent="0">
              <a:lnSpc>
                <a:spcPct val="0"/>
              </a:lnSpc>
              <a:spcBef>
                <a:spcPts val="2800"/>
              </a:spcBef>
            </a:pPr>
            <a:r>
              <a:rPr lang="it-IT" i="1" dirty="0" err="1"/>
              <a:t>Discuss</a:t>
            </a:r>
            <a:r>
              <a:rPr lang="it-IT" i="1" dirty="0"/>
              <a:t> </a:t>
            </a:r>
            <a:r>
              <a:rPr lang="it-IT" i="1" dirty="0" err="1"/>
              <a:t>concerns</a:t>
            </a:r>
            <a:r>
              <a:rPr lang="it-IT" i="1" dirty="0"/>
              <a:t> in full </a:t>
            </a:r>
            <a:r>
              <a:rPr lang="it-IT" i="1" dirty="0" err="1"/>
              <a:t>confidentiality</a:t>
            </a:r>
            <a:r>
              <a:rPr lang="it-IT" i="1" dirty="0"/>
              <a:t> </a:t>
            </a:r>
          </a:p>
          <a:p>
            <a:pPr marL="0" indent="0">
              <a:lnSpc>
                <a:spcPct val="0"/>
              </a:lnSpc>
              <a:spcBef>
                <a:spcPts val="2800"/>
              </a:spcBef>
            </a:pPr>
            <a:r>
              <a:rPr lang="it-IT" i="1" dirty="0"/>
              <a:t>Assist in </a:t>
            </a:r>
            <a:r>
              <a:rPr lang="it-IT" i="1" dirty="0" err="1"/>
              <a:t>addressing</a:t>
            </a:r>
            <a:r>
              <a:rPr lang="it-IT" i="1" dirty="0"/>
              <a:t> </a:t>
            </a:r>
            <a:r>
              <a:rPr lang="it-IT" i="1" dirty="0" err="1"/>
              <a:t>issues</a:t>
            </a:r>
            <a:r>
              <a:rPr lang="it-IT" i="1" dirty="0"/>
              <a:t> </a:t>
            </a:r>
            <a:r>
              <a:rPr lang="it-IT" i="1" dirty="0" err="1"/>
              <a:t>when</a:t>
            </a:r>
            <a:r>
              <a:rPr lang="it-IT" i="1" dirty="0"/>
              <a:t> </a:t>
            </a:r>
            <a:r>
              <a:rPr lang="it-IT" i="1" dirty="0" err="1"/>
              <a:t>needed</a:t>
            </a:r>
            <a:endParaRPr lang="it-IT" i="1" dirty="0"/>
          </a:p>
          <a:p>
            <a:pPr marL="0" indent="0">
              <a:lnSpc>
                <a:spcPct val="0"/>
              </a:lnSpc>
              <a:spcBef>
                <a:spcPts val="1600"/>
              </a:spcBef>
              <a:buNone/>
            </a:pPr>
            <a:endParaRPr lang="it-IT" i="1" dirty="0"/>
          </a:p>
          <a:p>
            <a:pPr marL="0" indent="0">
              <a:buNone/>
            </a:pP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no </a:t>
            </a:r>
            <a:r>
              <a:rPr lang="it-IT" dirty="0" err="1"/>
              <a:t>retaliation</a:t>
            </a:r>
            <a:r>
              <a:rPr lang="it-IT" dirty="0"/>
              <a:t> for </a:t>
            </a:r>
            <a:r>
              <a:rPr lang="it-IT" dirty="0" err="1"/>
              <a:t>raising</a:t>
            </a:r>
            <a:r>
              <a:rPr lang="it-IT" dirty="0"/>
              <a:t> </a:t>
            </a:r>
            <a:r>
              <a:rPr lang="it-IT" dirty="0" err="1"/>
              <a:t>concerns</a:t>
            </a:r>
            <a:r>
              <a:rPr lang="it-IT" dirty="0"/>
              <a:t>. Action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be </a:t>
            </a:r>
            <a:r>
              <a:rPr lang="it-IT" dirty="0" err="1"/>
              <a:t>taken</a:t>
            </a:r>
            <a:r>
              <a:rPr lang="it-IT" dirty="0"/>
              <a:t> with the </a:t>
            </a:r>
            <a:r>
              <a:rPr lang="it-IT" dirty="0" err="1"/>
              <a:t>reporter’s</a:t>
            </a:r>
            <a:r>
              <a:rPr lang="it-IT" dirty="0"/>
              <a:t> </a:t>
            </a:r>
            <a:r>
              <a:rPr lang="it-IT" dirty="0" err="1"/>
              <a:t>consent</a:t>
            </a:r>
            <a:r>
              <a:rPr lang="it-IT" dirty="0"/>
              <a:t> </a:t>
            </a:r>
            <a:r>
              <a:rPr lang="it-IT" dirty="0" err="1"/>
              <a:t>unless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broader</a:t>
            </a:r>
            <a:r>
              <a:rPr lang="it-IT" dirty="0"/>
              <a:t> risk in general and/or risk to </a:t>
            </a:r>
            <a:r>
              <a:rPr lang="it-IT" dirty="0" err="1"/>
              <a:t>others</a:t>
            </a:r>
            <a:r>
              <a:rPr lang="it-IT" dirty="0"/>
              <a:t>.</a:t>
            </a:r>
            <a:endParaRPr lang="it-IT" i="1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4F041F-0293-88D2-C1C9-5CC0970DF0B2}"/>
              </a:ext>
            </a:extLst>
          </p:cNvPr>
          <p:cNvSpPr txBox="1">
            <a:spLocks/>
          </p:cNvSpPr>
          <p:nvPr/>
        </p:nvSpPr>
        <p:spPr>
          <a:xfrm>
            <a:off x="838200" y="428387"/>
            <a:ext cx="10515600" cy="1061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Reporting &amp; Support</a:t>
            </a:r>
          </a:p>
        </p:txBody>
      </p:sp>
    </p:spTree>
    <p:extLst>
      <p:ext uri="{BB962C8B-B14F-4D97-AF65-F5344CB8AC3E}">
        <p14:creationId xmlns:p14="http://schemas.microsoft.com/office/powerpoint/2010/main" val="1967949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world with yellow countries/regions&#10;&#10;AI-generated content may be incorrect.">
            <a:extLst>
              <a:ext uri="{FF2B5EF4-FFF2-40B4-BE49-F238E27FC236}">
                <a16:creationId xmlns:a16="http://schemas.microsoft.com/office/drawing/2014/main" id="{77905704-7385-D7B7-B51E-CB4F0A685B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1" t="19395" r="2790" b="6777"/>
          <a:stretch/>
        </p:blipFill>
        <p:spPr>
          <a:xfrm>
            <a:off x="33244" y="1171780"/>
            <a:ext cx="9502988" cy="4791698"/>
          </a:xfrm>
          <a:prstGeom prst="rect">
            <a:avLst/>
          </a:prstGeom>
        </p:spPr>
      </p:pic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B31C0579-D8EF-A24D-BD20-FAA0C7A692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8035554"/>
              </p:ext>
            </p:extLst>
          </p:nvPr>
        </p:nvGraphicFramePr>
        <p:xfrm>
          <a:off x="8363410" y="453789"/>
          <a:ext cx="3828590" cy="2602209"/>
        </p:xfrm>
        <a:graphic>
          <a:graphicData uri="http://schemas.openxmlformats.org/drawingml/2006/table">
            <a:tbl>
              <a:tblPr firstRow="1" bandRow="1">
                <a:effectLst>
                  <a:outerShdw blurRad="102434" dist="106439" dir="8100000" sx="102000" sy="102000" algn="tr" rotWithShape="0">
                    <a:prstClr val="black">
                      <a:alpha val="40000"/>
                    </a:prstClr>
                  </a:outerShdw>
                </a:effectLst>
                <a:tableStyleId>{16D9F66E-5EB9-4882-86FB-DCBF35E3C3E4}</a:tableStyleId>
              </a:tblPr>
              <a:tblGrid>
                <a:gridCol w="803000">
                  <a:extLst>
                    <a:ext uri="{9D8B030D-6E8A-4147-A177-3AD203B41FA5}">
                      <a16:colId xmlns:a16="http://schemas.microsoft.com/office/drawing/2014/main" val="2990440714"/>
                    </a:ext>
                  </a:extLst>
                </a:gridCol>
                <a:gridCol w="3025590">
                  <a:extLst>
                    <a:ext uri="{9D8B030D-6E8A-4147-A177-3AD203B41FA5}">
                      <a16:colId xmlns:a16="http://schemas.microsoft.com/office/drawing/2014/main" val="1449196173"/>
                    </a:ext>
                  </a:extLst>
                </a:gridCol>
              </a:tblGrid>
              <a:tr h="325353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GB" sz="1800" b="1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186</a:t>
                      </a:r>
                    </a:p>
                  </a:txBody>
                  <a:tcPr marL="62768" marR="627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A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GB" sz="1800" b="1" noProof="0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Registered Participants </a:t>
                      </a:r>
                    </a:p>
                  </a:txBody>
                  <a:tcPr marL="62768" marR="627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459929"/>
                  </a:ext>
                </a:extLst>
              </a:tr>
              <a:tr h="3253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1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+35%</a:t>
                      </a:r>
                    </a:p>
                  </a:txBody>
                  <a:tcPr marL="62768" marR="627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A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noProof="0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Participation compared to previous edition</a:t>
                      </a:r>
                    </a:p>
                  </a:txBody>
                  <a:tcPr marL="62768" marR="627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377956"/>
                  </a:ext>
                </a:extLst>
              </a:tr>
              <a:tr h="29295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GB" sz="1800" b="1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2768" marR="627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1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GB" sz="1800" b="1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Continents</a:t>
                      </a:r>
                    </a:p>
                  </a:txBody>
                  <a:tcPr marL="62768" marR="627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047890"/>
                  </a:ext>
                </a:extLst>
              </a:tr>
              <a:tr h="29295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GB" sz="1800" b="1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130 </a:t>
                      </a:r>
                    </a:p>
                  </a:txBody>
                  <a:tcPr marL="62768" marR="627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A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GB" sz="1800" b="1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Parallels covered</a:t>
                      </a:r>
                    </a:p>
                  </a:txBody>
                  <a:tcPr marL="62768" marR="627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738566"/>
                  </a:ext>
                </a:extLst>
              </a:tr>
              <a:tr h="2929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1" noProof="0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24/26</a:t>
                      </a:r>
                      <a:endParaRPr lang="en-GB" sz="1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768" marR="627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1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noProof="0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European Countries /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noProof="0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EPOS Countries</a:t>
                      </a:r>
                      <a:endParaRPr lang="en-GB" sz="1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768" marR="627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97547"/>
                  </a:ext>
                </a:extLst>
              </a:tr>
              <a:tr h="292387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GB" sz="1800" b="1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GB" sz="1800" b="1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768" marR="627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b="1" noProof="0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National “EPOS”</a:t>
                      </a:r>
                      <a:endParaRPr lang="en-GB" sz="1800" b="1" i="0" u="none" strike="noStrike" cap="none" noProof="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2768" marR="627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287690"/>
                  </a:ext>
                </a:extLst>
              </a:tr>
              <a:tr h="180172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GB" sz="1800" b="1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62768" marR="627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1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GB" sz="1800" b="1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Early Career Researchers</a:t>
                      </a:r>
                      <a:endParaRPr lang="en-GB" sz="1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768" marR="6276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43152"/>
                  </a:ext>
                </a:extLst>
              </a:tr>
            </a:tbl>
          </a:graphicData>
        </a:graphic>
      </p:graphicFrame>
      <p:sp>
        <p:nvSpPr>
          <p:cNvPr id="7" name="Google Shape;243;p13">
            <a:extLst>
              <a:ext uri="{FF2B5EF4-FFF2-40B4-BE49-F238E27FC236}">
                <a16:creationId xmlns:a16="http://schemas.microsoft.com/office/drawing/2014/main" id="{BB4CC759-EBDB-950B-3BB7-D1EF74D773A2}"/>
              </a:ext>
            </a:extLst>
          </p:cNvPr>
          <p:cNvSpPr txBox="1">
            <a:spLocks/>
          </p:cNvSpPr>
          <p:nvPr/>
        </p:nvSpPr>
        <p:spPr>
          <a:xfrm>
            <a:off x="658813" y="745182"/>
            <a:ext cx="10837862" cy="42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4763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000"/>
              <a:buFont typeface="Arial"/>
              <a:defRPr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+mj-ea"/>
                <a:cs typeface="+mj-cs"/>
                <a:sym typeface="Arial"/>
              </a:rPr>
              <a:t>EPOS Days 2026 edition</a:t>
            </a:r>
          </a:p>
        </p:txBody>
      </p:sp>
    </p:spTree>
    <p:extLst>
      <p:ext uri="{BB962C8B-B14F-4D97-AF65-F5344CB8AC3E}">
        <p14:creationId xmlns:p14="http://schemas.microsoft.com/office/powerpoint/2010/main" val="1109883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159FB-0B93-A900-1DFE-136709941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7570B2-FAFB-59C4-B76A-67CD9D83C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086"/>
            <a:ext cx="10515600" cy="462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A quiet room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 for </a:t>
            </a:r>
            <a:r>
              <a:rPr lang="it-IT" dirty="0" err="1"/>
              <a:t>participants</a:t>
            </a:r>
            <a:r>
              <a:rPr lang="it-IT" dirty="0"/>
              <a:t> </a:t>
            </a:r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a </a:t>
            </a:r>
            <a:r>
              <a:rPr lang="it-IT" dirty="0" err="1"/>
              <a:t>calm</a:t>
            </a:r>
            <a:r>
              <a:rPr lang="it-IT" dirty="0"/>
              <a:t> </a:t>
            </a:r>
            <a:r>
              <a:rPr lang="it-IT" dirty="0" err="1"/>
              <a:t>space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the event. </a:t>
            </a:r>
            <a:r>
              <a:rPr lang="it-IT" b="1" dirty="0"/>
              <a:t>Sala Fiuggi on the </a:t>
            </a:r>
            <a:r>
              <a:rPr lang="it-IT" b="1" dirty="0" err="1"/>
              <a:t>right</a:t>
            </a:r>
            <a:r>
              <a:rPr lang="it-IT" b="1" dirty="0"/>
              <a:t> side of the auditorium.</a:t>
            </a:r>
          </a:p>
          <a:p>
            <a:pPr marL="0" indent="0">
              <a:buNone/>
            </a:pP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space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intended</a:t>
            </a:r>
            <a:r>
              <a:rPr lang="it-IT" dirty="0"/>
              <a:t> to support </a:t>
            </a:r>
            <a:r>
              <a:rPr lang="it-IT" dirty="0" err="1"/>
              <a:t>well-being</a:t>
            </a:r>
            <a:r>
              <a:rPr lang="it-IT" dirty="0"/>
              <a:t> by </a:t>
            </a:r>
            <a:r>
              <a:rPr lang="it-IT" dirty="0" err="1"/>
              <a:t>providing</a:t>
            </a:r>
            <a:r>
              <a:rPr lang="it-IT" dirty="0"/>
              <a:t> a quiet </a:t>
            </a:r>
            <a:r>
              <a:rPr lang="it-IT" dirty="0" err="1"/>
              <a:t>environment</a:t>
            </a:r>
            <a:r>
              <a:rPr lang="it-IT" dirty="0"/>
              <a:t> for </a:t>
            </a:r>
            <a:r>
              <a:rPr lang="it-IT" dirty="0" err="1"/>
              <a:t>rest</a:t>
            </a:r>
            <a:r>
              <a:rPr lang="it-IT" dirty="0"/>
              <a:t>, </a:t>
            </a:r>
            <a:r>
              <a:rPr lang="it-IT" dirty="0" err="1"/>
              <a:t>reflection</a:t>
            </a:r>
            <a:r>
              <a:rPr lang="it-IT" dirty="0"/>
              <a:t>, or brief breaks </a:t>
            </a:r>
            <a:r>
              <a:rPr lang="it-IT" dirty="0" err="1"/>
              <a:t>away</a:t>
            </a:r>
            <a:r>
              <a:rPr lang="it-IT" dirty="0"/>
              <a:t> from the conference setting.</a:t>
            </a:r>
          </a:p>
          <a:p>
            <a:pPr marL="0" indent="0">
              <a:buNone/>
            </a:pPr>
            <a:r>
              <a:rPr lang="it-IT" dirty="0" err="1"/>
              <a:t>Participants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use the </a:t>
            </a:r>
            <a:r>
              <a:rPr lang="it-IT" dirty="0" err="1"/>
              <a:t>space</a:t>
            </a:r>
            <a:r>
              <a:rPr lang="it-IT" dirty="0"/>
              <a:t> for </a:t>
            </a:r>
            <a:r>
              <a:rPr lang="it-IT" b="1" dirty="0"/>
              <a:t>quiet personal practices or moments of </a:t>
            </a:r>
            <a:r>
              <a:rPr lang="it-IT" b="1" dirty="0" err="1"/>
              <a:t>reflection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 err="1"/>
              <a:t>Please</a:t>
            </a:r>
            <a:r>
              <a:rPr lang="it-IT" dirty="0"/>
              <a:t> help </a:t>
            </a:r>
            <a:r>
              <a:rPr lang="it-IT" dirty="0" err="1"/>
              <a:t>maintain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environment</a:t>
            </a:r>
            <a:r>
              <a:rPr lang="it-IT" dirty="0"/>
              <a:t> for </a:t>
            </a:r>
            <a:r>
              <a:rPr lang="it-IT" dirty="0" err="1"/>
              <a:t>everyone</a:t>
            </a:r>
            <a:r>
              <a:rPr lang="it-IT" dirty="0"/>
              <a:t> by keeping the </a:t>
            </a:r>
            <a:r>
              <a:rPr lang="it-IT" dirty="0" err="1"/>
              <a:t>space</a:t>
            </a:r>
            <a:r>
              <a:rPr lang="it-IT" dirty="0"/>
              <a:t> quiet and </a:t>
            </a:r>
            <a:r>
              <a:rPr lang="it-IT" dirty="0" err="1"/>
              <a:t>respectful</a:t>
            </a:r>
            <a:r>
              <a:rPr lang="it-IT" dirty="0"/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BA205D-08AC-4A92-716B-3D5A32B1590F}"/>
              </a:ext>
            </a:extLst>
          </p:cNvPr>
          <p:cNvSpPr txBox="1">
            <a:spLocks/>
          </p:cNvSpPr>
          <p:nvPr/>
        </p:nvSpPr>
        <p:spPr>
          <a:xfrm>
            <a:off x="838200" y="428387"/>
            <a:ext cx="10515600" cy="1061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Quiet Room: A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space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for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rest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and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reflection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03288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8B4CD-647C-4C8F-F014-011976CEE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2C14D7-5B7B-7219-5D90-1469052C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086"/>
            <a:ext cx="10515600" cy="421277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2400" b="1" dirty="0"/>
              <a:t>To </a:t>
            </a:r>
            <a:r>
              <a:rPr lang="it-IT" sz="2400" b="1" dirty="0" err="1"/>
              <a:t>ensure</a:t>
            </a:r>
            <a:r>
              <a:rPr lang="it-IT" sz="2400" b="1" dirty="0"/>
              <a:t> the quiet room </a:t>
            </a:r>
            <a:r>
              <a:rPr lang="it-IT" sz="2400" b="1" dirty="0" err="1"/>
              <a:t>remains</a:t>
            </a:r>
            <a:r>
              <a:rPr lang="it-IT" sz="2400" b="1" dirty="0"/>
              <a:t> a </a:t>
            </a:r>
            <a:r>
              <a:rPr lang="it-IT" sz="2400" b="1" dirty="0" err="1"/>
              <a:t>restorative</a:t>
            </a:r>
            <a:r>
              <a:rPr lang="it-IT" sz="2400" b="1" dirty="0"/>
              <a:t> </a:t>
            </a:r>
            <a:r>
              <a:rPr lang="it-IT" sz="2400" b="1" dirty="0" err="1"/>
              <a:t>space</a:t>
            </a:r>
            <a:r>
              <a:rPr lang="it-IT" sz="2400" b="1" dirty="0"/>
              <a:t> for </a:t>
            </a:r>
            <a:r>
              <a:rPr lang="it-IT" sz="2400" b="1" dirty="0" err="1"/>
              <a:t>all</a:t>
            </a:r>
            <a:r>
              <a:rPr lang="it-IT" sz="2400" b="1" dirty="0"/>
              <a:t> </a:t>
            </a:r>
            <a:r>
              <a:rPr lang="it-IT" sz="2400" b="1" dirty="0" err="1"/>
              <a:t>participants</a:t>
            </a:r>
            <a:r>
              <a:rPr lang="it-IT" sz="2400" b="1" dirty="0"/>
              <a:t>:</a:t>
            </a:r>
          </a:p>
          <a:p>
            <a:pPr lvl="1">
              <a:lnSpc>
                <a:spcPct val="110000"/>
              </a:lnSpc>
              <a:spcBef>
                <a:spcPts val="400"/>
              </a:spcBef>
              <a:buClr>
                <a:srgbClr val="FDDB1B"/>
              </a:buClr>
              <a:buFont typeface="Wingdings" pitchFamily="2" charset="2"/>
              <a:buChar char="ü"/>
            </a:pPr>
            <a:r>
              <a:rPr lang="it-IT" sz="2200" i="1" dirty="0"/>
              <a:t>No </a:t>
            </a:r>
            <a:r>
              <a:rPr lang="it-IT" sz="2200" i="1" dirty="0" err="1"/>
              <a:t>conversations</a:t>
            </a:r>
            <a:r>
              <a:rPr lang="it-IT" sz="2200" i="1" dirty="0"/>
              <a:t>, with </a:t>
            </a:r>
            <a:r>
              <a:rPr lang="it-IT" sz="2200" i="1" dirty="0" err="1"/>
              <a:t>others</a:t>
            </a:r>
            <a:r>
              <a:rPr lang="it-IT" sz="2200" i="1" dirty="0"/>
              <a:t> or over the phone, </a:t>
            </a:r>
            <a:r>
              <a:rPr lang="it-IT" sz="2200" i="1" dirty="0" err="1"/>
              <a:t>allowed</a:t>
            </a:r>
            <a:r>
              <a:rPr lang="it-IT" sz="2200" i="1" dirty="0"/>
              <a:t> inside the room</a:t>
            </a:r>
          </a:p>
          <a:p>
            <a:pPr lvl="1">
              <a:lnSpc>
                <a:spcPct val="110000"/>
              </a:lnSpc>
              <a:spcBef>
                <a:spcPts val="400"/>
              </a:spcBef>
              <a:buClr>
                <a:srgbClr val="FDDB1B"/>
              </a:buClr>
              <a:buFont typeface="Wingdings" pitchFamily="2" charset="2"/>
              <a:buChar char="ü"/>
            </a:pPr>
            <a:r>
              <a:rPr lang="it-IT" sz="2200" i="1" dirty="0" err="1"/>
              <a:t>Silence</a:t>
            </a:r>
            <a:r>
              <a:rPr lang="it-IT" sz="2200" i="1" dirty="0"/>
              <a:t> </a:t>
            </a:r>
            <a:r>
              <a:rPr lang="it-IT" sz="2200" i="1" dirty="0" err="1"/>
              <a:t>your</a:t>
            </a:r>
            <a:r>
              <a:rPr lang="it-IT" sz="2200" i="1" dirty="0"/>
              <a:t> </a:t>
            </a:r>
            <a:r>
              <a:rPr lang="it-IT" sz="2200" i="1" dirty="0" err="1"/>
              <a:t>technology</a:t>
            </a:r>
            <a:r>
              <a:rPr lang="it-IT" sz="2200" i="1" dirty="0"/>
              <a:t>, use </a:t>
            </a:r>
            <a:r>
              <a:rPr lang="it-IT" sz="2200" i="1" dirty="0" err="1"/>
              <a:t>headphones</a:t>
            </a:r>
            <a:endParaRPr lang="it-IT" sz="2200" i="1" dirty="0"/>
          </a:p>
          <a:p>
            <a:pPr lvl="1">
              <a:lnSpc>
                <a:spcPct val="110000"/>
              </a:lnSpc>
              <a:spcBef>
                <a:spcPts val="400"/>
              </a:spcBef>
              <a:buClr>
                <a:srgbClr val="FDDB1B"/>
              </a:buClr>
              <a:buFont typeface="Wingdings" pitchFamily="2" charset="2"/>
              <a:buChar char="ü"/>
            </a:pPr>
            <a:r>
              <a:rPr lang="it-IT" sz="2200" i="1" dirty="0" err="1"/>
              <a:t>Respect</a:t>
            </a:r>
            <a:r>
              <a:rPr lang="it-IT" sz="2200" i="1" dirty="0"/>
              <a:t> </a:t>
            </a:r>
            <a:r>
              <a:rPr lang="it-IT" sz="2200" i="1" dirty="0" err="1"/>
              <a:t>others</a:t>
            </a:r>
            <a:r>
              <a:rPr lang="it-IT" sz="2200" i="1" dirty="0"/>
              <a:t>’ </a:t>
            </a:r>
            <a:r>
              <a:rPr lang="it-IT" sz="2200" i="1" dirty="0" err="1"/>
              <a:t>need</a:t>
            </a:r>
            <a:r>
              <a:rPr lang="it-IT" sz="2200" i="1" dirty="0"/>
              <a:t> for quiet &amp; personal </a:t>
            </a:r>
            <a:r>
              <a:rPr lang="it-IT" sz="2200" i="1" dirty="0" err="1"/>
              <a:t>space</a:t>
            </a:r>
            <a:endParaRPr lang="it-IT" sz="2200" i="1" dirty="0"/>
          </a:p>
          <a:p>
            <a:pPr lvl="1">
              <a:lnSpc>
                <a:spcPct val="110000"/>
              </a:lnSpc>
              <a:spcBef>
                <a:spcPts val="400"/>
              </a:spcBef>
              <a:buClr>
                <a:srgbClr val="FDDB1B"/>
              </a:buClr>
              <a:buFont typeface="Wingdings" pitchFamily="2" charset="2"/>
              <a:buChar char="ü"/>
            </a:pPr>
            <a:r>
              <a:rPr lang="it-IT" sz="2200" i="1" dirty="0" err="1"/>
              <a:t>Keep</a:t>
            </a:r>
            <a:r>
              <a:rPr lang="it-IT" sz="2200" i="1" dirty="0"/>
              <a:t> </a:t>
            </a:r>
            <a:r>
              <a:rPr lang="it-IT" sz="2200" i="1" dirty="0" err="1"/>
              <a:t>visits</a:t>
            </a:r>
            <a:r>
              <a:rPr lang="it-IT" sz="2200" i="1" dirty="0"/>
              <a:t> brief </a:t>
            </a:r>
            <a:r>
              <a:rPr lang="it-IT" sz="2200" i="1" dirty="0" err="1"/>
              <a:t>as</a:t>
            </a:r>
            <a:r>
              <a:rPr lang="it-IT" sz="2200" i="1" dirty="0"/>
              <a:t> </a:t>
            </a:r>
            <a:r>
              <a:rPr lang="it-IT" sz="2200" i="1" dirty="0" err="1"/>
              <a:t>possible</a:t>
            </a:r>
            <a:r>
              <a:rPr lang="it-IT" sz="2200" i="1" dirty="0"/>
              <a:t> </a:t>
            </a:r>
            <a:r>
              <a:rPr lang="it-IT" sz="2200" i="1" dirty="0" err="1"/>
              <a:t>if</a:t>
            </a:r>
            <a:r>
              <a:rPr lang="it-IT" sz="2200" i="1" dirty="0"/>
              <a:t> </a:t>
            </a:r>
            <a:r>
              <a:rPr lang="it-IT" sz="2200" i="1" dirty="0" err="1"/>
              <a:t>others</a:t>
            </a:r>
            <a:r>
              <a:rPr lang="it-IT" sz="2200" i="1" dirty="0"/>
              <a:t> are </a:t>
            </a:r>
            <a:r>
              <a:rPr lang="it-IT" sz="2200" i="1" dirty="0" err="1"/>
              <a:t>waiting</a:t>
            </a:r>
            <a:r>
              <a:rPr lang="it-IT" sz="2200" i="1" dirty="0"/>
              <a:t> to use the room</a:t>
            </a:r>
            <a:endParaRPr lang="it-IT" sz="2400" i="1" dirty="0"/>
          </a:p>
          <a:p>
            <a:pPr marL="0" indent="0">
              <a:lnSpc>
                <a:spcPct val="100000"/>
              </a:lnSpc>
              <a:buNone/>
            </a:pPr>
            <a:r>
              <a:rPr lang="it-IT" sz="2400" b="1" dirty="0" err="1"/>
              <a:t>Important</a:t>
            </a:r>
            <a:r>
              <a:rPr lang="it-IT" sz="2400" b="1" dirty="0"/>
              <a:t>: </a:t>
            </a:r>
            <a:r>
              <a:rPr lang="it-IT" sz="2400" b="1" dirty="0" err="1"/>
              <a:t>Participants</a:t>
            </a:r>
            <a:r>
              <a:rPr lang="it-IT" sz="2400" b="1" dirty="0"/>
              <a:t> </a:t>
            </a:r>
            <a:r>
              <a:rPr lang="it-IT" sz="2400" b="1" dirty="0" err="1"/>
              <a:t>may</a:t>
            </a:r>
            <a:r>
              <a:rPr lang="it-IT" sz="2400" b="1" dirty="0"/>
              <a:t> use the quiet room for </a:t>
            </a:r>
            <a:r>
              <a:rPr lang="it-IT" sz="2400" b="1" dirty="0" err="1"/>
              <a:t>many</a:t>
            </a:r>
            <a:r>
              <a:rPr lang="it-IT" sz="2400" b="1" dirty="0"/>
              <a:t> </a:t>
            </a:r>
            <a:r>
              <a:rPr lang="it-IT" sz="2400" b="1" dirty="0" err="1"/>
              <a:t>reasons</a:t>
            </a:r>
            <a:r>
              <a:rPr lang="it-IT" sz="2400" dirty="0"/>
              <a:t>, </a:t>
            </a:r>
            <a:r>
              <a:rPr lang="it-IT" sz="2400" dirty="0" err="1"/>
              <a:t>including</a:t>
            </a:r>
            <a:r>
              <a:rPr lang="it-IT" sz="2400" b="1" dirty="0"/>
              <a:t>:</a:t>
            </a:r>
          </a:p>
          <a:p>
            <a:pPr lvl="1">
              <a:lnSpc>
                <a:spcPct val="110000"/>
              </a:lnSpc>
              <a:spcBef>
                <a:spcPts val="400"/>
              </a:spcBef>
              <a:buClr>
                <a:srgbClr val="FDDB1B"/>
              </a:buClr>
              <a:buFont typeface="Wingdings" pitchFamily="2" charset="2"/>
              <a:buChar char="ü"/>
            </a:pPr>
            <a:r>
              <a:rPr lang="it-IT" sz="2200" i="1" dirty="0" err="1"/>
              <a:t>Managing</a:t>
            </a:r>
            <a:r>
              <a:rPr lang="it-IT" sz="2200" i="1" dirty="0"/>
              <a:t> </a:t>
            </a:r>
            <a:r>
              <a:rPr lang="it-IT" sz="2200" i="1" dirty="0" err="1"/>
              <a:t>sensory</a:t>
            </a:r>
            <a:r>
              <a:rPr lang="it-IT" sz="2200" i="1" dirty="0"/>
              <a:t> </a:t>
            </a:r>
            <a:r>
              <a:rPr lang="it-IT" sz="2200" i="1" dirty="0" err="1"/>
              <a:t>overload</a:t>
            </a:r>
            <a:r>
              <a:rPr lang="it-IT" sz="2200" i="1" dirty="0"/>
              <a:t> or fatigue</a:t>
            </a:r>
          </a:p>
          <a:p>
            <a:pPr lvl="1">
              <a:lnSpc>
                <a:spcPct val="110000"/>
              </a:lnSpc>
              <a:spcBef>
                <a:spcPts val="400"/>
              </a:spcBef>
              <a:buClr>
                <a:srgbClr val="FDDB1B"/>
              </a:buClr>
              <a:buFont typeface="Wingdings" pitchFamily="2" charset="2"/>
              <a:buChar char="ü"/>
            </a:pPr>
            <a:r>
              <a:rPr lang="it-IT" sz="2200" i="1" dirty="0" err="1"/>
              <a:t>Resting</a:t>
            </a:r>
            <a:r>
              <a:rPr lang="it-IT" sz="2200" i="1" dirty="0"/>
              <a:t> or </a:t>
            </a:r>
            <a:r>
              <a:rPr lang="it-IT" sz="2200" i="1" dirty="0" err="1"/>
              <a:t>taking</a:t>
            </a:r>
            <a:r>
              <a:rPr lang="it-IT" sz="2200" i="1" dirty="0"/>
              <a:t> a short </a:t>
            </a:r>
            <a:r>
              <a:rPr lang="it-IT" sz="2200" i="1" dirty="0" err="1"/>
              <a:t>mental</a:t>
            </a:r>
            <a:r>
              <a:rPr lang="it-IT" sz="2200" i="1" dirty="0"/>
              <a:t> break</a:t>
            </a:r>
          </a:p>
          <a:p>
            <a:pPr lvl="1">
              <a:lnSpc>
                <a:spcPct val="110000"/>
              </a:lnSpc>
              <a:spcBef>
                <a:spcPts val="400"/>
              </a:spcBef>
              <a:buClr>
                <a:srgbClr val="FDDB1B"/>
              </a:buClr>
              <a:buFont typeface="Wingdings" pitchFamily="2" charset="2"/>
              <a:buChar char="ü"/>
            </a:pPr>
            <a:r>
              <a:rPr lang="it-IT" sz="2200" i="1" dirty="0"/>
              <a:t>Quiet </a:t>
            </a:r>
            <a:r>
              <a:rPr lang="it-IT" sz="2200" i="1" dirty="0" err="1"/>
              <a:t>reflection</a:t>
            </a:r>
            <a:r>
              <a:rPr lang="it-IT" sz="2200" i="1" dirty="0"/>
              <a:t> or personal </a:t>
            </a:r>
            <a:r>
              <a:rPr lang="it-IT" sz="2200" i="1" dirty="0" err="1"/>
              <a:t>devotional</a:t>
            </a:r>
            <a:r>
              <a:rPr lang="it-IT" sz="2200" i="1" dirty="0"/>
              <a:t>/spiritual/</a:t>
            </a:r>
            <a:r>
              <a:rPr lang="it-IT" sz="2200" i="1" dirty="0" err="1"/>
              <a:t>religious</a:t>
            </a:r>
            <a:r>
              <a:rPr lang="it-IT" sz="2200" i="1" dirty="0"/>
              <a:t> practices </a:t>
            </a:r>
            <a:r>
              <a:rPr lang="it-IT" sz="2200" i="1" dirty="0" err="1"/>
              <a:t>done</a:t>
            </a:r>
            <a:r>
              <a:rPr lang="it-IT" sz="2200" i="1" dirty="0"/>
              <a:t> </a:t>
            </a:r>
            <a:r>
              <a:rPr lang="it-IT" sz="2200" i="1" dirty="0" err="1"/>
              <a:t>silently</a:t>
            </a:r>
            <a:endParaRPr lang="it-IT" sz="2200" i="1" dirty="0"/>
          </a:p>
          <a:p>
            <a:pPr marL="0" indent="0">
              <a:spcBef>
                <a:spcPts val="1600"/>
              </a:spcBef>
              <a:buNone/>
            </a:pPr>
            <a:r>
              <a:rPr lang="it-IT" sz="2400" b="1" dirty="0" err="1"/>
              <a:t>Everyone’s</a:t>
            </a:r>
            <a:r>
              <a:rPr lang="it-IT" sz="2400" b="1" dirty="0"/>
              <a:t> </a:t>
            </a:r>
            <a:r>
              <a:rPr lang="it-IT" sz="2400" b="1" dirty="0" err="1"/>
              <a:t>needs</a:t>
            </a:r>
            <a:r>
              <a:rPr lang="it-IT" sz="2400" b="1" dirty="0"/>
              <a:t> are </a:t>
            </a:r>
            <a:r>
              <a:rPr lang="it-IT" sz="2400" b="1" dirty="0" err="1"/>
              <a:t>valid</a:t>
            </a:r>
            <a:r>
              <a:rPr lang="it-IT" sz="2400" dirty="0"/>
              <a:t>, and the </a:t>
            </a:r>
            <a:r>
              <a:rPr lang="it-IT" sz="2400" dirty="0" err="1"/>
              <a:t>space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available</a:t>
            </a:r>
            <a:r>
              <a:rPr lang="it-IT" sz="2400" dirty="0"/>
              <a:t> to </a:t>
            </a:r>
            <a:r>
              <a:rPr lang="it-IT" sz="2400" dirty="0" err="1"/>
              <a:t>anyone</a:t>
            </a:r>
            <a:r>
              <a:rPr lang="it-IT" sz="2400" dirty="0"/>
              <a:t> </a:t>
            </a:r>
            <a:r>
              <a:rPr lang="it-IT" sz="2400" dirty="0" err="1"/>
              <a:t>who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benefit from </a:t>
            </a:r>
            <a:r>
              <a:rPr lang="it-IT" sz="2400" dirty="0" err="1"/>
              <a:t>it</a:t>
            </a:r>
            <a:r>
              <a:rPr lang="it-IT" sz="2400" dirty="0"/>
              <a:t>.</a:t>
            </a:r>
          </a:p>
          <a:p>
            <a:pPr marL="685800" indent="-457200">
              <a:lnSpc>
                <a:spcPct val="50000"/>
              </a:lnSpc>
              <a:buClr>
                <a:srgbClr val="FDDB1B"/>
              </a:buClr>
              <a:buFont typeface="Wingdings" pitchFamily="2" charset="2"/>
              <a:buChar char="ü"/>
            </a:pPr>
            <a:endParaRPr lang="it-IT" sz="2400" i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DD3B27-3392-F9B5-7716-F9EC4B699021}"/>
              </a:ext>
            </a:extLst>
          </p:cNvPr>
          <p:cNvSpPr txBox="1">
            <a:spLocks/>
          </p:cNvSpPr>
          <p:nvPr/>
        </p:nvSpPr>
        <p:spPr>
          <a:xfrm>
            <a:off x="838200" y="428387"/>
            <a:ext cx="10515600" cy="1061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Quiet Room: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guidelines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24847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B04C6-2BE0-E996-8CDF-C42A2F62D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5CD79E-E317-298C-95C6-9FDA59C3D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0571"/>
            <a:ext cx="10515600" cy="43841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err="1"/>
              <a:t>Please</a:t>
            </a:r>
            <a:r>
              <a:rPr lang="it-IT" sz="2400" dirty="0"/>
              <a:t> note </a:t>
            </a:r>
            <a:r>
              <a:rPr lang="it-IT" sz="2400" dirty="0" err="1"/>
              <a:t>that</a:t>
            </a:r>
            <a:r>
              <a:rPr lang="it-IT" sz="2400" dirty="0"/>
              <a:t> EPOS Days </a:t>
            </a:r>
            <a:r>
              <a:rPr lang="it-IT" sz="2400" dirty="0" err="1"/>
              <a:t>will</a:t>
            </a:r>
            <a:r>
              <a:rPr lang="it-IT" sz="2400" dirty="0"/>
              <a:t> include </a:t>
            </a:r>
            <a:r>
              <a:rPr lang="it-IT" sz="2400" b="1" dirty="0" err="1"/>
              <a:t>photography</a:t>
            </a:r>
            <a:r>
              <a:rPr lang="it-IT" sz="2400" b="1" dirty="0"/>
              <a:t> and </a:t>
            </a:r>
            <a:r>
              <a:rPr lang="it-IT" sz="2400" b="1" dirty="0" err="1"/>
              <a:t>livestreaming</a:t>
            </a:r>
            <a:r>
              <a:rPr lang="it-IT" sz="2400" dirty="0"/>
              <a:t> </a:t>
            </a:r>
            <a:r>
              <a:rPr lang="it-IT" sz="2400" dirty="0" err="1"/>
              <a:t>during</a:t>
            </a:r>
            <a:r>
              <a:rPr lang="it-IT" sz="2400" dirty="0"/>
              <a:t> </a:t>
            </a:r>
            <a:r>
              <a:rPr lang="it-IT" sz="2400" dirty="0" err="1"/>
              <a:t>selected</a:t>
            </a:r>
            <a:r>
              <a:rPr lang="it-IT" sz="2400" dirty="0"/>
              <a:t> sessions and event activities. </a:t>
            </a: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wish</a:t>
            </a:r>
            <a:r>
              <a:rPr lang="it-IT" sz="2400" dirty="0"/>
              <a:t> </a:t>
            </a:r>
            <a:r>
              <a:rPr lang="it-IT" sz="2400" dirty="0" err="1"/>
              <a:t>all</a:t>
            </a:r>
            <a:r>
              <a:rPr lang="it-IT" sz="2400" dirty="0"/>
              <a:t> </a:t>
            </a:r>
            <a:r>
              <a:rPr lang="it-IT" sz="2400" dirty="0" err="1"/>
              <a:t>participants</a:t>
            </a:r>
            <a:r>
              <a:rPr lang="it-IT" sz="2400" dirty="0"/>
              <a:t> are </a:t>
            </a:r>
            <a:r>
              <a:rPr lang="it-IT" sz="2400" dirty="0" err="1"/>
              <a:t>comfortable</a:t>
            </a:r>
            <a:r>
              <a:rPr lang="it-IT" sz="2400" dirty="0"/>
              <a:t> and </a:t>
            </a:r>
            <a:r>
              <a:rPr lang="it-IT" sz="2400" dirty="0" err="1"/>
              <a:t>informed</a:t>
            </a:r>
            <a:r>
              <a:rPr lang="it-IT" sz="2400" dirty="0"/>
              <a:t> </a:t>
            </a:r>
            <a:r>
              <a:rPr lang="it-IT" sz="2400" dirty="0" err="1"/>
              <a:t>about</a:t>
            </a:r>
            <a:r>
              <a:rPr lang="it-IT" sz="2400" dirty="0"/>
              <a:t> </a:t>
            </a:r>
            <a:r>
              <a:rPr lang="it-IT" sz="2400" dirty="0" err="1"/>
              <a:t>how</a:t>
            </a:r>
            <a:r>
              <a:rPr lang="it-IT" sz="2400" dirty="0"/>
              <a:t> </a:t>
            </a:r>
            <a:r>
              <a:rPr lang="it-IT" sz="2400" dirty="0" err="1"/>
              <a:t>we</a:t>
            </a:r>
            <a:r>
              <a:rPr lang="it-IT" sz="2400" dirty="0"/>
              <a:t> are </a:t>
            </a:r>
            <a:r>
              <a:rPr lang="it-IT" sz="2400" dirty="0" err="1"/>
              <a:t>going</a:t>
            </a:r>
            <a:r>
              <a:rPr lang="it-IT" sz="2400" dirty="0"/>
              <a:t> to use </a:t>
            </a:r>
            <a:r>
              <a:rPr lang="it-IT" sz="2400" b="1" dirty="0"/>
              <a:t>images and recordings:</a:t>
            </a:r>
          </a:p>
          <a:p>
            <a:pPr marL="0" indent="0">
              <a:lnSpc>
                <a:spcPct val="100000"/>
              </a:lnSpc>
            </a:pPr>
            <a:r>
              <a:rPr lang="it-IT" sz="2000" i="1" dirty="0"/>
              <a:t>Event </a:t>
            </a:r>
            <a:r>
              <a:rPr lang="it-IT" sz="2000" i="1" dirty="0" err="1"/>
              <a:t>documentation</a:t>
            </a:r>
            <a:endParaRPr lang="it-IT" sz="2000" i="1" dirty="0"/>
          </a:p>
          <a:p>
            <a:pPr marL="0" indent="0">
              <a:lnSpc>
                <a:spcPct val="100000"/>
              </a:lnSpc>
            </a:pPr>
            <a:r>
              <a:rPr lang="it-IT" sz="2000" i="1" dirty="0"/>
              <a:t>EPOS </a:t>
            </a:r>
            <a:r>
              <a:rPr lang="it-IT" sz="2000" i="1" dirty="0" err="1"/>
              <a:t>communications</a:t>
            </a:r>
            <a:r>
              <a:rPr lang="it-IT" sz="2000" i="1" dirty="0"/>
              <a:t> and </a:t>
            </a:r>
            <a:r>
              <a:rPr lang="it-IT" sz="2000" i="1" dirty="0" err="1"/>
              <a:t>outreach</a:t>
            </a:r>
            <a:endParaRPr lang="it-IT" sz="2000" i="1" dirty="0"/>
          </a:p>
          <a:p>
            <a:pPr marL="0" indent="0">
              <a:lnSpc>
                <a:spcPct val="100000"/>
              </a:lnSpc>
            </a:pPr>
            <a:r>
              <a:rPr lang="it-IT" sz="2000" i="1" dirty="0"/>
              <a:t>Reporting and </a:t>
            </a:r>
            <a:r>
              <a:rPr lang="it-IT" sz="2000" i="1" dirty="0" err="1"/>
              <a:t>promotional</a:t>
            </a:r>
            <a:r>
              <a:rPr lang="it-IT" sz="2000" i="1" dirty="0"/>
              <a:t> </a:t>
            </a:r>
            <a:r>
              <a:rPr lang="it-IT" sz="2000" i="1" dirty="0" err="1"/>
              <a:t>materials</a:t>
            </a:r>
            <a:endParaRPr lang="it-IT" sz="2000" i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1A2161-D957-46A8-F290-425BBAC5EF67}"/>
              </a:ext>
            </a:extLst>
          </p:cNvPr>
          <p:cNvSpPr txBox="1">
            <a:spLocks/>
          </p:cNvSpPr>
          <p:nvPr/>
        </p:nvSpPr>
        <p:spPr>
          <a:xfrm>
            <a:off x="838200" y="428387"/>
            <a:ext cx="10515600" cy="1061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Quiet Room: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guidelines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AB5D53-BA42-356C-AB30-68F3220B5431}"/>
              </a:ext>
            </a:extLst>
          </p:cNvPr>
          <p:cNvSpPr txBox="1">
            <a:spLocks/>
          </p:cNvSpPr>
          <p:nvPr/>
        </p:nvSpPr>
        <p:spPr>
          <a:xfrm>
            <a:off x="838200" y="4343400"/>
            <a:ext cx="10515600" cy="1338943"/>
          </a:xfrm>
          <a:prstGeom prst="rect">
            <a:avLst/>
          </a:prstGeom>
          <a:solidFill>
            <a:srgbClr val="FDDB1B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appear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photographs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video recordings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know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communication@epos-eric.eu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kindly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Karl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Stuebe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Federica Tanlongo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event.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637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7BAB7-D385-5A5D-E07B-C39A03465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The event </a:t>
            </a:r>
            <a:r>
              <a:rPr lang="it-IT" b="1" dirty="0"/>
              <a:t>starts </a:t>
            </a:r>
            <a:r>
              <a:rPr lang="it-IT" b="1" dirty="0" err="1"/>
              <a:t>at</a:t>
            </a:r>
            <a:r>
              <a:rPr lang="it-IT" b="1" dirty="0"/>
              <a:t> 9 </a:t>
            </a:r>
            <a:r>
              <a:rPr lang="it-IT" b="1" dirty="0" err="1"/>
              <a:t>every</a:t>
            </a:r>
            <a:r>
              <a:rPr lang="it-IT" b="1" dirty="0"/>
              <a:t> day </a:t>
            </a:r>
            <a:r>
              <a:rPr lang="it-IT" dirty="0"/>
              <a:t>with a </a:t>
            </a:r>
            <a:r>
              <a:rPr lang="it-IT" dirty="0" err="1"/>
              <a:t>walkthrough</a:t>
            </a:r>
            <a:r>
              <a:rPr lang="it-IT" dirty="0"/>
              <a:t> of the </a:t>
            </a:r>
            <a:r>
              <a:rPr lang="it-IT" dirty="0" err="1"/>
              <a:t>day’s</a:t>
            </a:r>
            <a:r>
              <a:rPr lang="it-IT" dirty="0"/>
              <a:t> agenda by the ED</a:t>
            </a:r>
          </a:p>
          <a:p>
            <a:pPr lvl="1"/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many</a:t>
            </a:r>
            <a:r>
              <a:rPr lang="it-IT" dirty="0"/>
              <a:t> and </a:t>
            </a:r>
            <a:r>
              <a:rPr lang="it-IT" dirty="0" err="1"/>
              <a:t>settling</a:t>
            </a:r>
            <a:r>
              <a:rPr lang="it-IT" dirty="0"/>
              <a:t> down </a:t>
            </a:r>
            <a:r>
              <a:rPr lang="it-IT" dirty="0" err="1"/>
              <a:t>will</a:t>
            </a:r>
            <a:r>
              <a:rPr lang="it-IT" dirty="0"/>
              <a:t> take some time: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kindly</a:t>
            </a:r>
            <a:r>
              <a:rPr lang="it-IT" dirty="0"/>
              <a:t> </a:t>
            </a:r>
            <a:r>
              <a:rPr lang="it-IT" dirty="0" err="1"/>
              <a:t>ask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to be </a:t>
            </a:r>
            <a:r>
              <a:rPr lang="it-IT" b="1" dirty="0"/>
              <a:t>on time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courtesy</a:t>
            </a:r>
            <a:r>
              <a:rPr lang="it-IT" dirty="0"/>
              <a:t> to the </a:t>
            </a:r>
            <a:r>
              <a:rPr lang="it-IT" dirty="0" err="1"/>
              <a:t>morning</a:t>
            </a:r>
            <a:r>
              <a:rPr lang="it-IT" dirty="0"/>
              <a:t> speakers</a:t>
            </a:r>
          </a:p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envisaged</a:t>
            </a:r>
            <a:r>
              <a:rPr lang="it-IT" dirty="0"/>
              <a:t> </a:t>
            </a:r>
            <a:r>
              <a:rPr lang="it-IT" b="1" dirty="0"/>
              <a:t>long breaks </a:t>
            </a:r>
            <a:r>
              <a:rPr lang="it-IT" dirty="0"/>
              <a:t>to </a:t>
            </a:r>
            <a:r>
              <a:rPr lang="it-IT" dirty="0" err="1"/>
              <a:t>allow</a:t>
            </a:r>
            <a:r>
              <a:rPr lang="it-IT" dirty="0"/>
              <a:t> </a:t>
            </a:r>
            <a:r>
              <a:rPr lang="it-IT" b="1" dirty="0"/>
              <a:t>for networking, </a:t>
            </a:r>
            <a:r>
              <a:rPr lang="it-IT" b="1" dirty="0" err="1"/>
              <a:t>rest</a:t>
            </a:r>
            <a:r>
              <a:rPr lang="it-IT" b="1" dirty="0"/>
              <a:t>, and </a:t>
            </a:r>
            <a:r>
              <a:rPr lang="it-IT" b="1" dirty="0" err="1"/>
              <a:t>also</a:t>
            </a:r>
            <a:r>
              <a:rPr lang="it-IT" b="1" dirty="0"/>
              <a:t> reading </a:t>
            </a:r>
            <a:r>
              <a:rPr lang="it-IT" b="1" dirty="0" err="1"/>
              <a:t>your</a:t>
            </a:r>
            <a:r>
              <a:rPr lang="it-IT" b="1" dirty="0"/>
              <a:t> emails.</a:t>
            </a:r>
          </a:p>
          <a:p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confirmed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attendance</a:t>
            </a:r>
            <a:r>
              <a:rPr lang="it-IT" dirty="0"/>
              <a:t> to </a:t>
            </a:r>
            <a:r>
              <a:rPr lang="it-IT" b="1" dirty="0"/>
              <a:t>social events</a:t>
            </a:r>
            <a:r>
              <a:rPr lang="it-IT" dirty="0"/>
              <a:t>? </a:t>
            </a:r>
            <a:r>
              <a:rPr lang="it-IT" dirty="0" err="1"/>
              <a:t>Please</a:t>
            </a:r>
            <a:r>
              <a:rPr lang="it-IT" dirty="0"/>
              <a:t> </a:t>
            </a:r>
            <a:r>
              <a:rPr lang="it-IT" b="1" dirty="0" err="1"/>
              <a:t>communicate</a:t>
            </a:r>
            <a:r>
              <a:rPr lang="it-IT" b="1" dirty="0"/>
              <a:t> </a:t>
            </a:r>
            <a:r>
              <a:rPr lang="it-IT" b="1" dirty="0" err="1"/>
              <a:t>any</a:t>
            </a:r>
            <a:r>
              <a:rPr lang="it-IT" b="1" dirty="0"/>
              <a:t> </a:t>
            </a:r>
            <a:r>
              <a:rPr lang="it-IT" b="1" dirty="0" err="1"/>
              <a:t>variation</a:t>
            </a:r>
            <a:r>
              <a:rPr lang="it-IT" b="1" dirty="0"/>
              <a:t> </a:t>
            </a:r>
            <a:r>
              <a:rPr lang="it-IT" dirty="0"/>
              <a:t>to the </a:t>
            </a:r>
            <a:r>
              <a:rPr lang="it-IT" dirty="0" err="1"/>
              <a:t>secretariat</a:t>
            </a:r>
            <a:r>
              <a:rPr lang="it-IT" dirty="0"/>
              <a:t> ASAP!</a:t>
            </a:r>
          </a:p>
          <a:p>
            <a:endParaRPr lang="it-IT" b="1" dirty="0"/>
          </a:p>
          <a:p>
            <a:endParaRPr lang="it-IT" b="1" dirty="0"/>
          </a:p>
          <a:p>
            <a:endParaRPr lang="it-IT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CBEE34-A1A4-E85A-28FC-2ED8232C2767}"/>
              </a:ext>
            </a:extLst>
          </p:cNvPr>
          <p:cNvSpPr txBox="1">
            <a:spLocks/>
          </p:cNvSpPr>
          <p:nvPr/>
        </p:nvSpPr>
        <p:spPr>
          <a:xfrm>
            <a:off x="838200" y="428387"/>
            <a:ext cx="10515600" cy="1061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Practicalities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for the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next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days</a:t>
            </a:r>
          </a:p>
        </p:txBody>
      </p:sp>
    </p:spTree>
    <p:extLst>
      <p:ext uri="{BB962C8B-B14F-4D97-AF65-F5344CB8AC3E}">
        <p14:creationId xmlns:p14="http://schemas.microsoft.com/office/powerpoint/2010/main" val="3610097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D2441-0D9E-E378-CEBA-291DECA9D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3800"/>
            <a:ext cx="10515600" cy="4642557"/>
          </a:xfrm>
        </p:spPr>
        <p:txBody>
          <a:bodyPr>
            <a:normAutofit/>
          </a:bodyPr>
          <a:lstStyle/>
          <a:p>
            <a:r>
              <a:rPr lang="it-IT" sz="3200" dirty="0" err="1"/>
              <a:t>Tuesday</a:t>
            </a:r>
            <a:r>
              <a:rPr lang="it-IT" sz="3200" dirty="0"/>
              <a:t> 19.30-22.00 - </a:t>
            </a:r>
            <a:r>
              <a:rPr lang="it-IT" sz="3200" b="1" dirty="0" err="1"/>
              <a:t>Obicà</a:t>
            </a:r>
            <a:r>
              <a:rPr lang="it-IT" sz="3200" b="1" dirty="0"/>
              <a:t> Mozzarella Bar – via Roma 143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A45263-2B21-E78B-45FC-AB5AB3C6CA28}"/>
              </a:ext>
            </a:extLst>
          </p:cNvPr>
          <p:cNvSpPr txBox="1">
            <a:spLocks/>
          </p:cNvSpPr>
          <p:nvPr/>
        </p:nvSpPr>
        <p:spPr>
          <a:xfrm>
            <a:off x="838200" y="428387"/>
            <a:ext cx="10515600" cy="1061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Social events: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A1636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Social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1636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Dinner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A16368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E9673E-8859-47CE-13B5-7BB2193B4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048" b="23041"/>
          <a:stretch>
            <a:fillRect/>
          </a:stretch>
        </p:blipFill>
        <p:spPr>
          <a:xfrm>
            <a:off x="1032946" y="1727201"/>
            <a:ext cx="10089199" cy="4038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7641B70-0C36-28CE-DEF3-4A108D1E9323}"/>
              </a:ext>
            </a:extLst>
          </p:cNvPr>
          <p:cNvSpPr txBox="1">
            <a:spLocks/>
          </p:cNvSpPr>
          <p:nvPr/>
        </p:nvSpPr>
        <p:spPr>
          <a:xfrm>
            <a:off x="9480789" y="2082800"/>
            <a:ext cx="2276231" cy="2146300"/>
          </a:xfrm>
          <a:prstGeom prst="ellipse">
            <a:avLst/>
          </a:prstGeom>
          <a:solidFill>
            <a:srgbClr val="FDDB1B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Bring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badge!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488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02302-F1FA-76AA-87C8-E0EA8089B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Cagliari walking tour: On Wednesday </a:t>
            </a:r>
            <a:r>
              <a:rPr lang="it-IT" b="1" dirty="0" err="1"/>
              <a:t>afternoon</a:t>
            </a:r>
            <a:r>
              <a:rPr lang="it-IT" b="1" dirty="0"/>
              <a:t> </a:t>
            </a:r>
            <a:r>
              <a:rPr lang="it-IT" dirty="0"/>
              <a:t>– </a:t>
            </a:r>
            <a:r>
              <a:rPr lang="it-IT" b="1" dirty="0"/>
              <a:t>from 3.00 PM</a:t>
            </a:r>
          </a:p>
          <a:p>
            <a:pPr lvl="1"/>
            <a:r>
              <a:rPr lang="it-IT" dirty="0" err="1"/>
              <a:t>Participants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divided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groups, and </a:t>
            </a:r>
            <a:r>
              <a:rPr lang="it-IT" dirty="0" err="1"/>
              <a:t>assigned</a:t>
            </a:r>
            <a:r>
              <a:rPr lang="it-IT" dirty="0"/>
              <a:t> to a guide</a:t>
            </a:r>
          </a:p>
          <a:p>
            <a:pPr lvl="1"/>
            <a:r>
              <a:rPr lang="it-IT" dirty="0"/>
              <a:t>Tours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starting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intervals</a:t>
            </a:r>
            <a:r>
              <a:rPr lang="it-IT" dirty="0"/>
              <a:t> to </a:t>
            </a:r>
            <a:r>
              <a:rPr lang="it-IT" dirty="0" err="1"/>
              <a:t>avoid</a:t>
            </a:r>
            <a:r>
              <a:rPr lang="it-IT" dirty="0"/>
              <a:t> </a:t>
            </a:r>
            <a:r>
              <a:rPr lang="it-IT" dirty="0" err="1"/>
              <a:t>queues</a:t>
            </a:r>
            <a:r>
              <a:rPr lang="it-IT" dirty="0"/>
              <a:t> </a:t>
            </a:r>
          </a:p>
          <a:p>
            <a:pPr lvl="1"/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u="sng" dirty="0"/>
              <a:t>major</a:t>
            </a:r>
            <a:r>
              <a:rPr lang="it-IT" dirty="0"/>
              <a:t> </a:t>
            </a:r>
            <a:r>
              <a:rPr lang="it-IT" dirty="0" err="1"/>
              <a:t>issues</a:t>
            </a:r>
            <a:r>
              <a:rPr lang="it-IT" dirty="0"/>
              <a:t> with the timing of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assigned</a:t>
            </a:r>
            <a:r>
              <a:rPr lang="it-IT" dirty="0"/>
              <a:t> group, contact the </a:t>
            </a:r>
            <a:r>
              <a:rPr lang="it-IT" dirty="0" err="1"/>
              <a:t>secretariat</a:t>
            </a:r>
            <a:r>
              <a:rPr lang="it-IT" dirty="0"/>
              <a:t> ASAP to be </a:t>
            </a:r>
            <a:r>
              <a:rPr lang="it-IT" dirty="0" err="1"/>
              <a:t>reassigned</a:t>
            </a:r>
            <a:endParaRPr lang="it-IT" dirty="0"/>
          </a:p>
          <a:p>
            <a:pPr lvl="1"/>
            <a:r>
              <a:rPr lang="it-IT" dirty="0"/>
              <a:t>The city tour </a:t>
            </a:r>
            <a:r>
              <a:rPr lang="it-IT" dirty="0" err="1"/>
              <a:t>will</a:t>
            </a:r>
            <a:r>
              <a:rPr lang="it-IT" dirty="0"/>
              <a:t> take </a:t>
            </a:r>
            <a:r>
              <a:rPr lang="it-IT" dirty="0" err="1"/>
              <a:t>about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hours: </a:t>
            </a:r>
            <a:r>
              <a:rPr lang="it-IT" dirty="0" err="1"/>
              <a:t>don’t</a:t>
            </a:r>
            <a:r>
              <a:rPr lang="it-IT" dirty="0"/>
              <a:t> </a:t>
            </a:r>
            <a:r>
              <a:rPr lang="it-IT" dirty="0" err="1"/>
              <a:t>forget</a:t>
            </a:r>
            <a:r>
              <a:rPr lang="it-IT" dirty="0"/>
              <a:t> to </a:t>
            </a:r>
            <a:r>
              <a:rPr lang="it-IT" dirty="0" err="1"/>
              <a:t>wear</a:t>
            </a:r>
            <a:r>
              <a:rPr lang="it-IT" dirty="0"/>
              <a:t> </a:t>
            </a:r>
            <a:r>
              <a:rPr lang="it-IT" dirty="0" err="1"/>
              <a:t>comfortable</a:t>
            </a:r>
            <a:r>
              <a:rPr lang="it-IT" dirty="0"/>
              <a:t> </a:t>
            </a:r>
            <a:r>
              <a:rPr lang="it-IT" dirty="0" err="1"/>
              <a:t>shoes</a:t>
            </a:r>
            <a:r>
              <a:rPr lang="it-IT" dirty="0"/>
              <a:t>!</a:t>
            </a:r>
          </a:p>
          <a:p>
            <a:endParaRPr lang="it-IT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E3D1B7-1D17-78CA-AF25-34A99342B37F}"/>
              </a:ext>
            </a:extLst>
          </p:cNvPr>
          <p:cNvSpPr txBox="1">
            <a:spLocks/>
          </p:cNvSpPr>
          <p:nvPr/>
        </p:nvSpPr>
        <p:spPr>
          <a:xfrm>
            <a:off x="838200" y="428387"/>
            <a:ext cx="10515600" cy="1061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Social events: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A1636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Cagliari Walking Tour</a:t>
            </a:r>
          </a:p>
        </p:txBody>
      </p:sp>
    </p:spTree>
    <p:extLst>
      <p:ext uri="{BB962C8B-B14F-4D97-AF65-F5344CB8AC3E}">
        <p14:creationId xmlns:p14="http://schemas.microsoft.com/office/powerpoint/2010/main" val="3231542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0B6A92C-A3C6-B34F-B275-D8566501F34C}"/>
              </a:ext>
            </a:extLst>
          </p:cNvPr>
          <p:cNvSpPr txBox="1">
            <a:spLocks/>
          </p:cNvSpPr>
          <p:nvPr/>
        </p:nvSpPr>
        <p:spPr>
          <a:xfrm>
            <a:off x="1676400" y="3533785"/>
            <a:ext cx="104245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Enjoy the programme!</a:t>
            </a:r>
          </a:p>
        </p:txBody>
      </p:sp>
    </p:spTree>
    <p:extLst>
      <p:ext uri="{BB962C8B-B14F-4D97-AF65-F5344CB8AC3E}">
        <p14:creationId xmlns:p14="http://schemas.microsoft.com/office/powerpoint/2010/main" val="3168048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50;p4" descr="Immagine che contiene cerchio, Arte bambini&#10;&#10;Descrizione generata automaticamente">
            <a:extLst>
              <a:ext uri="{FF2B5EF4-FFF2-40B4-BE49-F238E27FC236}">
                <a16:creationId xmlns:a16="http://schemas.microsoft.com/office/drawing/2014/main" id="{4AEF2981-B6DD-BB4B-A47C-199AEE296F2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17374" y="1119513"/>
            <a:ext cx="4086552" cy="4212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Google Shape;151;p4">
            <a:extLst>
              <a:ext uri="{FF2B5EF4-FFF2-40B4-BE49-F238E27FC236}">
                <a16:creationId xmlns:a16="http://schemas.microsoft.com/office/drawing/2014/main" id="{AF601C7F-A6C8-C245-94D3-4AE471B28C4F}"/>
              </a:ext>
            </a:extLst>
          </p:cNvPr>
          <p:cNvSpPr txBox="1"/>
          <p:nvPr/>
        </p:nvSpPr>
        <p:spPr>
          <a:xfrm>
            <a:off x="97971" y="4597006"/>
            <a:ext cx="5159829" cy="1374695"/>
          </a:xfrm>
          <a:prstGeom prst="rect">
            <a:avLst/>
          </a:prstGeom>
          <a:solidFill>
            <a:srgbClr val="5375B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u="none" strike="noStrike" cap="none" dirty="0">
                <a:solidFill>
                  <a:srgbClr val="FDDB1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765</a:t>
            </a:r>
            <a:r>
              <a:rPr lang="en-GB" sz="2000" b="1" u="none" strike="noStrike" cap="none" noProof="0" dirty="0">
                <a:solidFill>
                  <a:srgbClr val="FDDB1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Data and Service Providers</a:t>
            </a:r>
            <a:endParaRPr lang="en-GB" sz="2000" noProof="0" dirty="0">
              <a:solidFill>
                <a:srgbClr val="FDDB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noProof="0" dirty="0">
                <a:solidFill>
                  <a:srgbClr val="FDDB1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172 </a:t>
            </a:r>
            <a:r>
              <a:rPr lang="en-GB" sz="2000" b="1" u="none" strike="noStrike" cap="none" noProof="0" dirty="0">
                <a:solidFill>
                  <a:srgbClr val="FDDB1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Research </a:t>
            </a:r>
            <a:r>
              <a:rPr lang="en-GB" sz="2000" b="1" noProof="0" dirty="0">
                <a:solidFill>
                  <a:srgbClr val="FDDB1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</a:t>
            </a:r>
            <a:r>
              <a:rPr lang="en-GB" sz="2000" b="1" u="none" strike="noStrike" cap="none" noProof="0" dirty="0">
                <a:solidFill>
                  <a:srgbClr val="FDDB1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rganisations </a:t>
            </a:r>
            <a:endParaRPr lang="en-GB" sz="2000" noProof="0" dirty="0">
              <a:solidFill>
                <a:srgbClr val="FDDB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u="none" strike="noStrike" cap="none" noProof="0" dirty="0">
                <a:solidFill>
                  <a:srgbClr val="FDDB1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26 European Countries</a:t>
            </a:r>
          </a:p>
          <a:p>
            <a:pPr marL="0" marR="0" lvl="0" indent="0" algn="ctr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DDB1B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10+1 Scientific Domains</a:t>
            </a:r>
            <a:endParaRPr lang="en-GB" sz="2000" noProof="0" dirty="0">
              <a:solidFill>
                <a:srgbClr val="FDDB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noProof="0" dirty="0">
                <a:solidFill>
                  <a:srgbClr val="FDDB1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5 International Organizations</a:t>
            </a:r>
            <a:endParaRPr lang="en-GB" sz="2000" noProof="0" dirty="0">
              <a:solidFill>
                <a:srgbClr val="FDDB1B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52457C96-13BC-75A8-7595-526F9252B3C9}"/>
              </a:ext>
            </a:extLst>
          </p:cNvPr>
          <p:cNvSpPr txBox="1"/>
          <p:nvPr/>
        </p:nvSpPr>
        <p:spPr>
          <a:xfrm>
            <a:off x="4921105" y="1288320"/>
            <a:ext cx="657557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indent="-17303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EPOS brings together c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ountries and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aggregates research communities around the paradigm of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Science </a:t>
            </a:r>
          </a:p>
          <a:p>
            <a:pPr marL="173038" indent="-17303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EPOS integrates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DATA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generated across Europe and across disciplines making them </a:t>
            </a:r>
            <a:r>
              <a:rPr lang="en-GB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universally accessible</a:t>
            </a:r>
          </a:p>
          <a:p>
            <a:pPr marL="173038" indent="-17303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EPOS enables excellent science and innovation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47D2D0-DDAB-C1AC-FA68-0F1A7E28F4B1}"/>
              </a:ext>
            </a:extLst>
          </p:cNvPr>
          <p:cNvSpPr txBox="1"/>
          <p:nvPr/>
        </p:nvSpPr>
        <p:spPr>
          <a:xfrm>
            <a:off x="5257800" y="4597006"/>
            <a:ext cx="6275388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400" b="1" dirty="0">
                <a:solidFill>
                  <a:srgbClr val="A1636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EPOS is operated by an ERIC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400" b="1" dirty="0">
                <a:solidFill>
                  <a:srgbClr val="A1636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(European Research Infrastructure Consortium)</a:t>
            </a:r>
          </a:p>
        </p:txBody>
      </p:sp>
      <p:sp>
        <p:nvSpPr>
          <p:cNvPr id="2" name="Google Shape;243;p13">
            <a:extLst>
              <a:ext uri="{FF2B5EF4-FFF2-40B4-BE49-F238E27FC236}">
                <a16:creationId xmlns:a16="http://schemas.microsoft.com/office/drawing/2014/main" id="{BD40E3F2-4C75-2890-3D0D-48D55C6A914D}"/>
              </a:ext>
            </a:extLst>
          </p:cNvPr>
          <p:cNvSpPr txBox="1">
            <a:spLocks/>
          </p:cNvSpPr>
          <p:nvPr/>
        </p:nvSpPr>
        <p:spPr>
          <a:xfrm>
            <a:off x="658813" y="758434"/>
            <a:ext cx="10874375" cy="42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4763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000"/>
              <a:buFont typeface="Arial"/>
              <a:defRPr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+mj-ea"/>
                <a:cs typeface="+mj-cs"/>
                <a:sym typeface="Arial"/>
              </a:rPr>
              <a:t>EPOS is the reference RI for Solid Earth Sciences in Europe</a:t>
            </a:r>
          </a:p>
        </p:txBody>
      </p:sp>
    </p:spTree>
    <p:extLst>
      <p:ext uri="{BB962C8B-B14F-4D97-AF65-F5344CB8AC3E}">
        <p14:creationId xmlns:p14="http://schemas.microsoft.com/office/powerpoint/2010/main" val="786508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8;p4">
            <a:extLst>
              <a:ext uri="{FF2B5EF4-FFF2-40B4-BE49-F238E27FC236}">
                <a16:creationId xmlns:a16="http://schemas.microsoft.com/office/drawing/2014/main" id="{E49EFC84-E210-64E6-7BBD-A27FD4D94691}"/>
              </a:ext>
            </a:extLst>
          </p:cNvPr>
          <p:cNvSpPr/>
          <p:nvPr/>
        </p:nvSpPr>
        <p:spPr>
          <a:xfrm>
            <a:off x="658813" y="1298348"/>
            <a:ext cx="1083313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EPOS mission: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To establish a sustainable and long-term access 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en-GB" sz="2000" noProof="0" dirty="0">
                <a:latin typeface="Calibri"/>
                <a:ea typeface="Calibri"/>
                <a:cs typeface="Calibri"/>
                <a:sym typeface="Calibri"/>
              </a:rPr>
              <a:t> solid 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Earth science data and services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integrating diverse European Research Infrastructures under a common federated framework</a:t>
            </a:r>
            <a:endParaRPr sz="2000" dirty="0"/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83362F4A-3B3E-CFEA-F1B4-7CC4577B90EC}"/>
              </a:ext>
            </a:extLst>
          </p:cNvPr>
          <p:cNvSpPr txBox="1"/>
          <p:nvPr/>
        </p:nvSpPr>
        <p:spPr>
          <a:xfrm>
            <a:off x="7611936" y="2170382"/>
            <a:ext cx="4111975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477D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EPOS Platform fully operational</a:t>
            </a: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Providing open access </a:t>
            </a: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to harmonized and interoperable </a:t>
            </a: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scientific data and products</a:t>
            </a:r>
          </a:p>
        </p:txBody>
      </p:sp>
      <p:pic>
        <p:nvPicPr>
          <p:cNvPr id="3" name="Immagine 2" descr="Immagine che contiene mappa, schermata, testo&#10;&#10;Il contenuto generato dall'IA potrebbe non essere corretto.">
            <a:extLst>
              <a:ext uri="{FF2B5EF4-FFF2-40B4-BE49-F238E27FC236}">
                <a16:creationId xmlns:a16="http://schemas.microsoft.com/office/drawing/2014/main" id="{70E6F26C-3DEE-1FEE-6D7E-944D3ADB7C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892" y="3389660"/>
            <a:ext cx="3357053" cy="1888342"/>
          </a:xfrm>
          <a:prstGeom prst="rect">
            <a:avLst/>
          </a:prstGeom>
        </p:spPr>
      </p:pic>
      <p:sp>
        <p:nvSpPr>
          <p:cNvPr id="7" name="Freccia su 6">
            <a:extLst>
              <a:ext uri="{FF2B5EF4-FFF2-40B4-BE49-F238E27FC236}">
                <a16:creationId xmlns:a16="http://schemas.microsoft.com/office/drawing/2014/main" id="{F7C6F630-46C7-14DC-360B-5CA6A33FFF32}"/>
              </a:ext>
            </a:extLst>
          </p:cNvPr>
          <p:cNvSpPr/>
          <p:nvPr/>
        </p:nvSpPr>
        <p:spPr>
          <a:xfrm>
            <a:off x="1477320" y="5101721"/>
            <a:ext cx="484632" cy="718013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ccia su 10">
            <a:extLst>
              <a:ext uri="{FF2B5EF4-FFF2-40B4-BE49-F238E27FC236}">
                <a16:creationId xmlns:a16="http://schemas.microsoft.com/office/drawing/2014/main" id="{71A236DE-00A8-B2E0-7A99-F575B7DE3245}"/>
              </a:ext>
            </a:extLst>
          </p:cNvPr>
          <p:cNvSpPr/>
          <p:nvPr/>
        </p:nvSpPr>
        <p:spPr>
          <a:xfrm>
            <a:off x="2724447" y="5183702"/>
            <a:ext cx="484632" cy="634253"/>
          </a:xfrm>
          <a:prstGeom prst="upArrow">
            <a:avLst/>
          </a:prstGeom>
          <a:solidFill>
            <a:srgbClr val="C619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ccia su 11">
            <a:extLst>
              <a:ext uri="{FF2B5EF4-FFF2-40B4-BE49-F238E27FC236}">
                <a16:creationId xmlns:a16="http://schemas.microsoft.com/office/drawing/2014/main" id="{C6CD1DEB-E1A7-637C-C242-B6D65F5B56AA}"/>
              </a:ext>
            </a:extLst>
          </p:cNvPr>
          <p:cNvSpPr/>
          <p:nvPr/>
        </p:nvSpPr>
        <p:spPr>
          <a:xfrm>
            <a:off x="3989470" y="5183702"/>
            <a:ext cx="484632" cy="634253"/>
          </a:xfrm>
          <a:prstGeom prst="upArrow">
            <a:avLst/>
          </a:prstGeom>
          <a:solidFill>
            <a:srgbClr val="8B1F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ccia su 12">
            <a:extLst>
              <a:ext uri="{FF2B5EF4-FFF2-40B4-BE49-F238E27FC236}">
                <a16:creationId xmlns:a16="http://schemas.microsoft.com/office/drawing/2014/main" id="{C13EFD10-C13C-308A-0FF0-A7DBE0AE383C}"/>
              </a:ext>
            </a:extLst>
          </p:cNvPr>
          <p:cNvSpPr/>
          <p:nvPr/>
        </p:nvSpPr>
        <p:spPr>
          <a:xfrm>
            <a:off x="5467491" y="4975597"/>
            <a:ext cx="484632" cy="858417"/>
          </a:xfrm>
          <a:prstGeom prst="upArrow">
            <a:avLst/>
          </a:prstGeom>
          <a:solidFill>
            <a:srgbClr val="1656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A1B9F9F-FEA7-1F82-C7D8-A9ABEAFF0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400" y="1684741"/>
            <a:ext cx="7702139" cy="385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Google Shape;243;p13">
            <a:extLst>
              <a:ext uri="{FF2B5EF4-FFF2-40B4-BE49-F238E27FC236}">
                <a16:creationId xmlns:a16="http://schemas.microsoft.com/office/drawing/2014/main" id="{BD73516B-21D9-5045-8DBF-4F579C062EE7}"/>
              </a:ext>
            </a:extLst>
          </p:cNvPr>
          <p:cNvSpPr txBox="1">
            <a:spLocks/>
          </p:cNvSpPr>
          <p:nvPr/>
        </p:nvSpPr>
        <p:spPr>
          <a:xfrm>
            <a:off x="0" y="745182"/>
            <a:ext cx="12191999" cy="42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4763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000"/>
              <a:buFont typeface="Arial"/>
              <a:defRPr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+mj-ea"/>
                <a:cs typeface="+mj-cs"/>
                <a:sym typeface="Arial"/>
              </a:rPr>
              <a:t>A long journey … to arrive where we are today</a:t>
            </a:r>
          </a:p>
        </p:txBody>
      </p:sp>
    </p:spTree>
    <p:extLst>
      <p:ext uri="{BB962C8B-B14F-4D97-AF65-F5344CB8AC3E}">
        <p14:creationId xmlns:p14="http://schemas.microsoft.com/office/powerpoint/2010/main" val="164798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715E8C69-E262-1196-5C00-849B04BACEA8}"/>
              </a:ext>
            </a:extLst>
          </p:cNvPr>
          <p:cNvGrpSpPr/>
          <p:nvPr/>
        </p:nvGrpSpPr>
        <p:grpSpPr>
          <a:xfrm>
            <a:off x="3498626" y="1632669"/>
            <a:ext cx="6031853" cy="3873126"/>
            <a:chOff x="3287692" y="1146575"/>
            <a:chExt cx="6660000" cy="4321077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F75FF694-4AC3-A10C-484A-7D5EC8470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7692" y="1146575"/>
              <a:ext cx="6660000" cy="4321077"/>
            </a:xfrm>
            <a:prstGeom prst="rect">
              <a:avLst/>
            </a:prstGeom>
          </p:spPr>
        </p:pic>
        <p:sp>
          <p:nvSpPr>
            <p:cNvPr id="12" name="Google Shape;111;p8">
              <a:extLst>
                <a:ext uri="{FF2B5EF4-FFF2-40B4-BE49-F238E27FC236}">
                  <a16:creationId xmlns:a16="http://schemas.microsoft.com/office/drawing/2014/main" id="{781D9023-C9F0-AF72-48BD-A54C8AE9668D}"/>
                </a:ext>
              </a:extLst>
            </p:cNvPr>
            <p:cNvSpPr txBox="1"/>
            <p:nvPr/>
          </p:nvSpPr>
          <p:spPr>
            <a:xfrm>
              <a:off x="6735429" y="1862249"/>
              <a:ext cx="2683239" cy="446339"/>
            </a:xfrm>
            <a:prstGeom prst="rect">
              <a:avLst/>
            </a:prstGeom>
            <a:solidFill>
              <a:srgbClr val="CDDA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 dirty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DATA Access </a:t>
              </a:r>
              <a:endParaRPr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" name="Google Shape;111;p8">
              <a:extLst>
                <a:ext uri="{FF2B5EF4-FFF2-40B4-BE49-F238E27FC236}">
                  <a16:creationId xmlns:a16="http://schemas.microsoft.com/office/drawing/2014/main" id="{528801CE-F455-2BAE-75E1-49205B7CD8BF}"/>
                </a:ext>
              </a:extLst>
            </p:cNvPr>
            <p:cNvSpPr txBox="1"/>
            <p:nvPr/>
          </p:nvSpPr>
          <p:spPr>
            <a:xfrm>
              <a:off x="3639112" y="1855472"/>
              <a:ext cx="2683239" cy="4463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 dirty="0">
                  <a:solidFill>
                    <a:srgbClr val="477D8F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r>
                <a:rPr lang="en-GB" sz="2000" b="1" dirty="0">
                  <a:solidFill>
                    <a:srgbClr val="0332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2000" b="1" dirty="0">
                  <a:solidFill>
                    <a:srgbClr val="477D8F"/>
                  </a:solidFill>
                  <a:latin typeface="Calibri"/>
                  <a:ea typeface="Calibri"/>
                  <a:cs typeface="Calibri"/>
                  <a:sym typeface="Calibri"/>
                </a:rPr>
                <a:t>Integration</a:t>
              </a:r>
              <a:r>
                <a:rPr lang="en-GB" sz="2000" b="1" dirty="0">
                  <a:solidFill>
                    <a:srgbClr val="0332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2000" dirty="0">
                <a:solidFill>
                  <a:srgbClr val="0332FF"/>
                </a:solidFill>
              </a:endParaRPr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149FA174-FAC4-6E46-BA48-14C85FBC291B}"/>
              </a:ext>
            </a:extLst>
          </p:cNvPr>
          <p:cNvSpPr/>
          <p:nvPr/>
        </p:nvSpPr>
        <p:spPr>
          <a:xfrm>
            <a:off x="402230" y="3742592"/>
            <a:ext cx="2863123" cy="584735"/>
          </a:xfrm>
          <a:prstGeom prst="rect">
            <a:avLst/>
          </a:prstGeom>
          <a:solidFill>
            <a:srgbClr val="F5ECEA"/>
          </a:solidFill>
          <a:ln w="38100">
            <a:solidFill>
              <a:srgbClr val="9C6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C392AD26-99E6-394D-B937-567947A10C50}"/>
              </a:ext>
            </a:extLst>
          </p:cNvPr>
          <p:cNvSpPr/>
          <p:nvPr/>
        </p:nvSpPr>
        <p:spPr>
          <a:xfrm>
            <a:off x="9051351" y="2074616"/>
            <a:ext cx="2346144" cy="1077218"/>
          </a:xfrm>
          <a:prstGeom prst="rect">
            <a:avLst/>
          </a:prstGeom>
          <a:solidFill>
            <a:srgbClr val="F0F1F7"/>
          </a:solidFill>
          <a:ln w="38100">
            <a:solidFill>
              <a:srgbClr val="477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A3B1745-6874-8C44-82D8-885540AFAB19}"/>
              </a:ext>
            </a:extLst>
          </p:cNvPr>
          <p:cNvSpPr/>
          <p:nvPr/>
        </p:nvSpPr>
        <p:spPr>
          <a:xfrm>
            <a:off x="9063047" y="4565330"/>
            <a:ext cx="2887389" cy="1131215"/>
          </a:xfrm>
          <a:prstGeom prst="rect">
            <a:avLst/>
          </a:prstGeom>
          <a:solidFill>
            <a:srgbClr val="FEFAEE"/>
          </a:solidFill>
          <a:ln w="38100">
            <a:solidFill>
              <a:srgbClr val="F6D7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Google Shape;118;p9">
            <a:extLst>
              <a:ext uri="{FF2B5EF4-FFF2-40B4-BE49-F238E27FC236}">
                <a16:creationId xmlns:a16="http://schemas.microsoft.com/office/drawing/2014/main" id="{A0200C2E-D27E-5F18-9BFA-87C2F5674CE0}"/>
              </a:ext>
            </a:extLst>
          </p:cNvPr>
          <p:cNvSpPr/>
          <p:nvPr/>
        </p:nvSpPr>
        <p:spPr>
          <a:xfrm>
            <a:off x="402230" y="3742592"/>
            <a:ext cx="2863123" cy="584735"/>
          </a:xfrm>
          <a:prstGeom prst="rect">
            <a:avLst/>
          </a:prstGeom>
          <a:noFill/>
          <a:ln>
            <a:solidFill>
              <a:srgbClr val="A16368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600" b="1" dirty="0"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NRIs generate and manage data for science and society</a:t>
            </a:r>
          </a:p>
        </p:txBody>
      </p:sp>
      <p:pic>
        <p:nvPicPr>
          <p:cNvPr id="5" name="Google Shape;113;p8">
            <a:extLst>
              <a:ext uri="{FF2B5EF4-FFF2-40B4-BE49-F238E27FC236}">
                <a16:creationId xmlns:a16="http://schemas.microsoft.com/office/drawing/2014/main" id="{9F3C6044-FAE6-177E-D49D-A582D389C20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48"/>
          <a:stretch/>
        </p:blipFill>
        <p:spPr>
          <a:xfrm rot="5400000">
            <a:off x="1405425" y="1659420"/>
            <a:ext cx="909740" cy="309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9;p8">
            <a:extLst>
              <a:ext uri="{FF2B5EF4-FFF2-40B4-BE49-F238E27FC236}">
                <a16:creationId xmlns:a16="http://schemas.microsoft.com/office/drawing/2014/main" id="{33CFCD31-2288-7529-208F-49EBD556D127}"/>
              </a:ext>
            </a:extLst>
          </p:cNvPr>
          <p:cNvSpPr txBox="1"/>
          <p:nvPr/>
        </p:nvSpPr>
        <p:spPr>
          <a:xfrm>
            <a:off x="538897" y="2268076"/>
            <a:ext cx="258978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A16368"/>
                </a:solidFill>
                <a:latin typeface="Calibri"/>
                <a:ea typeface="Calibri"/>
                <a:cs typeface="Calibri"/>
                <a:sym typeface="Calibri"/>
              </a:rPr>
              <a:t>DATA Generation</a:t>
            </a:r>
            <a:endParaRPr sz="2000" dirty="0">
              <a:solidFill>
                <a:srgbClr val="A16368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769D644-E96C-3649-A8CC-00F2C6029EFE}"/>
              </a:ext>
            </a:extLst>
          </p:cNvPr>
          <p:cNvSpPr/>
          <p:nvPr/>
        </p:nvSpPr>
        <p:spPr>
          <a:xfrm>
            <a:off x="9091107" y="2077877"/>
            <a:ext cx="23999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ICSs integrate data and services and make them </a:t>
            </a:r>
            <a:r>
              <a:rPr lang="en-US" sz="1600" b="1" dirty="0" err="1"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FAIRly</a:t>
            </a:r>
            <a:r>
              <a:rPr lang="en-US" sz="1600" b="1" dirty="0"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 accessible </a:t>
            </a:r>
            <a:r>
              <a:rPr lang="en-GB" sz="1600" b="1" dirty="0"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through a single-access point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97FCF75C-3833-C0AA-111F-61A1BF09F54C}"/>
              </a:ext>
            </a:extLst>
          </p:cNvPr>
          <p:cNvGrpSpPr/>
          <p:nvPr/>
        </p:nvGrpSpPr>
        <p:grpSpPr>
          <a:xfrm>
            <a:off x="374693" y="4995225"/>
            <a:ext cx="6153747" cy="830957"/>
            <a:chOff x="1871890" y="5340704"/>
            <a:chExt cx="6721175" cy="604907"/>
          </a:xfrm>
        </p:grpSpPr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21D5A869-761B-9C41-85A9-06961710BCBA}"/>
                </a:ext>
              </a:extLst>
            </p:cNvPr>
            <p:cNvSpPr/>
            <p:nvPr/>
          </p:nvSpPr>
          <p:spPr>
            <a:xfrm>
              <a:off x="2005023" y="5354300"/>
              <a:ext cx="6588042" cy="58000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A2C0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Google Shape;96;p5">
              <a:extLst>
                <a:ext uri="{FF2B5EF4-FFF2-40B4-BE49-F238E27FC236}">
                  <a16:creationId xmlns:a16="http://schemas.microsoft.com/office/drawing/2014/main" id="{3571361F-2A05-5749-AC91-F39C26766141}"/>
                </a:ext>
              </a:extLst>
            </p:cNvPr>
            <p:cNvSpPr/>
            <p:nvPr/>
          </p:nvSpPr>
          <p:spPr>
            <a:xfrm>
              <a:off x="1871890" y="5340704"/>
              <a:ext cx="6664811" cy="6049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GB" sz="1600" dirty="0">
                  <a:latin typeface="Calibri" panose="020F0502020204030204" pitchFamily="34" charset="0"/>
                  <a:ea typeface="Open Sans SemiBold" panose="020B0606030504020204" pitchFamily="34" charset="0"/>
                  <a:cs typeface="Calibri" panose="020F0502020204030204" pitchFamily="34" charset="0"/>
                </a:rPr>
                <a:t>TCSs provide the governance framework necessary to ensure that data and metadata, from different sources and in different formats, are harmonised and made accessible through services on the Platform</a:t>
              </a:r>
            </a:p>
          </p:txBody>
        </p:sp>
      </p:grpSp>
      <p:sp>
        <p:nvSpPr>
          <p:cNvPr id="11" name="Rettangolo 10">
            <a:extLst>
              <a:ext uri="{FF2B5EF4-FFF2-40B4-BE49-F238E27FC236}">
                <a16:creationId xmlns:a16="http://schemas.microsoft.com/office/drawing/2014/main" id="{79090706-27BE-9840-9095-80C9FD1055B5}"/>
              </a:ext>
            </a:extLst>
          </p:cNvPr>
          <p:cNvSpPr/>
          <p:nvPr/>
        </p:nvSpPr>
        <p:spPr>
          <a:xfrm>
            <a:off x="9076300" y="4604172"/>
            <a:ext cx="30276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Users exploit the EPOS Platform to access, visualise, combine, download data from different scientific domains</a:t>
            </a:r>
            <a:endParaRPr lang="en-GB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60285CD-8AB1-29D7-AA1B-578C677EFFD6}"/>
              </a:ext>
            </a:extLst>
          </p:cNvPr>
          <p:cNvSpPr txBox="1"/>
          <p:nvPr/>
        </p:nvSpPr>
        <p:spPr>
          <a:xfrm>
            <a:off x="658814" y="1166316"/>
            <a:ext cx="10837861" cy="608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GB" b="1" dirty="0">
                <a:solidFill>
                  <a:srgbClr val="477D8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EPOS has been built by assembling key elements </a:t>
            </a:r>
          </a:p>
          <a:p>
            <a:pPr algn="ctr">
              <a:lnSpc>
                <a:spcPts val="2000"/>
              </a:lnSpc>
            </a:pPr>
            <a:r>
              <a:rPr lang="en-GB" b="1" dirty="0">
                <a:solidFill>
                  <a:srgbClr val="477D8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allow the whole system to work as a single, but distributed, sustainable research infrastructure</a:t>
            </a:r>
            <a:endParaRPr lang="it-IT" dirty="0">
              <a:solidFill>
                <a:srgbClr val="477D8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43;p13">
            <a:extLst>
              <a:ext uri="{FF2B5EF4-FFF2-40B4-BE49-F238E27FC236}">
                <a16:creationId xmlns:a16="http://schemas.microsoft.com/office/drawing/2014/main" id="{F58E7B41-190B-D96F-4216-4E0B11D87433}"/>
              </a:ext>
            </a:extLst>
          </p:cNvPr>
          <p:cNvSpPr txBox="1">
            <a:spLocks/>
          </p:cNvSpPr>
          <p:nvPr/>
        </p:nvSpPr>
        <p:spPr>
          <a:xfrm>
            <a:off x="658813" y="745182"/>
            <a:ext cx="10837862" cy="42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4763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000"/>
              <a:buFont typeface="Arial"/>
              <a:defRPr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+mj-ea"/>
                <a:cs typeface="+mj-cs"/>
                <a:sym typeface="Arial"/>
              </a:rPr>
              <a:t>Functional Architecture</a:t>
            </a:r>
          </a:p>
        </p:txBody>
      </p:sp>
    </p:spTree>
    <p:extLst>
      <p:ext uri="{BB962C8B-B14F-4D97-AF65-F5344CB8AC3E}">
        <p14:creationId xmlns:p14="http://schemas.microsoft.com/office/powerpoint/2010/main" val="2640547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715E8C69-E262-1196-5C00-849B04BACEA8}"/>
              </a:ext>
            </a:extLst>
          </p:cNvPr>
          <p:cNvGrpSpPr/>
          <p:nvPr/>
        </p:nvGrpSpPr>
        <p:grpSpPr>
          <a:xfrm>
            <a:off x="3498626" y="1632669"/>
            <a:ext cx="6031853" cy="3873126"/>
            <a:chOff x="3287692" y="1146575"/>
            <a:chExt cx="6660000" cy="4321077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F75FF694-4AC3-A10C-484A-7D5EC8470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7692" y="1146575"/>
              <a:ext cx="6660000" cy="4321077"/>
            </a:xfrm>
            <a:prstGeom prst="rect">
              <a:avLst/>
            </a:prstGeom>
          </p:spPr>
        </p:pic>
        <p:sp>
          <p:nvSpPr>
            <p:cNvPr id="12" name="Google Shape;111;p8">
              <a:extLst>
                <a:ext uri="{FF2B5EF4-FFF2-40B4-BE49-F238E27FC236}">
                  <a16:creationId xmlns:a16="http://schemas.microsoft.com/office/drawing/2014/main" id="{781D9023-C9F0-AF72-48BD-A54C8AE9668D}"/>
                </a:ext>
              </a:extLst>
            </p:cNvPr>
            <p:cNvSpPr txBox="1"/>
            <p:nvPr/>
          </p:nvSpPr>
          <p:spPr>
            <a:xfrm>
              <a:off x="6735429" y="1862249"/>
              <a:ext cx="2683239" cy="446339"/>
            </a:xfrm>
            <a:prstGeom prst="rect">
              <a:avLst/>
            </a:prstGeom>
            <a:solidFill>
              <a:srgbClr val="CDDA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 dirty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DATA Access </a:t>
              </a:r>
              <a:endParaRPr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" name="Google Shape;111;p8">
              <a:extLst>
                <a:ext uri="{FF2B5EF4-FFF2-40B4-BE49-F238E27FC236}">
                  <a16:creationId xmlns:a16="http://schemas.microsoft.com/office/drawing/2014/main" id="{528801CE-F455-2BAE-75E1-49205B7CD8BF}"/>
                </a:ext>
              </a:extLst>
            </p:cNvPr>
            <p:cNvSpPr txBox="1"/>
            <p:nvPr/>
          </p:nvSpPr>
          <p:spPr>
            <a:xfrm>
              <a:off x="3639112" y="1855472"/>
              <a:ext cx="2683239" cy="4463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 dirty="0">
                  <a:solidFill>
                    <a:srgbClr val="477D8F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r>
                <a:rPr lang="en-GB" sz="2000" b="1" dirty="0">
                  <a:solidFill>
                    <a:srgbClr val="0332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2000" b="1" dirty="0">
                  <a:solidFill>
                    <a:srgbClr val="477D8F"/>
                  </a:solidFill>
                  <a:latin typeface="Calibri"/>
                  <a:ea typeface="Calibri"/>
                  <a:cs typeface="Calibri"/>
                  <a:sym typeface="Calibri"/>
                </a:rPr>
                <a:t>Integration</a:t>
              </a:r>
              <a:r>
                <a:rPr lang="en-GB" sz="2000" b="1" dirty="0">
                  <a:solidFill>
                    <a:srgbClr val="0332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2000" dirty="0">
                <a:solidFill>
                  <a:srgbClr val="0332FF"/>
                </a:solidFill>
              </a:endParaRPr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149FA174-FAC4-6E46-BA48-14C85FBC291B}"/>
              </a:ext>
            </a:extLst>
          </p:cNvPr>
          <p:cNvSpPr/>
          <p:nvPr/>
        </p:nvSpPr>
        <p:spPr>
          <a:xfrm>
            <a:off x="402230" y="3742592"/>
            <a:ext cx="2863123" cy="584735"/>
          </a:xfrm>
          <a:prstGeom prst="rect">
            <a:avLst/>
          </a:prstGeom>
          <a:solidFill>
            <a:srgbClr val="F5ECEA"/>
          </a:solidFill>
          <a:ln w="38100">
            <a:solidFill>
              <a:srgbClr val="9C6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C392AD26-99E6-394D-B937-567947A10C50}"/>
              </a:ext>
            </a:extLst>
          </p:cNvPr>
          <p:cNvSpPr/>
          <p:nvPr/>
        </p:nvSpPr>
        <p:spPr>
          <a:xfrm>
            <a:off x="9051351" y="2074616"/>
            <a:ext cx="2346144" cy="1077218"/>
          </a:xfrm>
          <a:prstGeom prst="rect">
            <a:avLst/>
          </a:prstGeom>
          <a:solidFill>
            <a:srgbClr val="F0F1F7"/>
          </a:solidFill>
          <a:ln w="38100">
            <a:solidFill>
              <a:srgbClr val="477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A3B1745-6874-8C44-82D8-885540AFAB19}"/>
              </a:ext>
            </a:extLst>
          </p:cNvPr>
          <p:cNvSpPr/>
          <p:nvPr/>
        </p:nvSpPr>
        <p:spPr>
          <a:xfrm>
            <a:off x="9063047" y="4565330"/>
            <a:ext cx="2887389" cy="1131215"/>
          </a:xfrm>
          <a:prstGeom prst="rect">
            <a:avLst/>
          </a:prstGeom>
          <a:solidFill>
            <a:srgbClr val="FEFAEE"/>
          </a:solidFill>
          <a:ln w="38100">
            <a:solidFill>
              <a:srgbClr val="F6D7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13;p8">
            <a:extLst>
              <a:ext uri="{FF2B5EF4-FFF2-40B4-BE49-F238E27FC236}">
                <a16:creationId xmlns:a16="http://schemas.microsoft.com/office/drawing/2014/main" id="{9F3C6044-FAE6-177E-D49D-A582D389C20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48"/>
          <a:stretch/>
        </p:blipFill>
        <p:spPr>
          <a:xfrm rot="5400000">
            <a:off x="1405425" y="1659420"/>
            <a:ext cx="909740" cy="309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9;p8">
            <a:extLst>
              <a:ext uri="{FF2B5EF4-FFF2-40B4-BE49-F238E27FC236}">
                <a16:creationId xmlns:a16="http://schemas.microsoft.com/office/drawing/2014/main" id="{33CFCD31-2288-7529-208F-49EBD556D127}"/>
              </a:ext>
            </a:extLst>
          </p:cNvPr>
          <p:cNvSpPr txBox="1"/>
          <p:nvPr/>
        </p:nvSpPr>
        <p:spPr>
          <a:xfrm>
            <a:off x="538897" y="2268076"/>
            <a:ext cx="258978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A16368"/>
                </a:solidFill>
                <a:latin typeface="Calibri"/>
                <a:ea typeface="Calibri"/>
                <a:cs typeface="Calibri"/>
                <a:sym typeface="Calibri"/>
              </a:rPr>
              <a:t>DATA Generation</a:t>
            </a:r>
            <a:endParaRPr sz="2000" dirty="0">
              <a:solidFill>
                <a:srgbClr val="A16368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1D5A869-761B-9C41-85A9-06961710BCBA}"/>
              </a:ext>
            </a:extLst>
          </p:cNvPr>
          <p:cNvSpPr/>
          <p:nvPr/>
        </p:nvSpPr>
        <p:spPr>
          <a:xfrm>
            <a:off x="496586" y="5057970"/>
            <a:ext cx="6031854" cy="7967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A2C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60285CD-8AB1-29D7-AA1B-578C677EFFD6}"/>
              </a:ext>
            </a:extLst>
          </p:cNvPr>
          <p:cNvSpPr txBox="1"/>
          <p:nvPr/>
        </p:nvSpPr>
        <p:spPr>
          <a:xfrm>
            <a:off x="658814" y="1166316"/>
            <a:ext cx="10837861" cy="608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GB" b="1" dirty="0">
                <a:solidFill>
                  <a:srgbClr val="477D8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EPOS has been built by assembling key elements </a:t>
            </a:r>
          </a:p>
          <a:p>
            <a:pPr algn="ctr">
              <a:lnSpc>
                <a:spcPts val="2000"/>
              </a:lnSpc>
            </a:pPr>
            <a:r>
              <a:rPr lang="en-GB" b="1" dirty="0">
                <a:solidFill>
                  <a:srgbClr val="477D8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allow the whole system to work as a single, but distributed, sustainable research infrastructure</a:t>
            </a:r>
            <a:endParaRPr lang="it-IT" dirty="0">
              <a:solidFill>
                <a:srgbClr val="477D8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43;p13">
            <a:extLst>
              <a:ext uri="{FF2B5EF4-FFF2-40B4-BE49-F238E27FC236}">
                <a16:creationId xmlns:a16="http://schemas.microsoft.com/office/drawing/2014/main" id="{F58E7B41-190B-D96F-4216-4E0B11D87433}"/>
              </a:ext>
            </a:extLst>
          </p:cNvPr>
          <p:cNvSpPr txBox="1">
            <a:spLocks/>
          </p:cNvSpPr>
          <p:nvPr/>
        </p:nvSpPr>
        <p:spPr>
          <a:xfrm>
            <a:off x="658813" y="745182"/>
            <a:ext cx="10837862" cy="42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4763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000"/>
              <a:buFont typeface="Arial"/>
              <a:defRPr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+mj-ea"/>
                <a:cs typeface="+mj-cs"/>
                <a:sym typeface="Arial"/>
              </a:rPr>
              <a:t>Functional Architecture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6947030A-8876-7442-A51D-D5C3E396F2CC}"/>
              </a:ext>
            </a:extLst>
          </p:cNvPr>
          <p:cNvSpPr/>
          <p:nvPr/>
        </p:nvSpPr>
        <p:spPr>
          <a:xfrm>
            <a:off x="9070168" y="4684465"/>
            <a:ext cx="2880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255838" algn="l"/>
                <a:tab pos="2344738" algn="l"/>
                <a:tab pos="2389188" algn="l"/>
              </a:tabLst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38,200+ visitors </a:t>
            </a:r>
          </a:p>
          <a:p>
            <a:pPr algn="ctr">
              <a:tabLst>
                <a:tab pos="2255838" algn="l"/>
                <a:tab pos="2344738" algn="l"/>
                <a:tab pos="2389188" algn="l"/>
              </a:tabLst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124 Countries</a:t>
            </a:r>
          </a:p>
          <a:p>
            <a:pPr algn="ctr">
              <a:tabLst>
                <a:tab pos="2255838" algn="l"/>
                <a:tab pos="2344738" algn="l"/>
                <a:tab pos="2389188" algn="l"/>
              </a:tabLst>
            </a:pPr>
            <a:r>
              <a:rPr lang="en-GB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(update: March 2026) 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CasellaDiTesto 28">
            <a:extLst>
              <a:ext uri="{FF2B5EF4-FFF2-40B4-BE49-F238E27FC236}">
                <a16:creationId xmlns:a16="http://schemas.microsoft.com/office/drawing/2014/main" id="{C195809B-32F7-6242-BF4C-97ECEC0E0204}"/>
              </a:ext>
            </a:extLst>
          </p:cNvPr>
          <p:cNvSpPr txBox="1"/>
          <p:nvPr/>
        </p:nvSpPr>
        <p:spPr>
          <a:xfrm>
            <a:off x="9070168" y="2443831"/>
            <a:ext cx="2327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  <a:sym typeface="Calibri"/>
              </a:rPr>
              <a:t>323 Services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2" name="CasellaDiTesto 22">
            <a:extLst>
              <a:ext uri="{FF2B5EF4-FFF2-40B4-BE49-F238E27FC236}">
                <a16:creationId xmlns:a16="http://schemas.microsoft.com/office/drawing/2014/main" id="{5661A901-62A3-C948-8831-743A8047CDDF}"/>
              </a:ext>
            </a:extLst>
          </p:cNvPr>
          <p:cNvSpPr txBox="1"/>
          <p:nvPr/>
        </p:nvSpPr>
        <p:spPr>
          <a:xfrm>
            <a:off x="370036" y="3711793"/>
            <a:ext cx="3039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A16368"/>
                </a:solidFill>
                <a:latin typeface="Calibri"/>
                <a:cs typeface="Calibri"/>
                <a:sym typeface="Calibri"/>
              </a:rPr>
              <a:t>765 Data &amp; Service Providers</a:t>
            </a:r>
            <a:endParaRPr lang="en-GB" b="1" dirty="0">
              <a:solidFill>
                <a:srgbClr val="A16368"/>
              </a:solidFill>
              <a:latin typeface="Calibri"/>
              <a:cs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A16368"/>
                </a:solidFill>
                <a:latin typeface="Calibri"/>
                <a:cs typeface="Calibri"/>
                <a:sym typeface="Calibri"/>
              </a:rPr>
              <a:t>172 Research Organisations </a:t>
            </a:r>
            <a:endParaRPr lang="en-GB" b="1" dirty="0">
              <a:solidFill>
                <a:srgbClr val="A16368"/>
              </a:solidFill>
              <a:latin typeface="Calibri"/>
              <a:cs typeface="Calibri"/>
            </a:endParaRPr>
          </a:p>
        </p:txBody>
      </p:sp>
      <p:sp>
        <p:nvSpPr>
          <p:cNvPr id="23" name="CasellaDiTesto 24">
            <a:extLst>
              <a:ext uri="{FF2B5EF4-FFF2-40B4-BE49-F238E27FC236}">
                <a16:creationId xmlns:a16="http://schemas.microsoft.com/office/drawing/2014/main" id="{D230D4B0-85CA-634D-8950-72A61C252042}"/>
              </a:ext>
            </a:extLst>
          </p:cNvPr>
          <p:cNvSpPr txBox="1"/>
          <p:nvPr/>
        </p:nvSpPr>
        <p:spPr>
          <a:xfrm>
            <a:off x="554673" y="4994681"/>
            <a:ext cx="59598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  <a:sym typeface="Calibri"/>
              </a:rPr>
              <a:t>10+1 Scientific Domains</a:t>
            </a:r>
          </a:p>
          <a:p>
            <a:pPr algn="ctr"/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  <a:sym typeface="Calibri"/>
              </a:rPr>
              <a:t>New Communities</a:t>
            </a:r>
          </a:p>
          <a:p>
            <a:pPr algn="ctr"/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  <a:sym typeface="Calibri"/>
              </a:rPr>
              <a:t>International Organizations</a:t>
            </a:r>
            <a:endParaRPr lang="en-GB" b="1" dirty="0">
              <a:solidFill>
                <a:schemeClr val="accent6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2763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BDD8C-C155-77DF-5A60-E3FE0DE3B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FF7AC441-F641-8C59-DD59-96B8FCA51F06}"/>
              </a:ext>
            </a:extLst>
          </p:cNvPr>
          <p:cNvSpPr txBox="1"/>
          <p:nvPr/>
        </p:nvSpPr>
        <p:spPr>
          <a:xfrm>
            <a:off x="5261113" y="1507628"/>
            <a:ext cx="62355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52400" algn="just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Currently, </a:t>
            </a:r>
            <a:r>
              <a:rPr lang="en-US" sz="2200" b="1" dirty="0">
                <a:solidFill>
                  <a:srgbClr val="477D8F"/>
                </a:solidFill>
                <a:latin typeface="Calibri"/>
                <a:ea typeface="Calibri"/>
                <a:cs typeface="Calibri"/>
              </a:rPr>
              <a:t>10+1 different solid Earth science disciplines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collaborate</a:t>
            </a:r>
            <a:r>
              <a:rPr lang="en-US" sz="2200" b="1" dirty="0">
                <a:solidFill>
                  <a:srgbClr val="0332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across EPOS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srgbClr val="477D8F"/>
                </a:solidFill>
                <a:latin typeface="Calibri"/>
                <a:cs typeface="Calibri"/>
              </a:rPr>
              <a:t>(Thematic </a:t>
            </a:r>
            <a:r>
              <a:rPr lang="en-US" sz="2200" b="1" dirty="0">
                <a:solidFill>
                  <a:srgbClr val="477D8F"/>
                </a:solidFill>
                <a:latin typeface="Calibri"/>
                <a:ea typeface="Calibri"/>
                <a:cs typeface="Calibri"/>
              </a:rPr>
              <a:t>Core Services, TCS)</a:t>
            </a:r>
          </a:p>
          <a:p>
            <a:pPr marL="285750" indent="-152400" algn="just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477D8F"/>
                </a:solidFill>
                <a:latin typeface="Calibri"/>
                <a:cs typeface="Calibri"/>
              </a:rPr>
              <a:t>TCSs are outside the ERIC perimeter</a:t>
            </a:r>
            <a:r>
              <a:rPr lang="en-US" sz="2200" dirty="0">
                <a:solidFill>
                  <a:srgbClr val="A16368"/>
                </a:solidFill>
                <a:latin typeface="Calibri"/>
                <a:cs typeface="Calibri"/>
              </a:rPr>
              <a:t>, </a:t>
            </a:r>
            <a:r>
              <a:rPr lang="en-US" sz="2200" dirty="0">
                <a:latin typeface="Calibri"/>
                <a:cs typeface="Calibri"/>
              </a:rPr>
              <a:t>they contribute to the data, product and service provision to EPOS, and they are represented in </a:t>
            </a:r>
            <a:r>
              <a:rPr lang="en-US" sz="2200" dirty="0">
                <a:solidFill>
                  <a:srgbClr val="477D8F"/>
                </a:solidFill>
                <a:latin typeface="Calibri"/>
                <a:cs typeface="Calibri"/>
              </a:rPr>
              <a:t>the </a:t>
            </a:r>
            <a:r>
              <a:rPr lang="en-US" sz="2200" b="1" dirty="0">
                <a:solidFill>
                  <a:srgbClr val="477D8F"/>
                </a:solidFill>
                <a:latin typeface="Calibri"/>
                <a:ea typeface="Calibri"/>
                <a:cs typeface="Calibri"/>
              </a:rPr>
              <a:t>Service Coordination Committee</a:t>
            </a:r>
          </a:p>
          <a:p>
            <a:pPr marL="285750" indent="-152400" algn="just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TCSs are </a:t>
            </a:r>
            <a:r>
              <a:rPr lang="en-US" sz="2200" b="1" dirty="0">
                <a:solidFill>
                  <a:srgbClr val="477D8F"/>
                </a:solidFill>
                <a:latin typeface="Calibri"/>
                <a:ea typeface="Calibri"/>
                <a:cs typeface="Calibri"/>
              </a:rPr>
              <a:t>technically coordinated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with the ICS for platform operation via the </a:t>
            </a:r>
            <a:r>
              <a:rPr lang="en-US" sz="2200" b="1" dirty="0">
                <a:solidFill>
                  <a:srgbClr val="477D8F"/>
                </a:solidFill>
                <a:latin typeface="Calibri"/>
                <a:ea typeface="Calibri"/>
                <a:cs typeface="Calibri"/>
              </a:rPr>
              <a:t>TCS-ICS interaction group </a:t>
            </a:r>
            <a:endParaRPr lang="en-US" sz="2200" b="1" dirty="0">
              <a:solidFill>
                <a:srgbClr val="477D8F"/>
              </a:solidFill>
              <a:latin typeface="Calibri"/>
              <a:cs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3C50BF5-892B-3466-B74A-45010EA6FA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54" y="1089025"/>
            <a:ext cx="4307451" cy="4866730"/>
          </a:xfrm>
          <a:prstGeom prst="rect">
            <a:avLst/>
          </a:prstGeom>
        </p:spPr>
      </p:pic>
      <p:sp>
        <p:nvSpPr>
          <p:cNvPr id="5" name="Google Shape;243;p13">
            <a:extLst>
              <a:ext uri="{FF2B5EF4-FFF2-40B4-BE49-F238E27FC236}">
                <a16:creationId xmlns:a16="http://schemas.microsoft.com/office/drawing/2014/main" id="{56B22E96-2C6F-05DC-CBF6-316B1A53E213}"/>
              </a:ext>
            </a:extLst>
          </p:cNvPr>
          <p:cNvSpPr txBox="1">
            <a:spLocks/>
          </p:cNvSpPr>
          <p:nvPr/>
        </p:nvSpPr>
        <p:spPr>
          <a:xfrm>
            <a:off x="0" y="745182"/>
            <a:ext cx="12191999" cy="42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4763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000"/>
              <a:buFont typeface="Arial"/>
              <a:defRPr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+mj-ea"/>
                <a:cs typeface="+mj-cs"/>
                <a:sym typeface="Arial"/>
              </a:rPr>
              <a:t>The EPOS Thematic Core Services</a:t>
            </a:r>
          </a:p>
        </p:txBody>
      </p:sp>
    </p:spTree>
    <p:extLst>
      <p:ext uri="{BB962C8B-B14F-4D97-AF65-F5344CB8AC3E}">
        <p14:creationId xmlns:p14="http://schemas.microsoft.com/office/powerpoint/2010/main" val="1468634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3E569-1458-56E6-60F7-663FBB2A6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9;p4">
            <a:extLst>
              <a:ext uri="{FF2B5EF4-FFF2-40B4-BE49-F238E27FC236}">
                <a16:creationId xmlns:a16="http://schemas.microsoft.com/office/drawing/2014/main" id="{1E5FC7AC-ED28-C7E0-7223-30579218D7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4335189"/>
            <a:ext cx="1267882" cy="126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40;p4">
            <a:extLst>
              <a:ext uri="{FF2B5EF4-FFF2-40B4-BE49-F238E27FC236}">
                <a16:creationId xmlns:a16="http://schemas.microsoft.com/office/drawing/2014/main" id="{E395161E-BE27-0F6E-E77D-AB3C35210A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6742" y="4328038"/>
            <a:ext cx="1267882" cy="126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1;p4">
            <a:extLst>
              <a:ext uri="{FF2B5EF4-FFF2-40B4-BE49-F238E27FC236}">
                <a16:creationId xmlns:a16="http://schemas.microsoft.com/office/drawing/2014/main" id="{D62D300F-2680-5A1D-5FF7-9B250E7140E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1922" y="4390517"/>
            <a:ext cx="1267882" cy="126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2;p4">
            <a:extLst>
              <a:ext uri="{FF2B5EF4-FFF2-40B4-BE49-F238E27FC236}">
                <a16:creationId xmlns:a16="http://schemas.microsoft.com/office/drawing/2014/main" id="{097BDAD3-D4AA-F6E7-933E-4631DCB991D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13403" y="4370687"/>
            <a:ext cx="1267882" cy="126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3;p4">
            <a:extLst>
              <a:ext uri="{FF2B5EF4-FFF2-40B4-BE49-F238E27FC236}">
                <a16:creationId xmlns:a16="http://schemas.microsoft.com/office/drawing/2014/main" id="{0E3F3727-6440-AF79-6018-CC7BF034BF7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89806" y="4369319"/>
            <a:ext cx="1267882" cy="126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4;p4">
            <a:extLst>
              <a:ext uri="{FF2B5EF4-FFF2-40B4-BE49-F238E27FC236}">
                <a16:creationId xmlns:a16="http://schemas.microsoft.com/office/drawing/2014/main" id="{63C55538-A3BF-053F-E4B5-3D2B56BF722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57357" y="4371006"/>
            <a:ext cx="1267882" cy="126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5;p4">
            <a:extLst>
              <a:ext uri="{FF2B5EF4-FFF2-40B4-BE49-F238E27FC236}">
                <a16:creationId xmlns:a16="http://schemas.microsoft.com/office/drawing/2014/main" id="{582747E5-D952-60C6-2698-D4C1673183C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30275" y="4371006"/>
            <a:ext cx="1267882" cy="126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6;p4">
            <a:extLst>
              <a:ext uri="{FF2B5EF4-FFF2-40B4-BE49-F238E27FC236}">
                <a16:creationId xmlns:a16="http://schemas.microsoft.com/office/drawing/2014/main" id="{943730BC-A813-B20F-4942-F1AECC9C62A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7374" y="4371006"/>
            <a:ext cx="1267882" cy="126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47;p4">
            <a:extLst>
              <a:ext uri="{FF2B5EF4-FFF2-40B4-BE49-F238E27FC236}">
                <a16:creationId xmlns:a16="http://schemas.microsoft.com/office/drawing/2014/main" id="{5BC7C1E8-63D0-919F-81A0-CD556D8EA46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077116" y="4369319"/>
            <a:ext cx="1267882" cy="126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48;p4">
            <a:extLst>
              <a:ext uri="{FF2B5EF4-FFF2-40B4-BE49-F238E27FC236}">
                <a16:creationId xmlns:a16="http://schemas.microsoft.com/office/drawing/2014/main" id="{3B00DC62-F14F-1C26-BB4D-87DEB0CDEC2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97957" y="4371006"/>
            <a:ext cx="1267882" cy="126788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TextBox 9">
            <a:extLst>
              <a:ext uri="{FF2B5EF4-FFF2-40B4-BE49-F238E27FC236}">
                <a16:creationId xmlns:a16="http://schemas.microsoft.com/office/drawing/2014/main" id="{5F70FC4C-9CE9-4C97-73D1-1D36F84050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6516670"/>
              </p:ext>
            </p:extLst>
          </p:nvPr>
        </p:nvGraphicFramePr>
        <p:xfrm>
          <a:off x="573884" y="738367"/>
          <a:ext cx="11267030" cy="4231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4" name="Google Shape;243;p13">
            <a:extLst>
              <a:ext uri="{FF2B5EF4-FFF2-40B4-BE49-F238E27FC236}">
                <a16:creationId xmlns:a16="http://schemas.microsoft.com/office/drawing/2014/main" id="{FCD6FCE4-B4B0-E853-9174-DC769B72790A}"/>
              </a:ext>
            </a:extLst>
          </p:cNvPr>
          <p:cNvSpPr txBox="1">
            <a:spLocks/>
          </p:cNvSpPr>
          <p:nvPr/>
        </p:nvSpPr>
        <p:spPr>
          <a:xfrm>
            <a:off x="658813" y="745182"/>
            <a:ext cx="10837862" cy="42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4763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000"/>
              <a:buFont typeface="Arial"/>
              <a:defRPr/>
            </a:pPr>
            <a:r>
              <a:rPr lang="en-US" sz="2800" b="1" dirty="0">
                <a:solidFill>
                  <a:schemeClr val="tx1"/>
                </a:solidFill>
                <a:latin typeface="+mn-lt"/>
                <a:ea typeface="+mj-ea"/>
                <a:cs typeface="+mj-cs"/>
                <a:sym typeface="Arial"/>
              </a:rPr>
              <a:t>Community Governance Models</a:t>
            </a:r>
          </a:p>
        </p:txBody>
      </p:sp>
    </p:spTree>
    <p:extLst>
      <p:ext uri="{BB962C8B-B14F-4D97-AF65-F5344CB8AC3E}">
        <p14:creationId xmlns:p14="http://schemas.microsoft.com/office/powerpoint/2010/main" val="28536970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2367</Words>
  <Application>Microsoft Macintosh PowerPoint</Application>
  <PresentationFormat>Widescreen</PresentationFormat>
  <Paragraphs>286</Paragraphs>
  <Slides>36</Slides>
  <Notes>22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4" baseType="lpstr">
      <vt:lpstr>Aptos</vt:lpstr>
      <vt:lpstr>Arial</vt:lpstr>
      <vt:lpstr>Calibri</vt:lpstr>
      <vt:lpstr>Calibri Light</vt:lpstr>
      <vt:lpstr>Noto Sans Symbols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Barbara Angioni</dc:creator>
  <cp:lastModifiedBy>Karl_EPOS ERIC </cp:lastModifiedBy>
  <cp:revision>31</cp:revision>
  <dcterms:created xsi:type="dcterms:W3CDTF">2026-02-14T10:36:05Z</dcterms:created>
  <dcterms:modified xsi:type="dcterms:W3CDTF">2026-03-16T11:49:44Z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2026-03-12T20:42:58Z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49baef37-d5b9-4de6-9860-ff7dc84ffcc6</vt:lpwstr>
  </property>
  <property fmtid="{D5CDD505-2E9C-101B-9397-08002B2CF9AE}" pid="8" name="MSIP_Label_2ad0b24d-6422-44b0-b3de-abb3a9e8c81a_ContentBits">
    <vt:lpwstr>0</vt:lpwstr>
  </property>
  <property fmtid="{D5CDD505-2E9C-101B-9397-08002B2CF9AE}" pid="9" name="MSIP_Label_2ad0b24d-6422-44b0-b3de-abb3a9e8c81a_Tag">
    <vt:lpwstr>10, 3, 0, 1</vt:lpwstr>
  </property>
</Properties>
</file>