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1148" r:id="rId3"/>
    <p:sldId id="501" r:id="rId4"/>
    <p:sldId id="1475" r:id="rId5"/>
    <p:sldId id="585" r:id="rId6"/>
    <p:sldId id="1188" r:id="rId7"/>
    <p:sldId id="309" r:id="rId8"/>
    <p:sldId id="1176" r:id="rId9"/>
    <p:sldId id="1477" r:id="rId10"/>
    <p:sldId id="1147" r:id="rId11"/>
    <p:sldId id="263" r:id="rId12"/>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927"/>
    <a:srgbClr val="E5A1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78" d="100"/>
          <a:sy n="78" d="100"/>
        </p:scale>
        <p:origin x="850"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AC5636E9-88BE-C842-82F8-52E49B0876EB}" type="slidenum">
              <a:rPr lang="en-GB" smtClean="0"/>
              <a:t>2</a:t>
            </a:fld>
            <a:endParaRPr lang="en-GB"/>
          </a:p>
        </p:txBody>
      </p:sp>
    </p:spTree>
    <p:extLst>
      <p:ext uri="{BB962C8B-B14F-4D97-AF65-F5344CB8AC3E}">
        <p14:creationId xmlns:p14="http://schemas.microsoft.com/office/powerpoint/2010/main" val="151897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014C21A2-60AD-334E-9C41-2DC0EF94D362}" type="slidenum">
              <a:rPr lang="it-IT" smtClean="0"/>
              <a:pPr/>
              <a:t>3</a:t>
            </a:fld>
            <a:endParaRPr lang="it-IT"/>
          </a:p>
        </p:txBody>
      </p:sp>
    </p:spTree>
    <p:extLst>
      <p:ext uri="{BB962C8B-B14F-4D97-AF65-F5344CB8AC3E}">
        <p14:creationId xmlns:p14="http://schemas.microsoft.com/office/powerpoint/2010/main" val="356190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spcBef>
                <a:spcPts val="300"/>
              </a:spcBef>
            </a:pPr>
            <a:endParaRPr lang="it-IT"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5358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5B34D0D-CA8F-934E-83B0-A424ECDA21D7}" type="slidenum">
              <a:rPr lang="it-IT" smtClean="0"/>
              <a:t>10</a:t>
            </a:fld>
            <a:endParaRPr lang="it-IT"/>
          </a:p>
        </p:txBody>
      </p:sp>
    </p:spTree>
    <p:extLst>
      <p:ext uri="{BB962C8B-B14F-4D97-AF65-F5344CB8AC3E}">
        <p14:creationId xmlns:p14="http://schemas.microsoft.com/office/powerpoint/2010/main" val="299715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Logo only</a:t>
            </a:r>
          </a:p>
        </p:txBody>
      </p:sp>
      <p:sp>
        <p:nvSpPr>
          <p:cNvPr id="4" name="Slide Number Placeholder 3"/>
          <p:cNvSpPr>
            <a:spLocks noGrp="1"/>
          </p:cNvSpPr>
          <p:nvPr>
            <p:ph type="sldNum" sz="quarter" idx="5"/>
          </p:nvPr>
        </p:nvSpPr>
        <p:spPr/>
        <p:txBody>
          <a:bodyPr/>
          <a:lstStyle/>
          <a:p>
            <a:fld id="{E552B328-1FC2-1C4B-B807-8716236A14CF}" type="slidenum">
              <a:rPr lang="en-GB" smtClean="0"/>
              <a:t>11</a:t>
            </a:fld>
            <a:endParaRPr lang="en-GB"/>
          </a:p>
        </p:txBody>
      </p:sp>
    </p:spTree>
    <p:extLst>
      <p:ext uri="{BB962C8B-B14F-4D97-AF65-F5344CB8AC3E}">
        <p14:creationId xmlns:p14="http://schemas.microsoft.com/office/powerpoint/2010/main" val="181044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p:txBody>
          <a:bodyPr/>
          <a:lstStyle/>
          <a:p>
            <a:fld id="{A8CF69F3-458A-534F-8AB2-165ACED58887}" type="datetimeFigureOut">
              <a:rPr lang="it-IT" smtClean="0"/>
              <a:t>24/06/2025</a:t>
            </a:fld>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63564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1B0A3-4B74-854E-AA21-B9320E01525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E0748E1-417D-D444-A649-115A7A57A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42C4902-302F-DD40-B41A-CB3B0BBF3881}"/>
              </a:ext>
            </a:extLst>
          </p:cNvPr>
          <p:cNvSpPr>
            <a:spLocks noGrp="1"/>
          </p:cNvSpPr>
          <p:nvPr>
            <p:ph type="dt" sz="half" idx="10"/>
          </p:nvPr>
        </p:nvSpPr>
        <p:spPr/>
        <p:txBody>
          <a:bodyPr/>
          <a:lstStyle/>
          <a:p>
            <a:fld id="{A8CF69F3-458A-534F-8AB2-165ACED58887}" type="datetimeFigureOut">
              <a:rPr lang="it-IT" smtClean="0"/>
              <a:t>24/06/2025</a:t>
            </a:fld>
            <a:endParaRPr lang="it-IT"/>
          </a:p>
        </p:txBody>
      </p:sp>
      <p:sp>
        <p:nvSpPr>
          <p:cNvPr id="5" name="Segnaposto piè di pagina 4">
            <a:extLst>
              <a:ext uri="{FF2B5EF4-FFF2-40B4-BE49-F238E27FC236}">
                <a16:creationId xmlns:a16="http://schemas.microsoft.com/office/drawing/2014/main" id="{2BEDF8F6-2478-A345-86CE-263C92F875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D24A09-0147-EF4D-BF73-1E65F278CE81}"/>
              </a:ext>
            </a:extLst>
          </p:cNvPr>
          <p:cNvSpPr>
            <a:spLocks noGrp="1"/>
          </p:cNvSpPr>
          <p:nvPr>
            <p:ph type="sldNum" sz="quarter" idx="12"/>
          </p:nvPr>
        </p:nvSpPr>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344305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www.epos-eu.org/on"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mailto:info@epos-eric.eu"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9"/>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 id="2147483663" r:id="rId13"/>
    <p:sldLayoutId id="2147483665" r:id="rId14"/>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www.flaticon.com/" TargetMode="External"/><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hyperlink" Target="https://www.ics-c.epos-eu.org/" TargetMode="External"/><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08337-0AF8-ECA1-6B23-AF02CCFD068A}"/>
              </a:ext>
            </a:extLst>
          </p:cNvPr>
          <p:cNvSpPr>
            <a:spLocks noGrp="1"/>
          </p:cNvSpPr>
          <p:nvPr>
            <p:ph type="ctrTitle"/>
          </p:nvPr>
        </p:nvSpPr>
        <p:spPr/>
        <p:txBody>
          <a:bodyPr/>
          <a:lstStyle/>
          <a:p>
            <a:r>
              <a:rPr lang="pt-BR" sz="8800" dirty="0"/>
              <a:t>EPOS Platform</a:t>
            </a:r>
            <a:br>
              <a:rPr lang="pt-BR" dirty="0"/>
            </a:br>
            <a:r>
              <a:rPr lang="pt-BR" dirty="0"/>
              <a:t>Training</a:t>
            </a:r>
            <a:endParaRPr lang="it-IT"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1"/>
          </p:nvPr>
        </p:nvSpPr>
        <p:spPr>
          <a:xfrm>
            <a:off x="838200" y="4510088"/>
            <a:ext cx="10515600" cy="944562"/>
          </a:xfrm>
        </p:spPr>
        <p:txBody>
          <a:bodyPr>
            <a:normAutofit/>
          </a:bodyPr>
          <a:lstStyle/>
          <a:p>
            <a:r>
              <a:rPr lang="en-GB" dirty="0"/>
              <a:t>Jan Michálek, Juliano Ramanantsoa | jan.michalek@uib.no</a:t>
            </a:r>
            <a:br>
              <a:rPr lang="en-GB" dirty="0"/>
            </a:br>
            <a:r>
              <a:rPr lang="en-GB" dirty="0"/>
              <a:t>23-27 June – EPOS Summer School, </a:t>
            </a:r>
            <a:r>
              <a:rPr lang="en-GB" dirty="0" err="1"/>
              <a:t>Olot</a:t>
            </a:r>
            <a:r>
              <a:rPr lang="en-GB" dirty="0"/>
              <a:t>, Spain</a:t>
            </a:r>
          </a:p>
        </p:txBody>
      </p:sp>
      <p:pic>
        <p:nvPicPr>
          <p:cNvPr id="2" name="Picture 1" descr="A picture containing screenshot, graphics, colorfulness, circle&#10;&#10;Description automatically generated">
            <a:extLst>
              <a:ext uri="{FF2B5EF4-FFF2-40B4-BE49-F238E27FC236}">
                <a16:creationId xmlns:a16="http://schemas.microsoft.com/office/drawing/2014/main" id="{593FBBE3-997F-EAB8-503D-2926E11FFBF4}"/>
              </a:ext>
            </a:extLst>
          </p:cNvPr>
          <p:cNvPicPr>
            <a:picLocks noChangeAspect="1"/>
          </p:cNvPicPr>
          <p:nvPr/>
        </p:nvPicPr>
        <p:blipFill>
          <a:blip r:embed="rId3"/>
          <a:stretch>
            <a:fillRect/>
          </a:stretch>
        </p:blipFill>
        <p:spPr>
          <a:xfrm>
            <a:off x="10432026" y="465671"/>
            <a:ext cx="1193047" cy="937679"/>
          </a:xfrm>
          <a:prstGeom prst="rect">
            <a:avLst/>
          </a:prstGeom>
        </p:spPr>
      </p:pic>
      <p:pic>
        <p:nvPicPr>
          <p:cNvPr id="4" name="Picture 2" descr="Geo-INQUIRE Logo">
            <a:extLst>
              <a:ext uri="{FF2B5EF4-FFF2-40B4-BE49-F238E27FC236}">
                <a16:creationId xmlns:a16="http://schemas.microsoft.com/office/drawing/2014/main" id="{53D2236E-F21F-C25B-EEFC-10D5F80C8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202" y="482747"/>
            <a:ext cx="2480783" cy="92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12928C-DE3B-894A-8AFE-AEE506F8A14E}"/>
              </a:ext>
            </a:extLst>
          </p:cNvPr>
          <p:cNvSpPr>
            <a:spLocks noGrp="1"/>
          </p:cNvSpPr>
          <p:nvPr>
            <p:ph type="title"/>
          </p:nvPr>
        </p:nvSpPr>
        <p:spPr>
          <a:xfrm>
            <a:off x="1343747" y="648929"/>
            <a:ext cx="9442240" cy="5152103"/>
          </a:xfrm>
        </p:spPr>
        <p:txBody>
          <a:bodyPr>
            <a:normAutofit/>
          </a:bodyPr>
          <a:lstStyle/>
          <a:p>
            <a:r>
              <a:rPr lang="en-GB" sz="6600" dirty="0">
                <a:solidFill>
                  <a:schemeClr val="accent6">
                    <a:lumMod val="50000"/>
                  </a:schemeClr>
                </a:solidFill>
                <a:latin typeface="Open Sans Regular"/>
                <a:ea typeface="Lato" panose="020F0502020204030203" pitchFamily="34" charset="0"/>
                <a:cs typeface="Lato" panose="020F0502020204030203" pitchFamily="34" charset="0"/>
              </a:rPr>
              <a:t>Try it!</a:t>
            </a:r>
            <a:br>
              <a:rPr lang="en-GB" sz="6600" dirty="0">
                <a:solidFill>
                  <a:schemeClr val="accent6">
                    <a:lumMod val="50000"/>
                  </a:schemeClr>
                </a:solidFill>
                <a:latin typeface="Open Sans Regular"/>
                <a:ea typeface="Lato" panose="020F0502020204030203" pitchFamily="34" charset="0"/>
                <a:cs typeface="Lato" panose="020F0502020204030203" pitchFamily="34" charset="0"/>
              </a:rPr>
            </a:br>
            <a:br>
              <a:rPr lang="en-GB" sz="6600" dirty="0">
                <a:solidFill>
                  <a:schemeClr val="accent6">
                    <a:lumMod val="50000"/>
                  </a:schemeClr>
                </a:solidFill>
                <a:latin typeface="Open Sans Regular"/>
                <a:ea typeface="Lato" panose="020F0502020204030203" pitchFamily="34" charset="0"/>
                <a:cs typeface="Lato" panose="020F0502020204030203" pitchFamily="34" charset="0"/>
              </a:rPr>
            </a:br>
            <a:r>
              <a:rPr lang="en-GB" sz="6600" b="1" dirty="0">
                <a:solidFill>
                  <a:schemeClr val="accent6">
                    <a:lumMod val="50000"/>
                  </a:schemeClr>
                </a:solidFill>
                <a:latin typeface="Open Sans Regular"/>
                <a:ea typeface="Lato" panose="020F0502020204030203" pitchFamily="34" charset="0"/>
                <a:cs typeface="Lato" panose="020F0502020204030203" pitchFamily="34" charset="0"/>
              </a:rPr>
              <a:t>ics-c.epos-eu.org </a:t>
            </a:r>
            <a:br>
              <a:rPr lang="en-GB" sz="6600" b="1" dirty="0">
                <a:solidFill>
                  <a:schemeClr val="accent6">
                    <a:lumMod val="50000"/>
                  </a:schemeClr>
                </a:solidFill>
                <a:latin typeface="Open Sans Regular"/>
                <a:ea typeface="Lato" panose="020F0502020204030203" pitchFamily="34" charset="0"/>
                <a:cs typeface="Lato" panose="020F0502020204030203" pitchFamily="34" charset="0"/>
              </a:rPr>
            </a:br>
            <a:endParaRPr lang="en-GB" sz="3600" dirty="0">
              <a:solidFill>
                <a:schemeClr val="accent6">
                  <a:lumMod val="50000"/>
                </a:schemeClr>
              </a:solidFill>
              <a:latin typeface="Open Sans Regular"/>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044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8" descr="Immagine che contiene logo, Elementi grafici, schermata, grafica&#10;&#10;Descrizione generata automaticamente">
            <a:extLst>
              <a:ext uri="{FF2B5EF4-FFF2-40B4-BE49-F238E27FC236}">
                <a16:creationId xmlns:a16="http://schemas.microsoft.com/office/drawing/2014/main" id="{1984D60F-9014-E237-6BE6-04E31B768BB7}"/>
              </a:ext>
            </a:extLst>
          </p:cNvPr>
          <p:cNvPicPr>
            <a:picLocks noChangeAspect="1"/>
          </p:cNvPicPr>
          <p:nvPr/>
        </p:nvPicPr>
        <p:blipFill>
          <a:blip r:embed="rId3"/>
          <a:stretch>
            <a:fillRect/>
          </a:stretch>
        </p:blipFill>
        <p:spPr>
          <a:xfrm>
            <a:off x="1230745" y="1448791"/>
            <a:ext cx="10079888" cy="3850744"/>
          </a:xfrm>
          <a:prstGeom prst="rect">
            <a:avLst/>
          </a:prstGeom>
        </p:spPr>
      </p:pic>
    </p:spTree>
    <p:extLst>
      <p:ext uri="{BB962C8B-B14F-4D97-AF65-F5344CB8AC3E}">
        <p14:creationId xmlns:p14="http://schemas.microsoft.com/office/powerpoint/2010/main" val="181077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850F972D-4CB5-D942-9716-D98FBA3BE30C}"/>
              </a:ext>
            </a:extLst>
          </p:cNvPr>
          <p:cNvSpPr txBox="1">
            <a:spLocks/>
          </p:cNvSpPr>
          <p:nvPr/>
        </p:nvSpPr>
        <p:spPr bwMode="auto">
          <a:xfrm>
            <a:off x="2998032" y="289126"/>
            <a:ext cx="6195935" cy="4444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EPOS </a:t>
            </a:r>
            <a:r>
              <a:rPr lang="en-GB" sz="3200" b="1">
                <a:solidFill>
                  <a:srgbClr val="70AD47">
                    <a:lumMod val="50000"/>
                  </a:srgbClr>
                </a:solidFill>
                <a:latin typeface="Open Sans" panose="020B0606030504020204" pitchFamily="34" charset="0"/>
                <a:ea typeface="Open Sans" panose="020B0606030504020204" pitchFamily="34" charset="0"/>
                <a:cs typeface="Open Sans" panose="020B0606030504020204" pitchFamily="34" charset="0"/>
              </a:rPr>
              <a:t>Timeline</a:t>
            </a:r>
          </a:p>
        </p:txBody>
      </p:sp>
      <p:pic>
        <p:nvPicPr>
          <p:cNvPr id="3" name="Picture 2">
            <a:extLst>
              <a:ext uri="{FF2B5EF4-FFF2-40B4-BE49-F238E27FC236}">
                <a16:creationId xmlns:a16="http://schemas.microsoft.com/office/drawing/2014/main" id="{D584406F-B607-D276-7689-7D4DBA25490F}"/>
              </a:ext>
            </a:extLst>
          </p:cNvPr>
          <p:cNvPicPr>
            <a:picLocks noChangeAspect="1"/>
          </p:cNvPicPr>
          <p:nvPr/>
        </p:nvPicPr>
        <p:blipFill>
          <a:blip r:embed="rId3"/>
          <a:stretch>
            <a:fillRect/>
          </a:stretch>
        </p:blipFill>
        <p:spPr>
          <a:xfrm>
            <a:off x="507713" y="628506"/>
            <a:ext cx="11176574" cy="5600988"/>
          </a:xfrm>
          <a:prstGeom prst="rect">
            <a:avLst/>
          </a:prstGeom>
        </p:spPr>
      </p:pic>
    </p:spTree>
    <p:extLst>
      <p:ext uri="{BB962C8B-B14F-4D97-AF65-F5344CB8AC3E}">
        <p14:creationId xmlns:p14="http://schemas.microsoft.com/office/powerpoint/2010/main" val="3558994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DBCB58C6-2C20-25F2-30AC-0C41712300D7}"/>
              </a:ext>
            </a:extLst>
          </p:cNvPr>
          <p:cNvSpPr txBox="1">
            <a:spLocks/>
          </p:cNvSpPr>
          <p:nvPr/>
        </p:nvSpPr>
        <p:spPr>
          <a:xfrm>
            <a:off x="8574157" y="1866831"/>
            <a:ext cx="31043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br>
              <a:rPr lang="en-GB" sz="2600">
                <a:solidFill>
                  <a:srgbClr val="111111"/>
                </a:solidFill>
                <a:latin typeface="Calibri" panose="020F0502020204030204" pitchFamily="34" charset="0"/>
                <a:cs typeface="Calibri" panose="020F0502020204030204" pitchFamily="34" charset="0"/>
              </a:rPr>
            </a:br>
            <a:br>
              <a:rPr lang="en-GB" sz="2600">
                <a:solidFill>
                  <a:srgbClr val="111111"/>
                </a:solidFill>
                <a:latin typeface="Calibri" panose="020F0502020204030204" pitchFamily="34" charset="0"/>
                <a:cs typeface="Calibri" panose="020F0502020204030204" pitchFamily="34" charset="0"/>
              </a:rPr>
            </a:br>
            <a:br>
              <a:rPr lang="en-GB" sz="2600">
                <a:solidFill>
                  <a:srgbClr val="111111"/>
                </a:solidFill>
                <a:latin typeface="Calibri" panose="020F0502020204030204" pitchFamily="34" charset="0"/>
                <a:cs typeface="Calibri" panose="020F0502020204030204" pitchFamily="34" charset="0"/>
              </a:rPr>
            </a:br>
            <a:r>
              <a:rPr lang="en-GB" sz="2600" b="1">
                <a:solidFill>
                  <a:srgbClr val="418130"/>
                </a:solidFill>
                <a:latin typeface="Calibri" panose="020F0502020204030204" pitchFamily="34" charset="0"/>
                <a:cs typeface="Calibri" panose="020F0502020204030204" pitchFamily="34" charset="0"/>
              </a:rPr>
              <a:t>&gt;800 </a:t>
            </a:r>
            <a:r>
              <a:rPr lang="en-GB" sz="2600">
                <a:solidFill>
                  <a:srgbClr val="111111"/>
                </a:solidFill>
                <a:latin typeface="Calibri" panose="020F0502020204030204" pitchFamily="34" charset="0"/>
                <a:cs typeface="Calibri" panose="020F0502020204030204" pitchFamily="34" charset="0"/>
              </a:rPr>
              <a:t>Terabytes of Integrated Data</a:t>
            </a:r>
            <a:br>
              <a:rPr lang="en-GB" sz="2600">
                <a:solidFill>
                  <a:srgbClr val="111111"/>
                </a:solidFill>
                <a:latin typeface="Calibri" panose="020F0502020204030204" pitchFamily="34" charset="0"/>
                <a:cs typeface="Calibri" panose="020F0502020204030204" pitchFamily="34" charset="0"/>
              </a:rPr>
            </a:br>
            <a:br>
              <a:rPr lang="en-GB" sz="2600">
                <a:solidFill>
                  <a:srgbClr val="111111"/>
                </a:solidFill>
                <a:latin typeface="Calibri" panose="020F0502020204030204" pitchFamily="34" charset="0"/>
                <a:cs typeface="Calibri" panose="020F0502020204030204" pitchFamily="34" charset="0"/>
              </a:rPr>
            </a:br>
            <a:br>
              <a:rPr lang="en-GB" sz="2600">
                <a:solidFill>
                  <a:srgbClr val="111111"/>
                </a:solidFill>
                <a:latin typeface="Calibri" panose="020F0502020204030204" pitchFamily="34" charset="0"/>
                <a:cs typeface="Calibri" panose="020F0502020204030204" pitchFamily="34" charset="0"/>
              </a:rPr>
            </a:br>
            <a:br>
              <a:rPr lang="en-GB" sz="2600">
                <a:solidFill>
                  <a:srgbClr val="111111"/>
                </a:solidFill>
                <a:latin typeface="Calibri" panose="020F0502020204030204" pitchFamily="34" charset="0"/>
                <a:cs typeface="Calibri" panose="020F0502020204030204" pitchFamily="34" charset="0"/>
              </a:rPr>
            </a:br>
            <a:br>
              <a:rPr lang="en-GB" sz="2600">
                <a:solidFill>
                  <a:srgbClr val="111111"/>
                </a:solidFill>
                <a:latin typeface="Calibri" panose="020F0502020204030204" pitchFamily="34" charset="0"/>
                <a:cs typeface="Calibri" panose="020F0502020204030204" pitchFamily="34" charset="0"/>
              </a:rPr>
            </a:br>
            <a:endParaRPr lang="en-GB" sz="2600">
              <a:solidFill>
                <a:srgbClr val="111111"/>
              </a:solidFill>
              <a:latin typeface="Calibri" panose="020F0502020204030204" pitchFamily="34" charset="0"/>
              <a:cs typeface="Calibri" panose="020F0502020204030204" pitchFamily="34" charset="0"/>
            </a:endParaRPr>
          </a:p>
          <a:p>
            <a:pPr marL="0" indent="0" algn="r">
              <a:buFont typeface="Arial" panose="020B0604020202020204" pitchFamily="34" charset="0"/>
              <a:buNone/>
            </a:pPr>
            <a:r>
              <a:rPr lang="en-GB" sz="2600" b="1">
                <a:solidFill>
                  <a:srgbClr val="418130"/>
                </a:solidFill>
                <a:latin typeface="Calibri" panose="020F0502020204030204" pitchFamily="34" charset="0"/>
                <a:cs typeface="Calibri" panose="020F0502020204030204" pitchFamily="34" charset="0"/>
              </a:rPr>
              <a:t>~ 180 weekly</a:t>
            </a:r>
            <a:r>
              <a:rPr lang="en-GB" sz="2600">
                <a:solidFill>
                  <a:srgbClr val="111111"/>
                </a:solidFill>
                <a:latin typeface="Calibri" panose="020F0502020204030204" pitchFamily="34" charset="0"/>
                <a:cs typeface="Calibri" panose="020F0502020204030204" pitchFamily="34" charset="0"/>
              </a:rPr>
              <a:t> visitors</a:t>
            </a:r>
            <a:endParaRPr lang="en-IT" sz="2600"/>
          </a:p>
        </p:txBody>
      </p:sp>
      <p:sp>
        <p:nvSpPr>
          <p:cNvPr id="2" name="Title 1">
            <a:extLst>
              <a:ext uri="{FF2B5EF4-FFF2-40B4-BE49-F238E27FC236}">
                <a16:creationId xmlns:a16="http://schemas.microsoft.com/office/drawing/2014/main" id="{3335BAB9-95AA-A317-7FBD-19141B15943D}"/>
              </a:ext>
            </a:extLst>
          </p:cNvPr>
          <p:cNvSpPr>
            <a:spLocks noGrp="1"/>
          </p:cNvSpPr>
          <p:nvPr>
            <p:ph type="title"/>
          </p:nvPr>
        </p:nvSpPr>
        <p:spPr>
          <a:xfrm>
            <a:off x="2359742" y="67765"/>
            <a:ext cx="9436382" cy="1325563"/>
          </a:xfrm>
        </p:spPr>
        <p:txBody>
          <a:bodyPr>
            <a:normAutofit/>
          </a:bodyPr>
          <a:lstStyle/>
          <a:p>
            <a:r>
              <a:rPr lang="en-GB" sz="3600" dirty="0"/>
              <a:t>Service discovery, visualisation and data retrieval in the EPOS Platform</a:t>
            </a:r>
            <a:endParaRPr lang="en-IT" sz="3600" dirty="0"/>
          </a:p>
        </p:txBody>
      </p:sp>
      <p:pic>
        <p:nvPicPr>
          <p:cNvPr id="7" name="Content Placeholder 6" descr="A black background with a black square&#10;&#10;Description automatically generated with medium confidence">
            <a:extLst>
              <a:ext uri="{FF2B5EF4-FFF2-40B4-BE49-F238E27FC236}">
                <a16:creationId xmlns:a16="http://schemas.microsoft.com/office/drawing/2014/main" id="{B3BED5ED-8E2F-663B-2A4F-9FFEF56465A3}"/>
              </a:ext>
            </a:extLst>
          </p:cNvPr>
          <p:cNvPicPr>
            <a:picLocks noGrp="1" noChangeAspect="1"/>
          </p:cNvPicPr>
          <p:nvPr>
            <p:ph sz="half" idx="1"/>
          </p:nvPr>
        </p:nvPicPr>
        <p:blipFill>
          <a:blip r:embed="rId3">
            <a:duotone>
              <a:schemeClr val="accent6">
                <a:shade val="45000"/>
                <a:satMod val="135000"/>
              </a:schemeClr>
              <a:prstClr val="white"/>
            </a:duotone>
          </a:blip>
          <a:stretch>
            <a:fillRect/>
          </a:stretch>
        </p:blipFill>
        <p:spPr>
          <a:xfrm>
            <a:off x="8537709" y="3015347"/>
            <a:ext cx="609600" cy="609600"/>
          </a:xfrm>
        </p:spPr>
      </p:pic>
      <p:sp>
        <p:nvSpPr>
          <p:cNvPr id="5" name="Content Placeholder 4">
            <a:extLst>
              <a:ext uri="{FF2B5EF4-FFF2-40B4-BE49-F238E27FC236}">
                <a16:creationId xmlns:a16="http://schemas.microsoft.com/office/drawing/2014/main" id="{AE5829D2-56BF-4EB1-A96B-DA15488ABC86}"/>
              </a:ext>
            </a:extLst>
          </p:cNvPr>
          <p:cNvSpPr>
            <a:spLocks noGrp="1"/>
          </p:cNvSpPr>
          <p:nvPr>
            <p:ph sz="half" idx="2"/>
          </p:nvPr>
        </p:nvSpPr>
        <p:spPr>
          <a:xfrm>
            <a:off x="8483010" y="1719607"/>
            <a:ext cx="2622312" cy="4351338"/>
          </a:xfrm>
        </p:spPr>
        <p:txBody>
          <a:bodyPr>
            <a:normAutofit fontScale="92500"/>
          </a:bodyPr>
          <a:lstStyle/>
          <a:p>
            <a:pPr marL="0" indent="0">
              <a:buNone/>
            </a:pPr>
            <a:r>
              <a:rPr lang="en-GB" sz="2600" b="1" dirty="0">
                <a:solidFill>
                  <a:srgbClr val="418130"/>
                </a:solidFill>
                <a:latin typeface="Calibri" panose="020F0502020204030204" pitchFamily="34" charset="0"/>
                <a:cs typeface="Calibri" panose="020F0502020204030204" pitchFamily="34" charset="0"/>
              </a:rPr>
              <a:t>~ 400 </a:t>
            </a:r>
            <a:r>
              <a:rPr lang="en-GB" sz="2600" dirty="0">
                <a:solidFill>
                  <a:srgbClr val="111111"/>
                </a:solidFill>
                <a:latin typeface="Calibri" panose="020F0502020204030204" pitchFamily="34" charset="0"/>
                <a:cs typeface="Calibri" panose="020F0502020204030204" pitchFamily="34" charset="0"/>
              </a:rPr>
              <a:t>Data and Service Providers</a:t>
            </a:r>
            <a:br>
              <a:rPr lang="en-GB" sz="2600" dirty="0">
                <a:solidFill>
                  <a:srgbClr val="111111"/>
                </a:solidFill>
                <a:latin typeface="Calibri" panose="020F0502020204030204" pitchFamily="34" charset="0"/>
                <a:cs typeface="Calibri" panose="020F0502020204030204" pitchFamily="34" charset="0"/>
              </a:rPr>
            </a:br>
            <a:br>
              <a:rPr lang="en-GB" sz="2600" dirty="0">
                <a:solidFill>
                  <a:srgbClr val="111111"/>
                </a:solidFill>
                <a:latin typeface="Calibri" panose="020F0502020204030204" pitchFamily="34" charset="0"/>
                <a:cs typeface="Calibri" panose="020F0502020204030204" pitchFamily="34" charset="0"/>
              </a:rPr>
            </a:br>
            <a:br>
              <a:rPr lang="en-GB" sz="2600" dirty="0">
                <a:solidFill>
                  <a:srgbClr val="111111"/>
                </a:solidFill>
                <a:latin typeface="Calibri" panose="020F0502020204030204" pitchFamily="34" charset="0"/>
                <a:cs typeface="Calibri" panose="020F0502020204030204" pitchFamily="34" charset="0"/>
              </a:rPr>
            </a:br>
            <a:br>
              <a:rPr lang="en-GB" sz="2600" dirty="0">
                <a:solidFill>
                  <a:srgbClr val="111111"/>
                </a:solidFill>
                <a:latin typeface="Calibri" panose="020F0502020204030204" pitchFamily="34" charset="0"/>
                <a:cs typeface="Calibri" panose="020F0502020204030204" pitchFamily="34" charset="0"/>
              </a:rPr>
            </a:br>
            <a:br>
              <a:rPr lang="en-GB" sz="4000" dirty="0">
                <a:solidFill>
                  <a:srgbClr val="111111"/>
                </a:solidFill>
                <a:latin typeface="Calibri" panose="020F0502020204030204" pitchFamily="34" charset="0"/>
                <a:cs typeface="Calibri" panose="020F0502020204030204" pitchFamily="34" charset="0"/>
              </a:rPr>
            </a:br>
            <a:r>
              <a:rPr lang="en-GB" sz="2600" b="1" dirty="0">
                <a:solidFill>
                  <a:srgbClr val="418130"/>
                </a:solidFill>
              </a:rPr>
              <a:t>~ 300</a:t>
            </a:r>
            <a:r>
              <a:rPr lang="en-GB" sz="2600" b="1" dirty="0">
                <a:solidFill>
                  <a:srgbClr val="418130"/>
                </a:solidFill>
                <a:latin typeface="Calibri" panose="020F0502020204030204" pitchFamily="34" charset="0"/>
                <a:cs typeface="Calibri" panose="020F0502020204030204" pitchFamily="34" charset="0"/>
              </a:rPr>
              <a:t> </a:t>
            </a:r>
            <a:r>
              <a:rPr lang="en-GB" sz="2600" dirty="0">
                <a:solidFill>
                  <a:srgbClr val="111111"/>
                </a:solidFill>
                <a:latin typeface="Calibri" panose="020F0502020204030204" pitchFamily="34" charset="0"/>
                <a:cs typeface="Calibri" panose="020F0502020204030204" pitchFamily="34" charset="0"/>
              </a:rPr>
              <a:t>Data Services</a:t>
            </a:r>
            <a:br>
              <a:rPr lang="en-GB" sz="2600" dirty="0">
                <a:solidFill>
                  <a:srgbClr val="111111"/>
                </a:solidFill>
                <a:latin typeface="Calibri" panose="020F0502020204030204" pitchFamily="34" charset="0"/>
                <a:cs typeface="Calibri" panose="020F0502020204030204" pitchFamily="34" charset="0"/>
              </a:rPr>
            </a:br>
            <a:br>
              <a:rPr lang="en-GB" sz="2600" dirty="0">
                <a:solidFill>
                  <a:srgbClr val="111111"/>
                </a:solidFill>
                <a:latin typeface="Calibri" panose="020F0502020204030204" pitchFamily="34" charset="0"/>
                <a:cs typeface="Calibri" panose="020F0502020204030204" pitchFamily="34" charset="0"/>
              </a:rPr>
            </a:br>
            <a:br>
              <a:rPr lang="en-GB" sz="700" dirty="0">
                <a:solidFill>
                  <a:srgbClr val="111111"/>
                </a:solidFill>
                <a:latin typeface="Calibri" panose="020F0502020204030204" pitchFamily="34" charset="0"/>
                <a:cs typeface="Calibri" panose="020F0502020204030204" pitchFamily="34" charset="0"/>
              </a:rPr>
            </a:br>
            <a:endParaRPr lang="en-IT" sz="1800"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80A677AC-B42E-3737-D731-AA3330566797}"/>
              </a:ext>
            </a:extLst>
          </p:cNvPr>
          <p:cNvPicPr>
            <a:picLocks noChangeAspect="1"/>
          </p:cNvPicPr>
          <p:nvPr/>
        </p:nvPicPr>
        <p:blipFill>
          <a:blip r:embed="rId4">
            <a:duotone>
              <a:schemeClr val="accent6">
                <a:shade val="45000"/>
                <a:satMod val="135000"/>
              </a:schemeClr>
              <a:prstClr val="white"/>
            </a:duotone>
          </a:blip>
          <a:stretch>
            <a:fillRect/>
          </a:stretch>
        </p:blipFill>
        <p:spPr>
          <a:xfrm>
            <a:off x="8589027" y="4928344"/>
            <a:ext cx="676272" cy="676272"/>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27ED7480-A3F5-CBFF-9864-386E4287AC18}"/>
              </a:ext>
            </a:extLst>
          </p:cNvPr>
          <p:cNvPicPr>
            <a:picLocks noChangeAspect="1"/>
          </p:cNvPicPr>
          <p:nvPr/>
        </p:nvPicPr>
        <p:blipFill>
          <a:blip r:embed="rId5">
            <a:duotone>
              <a:schemeClr val="accent6">
                <a:shade val="45000"/>
                <a:satMod val="135000"/>
              </a:schemeClr>
              <a:prstClr val="white"/>
            </a:duotone>
          </a:blip>
          <a:stretch>
            <a:fillRect/>
          </a:stretch>
        </p:blipFill>
        <p:spPr>
          <a:xfrm>
            <a:off x="11083716" y="4002420"/>
            <a:ext cx="803683" cy="803683"/>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B32ACF2E-A4AE-8AA3-5DBA-0C7CC4FA2CBB}"/>
              </a:ext>
            </a:extLst>
          </p:cNvPr>
          <p:cNvPicPr>
            <a:picLocks noChangeAspect="1"/>
          </p:cNvPicPr>
          <p:nvPr/>
        </p:nvPicPr>
        <p:blipFill>
          <a:blip r:embed="rId6">
            <a:duotone>
              <a:schemeClr val="accent6">
                <a:shade val="45000"/>
                <a:satMod val="135000"/>
              </a:schemeClr>
              <a:prstClr val="white"/>
            </a:duotone>
          </a:blip>
          <a:stretch>
            <a:fillRect/>
          </a:stretch>
        </p:blipFill>
        <p:spPr>
          <a:xfrm rot="16200000">
            <a:off x="10889731" y="1721007"/>
            <a:ext cx="864704" cy="864704"/>
          </a:xfrm>
          <a:prstGeom prst="rect">
            <a:avLst/>
          </a:prstGeom>
        </p:spPr>
      </p:pic>
      <p:pic>
        <p:nvPicPr>
          <p:cNvPr id="15" name="Google Shape;200;p16">
            <a:extLst>
              <a:ext uri="{FF2B5EF4-FFF2-40B4-BE49-F238E27FC236}">
                <a16:creationId xmlns:a16="http://schemas.microsoft.com/office/drawing/2014/main" id="{DE040BC6-D9C6-B25E-9A43-66D375DF68BA}"/>
              </a:ext>
            </a:extLst>
          </p:cNvPr>
          <p:cNvPicPr preferRelativeResize="0"/>
          <p:nvPr/>
        </p:nvPicPr>
        <p:blipFill rotWithShape="1">
          <a:blip r:embed="rId7">
            <a:alphaModFix/>
          </a:blip>
          <a:srcRect/>
          <a:stretch/>
        </p:blipFill>
        <p:spPr>
          <a:xfrm>
            <a:off x="109894" y="1482068"/>
            <a:ext cx="8218889" cy="4529633"/>
          </a:xfrm>
          <a:prstGeom prst="rect">
            <a:avLst/>
          </a:prstGeom>
          <a:noFill/>
          <a:ln>
            <a:noFill/>
          </a:ln>
          <a:effectLst/>
        </p:spPr>
      </p:pic>
      <p:sp>
        <p:nvSpPr>
          <p:cNvPr id="16" name="Delay 15">
            <a:extLst>
              <a:ext uri="{FF2B5EF4-FFF2-40B4-BE49-F238E27FC236}">
                <a16:creationId xmlns:a16="http://schemas.microsoft.com/office/drawing/2014/main" id="{F515B522-5D18-8D49-1B7C-911138E10538}"/>
              </a:ext>
            </a:extLst>
          </p:cNvPr>
          <p:cNvSpPr/>
          <p:nvPr/>
        </p:nvSpPr>
        <p:spPr>
          <a:xfrm>
            <a:off x="5096690" y="5399053"/>
            <a:ext cx="612648" cy="612648"/>
          </a:xfrm>
          <a:prstGeom prst="flowChartDelay">
            <a:avLst/>
          </a:prstGeom>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TextBox 2">
            <a:extLst>
              <a:ext uri="{FF2B5EF4-FFF2-40B4-BE49-F238E27FC236}">
                <a16:creationId xmlns:a16="http://schemas.microsoft.com/office/drawing/2014/main" id="{CF3C9154-F74D-AE9B-4CC1-5136F681BE85}"/>
              </a:ext>
            </a:extLst>
          </p:cNvPr>
          <p:cNvSpPr txBox="1"/>
          <p:nvPr/>
        </p:nvSpPr>
        <p:spPr>
          <a:xfrm>
            <a:off x="7390608" y="6058918"/>
            <a:ext cx="4960012" cy="261610"/>
          </a:xfrm>
          <a:prstGeom prst="rect">
            <a:avLst/>
          </a:prstGeom>
          <a:noFill/>
        </p:spPr>
        <p:txBody>
          <a:bodyPr wrap="none" rtlCol="0">
            <a:spAutoFit/>
          </a:bodyPr>
          <a:lstStyle/>
          <a:p>
            <a:r>
              <a:rPr lang="en-GB" sz="1100">
                <a:effectLst/>
                <a:latin typeface="Helvetica Neue" panose="02000503000000020004" pitchFamily="2" charset="0"/>
              </a:rPr>
              <a:t>Icons created by </a:t>
            </a:r>
            <a:r>
              <a:rPr lang="en-GB" sz="1100" err="1">
                <a:effectLst/>
                <a:latin typeface="Helvetica Neue" panose="02000503000000020004" pitchFamily="2" charset="0"/>
              </a:rPr>
              <a:t>Aranagraphics</a:t>
            </a:r>
            <a:r>
              <a:rPr lang="en-GB" sz="1100">
                <a:effectLst/>
                <a:latin typeface="Helvetica Neue" panose="02000503000000020004" pitchFamily="2" charset="0"/>
              </a:rPr>
              <a:t>, </a:t>
            </a:r>
            <a:r>
              <a:rPr lang="en-GB" sz="1100" err="1">
                <a:latin typeface="Helvetica Neue" panose="02000503000000020004" pitchFamily="2" charset="0"/>
              </a:rPr>
              <a:t>c</a:t>
            </a:r>
            <a:r>
              <a:rPr lang="en-GB" sz="1100" err="1">
                <a:effectLst/>
                <a:latin typeface="Helvetica Neue" panose="02000503000000020004" pitchFamily="2" charset="0"/>
              </a:rPr>
              <a:t>atkuro</a:t>
            </a:r>
            <a:r>
              <a:rPr lang="en-GB" sz="1100">
                <a:effectLst/>
                <a:latin typeface="Helvetica Neue" panose="02000503000000020004" pitchFamily="2" charset="0"/>
              </a:rPr>
              <a:t>, </a:t>
            </a:r>
            <a:r>
              <a:rPr lang="en-GB" sz="1100" err="1">
                <a:effectLst/>
                <a:latin typeface="Helvetica Neue" panose="02000503000000020004" pitchFamily="2" charset="0"/>
              </a:rPr>
              <a:t>Becris</a:t>
            </a:r>
            <a:r>
              <a:rPr lang="en-GB" sz="1100">
                <a:effectLst/>
                <a:latin typeface="Helvetica Neue" panose="02000503000000020004" pitchFamily="2" charset="0"/>
              </a:rPr>
              <a:t> and </a:t>
            </a:r>
            <a:r>
              <a:rPr lang="en-GB" sz="1100" err="1">
                <a:effectLst/>
                <a:latin typeface="Helvetica Neue" panose="02000503000000020004" pitchFamily="2" charset="0"/>
              </a:rPr>
              <a:t>Prosymbols</a:t>
            </a:r>
            <a:r>
              <a:rPr lang="en-GB" sz="1100">
                <a:effectLst/>
                <a:latin typeface="Helvetica Neue" panose="02000503000000020004" pitchFamily="2" charset="0"/>
              </a:rPr>
              <a:t> – </a:t>
            </a:r>
            <a:r>
              <a:rPr lang="en-GB" sz="1100">
                <a:effectLst/>
                <a:latin typeface="Helvetica Neue" panose="02000503000000020004" pitchFamily="2" charset="0"/>
                <a:hlinkClick r:id="rId8"/>
              </a:rPr>
              <a:t>Flaticon</a:t>
            </a:r>
            <a:r>
              <a:rPr lang="en-GB" sz="1100">
                <a:effectLst/>
                <a:latin typeface="Helvetica Neue" panose="02000503000000020004" pitchFamily="2" charset="0"/>
              </a:rPr>
              <a:t> </a:t>
            </a:r>
          </a:p>
        </p:txBody>
      </p:sp>
    </p:spTree>
    <p:extLst>
      <p:ext uri="{BB962C8B-B14F-4D97-AF65-F5344CB8AC3E}">
        <p14:creationId xmlns:p14="http://schemas.microsoft.com/office/powerpoint/2010/main" val="8223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3" name="Immagine 22">
            <a:extLst>
              <a:ext uri="{FF2B5EF4-FFF2-40B4-BE49-F238E27FC236}">
                <a16:creationId xmlns:a16="http://schemas.microsoft.com/office/drawing/2014/main" id="{DD322BCE-881A-9846-81B8-E2E8EE2F52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298"/>
          <a:stretch/>
        </p:blipFill>
        <p:spPr>
          <a:xfrm>
            <a:off x="514397" y="74645"/>
            <a:ext cx="11163206" cy="6197682"/>
          </a:xfrm>
          <a:prstGeom prst="rect">
            <a:avLst/>
          </a:prstGeom>
        </p:spPr>
      </p:pic>
      <p:sp>
        <p:nvSpPr>
          <p:cNvPr id="2" name="Rectangle 1">
            <a:extLst>
              <a:ext uri="{FF2B5EF4-FFF2-40B4-BE49-F238E27FC236}">
                <a16:creationId xmlns:a16="http://schemas.microsoft.com/office/drawing/2014/main" id="{A40FC57C-267D-D4E8-B577-727F41814FAD}"/>
              </a:ext>
            </a:extLst>
          </p:cNvPr>
          <p:cNvSpPr/>
          <p:nvPr/>
        </p:nvSpPr>
        <p:spPr>
          <a:xfrm>
            <a:off x="1837480" y="928629"/>
            <a:ext cx="9982200" cy="5343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38BD9A-01C1-81DD-7ADC-3CCC405CB662}"/>
              </a:ext>
            </a:extLst>
          </p:cNvPr>
          <p:cNvSpPr/>
          <p:nvPr/>
        </p:nvSpPr>
        <p:spPr>
          <a:xfrm>
            <a:off x="6192247" y="928627"/>
            <a:ext cx="5627433" cy="5343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35E947-9FC2-1136-B6D7-362C9573FEF3}"/>
              </a:ext>
            </a:extLst>
          </p:cNvPr>
          <p:cNvSpPr/>
          <p:nvPr/>
        </p:nvSpPr>
        <p:spPr>
          <a:xfrm>
            <a:off x="6886937" y="928628"/>
            <a:ext cx="4932743" cy="5343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5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9">
            <a:extLst>
              <a:ext uri="{FF2B5EF4-FFF2-40B4-BE49-F238E27FC236}">
                <a16:creationId xmlns:a16="http://schemas.microsoft.com/office/drawing/2014/main" id="{964CA47D-314E-41F6-B76B-131DDFE39D7B}"/>
              </a:ext>
            </a:extLst>
          </p:cNvPr>
          <p:cNvGrpSpPr/>
          <p:nvPr/>
        </p:nvGrpSpPr>
        <p:grpSpPr>
          <a:xfrm>
            <a:off x="3170773" y="-57587"/>
            <a:ext cx="6701258" cy="6197407"/>
            <a:chOff x="3835394" y="0"/>
            <a:chExt cx="6701258" cy="6197407"/>
          </a:xfrm>
        </p:grpSpPr>
        <p:grpSp>
          <p:nvGrpSpPr>
            <p:cNvPr id="5" name="Gruppo 7">
              <a:extLst>
                <a:ext uri="{FF2B5EF4-FFF2-40B4-BE49-F238E27FC236}">
                  <a16:creationId xmlns:a16="http://schemas.microsoft.com/office/drawing/2014/main" id="{59B7ED0A-AD19-489A-B578-40FE6CD8E03E}"/>
                </a:ext>
              </a:extLst>
            </p:cNvPr>
            <p:cNvGrpSpPr/>
            <p:nvPr/>
          </p:nvGrpSpPr>
          <p:grpSpPr>
            <a:xfrm>
              <a:off x="3840550" y="0"/>
              <a:ext cx="6416460" cy="6197407"/>
              <a:chOff x="3840550" y="0"/>
              <a:chExt cx="6416460" cy="6197407"/>
            </a:xfrm>
          </p:grpSpPr>
          <p:grpSp>
            <p:nvGrpSpPr>
              <p:cNvPr id="7" name="Gruppo 48">
                <a:extLst>
                  <a:ext uri="{FF2B5EF4-FFF2-40B4-BE49-F238E27FC236}">
                    <a16:creationId xmlns:a16="http://schemas.microsoft.com/office/drawing/2014/main" id="{6359E4A3-1AA2-46E3-BA87-F1F29893FAD4}"/>
                  </a:ext>
                </a:extLst>
              </p:cNvPr>
              <p:cNvGrpSpPr/>
              <p:nvPr/>
            </p:nvGrpSpPr>
            <p:grpSpPr>
              <a:xfrm>
                <a:off x="8176430" y="358856"/>
                <a:ext cx="2080580" cy="4094817"/>
                <a:chOff x="8070195" y="506573"/>
                <a:chExt cx="5912300" cy="5161013"/>
              </a:xfrm>
            </p:grpSpPr>
            <p:sp>
              <p:nvSpPr>
                <p:cNvPr id="46" name="Rectangle 21">
                  <a:extLst>
                    <a:ext uri="{FF2B5EF4-FFF2-40B4-BE49-F238E27FC236}">
                      <a16:creationId xmlns:a16="http://schemas.microsoft.com/office/drawing/2014/main" id="{536CC47C-CB96-4EBF-A630-B56F8B2B405A}"/>
                    </a:ext>
                  </a:extLst>
                </p:cNvPr>
                <p:cNvSpPr/>
                <p:nvPr/>
              </p:nvSpPr>
              <p:spPr>
                <a:xfrm>
                  <a:off x="8070195" y="506573"/>
                  <a:ext cx="3264195" cy="5161013"/>
                </a:xfrm>
                <a:prstGeom prst="rect">
                  <a:avLst/>
                </a:prstGeom>
                <a:solidFill>
                  <a:srgbClr val="58F9FA"/>
                </a:solidFill>
                <a:ln w="25400" cap="flat" cmpd="sng" algn="ctr">
                  <a:solidFill>
                    <a:srgbClr val="58F9FA"/>
                  </a:solidFill>
                  <a:prstDash val="solid"/>
                </a:ln>
                <a:effectLst/>
                <a:scene3d>
                  <a:camera prst="isometricOffAxis1Top"/>
                  <a:lightRig rig="threePt" dir="t"/>
                </a:scene3d>
                <a:sp3d extrusionH="825500"/>
              </p:spPr>
              <p:txBody>
                <a:bodyPr rtlCol="0" anchor="ctr"/>
                <a:lstStyle/>
                <a:p>
                  <a:pPr algn="ctr" defTabSz="914354">
                    <a:defRPr/>
                  </a:pPr>
                  <a:endParaRPr lang="en-US" sz="5400" kern="0" noProof="1">
                    <a:solidFill>
                      <a:prstClr val="white"/>
                    </a:solidFill>
                    <a:latin typeface="Calibri"/>
                  </a:endParaRPr>
                </a:p>
              </p:txBody>
            </p:sp>
            <p:sp>
              <p:nvSpPr>
                <p:cNvPr id="47" name="TextBox 63">
                  <a:extLst>
                    <a:ext uri="{FF2B5EF4-FFF2-40B4-BE49-F238E27FC236}">
                      <a16:creationId xmlns:a16="http://schemas.microsoft.com/office/drawing/2014/main" id="{5A77C065-7548-4980-AAC3-408460CFB95F}"/>
                    </a:ext>
                  </a:extLst>
                </p:cNvPr>
                <p:cNvSpPr txBox="1"/>
                <p:nvPr/>
              </p:nvSpPr>
              <p:spPr>
                <a:xfrm>
                  <a:off x="10598118" y="3848934"/>
                  <a:ext cx="3384377" cy="737037"/>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ICS-D</a:t>
                  </a:r>
                </a:p>
              </p:txBody>
            </p:sp>
          </p:grpSp>
          <p:grpSp>
            <p:nvGrpSpPr>
              <p:cNvPr id="8" name="Gruppo 6">
                <a:extLst>
                  <a:ext uri="{FF2B5EF4-FFF2-40B4-BE49-F238E27FC236}">
                    <a16:creationId xmlns:a16="http://schemas.microsoft.com/office/drawing/2014/main" id="{FA1AD881-AA6C-4C3E-9007-E467D3167B9D}"/>
                  </a:ext>
                </a:extLst>
              </p:cNvPr>
              <p:cNvGrpSpPr/>
              <p:nvPr/>
            </p:nvGrpSpPr>
            <p:grpSpPr>
              <a:xfrm>
                <a:off x="3840550" y="0"/>
                <a:ext cx="5182377" cy="6197407"/>
                <a:chOff x="781586" y="-58120"/>
                <a:chExt cx="5182377" cy="6197407"/>
              </a:xfrm>
            </p:grpSpPr>
            <p:grpSp>
              <p:nvGrpSpPr>
                <p:cNvPr id="9" name="Gruppo 52">
                  <a:extLst>
                    <a:ext uri="{FF2B5EF4-FFF2-40B4-BE49-F238E27FC236}">
                      <a16:creationId xmlns:a16="http://schemas.microsoft.com/office/drawing/2014/main" id="{B172AA96-B9CF-4A87-93A5-C29879752299}"/>
                    </a:ext>
                  </a:extLst>
                </p:cNvPr>
                <p:cNvGrpSpPr/>
                <p:nvPr/>
              </p:nvGrpSpPr>
              <p:grpSpPr>
                <a:xfrm>
                  <a:off x="1864712" y="4154010"/>
                  <a:ext cx="900000" cy="900000"/>
                  <a:chOff x="4056384" y="3200400"/>
                  <a:chExt cx="3983832" cy="3636855"/>
                </a:xfrm>
                <a:blipFill>
                  <a:blip r:embed="rId2"/>
                  <a:stretch>
                    <a:fillRect/>
                  </a:stretch>
                </a:blipFill>
              </p:grpSpPr>
              <p:sp>
                <p:nvSpPr>
                  <p:cNvPr id="44" name="Freeform: Shape 54">
                    <a:extLst>
                      <a:ext uri="{FF2B5EF4-FFF2-40B4-BE49-F238E27FC236}">
                        <a16:creationId xmlns:a16="http://schemas.microsoft.com/office/drawing/2014/main" id="{B4177DC9-B726-46B9-8B0E-0B5F4EFC90B1}"/>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45" name="Rectangle 18">
                    <a:extLst>
                      <a:ext uri="{FF2B5EF4-FFF2-40B4-BE49-F238E27FC236}">
                        <a16:creationId xmlns:a16="http://schemas.microsoft.com/office/drawing/2014/main" id="{A27241C5-11F0-4E43-AC6D-215150BBB1B3}"/>
                      </a:ext>
                    </a:extLst>
                  </p:cNvPr>
                  <p:cNvSpPr/>
                  <p:nvPr/>
                </p:nvSpPr>
                <p:spPr>
                  <a:xfrm>
                    <a:off x="4277573" y="3200400"/>
                    <a:ext cx="3636855" cy="3636855"/>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sp>
              <p:nvSpPr>
                <p:cNvPr id="10" name="Rectangle 18">
                  <a:extLst>
                    <a:ext uri="{FF2B5EF4-FFF2-40B4-BE49-F238E27FC236}">
                      <a16:creationId xmlns:a16="http://schemas.microsoft.com/office/drawing/2014/main" id="{4CF79011-9DBC-4E15-9305-D1D1726CF160}"/>
                    </a:ext>
                  </a:extLst>
                </p:cNvPr>
                <p:cNvSpPr/>
                <p:nvPr/>
              </p:nvSpPr>
              <p:spPr>
                <a:xfrm>
                  <a:off x="781586" y="4090026"/>
                  <a:ext cx="821613" cy="900000"/>
                </a:xfrm>
                <a:prstGeom prst="rect">
                  <a:avLst/>
                </a:prstGeom>
                <a:blipFill>
                  <a:blip r:embed="rId3"/>
                  <a:stretch>
                    <a:fillRect/>
                  </a:stretch>
                </a:bli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nvGrpSpPr>
                <p:cNvPr id="11" name="Gruppo 54">
                  <a:extLst>
                    <a:ext uri="{FF2B5EF4-FFF2-40B4-BE49-F238E27FC236}">
                      <a16:creationId xmlns:a16="http://schemas.microsoft.com/office/drawing/2014/main" id="{E0B67247-E09F-4943-B1D8-4424E685BE1A}"/>
                    </a:ext>
                  </a:extLst>
                </p:cNvPr>
                <p:cNvGrpSpPr/>
                <p:nvPr/>
              </p:nvGrpSpPr>
              <p:grpSpPr>
                <a:xfrm>
                  <a:off x="3963654" y="4190969"/>
                  <a:ext cx="900000" cy="900000"/>
                  <a:chOff x="4056384" y="3200400"/>
                  <a:chExt cx="3983832" cy="3636855"/>
                </a:xfrm>
                <a:blipFill>
                  <a:blip r:embed="rId4"/>
                  <a:stretch>
                    <a:fillRect/>
                  </a:stretch>
                </a:blipFill>
              </p:grpSpPr>
              <p:sp>
                <p:nvSpPr>
                  <p:cNvPr id="42" name="Freeform: Shape 54">
                    <a:extLst>
                      <a:ext uri="{FF2B5EF4-FFF2-40B4-BE49-F238E27FC236}">
                        <a16:creationId xmlns:a16="http://schemas.microsoft.com/office/drawing/2014/main" id="{BBA0A7BB-B035-4838-8862-920C977D2853}"/>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43" name="Rectangle 18">
                    <a:extLst>
                      <a:ext uri="{FF2B5EF4-FFF2-40B4-BE49-F238E27FC236}">
                        <a16:creationId xmlns:a16="http://schemas.microsoft.com/office/drawing/2014/main" id="{5EE2E3F2-7624-4274-824E-21B6000411BD}"/>
                      </a:ext>
                    </a:extLst>
                  </p:cNvPr>
                  <p:cNvSpPr/>
                  <p:nvPr/>
                </p:nvSpPr>
                <p:spPr>
                  <a:xfrm>
                    <a:off x="4277573" y="3200400"/>
                    <a:ext cx="3636855" cy="3636855"/>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grpSp>
              <p:nvGrpSpPr>
                <p:cNvPr id="12" name="Gruppo 55">
                  <a:extLst>
                    <a:ext uri="{FF2B5EF4-FFF2-40B4-BE49-F238E27FC236}">
                      <a16:creationId xmlns:a16="http://schemas.microsoft.com/office/drawing/2014/main" id="{1AD36424-E34F-44E5-92B5-2A329B469A13}"/>
                    </a:ext>
                  </a:extLst>
                </p:cNvPr>
                <p:cNvGrpSpPr/>
                <p:nvPr/>
              </p:nvGrpSpPr>
              <p:grpSpPr>
                <a:xfrm>
                  <a:off x="3145679" y="4318638"/>
                  <a:ext cx="900000" cy="900000"/>
                  <a:chOff x="4056384" y="3200400"/>
                  <a:chExt cx="3983832" cy="3636855"/>
                </a:xfrm>
                <a:blipFill>
                  <a:blip r:embed="rId5"/>
                  <a:stretch>
                    <a:fillRect/>
                  </a:stretch>
                </a:blipFill>
              </p:grpSpPr>
              <p:sp>
                <p:nvSpPr>
                  <p:cNvPr id="40" name="Freeform: Shape 54">
                    <a:extLst>
                      <a:ext uri="{FF2B5EF4-FFF2-40B4-BE49-F238E27FC236}">
                        <a16:creationId xmlns:a16="http://schemas.microsoft.com/office/drawing/2014/main" id="{A365A033-B7BC-4732-A8B5-5659E2507995}"/>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41" name="Rectangle 18">
                    <a:extLst>
                      <a:ext uri="{FF2B5EF4-FFF2-40B4-BE49-F238E27FC236}">
                        <a16:creationId xmlns:a16="http://schemas.microsoft.com/office/drawing/2014/main" id="{03D8A06B-033E-4F1F-A886-BBAA7650494E}"/>
                      </a:ext>
                    </a:extLst>
                  </p:cNvPr>
                  <p:cNvSpPr/>
                  <p:nvPr/>
                </p:nvSpPr>
                <p:spPr>
                  <a:xfrm>
                    <a:off x="4277573" y="3200400"/>
                    <a:ext cx="3636855" cy="3636855"/>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grpSp>
              <p:nvGrpSpPr>
                <p:cNvPr id="13" name="Gruppo 56">
                  <a:extLst>
                    <a:ext uri="{FF2B5EF4-FFF2-40B4-BE49-F238E27FC236}">
                      <a16:creationId xmlns:a16="http://schemas.microsoft.com/office/drawing/2014/main" id="{33215233-B618-4AA9-A84D-A9AA7E667371}"/>
                    </a:ext>
                  </a:extLst>
                </p:cNvPr>
                <p:cNvGrpSpPr/>
                <p:nvPr/>
              </p:nvGrpSpPr>
              <p:grpSpPr>
                <a:xfrm>
                  <a:off x="2326199" y="4443953"/>
                  <a:ext cx="900000" cy="900000"/>
                  <a:chOff x="4056384" y="3200400"/>
                  <a:chExt cx="3983832" cy="3636855"/>
                </a:xfrm>
                <a:blipFill>
                  <a:blip r:embed="rId6"/>
                  <a:stretch>
                    <a:fillRect/>
                  </a:stretch>
                </a:blipFill>
              </p:grpSpPr>
              <p:sp>
                <p:nvSpPr>
                  <p:cNvPr id="38" name="Freeform: Shape 54">
                    <a:extLst>
                      <a:ext uri="{FF2B5EF4-FFF2-40B4-BE49-F238E27FC236}">
                        <a16:creationId xmlns:a16="http://schemas.microsoft.com/office/drawing/2014/main" id="{1F8D7D35-D39B-42E0-8983-772B455D108B}"/>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39" name="Rectangle 18">
                    <a:extLst>
                      <a:ext uri="{FF2B5EF4-FFF2-40B4-BE49-F238E27FC236}">
                        <a16:creationId xmlns:a16="http://schemas.microsoft.com/office/drawing/2014/main" id="{85AEFB43-3445-4FC1-BDA4-9028CF6AF556}"/>
                      </a:ext>
                    </a:extLst>
                  </p:cNvPr>
                  <p:cNvSpPr/>
                  <p:nvPr/>
                </p:nvSpPr>
                <p:spPr>
                  <a:xfrm>
                    <a:off x="4277573" y="3200400"/>
                    <a:ext cx="3636855" cy="3636855"/>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sp>
              <p:nvSpPr>
                <p:cNvPr id="14" name="Rectangle 18">
                  <a:extLst>
                    <a:ext uri="{FF2B5EF4-FFF2-40B4-BE49-F238E27FC236}">
                      <a16:creationId xmlns:a16="http://schemas.microsoft.com/office/drawing/2014/main" id="{73462CBF-927A-44AC-B2FC-CB4933E70E71}"/>
                    </a:ext>
                  </a:extLst>
                </p:cNvPr>
                <p:cNvSpPr/>
                <p:nvPr/>
              </p:nvSpPr>
              <p:spPr>
                <a:xfrm>
                  <a:off x="1376866" y="4474912"/>
                  <a:ext cx="821613" cy="900000"/>
                </a:xfrm>
                <a:prstGeom prst="rect">
                  <a:avLst/>
                </a:prstGeom>
                <a:blipFill>
                  <a:blip r:embed="rId7"/>
                  <a:stretch>
                    <a:fillRect/>
                  </a:stretch>
                </a:bli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nvGrpSpPr>
                <p:cNvPr id="15" name="Gruppo 84">
                  <a:extLst>
                    <a:ext uri="{FF2B5EF4-FFF2-40B4-BE49-F238E27FC236}">
                      <a16:creationId xmlns:a16="http://schemas.microsoft.com/office/drawing/2014/main" id="{86A92709-D887-4B57-8ABA-152641FAADD8}"/>
                    </a:ext>
                  </a:extLst>
                </p:cNvPr>
                <p:cNvGrpSpPr/>
                <p:nvPr/>
              </p:nvGrpSpPr>
              <p:grpSpPr>
                <a:xfrm>
                  <a:off x="4405107" y="4497307"/>
                  <a:ext cx="908687" cy="900000"/>
                  <a:chOff x="4056384" y="3266257"/>
                  <a:chExt cx="4022285" cy="3636861"/>
                </a:xfrm>
                <a:blipFill>
                  <a:blip r:embed="rId8"/>
                  <a:stretch>
                    <a:fillRect/>
                  </a:stretch>
                </a:blipFill>
              </p:grpSpPr>
              <p:sp>
                <p:nvSpPr>
                  <p:cNvPr id="36" name="Freeform: Shape 54">
                    <a:extLst>
                      <a:ext uri="{FF2B5EF4-FFF2-40B4-BE49-F238E27FC236}">
                        <a16:creationId xmlns:a16="http://schemas.microsoft.com/office/drawing/2014/main" id="{1D5EF8AA-D254-4CB2-A248-27BF486FC11F}"/>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37" name="Rectangle 18">
                    <a:extLst>
                      <a:ext uri="{FF2B5EF4-FFF2-40B4-BE49-F238E27FC236}">
                        <a16:creationId xmlns:a16="http://schemas.microsoft.com/office/drawing/2014/main" id="{BBBF4EA6-6263-4A5F-AE71-C05CA9A69A47}"/>
                      </a:ext>
                    </a:extLst>
                  </p:cNvPr>
                  <p:cNvSpPr/>
                  <p:nvPr/>
                </p:nvSpPr>
                <p:spPr>
                  <a:xfrm>
                    <a:off x="4441815" y="3266257"/>
                    <a:ext cx="3636854" cy="3636861"/>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grpSp>
              <p:nvGrpSpPr>
                <p:cNvPr id="16" name="Gruppo 93">
                  <a:extLst>
                    <a:ext uri="{FF2B5EF4-FFF2-40B4-BE49-F238E27FC236}">
                      <a16:creationId xmlns:a16="http://schemas.microsoft.com/office/drawing/2014/main" id="{D4E7092C-F1FB-4D66-B321-3CF4A10B7C90}"/>
                    </a:ext>
                  </a:extLst>
                </p:cNvPr>
                <p:cNvGrpSpPr/>
                <p:nvPr/>
              </p:nvGrpSpPr>
              <p:grpSpPr>
                <a:xfrm>
                  <a:off x="3605816" y="4619711"/>
                  <a:ext cx="900002" cy="900000"/>
                  <a:chOff x="4056384" y="3269417"/>
                  <a:chExt cx="3983832" cy="3636855"/>
                </a:xfrm>
                <a:blipFill>
                  <a:blip r:embed="rId9"/>
                  <a:stretch>
                    <a:fillRect/>
                  </a:stretch>
                </a:blipFill>
              </p:grpSpPr>
              <p:sp>
                <p:nvSpPr>
                  <p:cNvPr id="34" name="Freeform: Shape 54">
                    <a:extLst>
                      <a:ext uri="{FF2B5EF4-FFF2-40B4-BE49-F238E27FC236}">
                        <a16:creationId xmlns:a16="http://schemas.microsoft.com/office/drawing/2014/main" id="{A67D6AF3-A1FC-402C-A808-133C1288CB0B}"/>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35" name="Rectangle 18">
                    <a:extLst>
                      <a:ext uri="{FF2B5EF4-FFF2-40B4-BE49-F238E27FC236}">
                        <a16:creationId xmlns:a16="http://schemas.microsoft.com/office/drawing/2014/main" id="{CE74C20E-61E7-4AC5-A26A-3DD6C5523468}"/>
                      </a:ext>
                    </a:extLst>
                  </p:cNvPr>
                  <p:cNvSpPr/>
                  <p:nvPr/>
                </p:nvSpPr>
                <p:spPr>
                  <a:xfrm>
                    <a:off x="4295458" y="3269417"/>
                    <a:ext cx="3636841" cy="3636855"/>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grpSp>
              <p:nvGrpSpPr>
                <p:cNvPr id="17" name="Gruppo 96">
                  <a:extLst>
                    <a:ext uri="{FF2B5EF4-FFF2-40B4-BE49-F238E27FC236}">
                      <a16:creationId xmlns:a16="http://schemas.microsoft.com/office/drawing/2014/main" id="{AA4AD70D-6875-4863-A23B-0A706A8C19DD}"/>
                    </a:ext>
                  </a:extLst>
                </p:cNvPr>
                <p:cNvGrpSpPr/>
                <p:nvPr/>
              </p:nvGrpSpPr>
              <p:grpSpPr>
                <a:xfrm>
                  <a:off x="2775292" y="4744001"/>
                  <a:ext cx="900002" cy="900000"/>
                  <a:chOff x="4056384" y="3265275"/>
                  <a:chExt cx="3983832" cy="3636855"/>
                </a:xfrm>
                <a:blipFill>
                  <a:blip r:embed="rId10"/>
                  <a:stretch>
                    <a:fillRect/>
                  </a:stretch>
                </a:blipFill>
              </p:grpSpPr>
              <p:sp>
                <p:nvSpPr>
                  <p:cNvPr id="32" name="Freeform: Shape 54">
                    <a:extLst>
                      <a:ext uri="{FF2B5EF4-FFF2-40B4-BE49-F238E27FC236}">
                        <a16:creationId xmlns:a16="http://schemas.microsoft.com/office/drawing/2014/main" id="{2419B013-C699-402D-B2B8-7B3F83200CF7}"/>
                      </a:ext>
                    </a:extLst>
                  </p:cNvPr>
                  <p:cNvSpPr/>
                  <p:nvPr/>
                </p:nvSpPr>
                <p:spPr>
                  <a:xfrm>
                    <a:off x="4056384" y="5747549"/>
                    <a:ext cx="3983832"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 name="connsiteX0" fmla="*/ 39558 w 3983832"/>
                      <a:gd name="connsiteY0" fmla="*/ 0 h 765134"/>
                      <a:gd name="connsiteX1" fmla="*/ 3630436 w 3983832"/>
                      <a:gd name="connsiteY1" fmla="*/ 0 h 765134"/>
                      <a:gd name="connsiteX2" fmla="*/ 3983832 w 3983832"/>
                      <a:gd name="connsiteY2" fmla="*/ 346034 h 765134"/>
                      <a:gd name="connsiteX3" fmla="*/ 1193007 w 3983832"/>
                      <a:gd name="connsiteY3" fmla="*/ 765134 h 765134"/>
                      <a:gd name="connsiteX4" fmla="*/ 0 w 3983832"/>
                      <a:gd name="connsiteY4" fmla="*/ 12659 h 765134"/>
                      <a:gd name="connsiteX5" fmla="*/ 39558 w 3983832"/>
                      <a:gd name="connsiteY5" fmla="*/ 0 h 76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832" h="765134">
                        <a:moveTo>
                          <a:pt x="39558" y="0"/>
                        </a:moveTo>
                        <a:lnTo>
                          <a:pt x="3630436" y="0"/>
                        </a:lnTo>
                        <a:lnTo>
                          <a:pt x="3983832" y="346034"/>
                        </a:lnTo>
                        <a:lnTo>
                          <a:pt x="1193007" y="765134"/>
                        </a:lnTo>
                        <a:lnTo>
                          <a:pt x="0" y="12659"/>
                        </a:lnTo>
                        <a:cubicBezTo>
                          <a:pt x="12392" y="2089"/>
                          <a:pt x="27166" y="10570"/>
                          <a:pt x="39558" y="0"/>
                        </a:cubicBezTo>
                        <a:close/>
                      </a:path>
                    </a:pathLst>
                  </a:custGeom>
                  <a:grpFill/>
                  <a:ln w="25400" cap="flat" cmpd="sng" algn="ctr">
                    <a:solidFill>
                      <a:srgbClr val="F39C12"/>
                    </a:solidFill>
                    <a:prstDash val="solid"/>
                  </a:ln>
                  <a:effectLst>
                    <a:outerShdw blurRad="342900" dist="190500" dir="5400000" algn="t" rotWithShape="0">
                      <a:prstClr val="black">
                        <a:alpha val="47000"/>
                      </a:prstClr>
                    </a:outerShdw>
                  </a:effectLst>
                </p:spPr>
                <p:txBody>
                  <a:bodyPr rtlCol="0" anchor="ctr"/>
                  <a:lstStyle/>
                  <a:p>
                    <a:pPr algn="ctr" defTabSz="914354">
                      <a:defRPr/>
                    </a:pPr>
                    <a:endParaRPr lang="en-US" kern="0">
                      <a:solidFill>
                        <a:prstClr val="white"/>
                      </a:solidFill>
                      <a:latin typeface="Calibri"/>
                    </a:endParaRPr>
                  </a:p>
                </p:txBody>
              </p:sp>
              <p:sp>
                <p:nvSpPr>
                  <p:cNvPr id="33" name="Rectangle 18">
                    <a:extLst>
                      <a:ext uri="{FF2B5EF4-FFF2-40B4-BE49-F238E27FC236}">
                        <a16:creationId xmlns:a16="http://schemas.microsoft.com/office/drawing/2014/main" id="{7AF66877-061A-4138-A1A7-23FA97B679CE}"/>
                      </a:ext>
                    </a:extLst>
                  </p:cNvPr>
                  <p:cNvSpPr/>
                  <p:nvPr/>
                </p:nvSpPr>
                <p:spPr>
                  <a:xfrm>
                    <a:off x="4290867" y="3265275"/>
                    <a:ext cx="3636845" cy="3636855"/>
                  </a:xfrm>
                  <a:prstGeom prst="rect">
                    <a:avLst/>
                  </a:prstGeom>
                  <a:gr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grpSp>
            <p:sp>
              <p:nvSpPr>
                <p:cNvPr id="18" name="Rectangle 18">
                  <a:extLst>
                    <a:ext uri="{FF2B5EF4-FFF2-40B4-BE49-F238E27FC236}">
                      <a16:creationId xmlns:a16="http://schemas.microsoft.com/office/drawing/2014/main" id="{18CED2B6-A7ED-4AAA-A83B-72F4A95080A0}"/>
                    </a:ext>
                  </a:extLst>
                </p:cNvPr>
                <p:cNvSpPr/>
                <p:nvPr/>
              </p:nvSpPr>
              <p:spPr>
                <a:xfrm>
                  <a:off x="1986152" y="4869535"/>
                  <a:ext cx="821613" cy="900000"/>
                </a:xfrm>
                <a:prstGeom prst="rect">
                  <a:avLst/>
                </a:prstGeom>
                <a:blipFill>
                  <a:blip r:embed="rId11"/>
                  <a:stretch>
                    <a:fillRect/>
                  </a:stretch>
                </a:blipFill>
                <a:ln w="25400" cap="flat" cmpd="sng" algn="ctr">
                  <a:solidFill>
                    <a:srgbClr val="F39C12"/>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sp>
              <p:nvSpPr>
                <p:cNvPr id="19" name="TextBox 64">
                  <a:extLst>
                    <a:ext uri="{FF2B5EF4-FFF2-40B4-BE49-F238E27FC236}">
                      <a16:creationId xmlns:a16="http://schemas.microsoft.com/office/drawing/2014/main" id="{C14240E4-2F2A-4AE5-A66C-80E04C7103D8}"/>
                    </a:ext>
                  </a:extLst>
                </p:cNvPr>
                <p:cNvSpPr txBox="1"/>
                <p:nvPr/>
              </p:nvSpPr>
              <p:spPr>
                <a:xfrm>
                  <a:off x="2281690" y="4476519"/>
                  <a:ext cx="3384376"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INTEROPERABILITY</a:t>
                  </a:r>
                </a:p>
              </p:txBody>
            </p:sp>
            <p:sp>
              <p:nvSpPr>
                <p:cNvPr id="20" name="Rectangle 20">
                  <a:extLst>
                    <a:ext uri="{FF2B5EF4-FFF2-40B4-BE49-F238E27FC236}">
                      <a16:creationId xmlns:a16="http://schemas.microsoft.com/office/drawing/2014/main" id="{30ABDA41-A211-4505-B720-E79B88228774}"/>
                    </a:ext>
                  </a:extLst>
                </p:cNvPr>
                <p:cNvSpPr/>
                <p:nvPr/>
              </p:nvSpPr>
              <p:spPr>
                <a:xfrm>
                  <a:off x="1225772" y="1906302"/>
                  <a:ext cx="3636855" cy="3636855"/>
                </a:xfrm>
                <a:prstGeom prst="rect">
                  <a:avLst/>
                </a:prstGeom>
                <a:solidFill>
                  <a:srgbClr val="16A085"/>
                </a:solidFill>
                <a:ln w="25400" cap="flat" cmpd="sng" algn="ctr">
                  <a:no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sp>
              <p:nvSpPr>
                <p:cNvPr id="21" name="Freeform: Shape 45">
                  <a:extLst>
                    <a:ext uri="{FF2B5EF4-FFF2-40B4-BE49-F238E27FC236}">
                      <a16:creationId xmlns:a16="http://schemas.microsoft.com/office/drawing/2014/main" id="{B7F85D0A-FD29-4B39-B2B6-C1494C824846}"/>
                    </a:ext>
                  </a:extLst>
                </p:cNvPr>
                <p:cNvSpPr/>
                <p:nvPr/>
              </p:nvSpPr>
              <p:spPr>
                <a:xfrm>
                  <a:off x="1027975" y="3476909"/>
                  <a:ext cx="3981450"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50" h="765134">
                      <a:moveTo>
                        <a:pt x="37176" y="0"/>
                      </a:moveTo>
                      <a:lnTo>
                        <a:pt x="3628054" y="0"/>
                      </a:lnTo>
                      <a:lnTo>
                        <a:pt x="3981450" y="346034"/>
                      </a:lnTo>
                      <a:lnTo>
                        <a:pt x="1190625" y="765134"/>
                      </a:lnTo>
                      <a:lnTo>
                        <a:pt x="0" y="31709"/>
                      </a:lnTo>
                      <a:close/>
                    </a:path>
                  </a:pathLst>
                </a:custGeom>
                <a:solidFill>
                  <a:srgbClr val="F39C12"/>
                </a:solidFill>
                <a:ln w="25400" cap="flat" cmpd="sng" algn="ctr">
                  <a:noFill/>
                  <a:prstDash val="solid"/>
                </a:ln>
                <a:effectLst>
                  <a:outerShdw blurRad="241300" dist="152400" dir="5400000" algn="t" rotWithShape="0">
                    <a:prstClr val="black">
                      <a:alpha val="40000"/>
                    </a:prstClr>
                  </a:outerShdw>
                </a:effectLst>
              </p:spPr>
              <p:txBody>
                <a:bodyPr rtlCol="0" anchor="ctr"/>
                <a:lstStyle/>
                <a:p>
                  <a:pPr algn="ctr" defTabSz="914354">
                    <a:defRPr/>
                  </a:pPr>
                  <a:endParaRPr lang="en-US" kern="0">
                    <a:solidFill>
                      <a:prstClr val="white"/>
                    </a:solidFill>
                    <a:latin typeface="Calibri"/>
                  </a:endParaRPr>
                </a:p>
              </p:txBody>
            </p:sp>
            <p:sp>
              <p:nvSpPr>
                <p:cNvPr id="22" name="Rectangle 21">
                  <a:extLst>
                    <a:ext uri="{FF2B5EF4-FFF2-40B4-BE49-F238E27FC236}">
                      <a16:creationId xmlns:a16="http://schemas.microsoft.com/office/drawing/2014/main" id="{AF35B816-2ABB-4C0F-96A7-9042F67670BD}"/>
                    </a:ext>
                  </a:extLst>
                </p:cNvPr>
                <p:cNvSpPr/>
                <p:nvPr/>
              </p:nvSpPr>
              <p:spPr>
                <a:xfrm>
                  <a:off x="1225772" y="924091"/>
                  <a:ext cx="3636855" cy="3636855"/>
                </a:xfrm>
                <a:prstGeom prst="rect">
                  <a:avLst/>
                </a:prstGeom>
                <a:solidFill>
                  <a:srgbClr val="A26BAC"/>
                </a:solidFill>
                <a:ln w="25400" cap="flat" cmpd="sng" algn="ctr">
                  <a:solidFill>
                    <a:srgbClr val="A26BAC"/>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sp>
              <p:nvSpPr>
                <p:cNvPr id="23" name="Freeform: Shape 53">
                  <a:extLst>
                    <a:ext uri="{FF2B5EF4-FFF2-40B4-BE49-F238E27FC236}">
                      <a16:creationId xmlns:a16="http://schemas.microsoft.com/office/drawing/2014/main" id="{5A6893B8-8914-4ECA-BCFE-3A01F0D77F90}"/>
                    </a:ext>
                  </a:extLst>
                </p:cNvPr>
                <p:cNvSpPr/>
                <p:nvPr/>
              </p:nvSpPr>
              <p:spPr>
                <a:xfrm>
                  <a:off x="1027975" y="2513608"/>
                  <a:ext cx="3981450" cy="765134"/>
                </a:xfrm>
                <a:custGeom>
                  <a:avLst/>
                  <a:gdLst>
                    <a:gd name="connsiteX0" fmla="*/ 37176 w 3981450"/>
                    <a:gd name="connsiteY0" fmla="*/ 0 h 765134"/>
                    <a:gd name="connsiteX1" fmla="*/ 3628054 w 3981450"/>
                    <a:gd name="connsiteY1" fmla="*/ 0 h 765134"/>
                    <a:gd name="connsiteX2" fmla="*/ 3981450 w 3981450"/>
                    <a:gd name="connsiteY2" fmla="*/ 346034 h 765134"/>
                    <a:gd name="connsiteX3" fmla="*/ 1190625 w 3981450"/>
                    <a:gd name="connsiteY3" fmla="*/ 765134 h 765134"/>
                    <a:gd name="connsiteX4" fmla="*/ 0 w 3981450"/>
                    <a:gd name="connsiteY4" fmla="*/ 31709 h 76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50" h="765134">
                      <a:moveTo>
                        <a:pt x="37176" y="0"/>
                      </a:moveTo>
                      <a:lnTo>
                        <a:pt x="3628054" y="0"/>
                      </a:lnTo>
                      <a:lnTo>
                        <a:pt x="3981450" y="346034"/>
                      </a:lnTo>
                      <a:lnTo>
                        <a:pt x="1190625" y="765134"/>
                      </a:lnTo>
                      <a:lnTo>
                        <a:pt x="0" y="31709"/>
                      </a:lnTo>
                      <a:close/>
                    </a:path>
                  </a:pathLst>
                </a:custGeom>
                <a:solidFill>
                  <a:srgbClr val="F39C12"/>
                </a:solidFill>
                <a:ln w="25400" cap="flat" cmpd="sng" algn="ctr">
                  <a:noFill/>
                  <a:prstDash val="solid"/>
                </a:ln>
                <a:effectLst>
                  <a:outerShdw blurRad="241300" dist="152400" dir="5400000" algn="t" rotWithShape="0">
                    <a:prstClr val="black">
                      <a:alpha val="40000"/>
                    </a:prstClr>
                  </a:outerShdw>
                </a:effectLst>
              </p:spPr>
              <p:txBody>
                <a:bodyPr rtlCol="0" anchor="ctr"/>
                <a:lstStyle/>
                <a:p>
                  <a:pPr algn="ctr" defTabSz="914354">
                    <a:defRPr/>
                  </a:pPr>
                  <a:endParaRPr lang="en-US" kern="0">
                    <a:solidFill>
                      <a:prstClr val="white"/>
                    </a:solidFill>
                    <a:latin typeface="Calibri"/>
                  </a:endParaRPr>
                </a:p>
              </p:txBody>
            </p:sp>
            <p:sp>
              <p:nvSpPr>
                <p:cNvPr id="24" name="Rectangle 37">
                  <a:extLst>
                    <a:ext uri="{FF2B5EF4-FFF2-40B4-BE49-F238E27FC236}">
                      <a16:creationId xmlns:a16="http://schemas.microsoft.com/office/drawing/2014/main" id="{427E92F5-561A-40A9-AC1B-1C164137CF92}"/>
                    </a:ext>
                  </a:extLst>
                </p:cNvPr>
                <p:cNvSpPr/>
                <p:nvPr/>
              </p:nvSpPr>
              <p:spPr>
                <a:xfrm>
                  <a:off x="1225772" y="-58120"/>
                  <a:ext cx="3636855" cy="3636855"/>
                </a:xfrm>
                <a:prstGeom prst="rect">
                  <a:avLst/>
                </a:prstGeom>
                <a:blipFill>
                  <a:blip r:embed="rId12"/>
                  <a:stretch>
                    <a:fillRect/>
                  </a:stretch>
                </a:blipFill>
                <a:ln w="25400" cap="flat" cmpd="sng" algn="ctr">
                  <a:solidFill>
                    <a:srgbClr val="5D7C9B"/>
                  </a:solidFill>
                  <a:prstDash val="solid"/>
                </a:ln>
                <a:effectLst/>
                <a:scene3d>
                  <a:camera prst="isometricOffAxis1Top"/>
                  <a:lightRig rig="threePt" dir="t"/>
                </a:scene3d>
                <a:sp3d extrusionH="825500"/>
              </p:spPr>
              <p:txBody>
                <a:bodyPr rtlCol="0" anchor="ctr"/>
                <a:lstStyle/>
                <a:p>
                  <a:pPr algn="ctr" defTabSz="914354">
                    <a:defRPr/>
                  </a:pPr>
                  <a:endParaRPr lang="en-US" kern="0" noProof="1">
                    <a:solidFill>
                      <a:prstClr val="white"/>
                    </a:solidFill>
                    <a:latin typeface="Calibri"/>
                  </a:endParaRPr>
                </a:p>
              </p:txBody>
            </p:sp>
            <p:sp>
              <p:nvSpPr>
                <p:cNvPr id="25" name="TextBox 63">
                  <a:extLst>
                    <a:ext uri="{FF2B5EF4-FFF2-40B4-BE49-F238E27FC236}">
                      <a16:creationId xmlns:a16="http://schemas.microsoft.com/office/drawing/2014/main" id="{802B4068-CE46-4CD0-B3E3-299D1D78ED26}"/>
                    </a:ext>
                  </a:extLst>
                </p:cNvPr>
                <p:cNvSpPr txBox="1"/>
                <p:nvPr/>
              </p:nvSpPr>
              <p:spPr>
                <a:xfrm>
                  <a:off x="2148829" y="2398222"/>
                  <a:ext cx="3384376"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GUI</a:t>
                  </a:r>
                </a:p>
              </p:txBody>
            </p:sp>
            <p:sp>
              <p:nvSpPr>
                <p:cNvPr id="26" name="TextBox 64">
                  <a:extLst>
                    <a:ext uri="{FF2B5EF4-FFF2-40B4-BE49-F238E27FC236}">
                      <a16:creationId xmlns:a16="http://schemas.microsoft.com/office/drawing/2014/main" id="{B4F6C618-FA8C-4FDF-A024-654D04027238}"/>
                    </a:ext>
                  </a:extLst>
                </p:cNvPr>
                <p:cNvSpPr txBox="1"/>
                <p:nvPr/>
              </p:nvSpPr>
              <p:spPr>
                <a:xfrm>
                  <a:off x="2129290" y="4324119"/>
                  <a:ext cx="3384376"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INTEROPERABILITY</a:t>
                  </a:r>
                </a:p>
              </p:txBody>
            </p:sp>
            <p:sp>
              <p:nvSpPr>
                <p:cNvPr id="27" name="TextBox 63">
                  <a:extLst>
                    <a:ext uri="{FF2B5EF4-FFF2-40B4-BE49-F238E27FC236}">
                      <a16:creationId xmlns:a16="http://schemas.microsoft.com/office/drawing/2014/main" id="{463C1457-3F83-436B-8D63-6A02041D6DAC}"/>
                    </a:ext>
                  </a:extLst>
                </p:cNvPr>
                <p:cNvSpPr txBox="1"/>
                <p:nvPr/>
              </p:nvSpPr>
              <p:spPr>
                <a:xfrm>
                  <a:off x="2218356" y="3339812"/>
                  <a:ext cx="3384376"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ICS-C</a:t>
                  </a:r>
                </a:p>
              </p:txBody>
            </p:sp>
            <p:sp>
              <p:nvSpPr>
                <p:cNvPr id="28" name="TextBox 64">
                  <a:extLst>
                    <a:ext uri="{FF2B5EF4-FFF2-40B4-BE49-F238E27FC236}">
                      <a16:creationId xmlns:a16="http://schemas.microsoft.com/office/drawing/2014/main" id="{4385C68A-3C24-4631-9DA4-9AD0A343CD42}"/>
                    </a:ext>
                  </a:extLst>
                </p:cNvPr>
                <p:cNvSpPr txBox="1"/>
                <p:nvPr/>
              </p:nvSpPr>
              <p:spPr>
                <a:xfrm>
                  <a:off x="1696551" y="5554512"/>
                  <a:ext cx="1727752"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TCS</a:t>
                  </a:r>
                </a:p>
              </p:txBody>
            </p:sp>
            <p:sp>
              <p:nvSpPr>
                <p:cNvPr id="29" name="TextBox 64">
                  <a:extLst>
                    <a:ext uri="{FF2B5EF4-FFF2-40B4-BE49-F238E27FC236}">
                      <a16:creationId xmlns:a16="http://schemas.microsoft.com/office/drawing/2014/main" id="{18886966-0A27-4DFC-B544-E777F257147F}"/>
                    </a:ext>
                  </a:extLst>
                </p:cNvPr>
                <p:cNvSpPr txBox="1"/>
                <p:nvPr/>
              </p:nvSpPr>
              <p:spPr>
                <a:xfrm>
                  <a:off x="2545902" y="5405629"/>
                  <a:ext cx="1727752"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TCS</a:t>
                  </a:r>
                </a:p>
              </p:txBody>
            </p:sp>
            <p:sp>
              <p:nvSpPr>
                <p:cNvPr id="30" name="TextBox 64">
                  <a:extLst>
                    <a:ext uri="{FF2B5EF4-FFF2-40B4-BE49-F238E27FC236}">
                      <a16:creationId xmlns:a16="http://schemas.microsoft.com/office/drawing/2014/main" id="{9F5FD820-5654-4DEA-9034-A71A3CEB3D81}"/>
                    </a:ext>
                  </a:extLst>
                </p:cNvPr>
                <p:cNvSpPr txBox="1"/>
                <p:nvPr/>
              </p:nvSpPr>
              <p:spPr>
                <a:xfrm>
                  <a:off x="3389714" y="5263073"/>
                  <a:ext cx="1727752"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TCS</a:t>
                  </a:r>
                </a:p>
              </p:txBody>
            </p:sp>
            <p:sp>
              <p:nvSpPr>
                <p:cNvPr id="31" name="TextBox 64">
                  <a:extLst>
                    <a:ext uri="{FF2B5EF4-FFF2-40B4-BE49-F238E27FC236}">
                      <a16:creationId xmlns:a16="http://schemas.microsoft.com/office/drawing/2014/main" id="{51928D5F-2425-407A-9517-EB58107B28DB}"/>
                    </a:ext>
                  </a:extLst>
                </p:cNvPr>
                <p:cNvSpPr txBox="1"/>
                <p:nvPr/>
              </p:nvSpPr>
              <p:spPr>
                <a:xfrm>
                  <a:off x="4236211" y="5114190"/>
                  <a:ext cx="1727752" cy="584775"/>
                </a:xfrm>
                <a:prstGeom prst="rect">
                  <a:avLst/>
                </a:prstGeom>
                <a:noFill/>
                <a:ln w="25400" cap="flat" cmpd="sng" algn="ctr">
                  <a:noFill/>
                  <a:prstDash val="solid"/>
                </a:ln>
                <a:effectLst/>
                <a:scene3d>
                  <a:camera prst="isometricOffAxis1Right"/>
                  <a:lightRig rig="threePt" dir="t"/>
                </a:scene3d>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3200" kern="0">
                      <a:solidFill>
                        <a:srgbClr val="2C3E50"/>
                      </a:solidFill>
                      <a:effectLst>
                        <a:outerShdw blurRad="38100" dist="38100" dir="2700000" algn="tl">
                          <a:srgbClr val="000000">
                            <a:alpha val="43137"/>
                          </a:srgbClr>
                        </a:outerShdw>
                      </a:effectLst>
                      <a:latin typeface="Calibri"/>
                    </a:rPr>
                    <a:t>TCS</a:t>
                  </a:r>
                </a:p>
              </p:txBody>
            </p:sp>
          </p:grpSp>
        </p:grpSp>
        <p:sp>
          <p:nvSpPr>
            <p:cNvPr id="6" name="Rettangolo 8">
              <a:extLst>
                <a:ext uri="{FF2B5EF4-FFF2-40B4-BE49-F238E27FC236}">
                  <a16:creationId xmlns:a16="http://schemas.microsoft.com/office/drawing/2014/main" id="{CFFFA2A8-37A3-4026-96F9-52F3A7982A3F}"/>
                </a:ext>
              </a:extLst>
            </p:cNvPr>
            <p:cNvSpPr/>
            <p:nvPr/>
          </p:nvSpPr>
          <p:spPr>
            <a:xfrm>
              <a:off x="3835394" y="157450"/>
              <a:ext cx="6701258" cy="769441"/>
            </a:xfrm>
            <a:prstGeom prst="rect">
              <a:avLst/>
            </a:prstGeom>
          </p:spPr>
          <p:txBody>
            <a:bodyPr wrap="none">
              <a:spAutoFit/>
            </a:bodyPr>
            <a:lstStyle/>
            <a:p>
              <a:r>
                <a:rPr lang="en-GB" sz="4400" b="1">
                  <a:solidFill>
                    <a:srgbClr val="123B24"/>
                  </a:solidFill>
                </a:rPr>
                <a:t>EPOS Technical Architecture</a:t>
              </a:r>
              <a:endParaRPr lang="it-IT" sz="4400"/>
            </a:p>
          </p:txBody>
        </p:sp>
      </p:grpSp>
      <p:sp>
        <p:nvSpPr>
          <p:cNvPr id="48" name="Content Placeholder 2">
            <a:extLst>
              <a:ext uri="{FF2B5EF4-FFF2-40B4-BE49-F238E27FC236}">
                <a16:creationId xmlns:a16="http://schemas.microsoft.com/office/drawing/2014/main" id="{379E3655-19FB-4CE4-B924-02B45C3E9E28}"/>
              </a:ext>
            </a:extLst>
          </p:cNvPr>
          <p:cNvSpPr>
            <a:spLocks noGrp="1"/>
          </p:cNvSpPr>
          <p:nvPr>
            <p:ph idx="1"/>
          </p:nvPr>
        </p:nvSpPr>
        <p:spPr>
          <a:xfrm>
            <a:off x="163845" y="1468452"/>
            <a:ext cx="2459024" cy="584775"/>
          </a:xfrm>
        </p:spPr>
        <p:txBody>
          <a:bodyPr>
            <a:normAutofit/>
          </a:bodyPr>
          <a:lstStyle/>
          <a:p>
            <a:pPr marL="0" indent="0">
              <a:buNone/>
            </a:pPr>
            <a:r>
              <a:rPr lang="en-US"/>
              <a:t>How it works …</a:t>
            </a:r>
          </a:p>
        </p:txBody>
      </p:sp>
      <p:pic>
        <p:nvPicPr>
          <p:cNvPr id="50" name="Graphic 49" descr="Iceberg with solid fill">
            <a:extLst>
              <a:ext uri="{FF2B5EF4-FFF2-40B4-BE49-F238E27FC236}">
                <a16:creationId xmlns:a16="http://schemas.microsoft.com/office/drawing/2014/main" id="{3C3E4052-7123-4CD7-9351-08BBAAAF78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35629" y="1247007"/>
            <a:ext cx="1148694" cy="1452159"/>
          </a:xfrm>
          <a:prstGeom prst="rect">
            <a:avLst/>
          </a:prstGeom>
        </p:spPr>
      </p:pic>
      <p:sp>
        <p:nvSpPr>
          <p:cNvPr id="51" name="Arrow: Right 50">
            <a:extLst>
              <a:ext uri="{FF2B5EF4-FFF2-40B4-BE49-F238E27FC236}">
                <a16:creationId xmlns:a16="http://schemas.microsoft.com/office/drawing/2014/main" id="{08B91D2E-37CC-4732-8292-2CA395A2160F}"/>
              </a:ext>
            </a:extLst>
          </p:cNvPr>
          <p:cNvSpPr/>
          <p:nvPr/>
        </p:nvSpPr>
        <p:spPr>
          <a:xfrm rot="10800000">
            <a:off x="9692680" y="1499403"/>
            <a:ext cx="883568" cy="14772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C1D91FA5-AA99-4BE8-8268-C3FBBC79FD97}"/>
              </a:ext>
            </a:extLst>
          </p:cNvPr>
          <p:cNvSpPr/>
          <p:nvPr/>
        </p:nvSpPr>
        <p:spPr>
          <a:xfrm rot="8611640">
            <a:off x="9830013" y="1931074"/>
            <a:ext cx="1198241" cy="2070050"/>
          </a:xfrm>
          <a:prstGeom prst="rightArrow">
            <a:avLst>
              <a:gd name="adj1" fmla="val 50000"/>
              <a:gd name="adj2" fmla="val 6802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3" name="Content Placeholder 2">
            <a:extLst>
              <a:ext uri="{FF2B5EF4-FFF2-40B4-BE49-F238E27FC236}">
                <a16:creationId xmlns:a16="http://schemas.microsoft.com/office/drawing/2014/main" id="{4C388498-72BA-4689-BE7C-3C3589ADFA59}"/>
              </a:ext>
            </a:extLst>
          </p:cNvPr>
          <p:cNvSpPr txBox="1">
            <a:spLocks/>
          </p:cNvSpPr>
          <p:nvPr/>
        </p:nvSpPr>
        <p:spPr>
          <a:xfrm>
            <a:off x="72665" y="5573421"/>
            <a:ext cx="3349653" cy="98806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TCS … Thematic Core Services</a:t>
            </a:r>
          </a:p>
          <a:p>
            <a:pPr marL="0" indent="0">
              <a:buFont typeface="Arial" panose="020B0604020202020204" pitchFamily="34" charset="0"/>
              <a:buNone/>
            </a:pPr>
            <a:r>
              <a:rPr lang="en-US" dirty="0"/>
              <a:t>ICS … Integrated Core Services</a:t>
            </a:r>
          </a:p>
        </p:txBody>
      </p:sp>
      <p:sp>
        <p:nvSpPr>
          <p:cNvPr id="2" name="Right Brace 1">
            <a:extLst>
              <a:ext uri="{FF2B5EF4-FFF2-40B4-BE49-F238E27FC236}">
                <a16:creationId xmlns:a16="http://schemas.microsoft.com/office/drawing/2014/main" id="{B9EF0BCA-BAF5-9B23-4DF5-95FBE19FE0F3}"/>
              </a:ext>
            </a:extLst>
          </p:cNvPr>
          <p:cNvSpPr/>
          <p:nvPr/>
        </p:nvSpPr>
        <p:spPr>
          <a:xfrm>
            <a:off x="9568264" y="2772121"/>
            <a:ext cx="288938" cy="3076260"/>
          </a:xfrm>
          <a:prstGeom prst="rightBrace">
            <a:avLst>
              <a:gd name="adj1" fmla="val 94262"/>
              <a:gd name="adj2" fmla="val 18701"/>
            </a:avLst>
          </a:prstGeom>
          <a:ln w="57150"/>
        </p:spPr>
        <p:style>
          <a:lnRef idx="1">
            <a:schemeClr val="accent1"/>
          </a:lnRef>
          <a:fillRef idx="0">
            <a:schemeClr val="accent1"/>
          </a:fillRef>
          <a:effectRef idx="0">
            <a:schemeClr val="accent1"/>
          </a:effectRef>
          <a:fontRef idx="minor">
            <a:schemeClr val="tx1"/>
          </a:fontRef>
        </p:style>
        <p:txBody>
          <a:bodyPr rtlCol="0" anchor="ctr">
            <a:scene3d>
              <a:camera prst="isometricOffAxis1Right"/>
              <a:lightRig rig="threePt" dir="t"/>
            </a:scene3d>
          </a:bodyPr>
          <a:lstStyle/>
          <a:p>
            <a:pPr algn="ctr"/>
            <a:endParaRPr lang="en-US"/>
          </a:p>
        </p:txBody>
      </p:sp>
    </p:spTree>
    <p:extLst>
      <p:ext uri="{BB962C8B-B14F-4D97-AF65-F5344CB8AC3E}">
        <p14:creationId xmlns:p14="http://schemas.microsoft.com/office/powerpoint/2010/main" val="28940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right)">
                                      <p:cBhvr>
                                        <p:cTn id="22" dur="50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8F6-8A1A-2E42-027C-E0931CC1E1F4}"/>
              </a:ext>
            </a:extLst>
          </p:cNvPr>
          <p:cNvPicPr>
            <a:picLocks noChangeAspect="1"/>
          </p:cNvPicPr>
          <p:nvPr/>
        </p:nvPicPr>
        <p:blipFill>
          <a:blip r:embed="rId2"/>
          <a:stretch>
            <a:fillRect/>
          </a:stretch>
        </p:blipFill>
        <p:spPr>
          <a:xfrm>
            <a:off x="0" y="1390"/>
            <a:ext cx="12192000" cy="6855220"/>
          </a:xfrm>
          <a:prstGeom prst="rect">
            <a:avLst/>
          </a:prstGeom>
        </p:spPr>
      </p:pic>
      <p:grpSp>
        <p:nvGrpSpPr>
          <p:cNvPr id="5" name="Group 4">
            <a:extLst>
              <a:ext uri="{FF2B5EF4-FFF2-40B4-BE49-F238E27FC236}">
                <a16:creationId xmlns:a16="http://schemas.microsoft.com/office/drawing/2014/main" id="{5291087F-1026-508B-44EA-2CCD1E09CED7}"/>
              </a:ext>
            </a:extLst>
          </p:cNvPr>
          <p:cNvGrpSpPr/>
          <p:nvPr/>
        </p:nvGrpSpPr>
        <p:grpSpPr>
          <a:xfrm>
            <a:off x="6799232" y="-2905968"/>
            <a:ext cx="6837871" cy="6837871"/>
            <a:chOff x="6904007" y="-983029"/>
            <a:chExt cx="6837871" cy="6837871"/>
          </a:xfrm>
        </p:grpSpPr>
        <p:sp>
          <p:nvSpPr>
            <p:cNvPr id="6" name="Oval 5">
              <a:extLst>
                <a:ext uri="{FF2B5EF4-FFF2-40B4-BE49-F238E27FC236}">
                  <a16:creationId xmlns:a16="http://schemas.microsoft.com/office/drawing/2014/main" id="{2902FE7F-6D4D-8D00-5E1A-AE3DA186ED6D}"/>
                </a:ext>
              </a:extLst>
            </p:cNvPr>
            <p:cNvSpPr/>
            <p:nvPr/>
          </p:nvSpPr>
          <p:spPr>
            <a:xfrm>
              <a:off x="6904007" y="-983029"/>
              <a:ext cx="6837871" cy="6837871"/>
            </a:xfrm>
            <a:prstGeom prst="ellipse">
              <a:avLst/>
            </a:prstGeom>
            <a:solidFill>
              <a:srgbClr val="F2F2F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B50AA4-7DC9-2E80-F8D2-BA302FFB8628}"/>
                </a:ext>
              </a:extLst>
            </p:cNvPr>
            <p:cNvSpPr/>
            <p:nvPr/>
          </p:nvSpPr>
          <p:spPr>
            <a:xfrm>
              <a:off x="7142672" y="-752990"/>
              <a:ext cx="6340416" cy="6340416"/>
            </a:xfrm>
            <a:prstGeom prst="ellipse">
              <a:avLst/>
            </a:prstGeom>
            <a:solidFill>
              <a:srgbClr val="F2F2F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olo 1">
            <a:extLst>
              <a:ext uri="{FF2B5EF4-FFF2-40B4-BE49-F238E27FC236}">
                <a16:creationId xmlns:a16="http://schemas.microsoft.com/office/drawing/2014/main" id="{EA2D42D7-9C80-C005-F01C-FF79114B1408}"/>
              </a:ext>
            </a:extLst>
          </p:cNvPr>
          <p:cNvSpPr txBox="1">
            <a:spLocks/>
          </p:cNvSpPr>
          <p:nvPr/>
        </p:nvSpPr>
        <p:spPr>
          <a:xfrm>
            <a:off x="7958686" y="86514"/>
            <a:ext cx="4062643" cy="1043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200" i="1" spc="-1">
                <a:solidFill>
                  <a:srgbClr val="275536"/>
                </a:solidFill>
                <a:latin typeface="Open Sans"/>
                <a:cs typeface="+mn-cs"/>
              </a:rPr>
              <a:t>EPOS Data Portal</a:t>
            </a:r>
            <a:br>
              <a:rPr lang="en-US" sz="3200" i="1" spc="-1">
                <a:solidFill>
                  <a:srgbClr val="275536"/>
                </a:solidFill>
                <a:latin typeface="Open Sans"/>
                <a:cs typeface="+mn-cs"/>
              </a:rPr>
            </a:br>
            <a:r>
              <a:rPr lang="en-US" sz="3200" i="1" spc="-1">
                <a:solidFill>
                  <a:srgbClr val="D99734"/>
                </a:solidFill>
                <a:latin typeface="Open Sans"/>
                <a:cs typeface="+mn-cs"/>
              </a:rPr>
              <a:t>is truly FAIR!</a:t>
            </a:r>
          </a:p>
        </p:txBody>
      </p:sp>
      <p:sp>
        <p:nvSpPr>
          <p:cNvPr id="9" name="CasellaDiTesto 19">
            <a:extLst>
              <a:ext uri="{FF2B5EF4-FFF2-40B4-BE49-F238E27FC236}">
                <a16:creationId xmlns:a16="http://schemas.microsoft.com/office/drawing/2014/main" id="{1936F122-30C4-A2D9-C4B2-48C50A2968DA}"/>
              </a:ext>
            </a:extLst>
          </p:cNvPr>
          <p:cNvSpPr txBox="1"/>
          <p:nvPr/>
        </p:nvSpPr>
        <p:spPr>
          <a:xfrm>
            <a:off x="7924188" y="1046574"/>
            <a:ext cx="4439262" cy="2754086"/>
          </a:xfrm>
          <a:prstGeom prst="rect">
            <a:avLst/>
          </a:prstGeom>
        </p:spPr>
        <p:txBody>
          <a:bodyPr vert="horz" lIns="91440" tIns="45720" rIns="91440" bIns="45720" rtlCol="0" anchor="t">
            <a:normAutofit/>
          </a:bodyPr>
          <a:lstStyle/>
          <a:p>
            <a:pPr defTabSz="914400">
              <a:lnSpc>
                <a:spcPct val="90000"/>
              </a:lnSpc>
              <a:spcAft>
                <a:spcPts val="600"/>
              </a:spcAft>
            </a:pPr>
            <a:r>
              <a:rPr lang="en-US"/>
              <a:t>EPOS Data Portal is the place where </a:t>
            </a:r>
            <a:r>
              <a:rPr lang="en-US" b="1"/>
              <a:t>FAIR principles</a:t>
            </a:r>
            <a:r>
              <a:rPr lang="en-US"/>
              <a:t> and </a:t>
            </a:r>
            <a:r>
              <a:rPr lang="en-US" b="1"/>
              <a:t>practices</a:t>
            </a:r>
            <a:r>
              <a:rPr lang="en-US"/>
              <a:t> are implemented thanks to the adoption of a </a:t>
            </a:r>
            <a:r>
              <a:rPr lang="en-US" b="1"/>
              <a:t>co-development</a:t>
            </a:r>
            <a:r>
              <a:rPr lang="en-US"/>
              <a:t> approach and </a:t>
            </a:r>
            <a:r>
              <a:rPr lang="en-US" b="1"/>
              <a:t>harmonization</a:t>
            </a:r>
            <a:r>
              <a:rPr lang="en-US"/>
              <a:t> actions across communities of developers and data providers.</a:t>
            </a:r>
          </a:p>
        </p:txBody>
      </p:sp>
      <p:sp>
        <p:nvSpPr>
          <p:cNvPr id="10" name="CasellaDiTesto 22">
            <a:extLst>
              <a:ext uri="{FF2B5EF4-FFF2-40B4-BE49-F238E27FC236}">
                <a16:creationId xmlns:a16="http://schemas.microsoft.com/office/drawing/2014/main" id="{9FA40B1B-2174-889D-2BDC-EF7C2F957132}"/>
              </a:ext>
            </a:extLst>
          </p:cNvPr>
          <p:cNvSpPr txBox="1"/>
          <p:nvPr/>
        </p:nvSpPr>
        <p:spPr>
          <a:xfrm>
            <a:off x="8013162" y="2755280"/>
            <a:ext cx="3953690" cy="556101"/>
          </a:xfrm>
          <a:prstGeom prst="rect">
            <a:avLst/>
          </a:prstGeom>
        </p:spPr>
        <p:txBody>
          <a:bodyPr vert="horz" lIns="91440" tIns="45720" rIns="91440" bIns="45720" rtlCol="0">
            <a:normAutofit/>
          </a:bodyPr>
          <a:lstStyle/>
          <a:p>
            <a:pPr algn="r" defTabSz="914400">
              <a:lnSpc>
                <a:spcPct val="90000"/>
              </a:lnSpc>
              <a:spcAft>
                <a:spcPts val="600"/>
              </a:spcAft>
            </a:pPr>
            <a:r>
              <a:rPr lang="en-GB" b="1" i="1">
                <a:solidFill>
                  <a:srgbClr val="FC621F"/>
                </a:solidFill>
                <a:hlinkClick r:id="rId3"/>
              </a:rPr>
              <a:t>https://www.ics-c.epos-eu.org/</a:t>
            </a:r>
            <a:endParaRPr lang="en-GB" b="1" i="1">
              <a:solidFill>
                <a:srgbClr val="FC621F"/>
              </a:solidFill>
            </a:endParaRPr>
          </a:p>
          <a:p>
            <a:pPr indent="-228600" algn="r" defTabSz="914400">
              <a:lnSpc>
                <a:spcPct val="90000"/>
              </a:lnSpc>
              <a:spcAft>
                <a:spcPts val="600"/>
              </a:spcAft>
              <a:buFont typeface="Arial" panose="020B0604020202020204" pitchFamily="34" charset="0"/>
              <a:buChar char="•"/>
            </a:pPr>
            <a:endParaRPr lang="en-GB" i="1">
              <a:solidFill>
                <a:srgbClr val="FF40FF"/>
              </a:solidFill>
            </a:endParaRPr>
          </a:p>
        </p:txBody>
      </p:sp>
    </p:spTree>
    <p:extLst>
      <p:ext uri="{BB962C8B-B14F-4D97-AF65-F5344CB8AC3E}">
        <p14:creationId xmlns:p14="http://schemas.microsoft.com/office/powerpoint/2010/main" val="219546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AD9D141E-AF20-2658-E74E-6C61BCE057ED}"/>
              </a:ext>
            </a:extLst>
          </p:cNvPr>
          <p:cNvPicPr>
            <a:picLocks noGrp="1" noChangeAspect="1"/>
          </p:cNvPicPr>
          <p:nvPr>
            <p:ph idx="1"/>
          </p:nvPr>
        </p:nvPicPr>
        <p:blipFill>
          <a:blip r:embed="rId2"/>
          <a:stretch>
            <a:fillRect/>
          </a:stretch>
        </p:blipFill>
        <p:spPr>
          <a:xfrm>
            <a:off x="383457" y="905222"/>
            <a:ext cx="11158970" cy="5717299"/>
          </a:xfrm>
        </p:spPr>
      </p:pic>
      <p:sp>
        <p:nvSpPr>
          <p:cNvPr id="2" name="Titolo 1">
            <a:extLst>
              <a:ext uri="{FF2B5EF4-FFF2-40B4-BE49-F238E27FC236}">
                <a16:creationId xmlns:a16="http://schemas.microsoft.com/office/drawing/2014/main" id="{19A88AD0-D0DB-5DF1-00DC-791D6340BA13}"/>
              </a:ext>
            </a:extLst>
          </p:cNvPr>
          <p:cNvSpPr txBox="1">
            <a:spLocks/>
          </p:cNvSpPr>
          <p:nvPr/>
        </p:nvSpPr>
        <p:spPr bwMode="auto">
          <a:xfrm>
            <a:off x="2741447" y="342558"/>
            <a:ext cx="9309046" cy="4444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Further developments – distributed services</a:t>
            </a:r>
            <a:endParaRPr lang="en-GB" sz="3200" b="1" dirty="0">
              <a:solidFill>
                <a:srgbClr val="70AD47">
                  <a:lumMod val="50000"/>
                </a:srgb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315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6FEA193-2BD7-A384-5849-4AADEED1C826}"/>
              </a:ext>
            </a:extLst>
          </p:cNvPr>
          <p:cNvSpPr txBox="1">
            <a:spLocks/>
          </p:cNvSpPr>
          <p:nvPr/>
        </p:nvSpPr>
        <p:spPr bwMode="auto">
          <a:xfrm>
            <a:off x="2986333" y="70357"/>
            <a:ext cx="6195935" cy="4444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2E4BBA09-CA19-CE13-C157-F65FC123D39E}"/>
              </a:ext>
            </a:extLst>
          </p:cNvPr>
          <p:cNvSpPr>
            <a:spLocks noGrp="1"/>
          </p:cNvSpPr>
          <p:nvPr>
            <p:ph type="title"/>
          </p:nvPr>
        </p:nvSpPr>
        <p:spPr/>
        <p:txBody>
          <a:bodyPr/>
          <a:lstStyle/>
          <a:p>
            <a:pPr marL="0" marR="0" lvl="0" indent="0" defTabSz="457200" rtl="0" eaLnBrk="1" fontAlgn="base" latinLnBrk="0" hangingPunct="1">
              <a:lnSpc>
                <a:spcPct val="100000"/>
              </a:lnSpc>
              <a:spcBef>
                <a:spcPct val="0"/>
              </a:spcBef>
              <a:spcAft>
                <a:spcPct val="0"/>
              </a:spcAft>
              <a:tabLst/>
              <a:defRPr/>
            </a:pPr>
            <a:r>
              <a:rPr kumimoji="0" lang="en-GB" sz="6000"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EPOS Platform</a:t>
            </a:r>
            <a:endParaRPr lang="en-US" dirty="0"/>
          </a:p>
        </p:txBody>
      </p:sp>
      <p:sp>
        <p:nvSpPr>
          <p:cNvPr id="5" name="Text Placeholder 4">
            <a:extLst>
              <a:ext uri="{FF2B5EF4-FFF2-40B4-BE49-F238E27FC236}">
                <a16:creationId xmlns:a16="http://schemas.microsoft.com/office/drawing/2014/main" id="{CD0F49E5-31CD-5AC1-60D1-9325F61A09E7}"/>
              </a:ext>
            </a:extLst>
          </p:cNvPr>
          <p:cNvSpPr>
            <a:spLocks noGrp="1"/>
          </p:cNvSpPr>
          <p:nvPr>
            <p:ph type="body" idx="1"/>
          </p:nvPr>
        </p:nvSpPr>
        <p:spPr/>
        <p:txBody>
          <a:bodyPr/>
          <a:lstStyle/>
          <a:p>
            <a:r>
              <a:rPr lang="en-GB" sz="2400" b="1" dirty="0">
                <a:solidFill>
                  <a:srgbClr val="70AD47">
                    <a:lumMod val="50000"/>
                  </a:srgbClr>
                </a:solidFill>
                <a:latin typeface="Open Sans" panose="020B0606030504020204" pitchFamily="34" charset="0"/>
                <a:ea typeface="Open Sans" panose="020B0606030504020204" pitchFamily="34" charset="0"/>
                <a:cs typeface="Open Sans" panose="020B0606030504020204" pitchFamily="34" charset="0"/>
              </a:rPr>
              <a:t>Live demo </a:t>
            </a:r>
            <a:endParaRPr lang="en-US" dirty="0"/>
          </a:p>
        </p:txBody>
      </p:sp>
    </p:spTree>
    <p:extLst>
      <p:ext uri="{BB962C8B-B14F-4D97-AF65-F5344CB8AC3E}">
        <p14:creationId xmlns:p14="http://schemas.microsoft.com/office/powerpoint/2010/main" val="350862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6FEA193-2BD7-A384-5849-4AADEED1C826}"/>
              </a:ext>
            </a:extLst>
          </p:cNvPr>
          <p:cNvSpPr txBox="1">
            <a:spLocks/>
          </p:cNvSpPr>
          <p:nvPr/>
        </p:nvSpPr>
        <p:spPr bwMode="auto">
          <a:xfrm>
            <a:off x="2986333" y="70357"/>
            <a:ext cx="6195935" cy="4444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2E4BBA09-CA19-CE13-C157-F65FC123D39E}"/>
              </a:ext>
            </a:extLst>
          </p:cNvPr>
          <p:cNvSpPr>
            <a:spLocks noGrp="1"/>
          </p:cNvSpPr>
          <p:nvPr>
            <p:ph type="title"/>
          </p:nvPr>
        </p:nvSpPr>
        <p:spPr>
          <a:xfrm>
            <a:off x="831850" y="1709738"/>
            <a:ext cx="10515600" cy="1322711"/>
          </a:xfrm>
        </p:spPr>
        <p:txBody>
          <a:bodyPr/>
          <a:lstStyle/>
          <a:p>
            <a:pPr marL="0" marR="0" lvl="0" indent="0" defTabSz="457200" rtl="0" eaLnBrk="1" fontAlgn="base" latinLnBrk="0" hangingPunct="1">
              <a:lnSpc>
                <a:spcPct val="100000"/>
              </a:lnSpc>
              <a:spcBef>
                <a:spcPct val="0"/>
              </a:spcBef>
              <a:spcAft>
                <a:spcPct val="0"/>
              </a:spcAft>
              <a:tabLst/>
              <a:defRPr/>
            </a:pPr>
            <a:r>
              <a:rPr kumimoji="0" lang="en-GB" sz="6000"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EPOS Platform</a:t>
            </a:r>
            <a:endParaRPr lang="en-US" dirty="0"/>
          </a:p>
        </p:txBody>
      </p:sp>
      <p:sp>
        <p:nvSpPr>
          <p:cNvPr id="5" name="Text Placeholder 4">
            <a:extLst>
              <a:ext uri="{FF2B5EF4-FFF2-40B4-BE49-F238E27FC236}">
                <a16:creationId xmlns:a16="http://schemas.microsoft.com/office/drawing/2014/main" id="{CD0F49E5-31CD-5AC1-60D1-9325F61A09E7}"/>
              </a:ext>
            </a:extLst>
          </p:cNvPr>
          <p:cNvSpPr>
            <a:spLocks noGrp="1"/>
          </p:cNvSpPr>
          <p:nvPr>
            <p:ph type="body" idx="1"/>
          </p:nvPr>
        </p:nvSpPr>
        <p:spPr>
          <a:xfrm>
            <a:off x="831850" y="3181739"/>
            <a:ext cx="10515600" cy="2907911"/>
          </a:xfrm>
        </p:spPr>
        <p:txBody>
          <a:bodyPr>
            <a:normAutofit/>
          </a:bodyPr>
          <a:lstStyle/>
          <a:p>
            <a:r>
              <a:rPr lang="en-GB" sz="2400" b="1" dirty="0">
                <a:solidFill>
                  <a:srgbClr val="70AD47">
                    <a:lumMod val="50000"/>
                  </a:srgbClr>
                </a:solidFill>
                <a:latin typeface="Open Sans" panose="020B0606030504020204" pitchFamily="34" charset="0"/>
                <a:ea typeface="Open Sans" panose="020B0606030504020204" pitchFamily="34" charset="0"/>
                <a:cs typeface="Open Sans" panose="020B0606030504020204" pitchFamily="34" charset="0"/>
              </a:rPr>
              <a:t>Link to hands-on training instructions:</a:t>
            </a:r>
          </a:p>
          <a:p>
            <a:endParaRPr lang="en-GB" sz="2400" b="1" dirty="0">
              <a:solidFill>
                <a:srgbClr val="70AD47">
                  <a:lumMod val="50000"/>
                </a:srgb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4800" b="1" dirty="0">
                <a:solidFill>
                  <a:schemeClr val="accent5">
                    <a:lumMod val="75000"/>
                  </a:schemeClr>
                </a:solidFill>
              </a:rPr>
              <a:t>https://bit.ly/OLOT25</a:t>
            </a:r>
          </a:p>
        </p:txBody>
      </p:sp>
    </p:spTree>
    <p:extLst>
      <p:ext uri="{BB962C8B-B14F-4D97-AF65-F5344CB8AC3E}">
        <p14:creationId xmlns:p14="http://schemas.microsoft.com/office/powerpoint/2010/main" val="1669432388"/>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856</TotalTime>
  <Words>209</Words>
  <Application>Microsoft Office PowerPoint</Application>
  <PresentationFormat>Widescreen</PresentationFormat>
  <Paragraphs>39</Paragraphs>
  <Slides>11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Calibri Light</vt:lpstr>
      <vt:lpstr>Helvetica Neue</vt:lpstr>
      <vt:lpstr>Open Sans</vt:lpstr>
      <vt:lpstr>Open Sans Regular</vt:lpstr>
      <vt:lpstr>Office Theme</vt:lpstr>
      <vt:lpstr>EPOS Platform Training</vt:lpstr>
      <vt:lpstr>PowerPoint Presentation</vt:lpstr>
      <vt:lpstr>Service discovery, visualisation and data retrieval in the EPOS Platform</vt:lpstr>
      <vt:lpstr>PowerPoint Presentation</vt:lpstr>
      <vt:lpstr>PowerPoint Presentation</vt:lpstr>
      <vt:lpstr>PowerPoint Presentation</vt:lpstr>
      <vt:lpstr>PowerPoint Presentation</vt:lpstr>
      <vt:lpstr>EPOS Platform</vt:lpstr>
      <vt:lpstr>EPOS Platform</vt:lpstr>
      <vt:lpstr>Try it!  ics-c.epos-eu.org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Jan Michalek</cp:lastModifiedBy>
  <cp:revision>14</cp:revision>
  <dcterms:created xsi:type="dcterms:W3CDTF">2024-09-12T12:53:35Z</dcterms:created>
  <dcterms:modified xsi:type="dcterms:W3CDTF">2025-06-24T10:43:15Z</dcterms:modified>
</cp:coreProperties>
</file>