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318" r:id="rId4"/>
    <p:sldId id="321" r:id="rId5"/>
    <p:sldId id="322" r:id="rId6"/>
    <p:sldId id="323" r:id="rId7"/>
    <p:sldId id="344" r:id="rId8"/>
    <p:sldId id="329" r:id="rId9"/>
    <p:sldId id="328" r:id="rId10"/>
    <p:sldId id="324" r:id="rId11"/>
    <p:sldId id="330" r:id="rId12"/>
    <p:sldId id="335" r:id="rId13"/>
    <p:sldId id="331" r:id="rId14"/>
    <p:sldId id="332" r:id="rId15"/>
    <p:sldId id="333" r:id="rId16"/>
    <p:sldId id="334" r:id="rId17"/>
    <p:sldId id="336" r:id="rId18"/>
    <p:sldId id="326" r:id="rId19"/>
    <p:sldId id="327" r:id="rId20"/>
    <p:sldId id="339" r:id="rId21"/>
    <p:sldId id="340" r:id="rId22"/>
    <p:sldId id="337" r:id="rId23"/>
    <p:sldId id="342" r:id="rId24"/>
    <p:sldId id="341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7E9"/>
    <a:srgbClr val="FDBBDF"/>
    <a:srgbClr val="FEDEF0"/>
    <a:srgbClr val="FEE8F5"/>
    <a:srgbClr val="D00675"/>
    <a:srgbClr val="D90779"/>
    <a:srgbClr val="FFFFFF"/>
    <a:srgbClr val="00B050"/>
    <a:srgbClr val="ED7D31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FC7C1-C817-45B4-A2E6-B05F5E1B0753}" v="386" dt="2025-06-21T13:52:27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D9EBAB-E2AE-862B-FE80-ECB8A1FAB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004AA3-B4A2-BA8B-9432-8F5A1896D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D61E8-81C3-48E6-3D71-0C0A794F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664722-F9A4-B996-2C04-BB97678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86992F-7EC8-A35B-ADEB-14BF0E00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31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5259B-0542-7C2A-FF62-48FE7F52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1FF375-0C27-5E13-E89E-5E5A27C4C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C3567E-796B-64B5-A0EB-F004621C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C2A72-F8ED-DCA3-76FE-DCD8C0D7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0EDB87-024C-F161-DB9A-2B256886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8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74BD6-4E61-9F97-A62E-D755EFF45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F1437A-D3AE-E26A-C125-435D499F3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2F587C-7271-F512-D88C-2FF7DBDB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3D8730-203F-4E0A-BD54-4FB3A1B4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AF6522-6A6A-6F48-2215-07C99F60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0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DC26-ACD4-E4AF-8D5F-2FF15F82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0EAEA-2C61-C250-82AD-98482D8C7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6A89E7-99D5-35AA-F0DB-A412AD5D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D68B2-A6A3-15D9-52D0-64DDDFF0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8FAC-C601-A48A-0225-F34B3615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D592E-A4A1-6343-6154-0F8EFF34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4B6B95-99C4-D128-9F61-BCA4E8109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CB6792-7361-91D5-82B4-B9AA1F5B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FBB96F-1C42-1B1A-59FE-5EBB6C2F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D3C2CD-EE69-BEC9-851F-EAAD1E39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65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D4BFB-E0BC-3FA0-1001-50CB17E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FA8583-3B04-F8FA-BA4E-FDA63401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4465B7-118A-C2F2-F76F-5CD96B87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8334F4-14EB-E344-53E7-39C7C8DC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974535-4AF1-ED32-357B-6BE49D68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95F94-5825-C2CE-3705-AFA546E3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03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45371-7660-03F9-AFFF-273BC62E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E31C7D-9F20-82FA-564F-2D5D0BB9D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14502B-A923-CA0D-9D03-E60C69C69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1C8D98-42C2-2BD9-68BB-DEBECFEE2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23BFAF-8A75-5DB0-99A2-9C482E0B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B2B291-8E1D-ED00-1E14-3494B5BB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5427A1-DCEB-82A7-FF2E-CE52E793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7189CA4-2FCF-CC40-7BDB-5186B4A5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51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6233A-B8D1-18E3-A058-4992EC25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D9715E-6CBC-F1A2-9C2D-A9CDCB9D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8DC7B8-164F-1DBD-AE8C-7BA04847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8250BB-8C05-99BC-309B-859164C0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75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1FF83A-8A63-59FA-55F7-7FBAB988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798E26-0963-C915-21ED-D6C57BCF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9261F4-C8F6-F12A-8DB5-116B3F9E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57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7F1E9-5445-DC7A-3412-29525E3B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6DC222-3B7F-7E03-7389-003E3CDE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8BDE28-C467-9C43-2619-3E131369D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E409F9-3082-F64B-E352-2AAFC725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139FF2-D0CD-0049-3020-244A7219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3719D9-1FB7-9A3A-DE47-70A7D039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68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94794-87AE-1482-1BFA-ECE0BF7F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30AEF7-C72E-579A-9526-78E453862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802671-E576-022B-7978-14969E2D5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1F414C-C948-0F7A-248F-C2946BFC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768A17-7430-51E9-5D1E-2EFBC74D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E17358-F1C6-E7E6-D370-095081C3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00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CB0B32-C37D-81C3-6753-FB070BD5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F67291-8CC7-9FF7-8DE8-F3285B37A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E6EBFA-CA32-62D3-A60D-C7222901F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8196-F9DF-4E26-8033-1F7CCD72A629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857AF-2408-C4E6-BC5D-10DA2FDCA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509D3D-FD6B-42E6-8906-6933ACBA4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DB2A-C2F3-40B0-B06C-17C61F22DE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40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CC928F2-F96B-F8CD-05DC-E50E6B7B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067105"/>
          </a:xfrm>
          <a:prstGeom prst="rect">
            <a:avLst/>
          </a:prstGeom>
          <a:ln w="19050">
            <a:noFill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DB8F26B-8A65-B9F2-57F5-A22B11E54405}"/>
              </a:ext>
            </a:extLst>
          </p:cNvPr>
          <p:cNvSpPr/>
          <p:nvPr/>
        </p:nvSpPr>
        <p:spPr>
          <a:xfrm rot="5400000">
            <a:off x="2667608" y="-2666391"/>
            <a:ext cx="6856782" cy="12192000"/>
          </a:xfrm>
          <a:prstGeom prst="rect">
            <a:avLst/>
          </a:prstGeom>
          <a:gradFill flip="none" rotWithShape="1">
            <a:gsLst>
              <a:gs pos="3000">
                <a:schemeClr val="bg1">
                  <a:alpha val="76000"/>
                </a:schemeClr>
              </a:gs>
              <a:gs pos="20000">
                <a:schemeClr val="bg1">
                  <a:alpha val="48000"/>
                </a:schemeClr>
              </a:gs>
              <a:gs pos="55000">
                <a:schemeClr val="bg1">
                  <a:alpha val="0"/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713848-F89A-FCA0-C555-B88CA4488DA5}"/>
              </a:ext>
            </a:extLst>
          </p:cNvPr>
          <p:cNvSpPr txBox="1"/>
          <p:nvPr/>
        </p:nvSpPr>
        <p:spPr>
          <a:xfrm>
            <a:off x="195832" y="117547"/>
            <a:ext cx="114627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noProof="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"Where" matters: </a:t>
            </a:r>
          </a:p>
          <a:p>
            <a:pPr algn="ctr">
              <a:spcAft>
                <a:spcPts val="600"/>
              </a:spcAft>
            </a:pPr>
            <a:r>
              <a:rPr lang="en-US" sz="3200" b="1" noProof="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Visualizing and presenting geoscientific data</a:t>
            </a:r>
          </a:p>
          <a:p>
            <a:pPr algn="ctr">
              <a:spcAft>
                <a:spcPts val="600"/>
              </a:spcAft>
            </a:pPr>
            <a:r>
              <a:rPr lang="en-US" sz="3200" b="1" noProof="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beyond the spreadsheet</a:t>
            </a:r>
            <a:endParaRPr lang="en-GB" sz="3200" b="1" noProof="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E382BB-77B6-4342-0BE9-53BE59BBC4A2}"/>
              </a:ext>
            </a:extLst>
          </p:cNvPr>
          <p:cNvSpPr txBox="1"/>
          <p:nvPr/>
        </p:nvSpPr>
        <p:spPr>
          <a:xfrm>
            <a:off x="73890" y="6108348"/>
            <a:ext cx="5006499" cy="687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600" b="1" noProof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Eloi González-Esvertit (GEO3BCN-CSIC, Spain)</a:t>
            </a:r>
          </a:p>
          <a:p>
            <a:pPr>
              <a:spcAft>
                <a:spcPts val="800"/>
              </a:spcAft>
            </a:pPr>
            <a:r>
              <a:rPr lang="en-GB" sz="1600" i="1" noProof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egesvertit@geo3bcn.csic.es</a:t>
            </a:r>
            <a:endParaRPr lang="en-GB" sz="1600" i="1" noProof="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1CFBF2-135A-7C84-2CA4-19275D825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492" y="6108348"/>
            <a:ext cx="1658216" cy="712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519FEE-3B85-6BE6-42C3-AD1C02A4A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160889"/>
            <a:ext cx="3962604" cy="579564"/>
          </a:xfrm>
          <a:prstGeom prst="rect">
            <a:avLst/>
          </a:prstGeom>
        </p:spPr>
      </p:pic>
      <p:sp>
        <p:nvSpPr>
          <p:cNvPr id="10" name="TextBox 23">
            <a:extLst>
              <a:ext uri="{FF2B5EF4-FFF2-40B4-BE49-F238E27FC236}">
                <a16:creationId xmlns:a16="http://schemas.microsoft.com/office/drawing/2014/main" id="{0A99FE7F-50A7-63BB-2C16-9CE1A5240F7A}"/>
              </a:ext>
            </a:extLst>
          </p:cNvPr>
          <p:cNvSpPr txBox="1"/>
          <p:nvPr/>
        </p:nvSpPr>
        <p:spPr>
          <a:xfrm>
            <a:off x="8120386" y="5799846"/>
            <a:ext cx="41104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Boué (1841)</a:t>
            </a:r>
            <a:endParaRPr lang="ca-ES" sz="11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61F06-6DE3-5C78-3211-8F805CE05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57A457A-ECA3-E4AF-2462-E5AB6678BE35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A9D358-89F4-6D08-FE7E-9658DAD2BA9A}"/>
              </a:ext>
            </a:extLst>
          </p:cNvPr>
          <p:cNvSpPr txBox="1"/>
          <p:nvPr/>
        </p:nvSpPr>
        <p:spPr>
          <a:xfrm>
            <a:off x="304122" y="775007"/>
            <a:ext cx="11586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Where comes the data from? </a:t>
            </a:r>
            <a:r>
              <a:rPr lang="en-US" sz="16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Open data portals </a:t>
            </a:r>
            <a:r>
              <a:rPr lang="en-US" sz="1200" i="1" dirty="0">
                <a:latin typeface="Century Gothic" panose="020B0502020202020204" pitchFamily="34" charset="0"/>
                <a:cs typeface="Arial" panose="020B0604020202020204" pitchFamily="34" charset="0"/>
              </a:rPr>
              <a:t>(i.e., platforms where data is published openly and in a standardized manner) 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B29C2F77-1E69-6C29-1D51-18F90D16C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597" y="1657785"/>
            <a:ext cx="9828805" cy="4860000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60E31330-C98A-A6E6-77D8-894FEBADFF88}"/>
              </a:ext>
            </a:extLst>
          </p:cNvPr>
          <p:cNvSpPr txBox="1"/>
          <p:nvPr/>
        </p:nvSpPr>
        <p:spPr>
          <a:xfrm>
            <a:off x="1233979" y="657877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(2025): ESR – Basemap: ESRI ® Ocean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5A64D14-60A2-636F-EE57-C9633953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B992241-B2A3-A0AB-8FD0-A79DFF89BE45}"/>
              </a:ext>
            </a:extLst>
          </p:cNvPr>
          <p:cNvSpPr txBox="1"/>
          <p:nvPr/>
        </p:nvSpPr>
        <p:spPr>
          <a:xfrm>
            <a:off x="2446604" y="73670"/>
            <a:ext cx="729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PHASE 1: Data obtention and preparation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71E5B4-E625-490A-8036-B70E0433CF7F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1: Mapping the extension and geochemical data of granites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A57F-885E-4D05-AFAA-8ACB6553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AF4696C-EC38-F8C3-5025-3C089C9E425F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022CAC-96BD-0638-EAF0-2237AC674397}"/>
              </a:ext>
            </a:extLst>
          </p:cNvPr>
          <p:cNvSpPr txBox="1"/>
          <p:nvPr/>
        </p:nvSpPr>
        <p:spPr>
          <a:xfrm>
            <a:off x="304122" y="775007"/>
            <a:ext cx="5362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Open data portals: care must be taken (!)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DCC7CF60-115D-E2D3-AF0A-0F39192A3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28" y="744230"/>
            <a:ext cx="5185142" cy="603605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BF024B1-3CC9-1F39-1217-0173B6522A2F}"/>
              </a:ext>
            </a:extLst>
          </p:cNvPr>
          <p:cNvGrpSpPr/>
          <p:nvPr/>
        </p:nvGrpSpPr>
        <p:grpSpPr>
          <a:xfrm>
            <a:off x="567475" y="1850079"/>
            <a:ext cx="5528525" cy="4724192"/>
            <a:chOff x="304122" y="1661750"/>
            <a:chExt cx="5528525" cy="4724192"/>
          </a:xfrm>
        </p:grpSpPr>
        <p:pic>
          <p:nvPicPr>
            <p:cNvPr id="6" name="Imagen 5" descr="Diagrama, Dibujo de ingeniería&#10;&#10;El contenido generado por IA puede ser incorrecto.">
              <a:extLst>
                <a:ext uri="{FF2B5EF4-FFF2-40B4-BE49-F238E27FC236}">
                  <a16:creationId xmlns:a16="http://schemas.microsoft.com/office/drawing/2014/main" id="{397FBF1B-A09A-343D-D099-30459A79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1" b="67158"/>
            <a:stretch>
              <a:fillRect/>
            </a:stretch>
          </p:blipFill>
          <p:spPr>
            <a:xfrm>
              <a:off x="304122" y="1696475"/>
              <a:ext cx="5528525" cy="4689467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B48D1BF-CF56-DEEC-0A5F-E82316B22DFF}"/>
                </a:ext>
              </a:extLst>
            </p:cNvPr>
            <p:cNvSpPr/>
            <p:nvPr/>
          </p:nvSpPr>
          <p:spPr>
            <a:xfrm>
              <a:off x="320348" y="1661750"/>
              <a:ext cx="316775" cy="324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409C2E59-1FCE-2F75-0F66-5BCBFE97ECC9}"/>
              </a:ext>
            </a:extLst>
          </p:cNvPr>
          <p:cNvSpPr/>
          <p:nvPr/>
        </p:nvSpPr>
        <p:spPr>
          <a:xfrm>
            <a:off x="3733800" y="2984500"/>
            <a:ext cx="1930400" cy="2984500"/>
          </a:xfrm>
          <a:custGeom>
            <a:avLst/>
            <a:gdLst>
              <a:gd name="connsiteX0" fmla="*/ 0 w 1930400"/>
              <a:gd name="connsiteY0" fmla="*/ 2984500 h 2984500"/>
              <a:gd name="connsiteX1" fmla="*/ 1225550 w 1930400"/>
              <a:gd name="connsiteY1" fmla="*/ 2984500 h 2984500"/>
              <a:gd name="connsiteX2" fmla="*/ 1930400 w 1930400"/>
              <a:gd name="connsiteY2" fmla="*/ 2108200 h 2984500"/>
              <a:gd name="connsiteX3" fmla="*/ 1930400 w 1930400"/>
              <a:gd name="connsiteY3" fmla="*/ 1447800 h 2984500"/>
              <a:gd name="connsiteX4" fmla="*/ 749300 w 1930400"/>
              <a:gd name="connsiteY4" fmla="*/ 0 h 2984500"/>
              <a:gd name="connsiteX5" fmla="*/ 508000 w 1930400"/>
              <a:gd name="connsiteY5" fmla="*/ 1212850 h 2984500"/>
              <a:gd name="connsiteX6" fmla="*/ 0 w 1930400"/>
              <a:gd name="connsiteY6" fmla="*/ 1435100 h 2984500"/>
              <a:gd name="connsiteX7" fmla="*/ 0 w 1930400"/>
              <a:gd name="connsiteY7" fmla="*/ 2984500 h 298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400" h="2984500">
                <a:moveTo>
                  <a:pt x="0" y="2984500"/>
                </a:moveTo>
                <a:lnTo>
                  <a:pt x="1225550" y="2984500"/>
                </a:lnTo>
                <a:lnTo>
                  <a:pt x="1930400" y="2108200"/>
                </a:lnTo>
                <a:lnTo>
                  <a:pt x="1930400" y="1447800"/>
                </a:lnTo>
                <a:lnTo>
                  <a:pt x="749300" y="0"/>
                </a:lnTo>
                <a:lnTo>
                  <a:pt x="508000" y="1212850"/>
                </a:lnTo>
                <a:lnTo>
                  <a:pt x="0" y="1435100"/>
                </a:lnTo>
                <a:lnTo>
                  <a:pt x="0" y="298450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FA527C-BB73-1810-770F-26157A29D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10" name="TextBox 23">
            <a:extLst>
              <a:ext uri="{FF2B5EF4-FFF2-40B4-BE49-F238E27FC236}">
                <a16:creationId xmlns:a16="http://schemas.microsoft.com/office/drawing/2014/main" id="{053F31DF-1480-C49D-C751-724DE497040E}"/>
              </a:ext>
            </a:extLst>
          </p:cNvPr>
          <p:cNvSpPr txBox="1"/>
          <p:nvPr/>
        </p:nvSpPr>
        <p:spPr>
          <a:xfrm>
            <a:off x="1233979" y="657877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(2025): ESR – Basemap: ESRI ® Ocean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5604C2-4EDE-7204-4564-8BE1B6165DAB}"/>
              </a:ext>
            </a:extLst>
          </p:cNvPr>
          <p:cNvSpPr txBox="1"/>
          <p:nvPr/>
        </p:nvSpPr>
        <p:spPr>
          <a:xfrm>
            <a:off x="2446604" y="73670"/>
            <a:ext cx="729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PHASE 1: Data obtention and preparation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380D7D-3634-72FF-974D-C8CC27FED716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1: Geochemical data of granites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25A4C-29FC-973B-46FA-FBA5D722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E6F383B-C8FB-76DF-C47B-DDD764AAF963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6E7AD0-58E2-1575-87BC-B65FF3684AB9}"/>
              </a:ext>
            </a:extLst>
          </p:cNvPr>
          <p:cNvSpPr txBox="1"/>
          <p:nvPr/>
        </p:nvSpPr>
        <p:spPr>
          <a:xfrm>
            <a:off x="304122" y="775007"/>
            <a:ext cx="10272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Open data portals </a:t>
            </a:r>
            <a:r>
              <a:rPr lang="en-US" sz="1600" i="1" dirty="0">
                <a:latin typeface="Century Gothic" panose="020B0502020202020204" pitchFamily="34" charset="0"/>
                <a:cs typeface="Arial" panose="020B0604020202020204" pitchFamily="34" charset="0"/>
              </a:rPr>
              <a:t>(i.e., platforms where data is published openly and in a standardized manner)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A1FE728-2254-E3C2-DF1C-3170CDEC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5" y="1849195"/>
            <a:ext cx="5513379" cy="44803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DC3CED9-2946-7B7C-3412-B6A5F3FB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35" y="2187354"/>
            <a:ext cx="4729213" cy="40459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98A8448-8439-8C2A-84B4-7E2DC06C35F5}"/>
              </a:ext>
            </a:extLst>
          </p:cNvPr>
          <p:cNvSpPr txBox="1"/>
          <p:nvPr/>
        </p:nvSpPr>
        <p:spPr>
          <a:xfrm>
            <a:off x="8105100" y="1765996"/>
            <a:ext cx="211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Time-dependent (!)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F0635D-D76A-8F0C-02BF-007B6FAA0572}"/>
              </a:ext>
            </a:extLst>
          </p:cNvPr>
          <p:cNvSpPr txBox="1"/>
          <p:nvPr/>
        </p:nvSpPr>
        <p:spPr>
          <a:xfrm>
            <a:off x="9366149" y="4374030"/>
            <a:ext cx="2062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Dec 13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902E1F-9C86-3D01-24C9-025AC32265D4}"/>
              </a:ext>
            </a:extLst>
          </p:cNvPr>
          <p:cNvSpPr txBox="1"/>
          <p:nvPr/>
        </p:nvSpPr>
        <p:spPr>
          <a:xfrm>
            <a:off x="9370453" y="2585885"/>
            <a:ext cx="169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Oct 21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DC64DD5-26EE-7B99-5F89-356726F1A2D3}"/>
              </a:ext>
            </a:extLst>
          </p:cNvPr>
          <p:cNvSpPr txBox="1"/>
          <p:nvPr/>
        </p:nvSpPr>
        <p:spPr>
          <a:xfrm>
            <a:off x="6983525" y="2585885"/>
            <a:ext cx="169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Sept 27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F3DA542-2538-70C4-ED8A-B22D5855B0FF}"/>
              </a:ext>
            </a:extLst>
          </p:cNvPr>
          <p:cNvSpPr txBox="1"/>
          <p:nvPr/>
        </p:nvSpPr>
        <p:spPr>
          <a:xfrm>
            <a:off x="6983525" y="4374030"/>
            <a:ext cx="169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Nov 19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EEA72BE6-C03B-60A0-B1D4-3A1876ACF2DC}"/>
              </a:ext>
            </a:extLst>
          </p:cNvPr>
          <p:cNvSpPr txBox="1"/>
          <p:nvPr/>
        </p:nvSpPr>
        <p:spPr>
          <a:xfrm>
            <a:off x="304122" y="6515891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BSc thesis Carles Dols [University of Barcelona]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CAFF559-C838-3518-FEAE-62EEF8EB9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EE213D-AC0E-0CAE-C5AA-E75EB28570EB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2: Multidisciplinary data for integrated evaluation of a volcanic eruption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– Needs careful source selection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8BAD46-1A28-6FE4-4D14-0900C453B6FD}"/>
              </a:ext>
            </a:extLst>
          </p:cNvPr>
          <p:cNvSpPr txBox="1"/>
          <p:nvPr/>
        </p:nvSpPr>
        <p:spPr>
          <a:xfrm>
            <a:off x="2446604" y="73670"/>
            <a:ext cx="729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PHASE 1: Data obtention and preparation</a:t>
            </a:r>
          </a:p>
        </p:txBody>
      </p:sp>
    </p:spTree>
    <p:extLst>
      <p:ext uri="{BB962C8B-B14F-4D97-AF65-F5344CB8AC3E}">
        <p14:creationId xmlns:p14="http://schemas.microsoft.com/office/powerpoint/2010/main" val="13929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42AB2-4C35-D519-9277-5C496E61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6E55761-FAC6-9CA0-F787-11967472D4F2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BB22D0AB-3C13-ABE8-7A87-A63E259B68E0}"/>
              </a:ext>
            </a:extLst>
          </p:cNvPr>
          <p:cNvSpPr txBox="1"/>
          <p:nvPr/>
        </p:nvSpPr>
        <p:spPr>
          <a:xfrm>
            <a:off x="3032183" y="639391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(in prep.)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20CE595-895B-BB6E-3990-B5C9F919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AA232B6-7E7B-6E31-11FF-16E437DE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B2988F-AED6-3340-E6A5-5B176A69BE6E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3: Time-independent; Global MOHO </a:t>
            </a:r>
            <a:r>
              <a:rPr lang="en-US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(crust-mantle boundary)</a:t>
            </a:r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depth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3530CB-B88F-FF75-AA4F-EC2218467334}"/>
              </a:ext>
            </a:extLst>
          </p:cNvPr>
          <p:cNvSpPr txBox="1"/>
          <p:nvPr/>
        </p:nvSpPr>
        <p:spPr>
          <a:xfrm>
            <a:off x="304122" y="775007"/>
            <a:ext cx="113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Every process during data analysis must have: (1) a reason, (2) an input, and (3) an output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86169C-ABDF-BDB3-92DA-FC80AE35A378}"/>
              </a:ext>
            </a:extLst>
          </p:cNvPr>
          <p:cNvSpPr txBox="1"/>
          <p:nvPr/>
        </p:nvSpPr>
        <p:spPr>
          <a:xfrm>
            <a:off x="2947542" y="73670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2: Geographic data analysis</a:t>
            </a:r>
          </a:p>
        </p:txBody>
      </p:sp>
    </p:spTree>
    <p:extLst>
      <p:ext uri="{BB962C8B-B14F-4D97-AF65-F5344CB8AC3E}">
        <p14:creationId xmlns:p14="http://schemas.microsoft.com/office/powerpoint/2010/main" val="42342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8435-FBB1-8B06-055B-43763659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431340B-C1D0-5948-AE16-33A7EEB08618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ACBEF59-C881-BB4D-616F-B51542E4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2F22AF-D25F-3C86-C106-E13C1393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BCC43C0F-B283-9499-5803-8B638EFF354A}"/>
              </a:ext>
            </a:extLst>
          </p:cNvPr>
          <p:cNvSpPr txBox="1"/>
          <p:nvPr/>
        </p:nvSpPr>
        <p:spPr>
          <a:xfrm>
            <a:off x="3032183" y="639391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(in prep.)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8B6F65-7C33-3CCB-D376-DD1420B91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B34AD3-DECF-6CF5-CAFF-B7EE383FCBB8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3: Time-independent; Global MOHO </a:t>
            </a:r>
            <a:r>
              <a:rPr lang="en-US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(crust-mantle boundary)</a:t>
            </a:r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depth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C54A9A-7EC0-EBCC-F3B6-7AAEB91A2C63}"/>
              </a:ext>
            </a:extLst>
          </p:cNvPr>
          <p:cNvSpPr txBox="1"/>
          <p:nvPr/>
        </p:nvSpPr>
        <p:spPr>
          <a:xfrm>
            <a:off x="304122" y="775007"/>
            <a:ext cx="113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Every process during data analysis must have: (1) a reason, (2) an input, and (3) an output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2C26C4-9BFE-6A81-AAEA-44E1032A1687}"/>
              </a:ext>
            </a:extLst>
          </p:cNvPr>
          <p:cNvSpPr txBox="1"/>
          <p:nvPr/>
        </p:nvSpPr>
        <p:spPr>
          <a:xfrm>
            <a:off x="2947542" y="73670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2: Geographic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14733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0DD59-FE97-B5D3-5A97-2DC4F80C9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8A56824-68D9-C7F0-1FA8-A11B3AAB99B7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E719657-DC1F-DC84-AEA4-A80528E1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00A5D81-A06C-CAD5-3FB9-92F0A03E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7EE9ED5-2BBC-03CB-CD9D-AEED5B48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06" t="22969" r="10837" b="10169"/>
          <a:stretch>
            <a:fillRect/>
          </a:stretch>
        </p:blipFill>
        <p:spPr>
          <a:xfrm>
            <a:off x="923925" y="1513671"/>
            <a:ext cx="9447944" cy="50007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A9F272-8721-8F95-FB71-3C22E292E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96" y="2715491"/>
            <a:ext cx="4389704" cy="32485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C0D65-D32A-E266-69D5-6658EC399A5C}"/>
              </a:ext>
            </a:extLst>
          </p:cNvPr>
          <p:cNvSpPr/>
          <p:nvPr/>
        </p:nvSpPr>
        <p:spPr>
          <a:xfrm>
            <a:off x="4895273" y="2715491"/>
            <a:ext cx="822354" cy="600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000DC2EE-6016-B473-9FB4-7C6B6EC46A0B}"/>
              </a:ext>
            </a:extLst>
          </p:cNvPr>
          <p:cNvSpPr txBox="1"/>
          <p:nvPr/>
        </p:nvSpPr>
        <p:spPr>
          <a:xfrm>
            <a:off x="3032183" y="639391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(in prep.)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3DC79F-C11C-A76A-1123-8043B7478A28}"/>
              </a:ext>
            </a:extLst>
          </p:cNvPr>
          <p:cNvSpPr txBox="1"/>
          <p:nvPr/>
        </p:nvSpPr>
        <p:spPr>
          <a:xfrm>
            <a:off x="10438003" y="2705725"/>
            <a:ext cx="1383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Depth to Moho boundary obtained by global non-stationary kriging of USGS GSC database of crustal studies</a:t>
            </a:r>
            <a:endParaRPr lang="en-GB" sz="1100" dirty="0">
              <a:latin typeface="Century Gothic" panose="020B0502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614758F-3811-16C0-DE92-2957E231B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5F7192-3A3D-D9B5-FEB3-34A276E65E02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3: Time-independent; Global MOHO </a:t>
            </a:r>
            <a:r>
              <a:rPr lang="en-US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(crust-mantle boundary)</a:t>
            </a:r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depth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EC0C6A-5B0F-765C-BFE0-9DB3A862A80D}"/>
              </a:ext>
            </a:extLst>
          </p:cNvPr>
          <p:cNvSpPr txBox="1"/>
          <p:nvPr/>
        </p:nvSpPr>
        <p:spPr>
          <a:xfrm>
            <a:off x="304122" y="775007"/>
            <a:ext cx="113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Every process during data analysis must have: (1) a reason, (2) an input, and (3) an output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AFB514-014E-89B3-4DC4-FD2EC89462E8}"/>
              </a:ext>
            </a:extLst>
          </p:cNvPr>
          <p:cNvSpPr txBox="1"/>
          <p:nvPr/>
        </p:nvSpPr>
        <p:spPr>
          <a:xfrm>
            <a:off x="2947542" y="73670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2: Geographic data analysis</a:t>
            </a:r>
          </a:p>
        </p:txBody>
      </p:sp>
    </p:spTree>
    <p:extLst>
      <p:ext uri="{BB962C8B-B14F-4D97-AF65-F5344CB8AC3E}">
        <p14:creationId xmlns:p14="http://schemas.microsoft.com/office/powerpoint/2010/main" val="6831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8E2CF-F34D-C8F8-0B7A-23C278DD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8AFB129-E5A6-9C5E-4E0E-82C7512DC505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3F31131-2DE5-2216-CDAD-A3DA8E4D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9630634" y="4853846"/>
            <a:ext cx="3062287" cy="212596"/>
          </a:xfrm>
          <a:prstGeom prst="rect">
            <a:avLst/>
          </a:prstGeom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id="{624D9E2E-1FF7-8A12-385F-C64F92B638A2}"/>
              </a:ext>
            </a:extLst>
          </p:cNvPr>
          <p:cNvSpPr txBox="1"/>
          <p:nvPr/>
        </p:nvSpPr>
        <p:spPr>
          <a:xfrm>
            <a:off x="11268075" y="6317166"/>
            <a:ext cx="6198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11 km</a:t>
            </a:r>
            <a:endParaRPr lang="ca-ES" sz="1100" b="1" i="1" dirty="0">
              <a:latin typeface="Century Gothic" panose="020B0502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B011C41-C37F-672E-43EB-8F60DBD6F3D9}"/>
              </a:ext>
            </a:extLst>
          </p:cNvPr>
          <p:cNvSpPr txBox="1"/>
          <p:nvPr/>
        </p:nvSpPr>
        <p:spPr>
          <a:xfrm>
            <a:off x="11268075" y="3363058"/>
            <a:ext cx="7391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+53 km</a:t>
            </a:r>
            <a:endParaRPr lang="ca-ES" sz="1100" b="1" i="1" dirty="0"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532FE0B-3F9C-44A4-EBA2-9F7241D515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B0F9E2-3725-C0B7-93A3-642495C32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06" t="24492" r="10837" b="11301"/>
          <a:stretch>
            <a:fillRect/>
          </a:stretch>
        </p:blipFill>
        <p:spPr>
          <a:xfrm>
            <a:off x="923923" y="1618119"/>
            <a:ext cx="9447946" cy="48021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226B1DF-5750-0525-1D00-838B23963A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06" t="22969" r="10837" b="10169"/>
          <a:stretch>
            <a:fillRect/>
          </a:stretch>
        </p:blipFill>
        <p:spPr>
          <a:xfrm>
            <a:off x="923925" y="1513671"/>
            <a:ext cx="9447944" cy="500075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C4B96A3-85F1-52E4-24E7-ACCC43583F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106" t="22969" r="10837" b="11301"/>
          <a:stretch>
            <a:fillRect/>
          </a:stretch>
        </p:blipFill>
        <p:spPr>
          <a:xfrm>
            <a:off x="923924" y="1513671"/>
            <a:ext cx="9447945" cy="4916062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1F816562-4183-6CF6-5B08-808809C68959}"/>
              </a:ext>
            </a:extLst>
          </p:cNvPr>
          <p:cNvSpPr txBox="1"/>
          <p:nvPr/>
        </p:nvSpPr>
        <p:spPr>
          <a:xfrm>
            <a:off x="3032183" y="6393916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(in prep.)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818EAA-7084-A4AA-C95F-7D43227DB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0D1EA43-DF0C-4929-88AA-FCF4E0EF34A7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3: Time-independent; Global MOHO </a:t>
            </a:r>
            <a:r>
              <a:rPr lang="en-US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(crust-mantle boundary)</a:t>
            </a:r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depth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765106-CCE9-65E4-D959-787FD17D98FE}"/>
              </a:ext>
            </a:extLst>
          </p:cNvPr>
          <p:cNvSpPr txBox="1"/>
          <p:nvPr/>
        </p:nvSpPr>
        <p:spPr>
          <a:xfrm>
            <a:off x="304122" y="775007"/>
            <a:ext cx="113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Every process during data analysis must have: (1) a reason, (2) an input, and (3) an output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F6B03A-ACE2-DB49-1AD3-CCA3201FB4DF}"/>
              </a:ext>
            </a:extLst>
          </p:cNvPr>
          <p:cNvSpPr txBox="1"/>
          <p:nvPr/>
        </p:nvSpPr>
        <p:spPr>
          <a:xfrm>
            <a:off x="2947542" y="73670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2: Geographic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76636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B8B16-9535-271D-AFA1-D6548D0D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69056FB-BE3F-5054-9C2C-8F76027F873F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113160-B156-4DB4-7B4A-AB93E2B6DF0B}"/>
              </a:ext>
            </a:extLst>
          </p:cNvPr>
          <p:cNvSpPr txBox="1"/>
          <p:nvPr/>
        </p:nvSpPr>
        <p:spPr>
          <a:xfrm>
            <a:off x="304122" y="775007"/>
            <a:ext cx="113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Every process during data analysis must have: (1) a reason, (2) an input, and (3) an output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rawing">
            <a:extLst>
              <a:ext uri="{FF2B5EF4-FFF2-40B4-BE49-F238E27FC236}">
                <a16:creationId xmlns:a16="http://schemas.microsoft.com/office/drawing/2014/main" id="{29EC659D-8E18-3D06-E54C-689B7BB82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12970" y="1336470"/>
            <a:ext cx="3655290" cy="540438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2" name="drawing">
            <a:extLst>
              <a:ext uri="{FF2B5EF4-FFF2-40B4-BE49-F238E27FC236}">
                <a16:creationId xmlns:a16="http://schemas.microsoft.com/office/drawing/2014/main" id="{2C57D80A-CBBB-9373-94EF-0055AA4FE6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15390" y="1679672"/>
            <a:ext cx="4269133" cy="471798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315E246-A326-B36D-0401-30CE0B95848E}"/>
              </a:ext>
            </a:extLst>
          </p:cNvPr>
          <p:cNvSpPr txBox="1"/>
          <p:nvPr/>
        </p:nvSpPr>
        <p:spPr>
          <a:xfrm rot="16200000">
            <a:off x="632582" y="2374274"/>
            <a:ext cx="1666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Sept 27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1EC670-FDCF-846F-5F24-68BBF3EB2EEB}"/>
              </a:ext>
            </a:extLst>
          </p:cNvPr>
          <p:cNvSpPr txBox="1"/>
          <p:nvPr/>
        </p:nvSpPr>
        <p:spPr>
          <a:xfrm rot="16200000">
            <a:off x="5405373" y="2374573"/>
            <a:ext cx="16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Oct 21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A9D9DC-1B91-6BA6-740B-26D687453E44}"/>
              </a:ext>
            </a:extLst>
          </p:cNvPr>
          <p:cNvSpPr txBox="1"/>
          <p:nvPr/>
        </p:nvSpPr>
        <p:spPr>
          <a:xfrm rot="16200000">
            <a:off x="593285" y="4079774"/>
            <a:ext cx="1744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Nov 19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5CCDAC-7A8E-A888-92A3-051C45F51B67}"/>
              </a:ext>
            </a:extLst>
          </p:cNvPr>
          <p:cNvSpPr txBox="1"/>
          <p:nvPr/>
        </p:nvSpPr>
        <p:spPr>
          <a:xfrm rot="16200000">
            <a:off x="5366374" y="4079774"/>
            <a:ext cx="1744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Dec 13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D7944994-D822-DCD0-FEDB-C4831F36C904}"/>
              </a:ext>
            </a:extLst>
          </p:cNvPr>
          <p:cNvSpPr txBox="1"/>
          <p:nvPr/>
        </p:nvSpPr>
        <p:spPr>
          <a:xfrm>
            <a:off x="79523" y="6537798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BSc thesis Carles Dols [University of Barcelona]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AFA9BEF-6BD3-7095-F21E-B448D54C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10529B-C721-908E-B749-F2BD4BEEFE89}"/>
              </a:ext>
            </a:extLst>
          </p:cNvPr>
          <p:cNvSpPr txBox="1"/>
          <p:nvPr/>
        </p:nvSpPr>
        <p:spPr>
          <a:xfrm>
            <a:off x="444075" y="1258241"/>
            <a:ext cx="1148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Example 4: Time-dependent; Temporal evolution of volcanic crises</a:t>
            </a:r>
            <a:endParaRPr lang="en-US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13FFE7-C59D-0297-5014-E7A3AA2A101C}"/>
              </a:ext>
            </a:extLst>
          </p:cNvPr>
          <p:cNvSpPr txBox="1"/>
          <p:nvPr/>
        </p:nvSpPr>
        <p:spPr>
          <a:xfrm>
            <a:off x="2947542" y="73670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2: Geographic data analysis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EAF0725-D2E1-0737-9EA0-DD7DD376862B}"/>
              </a:ext>
            </a:extLst>
          </p:cNvPr>
          <p:cNvSpPr txBox="1"/>
          <p:nvPr/>
        </p:nvSpPr>
        <p:spPr>
          <a:xfrm rot="16200000">
            <a:off x="6605300" y="2374270"/>
            <a:ext cx="1666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Sept 27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9D6671-4EE4-2A75-D0E2-0582C41B39F1}"/>
              </a:ext>
            </a:extLst>
          </p:cNvPr>
          <p:cNvSpPr txBox="1"/>
          <p:nvPr/>
        </p:nvSpPr>
        <p:spPr>
          <a:xfrm rot="16200000">
            <a:off x="10809426" y="2373971"/>
            <a:ext cx="16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Oct 21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2BE8576-D48E-14BD-33B4-0BB96E2C2546}"/>
              </a:ext>
            </a:extLst>
          </p:cNvPr>
          <p:cNvSpPr txBox="1"/>
          <p:nvPr/>
        </p:nvSpPr>
        <p:spPr>
          <a:xfrm rot="16200000">
            <a:off x="6566003" y="4621845"/>
            <a:ext cx="1744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Nov 19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ABEC98E-E3B7-B4E9-1D43-BAA97EC3BEF1}"/>
              </a:ext>
            </a:extLst>
          </p:cNvPr>
          <p:cNvSpPr txBox="1"/>
          <p:nvPr/>
        </p:nvSpPr>
        <p:spPr>
          <a:xfrm rot="16200000">
            <a:off x="10770427" y="4621845"/>
            <a:ext cx="1744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Dec 13</a:t>
            </a:r>
            <a:r>
              <a:rPr lang="en-US" sz="1200" b="1" i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2021</a:t>
            </a:r>
            <a:endParaRPr lang="en-US" sz="12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0" grpId="0"/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16B7B-F52B-C13B-5E6C-4BB55039E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314AC79-B8FD-A121-66B4-C86C76646839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AA1588-2C62-535C-F553-471F0532A763}"/>
              </a:ext>
            </a:extLst>
          </p:cNvPr>
          <p:cNvSpPr txBox="1"/>
          <p:nvPr/>
        </p:nvSpPr>
        <p:spPr>
          <a:xfrm>
            <a:off x="304122" y="775007"/>
            <a:ext cx="3482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Maps are for the audience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F3481C3-336B-F3E2-190F-538292951D53}"/>
              </a:ext>
            </a:extLst>
          </p:cNvPr>
          <p:cNvSpPr txBox="1">
            <a:spLocks/>
          </p:cNvSpPr>
          <p:nvPr/>
        </p:nvSpPr>
        <p:spPr>
          <a:xfrm>
            <a:off x="2082691" y="1340536"/>
            <a:ext cx="8026619" cy="465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>
              <a:lnSpc>
                <a:spcPct val="120000"/>
              </a:lnSpc>
              <a:buFont typeface="+mj-lt"/>
              <a:buAutoNum type="arabicPeriod"/>
              <a:tabLst>
                <a:tab pos="266224" algn="l"/>
                <a:tab pos="266700" algn="l"/>
              </a:tabLst>
            </a:pP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Who wants the</a:t>
            </a:r>
            <a:r>
              <a:rPr lang="en-US" sz="1700" b="1" spc="-49" dirty="0">
                <a:latin typeface="Century Gothic" panose="020B0502020202020204" pitchFamily="34" charset="0"/>
                <a:cs typeface="Corbel"/>
              </a:rPr>
              <a:t> </a:t>
            </a: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map?</a:t>
            </a:r>
          </a:p>
          <a:p>
            <a:pPr marL="566738" lvl="1" indent="-214313">
              <a:lnSpc>
                <a:spcPct val="120000"/>
              </a:lnSpc>
              <a:tabLst>
                <a:tab pos="266224" algn="l"/>
                <a:tab pos="266700" algn="l"/>
              </a:tabLst>
            </a:pPr>
            <a:r>
              <a:rPr lang="en-US" sz="1700" dirty="0">
                <a:latin typeface="Century Gothic" panose="020B0502020202020204" pitchFamily="34" charset="0"/>
                <a:cs typeface="Corbel"/>
              </a:rPr>
              <a:t>e.g., </a:t>
            </a:r>
            <a:r>
              <a:rPr lang="en-US" sz="1700" spc="-4" dirty="0">
                <a:latin typeface="Century Gothic" panose="020B0502020202020204" pitchFamily="34" charset="0"/>
                <a:cs typeface="Corbel"/>
              </a:rPr>
              <a:t>experts (detailed), </a:t>
            </a:r>
            <a:r>
              <a:rPr lang="en-US" sz="1700" spc="-8" dirty="0">
                <a:latin typeface="Century Gothic" panose="020B0502020202020204" pitchFamily="34" charset="0"/>
                <a:cs typeface="Corbel"/>
              </a:rPr>
              <a:t>students (contextual), the community (interactive)</a:t>
            </a:r>
          </a:p>
          <a:p>
            <a:pPr marL="352425">
              <a:lnSpc>
                <a:spcPct val="120000"/>
              </a:lnSpc>
              <a:buFont typeface="+mj-lt"/>
              <a:buAutoNum type="arabicPeriod"/>
              <a:tabLst>
                <a:tab pos="266224" algn="l"/>
                <a:tab pos="266700" algn="l"/>
              </a:tabLst>
            </a:pP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Where </a:t>
            </a:r>
            <a:r>
              <a:rPr lang="en-US" sz="1700" b="1" spc="-8" dirty="0">
                <a:latin typeface="Century Gothic" panose="020B0502020202020204" pitchFamily="34" charset="0"/>
                <a:cs typeface="Corbel"/>
              </a:rPr>
              <a:t>will it </a:t>
            </a: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be</a:t>
            </a:r>
            <a:r>
              <a:rPr lang="en-US" sz="1700" b="1" spc="-19" dirty="0">
                <a:latin typeface="Century Gothic" panose="020B0502020202020204" pitchFamily="34" charset="0"/>
                <a:cs typeface="Corbel"/>
              </a:rPr>
              <a:t> </a:t>
            </a: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seen?</a:t>
            </a:r>
          </a:p>
          <a:p>
            <a:pPr marL="609600" lvl="1" indent="-257175">
              <a:lnSpc>
                <a:spcPct val="120000"/>
              </a:lnSpc>
              <a:tabLst>
                <a:tab pos="266224" algn="l"/>
                <a:tab pos="266700" algn="l"/>
              </a:tabLst>
            </a:pPr>
            <a:r>
              <a:rPr lang="en-US" sz="1700" dirty="0">
                <a:latin typeface="Century Gothic" panose="020B0502020202020204" pitchFamily="34" charset="0"/>
                <a:cs typeface="Corbel"/>
              </a:rPr>
              <a:t>e.g., 8 x 11 </a:t>
            </a:r>
            <a:r>
              <a:rPr lang="en-US" sz="1700" spc="-11" dirty="0">
                <a:latin typeface="Century Gothic" panose="020B0502020202020204" pitchFamily="34" charset="0"/>
                <a:cs typeface="Corbel"/>
              </a:rPr>
              <a:t>paper (static small, room for main points)</a:t>
            </a:r>
          </a:p>
          <a:p>
            <a:pPr marL="609600" lvl="1" indent="-257175">
              <a:lnSpc>
                <a:spcPct val="120000"/>
              </a:lnSpc>
              <a:tabLst>
                <a:tab pos="266224" algn="l"/>
                <a:tab pos="266700" algn="l"/>
              </a:tabLst>
            </a:pPr>
            <a:r>
              <a:rPr lang="en-US" sz="1700" spc="-11" dirty="0">
                <a:latin typeface="Century Gothic" panose="020B0502020202020204" pitchFamily="34" charset="0"/>
                <a:cs typeface="Corbel"/>
              </a:rPr>
              <a:t>e.g., 30 x 40 poster board (static large, room for detail)</a:t>
            </a:r>
          </a:p>
          <a:p>
            <a:pPr marL="609600" lvl="1" indent="-257175">
              <a:lnSpc>
                <a:spcPct val="120000"/>
              </a:lnSpc>
              <a:tabLst>
                <a:tab pos="266224" algn="l"/>
                <a:tab pos="266700" algn="l"/>
              </a:tabLst>
            </a:pPr>
            <a:r>
              <a:rPr lang="en-US" sz="1700" dirty="0">
                <a:latin typeface="Century Gothic" panose="020B0502020202020204" pitchFamily="34" charset="0"/>
                <a:cs typeface="Corbel"/>
              </a:rPr>
              <a:t>e.g., web</a:t>
            </a:r>
            <a:r>
              <a:rPr lang="en-US" sz="1700" spc="-49" dirty="0">
                <a:latin typeface="Century Gothic" panose="020B0502020202020204" pitchFamily="34" charset="0"/>
                <a:cs typeface="Corbel"/>
              </a:rPr>
              <a:t> </a:t>
            </a:r>
            <a:r>
              <a:rPr lang="en-US" sz="1700" dirty="0">
                <a:latin typeface="Century Gothic" panose="020B0502020202020204" pitchFamily="34" charset="0"/>
                <a:cs typeface="Corbel"/>
              </a:rPr>
              <a:t>map (interactive, users control navigation of map)</a:t>
            </a:r>
          </a:p>
          <a:p>
            <a:pPr marL="352425">
              <a:lnSpc>
                <a:spcPct val="120000"/>
              </a:lnSpc>
              <a:buFont typeface="+mj-lt"/>
              <a:buAutoNum type="arabicPeriod"/>
              <a:tabLst>
                <a:tab pos="266224" algn="l"/>
                <a:tab pos="266700" algn="l"/>
              </a:tabLst>
            </a:pPr>
            <a:r>
              <a:rPr lang="en-US" sz="1700" b="1" spc="-4" dirty="0">
                <a:latin typeface="Century Gothic" panose="020B0502020202020204" pitchFamily="34" charset="0"/>
                <a:cs typeface="Corbel"/>
              </a:rPr>
              <a:t>What is its purpose?</a:t>
            </a:r>
            <a:endParaRPr lang="en-US" sz="1700" b="1" dirty="0">
              <a:latin typeface="Century Gothic" panose="020B0502020202020204" pitchFamily="34" charset="0"/>
              <a:cs typeface="Corbel"/>
            </a:endParaRPr>
          </a:p>
          <a:p>
            <a:pPr marL="609600" marR="586264" lvl="1" indent="-257175">
              <a:lnSpc>
                <a:spcPct val="120000"/>
              </a:lnSpc>
              <a:tabLst>
                <a:tab pos="567214" algn="l"/>
                <a:tab pos="567690" algn="l"/>
              </a:tabLst>
            </a:pPr>
            <a:r>
              <a:rPr lang="en-US" sz="1700" spc="-53" dirty="0">
                <a:latin typeface="Century Gothic" panose="020B0502020202020204" pitchFamily="34" charset="0"/>
                <a:cs typeface="Corbel"/>
              </a:rPr>
              <a:t>e.g., to show a variable through time </a:t>
            </a:r>
            <a:r>
              <a:rPr lang="en-US" sz="1700" dirty="0">
                <a:latin typeface="Century Gothic" panose="020B0502020202020204" pitchFamily="34" charset="0"/>
                <a:cs typeface="Corbel"/>
              </a:rPr>
              <a:t>(time series)</a:t>
            </a:r>
          </a:p>
          <a:p>
            <a:pPr marL="609600" marR="586264" lvl="1" indent="-257175">
              <a:lnSpc>
                <a:spcPct val="120000"/>
              </a:lnSpc>
              <a:tabLst>
                <a:tab pos="567214" algn="l"/>
                <a:tab pos="567690" algn="l"/>
              </a:tabLst>
            </a:pPr>
            <a:r>
              <a:rPr lang="en-US" sz="1700" dirty="0">
                <a:latin typeface="Century Gothic" panose="020B0502020202020204" pitchFamily="34" charset="0"/>
                <a:cs typeface="Corbel"/>
              </a:rPr>
              <a:t>e.g., to show change over time (change detection)</a:t>
            </a:r>
          </a:p>
          <a:p>
            <a:pPr marL="609600" marR="586264" lvl="1" indent="-257175">
              <a:lnSpc>
                <a:spcPct val="120000"/>
              </a:lnSpc>
              <a:tabLst>
                <a:tab pos="567214" algn="l"/>
                <a:tab pos="567690" algn="l"/>
              </a:tabLst>
            </a:pPr>
            <a:r>
              <a:rPr lang="en-US" sz="1700" dirty="0">
                <a:latin typeface="Century Gothic" panose="020B0502020202020204" pitchFamily="34" charset="0"/>
                <a:cs typeface="Corbel"/>
              </a:rPr>
              <a:t>e.g., to combine multiple variable into an index to pick best/worst      	 (sustainability/risk/vulnerability mapping, site selection)</a:t>
            </a:r>
          </a:p>
          <a:p>
            <a:pPr marL="609600" marR="586264" lvl="1" indent="-257175">
              <a:lnSpc>
                <a:spcPct val="120000"/>
              </a:lnSpc>
              <a:tabLst>
                <a:tab pos="567214" algn="l"/>
                <a:tab pos="567690" algn="l"/>
              </a:tabLst>
            </a:pPr>
            <a:endParaRPr lang="en-US" sz="1700" dirty="0">
              <a:latin typeface="Century Gothic" panose="020B0502020202020204" pitchFamily="34" charset="0"/>
              <a:cs typeface="Times New Roman"/>
            </a:endParaRPr>
          </a:p>
          <a:p>
            <a:pPr marL="9525" marR="3810">
              <a:lnSpc>
                <a:spcPct val="120000"/>
              </a:lnSpc>
              <a:spcBef>
                <a:spcPts val="4"/>
              </a:spcBef>
              <a:tabLst>
                <a:tab pos="266224" algn="l"/>
                <a:tab pos="266700" algn="l"/>
              </a:tabLst>
            </a:pPr>
            <a:r>
              <a:rPr lang="en-US" sz="1700" b="1" spc="-4" dirty="0">
                <a:solidFill>
                  <a:srgbClr val="0070C0"/>
                </a:solidFill>
                <a:latin typeface="Century Gothic" panose="020B0502020202020204" pitchFamily="34" charset="0"/>
                <a:cs typeface="Corbel"/>
              </a:rPr>
              <a:t>EACH QUESTION DESERVES A </a:t>
            </a:r>
            <a:r>
              <a:rPr lang="en-US" sz="1700" b="1" spc="-8" dirty="0">
                <a:solidFill>
                  <a:srgbClr val="0070C0"/>
                </a:solidFill>
                <a:latin typeface="Century Gothic" panose="020B0502020202020204" pitchFamily="34" charset="0"/>
                <a:cs typeface="Corbel"/>
              </a:rPr>
              <a:t>WELL-THOUGHT </a:t>
            </a:r>
            <a:r>
              <a:rPr lang="en-US" sz="1700" b="1" spc="-4" dirty="0">
                <a:solidFill>
                  <a:srgbClr val="0070C0"/>
                </a:solidFill>
                <a:latin typeface="Century Gothic" panose="020B0502020202020204" pitchFamily="34" charset="0"/>
                <a:cs typeface="Corbel"/>
              </a:rPr>
              <a:t>ANSWER BEFORE MAPPING</a:t>
            </a:r>
            <a:endParaRPr lang="en-US" sz="17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6497FC-8E9D-97B9-2443-86A6C50A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37F6AD-58AC-CD61-60F3-F5BE29EFC191}"/>
              </a:ext>
            </a:extLst>
          </p:cNvPr>
          <p:cNvSpPr txBox="1"/>
          <p:nvPr/>
        </p:nvSpPr>
        <p:spPr>
          <a:xfrm>
            <a:off x="2600492" y="73670"/>
            <a:ext cx="699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3: Visualization and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593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61B8-EEAC-E81B-FE2D-AB636B68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37487A5-1080-D3BB-0612-82619FB0D853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90BC9D5-3ECE-4911-F8A3-4F8DD506B413}"/>
              </a:ext>
            </a:extLst>
          </p:cNvPr>
          <p:cNvSpPr txBox="1"/>
          <p:nvPr/>
        </p:nvSpPr>
        <p:spPr>
          <a:xfrm>
            <a:off x="304122" y="775007"/>
            <a:ext cx="438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Responsibility: maps are weapons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C09435-80AB-068F-3A8A-1202407B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7" b="17999"/>
          <a:stretch>
            <a:fillRect/>
          </a:stretch>
        </p:blipFill>
        <p:spPr>
          <a:xfrm>
            <a:off x="526897" y="1379238"/>
            <a:ext cx="3333903" cy="1874986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2DE3120B-ECF7-DB62-0BF4-CA55F9084570}"/>
              </a:ext>
            </a:extLst>
          </p:cNvPr>
          <p:cNvSpPr txBox="1"/>
          <p:nvPr/>
        </p:nvSpPr>
        <p:spPr>
          <a:xfrm>
            <a:off x="7845018" y="6400800"/>
            <a:ext cx="4110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Century Gothic" panose="020B0502020202020204" pitchFamily="34" charset="0"/>
                <a:cs typeface="Arial" panose="020B0604020202020204" pitchFamily="34" charset="0"/>
              </a:rPr>
              <a:t>US </a:t>
            </a:r>
            <a:r>
              <a:rPr lang="fr-FR" sz="14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Army</a:t>
            </a:r>
            <a:r>
              <a:rPr lang="fr-FR" sz="14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Map</a:t>
            </a:r>
            <a:r>
              <a:rPr lang="fr-FR" sz="1400" i="1" dirty="0">
                <a:latin typeface="Century Gothic" panose="020B0502020202020204" pitchFamily="34" charset="0"/>
                <a:cs typeface="Arial" panose="020B0604020202020204" pitchFamily="34" charset="0"/>
              </a:rPr>
              <a:t>-Chart division, 1942</a:t>
            </a:r>
            <a:endParaRPr lang="ca-ES" sz="1400" i="1" dirty="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56BCFC-C704-83AC-35C2-4898B2E6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716" y="910172"/>
            <a:ext cx="4091162" cy="54906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7F8050-23A8-AD81-F27E-883184CDE7DB}"/>
              </a:ext>
            </a:extLst>
          </p:cNvPr>
          <p:cNvSpPr txBox="1"/>
          <p:nvPr/>
        </p:nvSpPr>
        <p:spPr>
          <a:xfrm>
            <a:off x="4161806" y="1476994"/>
            <a:ext cx="3333903" cy="128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In the past, only those in power had the technology and data to create maps…</a:t>
            </a:r>
            <a:endParaRPr lang="en-GB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235340-CD0C-DBA0-259E-1EF42474AEC6}"/>
              </a:ext>
            </a:extLst>
          </p:cNvPr>
          <p:cNvSpPr txBox="1"/>
          <p:nvPr/>
        </p:nvSpPr>
        <p:spPr>
          <a:xfrm>
            <a:off x="526897" y="3254224"/>
            <a:ext cx="3509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Ho Chi Minh and Vo Nguyen Giap prepare to lead the Viet Minh against the French at Dien Bien Phu on May 7, 1954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8E5EDA4-6793-BA87-7E58-F5AC253DB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414" y="4215791"/>
            <a:ext cx="4320784" cy="204013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C1D204-0DD2-E34F-6137-998128AE4F65}"/>
              </a:ext>
            </a:extLst>
          </p:cNvPr>
          <p:cNvSpPr txBox="1"/>
          <p:nvPr/>
        </p:nvSpPr>
        <p:spPr>
          <a:xfrm>
            <a:off x="2005069" y="6255927"/>
            <a:ext cx="478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Century Gothic" panose="020B0502020202020204" pitchFamily="34" charset="0"/>
              </a:rPr>
              <a:t>Gen. George C. Marshall, seated at center, with members of his general staff, November 1941. © New York Times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BFDD13C-614C-2FAA-D82A-71F9ABC8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33420A-7C11-ABFA-3FD6-036099867701}"/>
              </a:ext>
            </a:extLst>
          </p:cNvPr>
          <p:cNvSpPr txBox="1"/>
          <p:nvPr/>
        </p:nvSpPr>
        <p:spPr>
          <a:xfrm>
            <a:off x="2600492" y="73670"/>
            <a:ext cx="699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3: Visualization and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76418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C745-EB6C-C53D-06D5-C3C70070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20CF114-7D95-129C-512B-D31916CCF89D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BC12F4-B440-C4E4-1F8A-456C75B79CAA}"/>
              </a:ext>
            </a:extLst>
          </p:cNvPr>
          <p:cNvSpPr txBox="1"/>
          <p:nvPr/>
        </p:nvSpPr>
        <p:spPr>
          <a:xfrm>
            <a:off x="2700679" y="60960"/>
            <a:ext cx="6790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WHY THE “WHERE” MATTERS SO MUCH?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D2D894-4647-79A6-5F97-37E65F9C8C0D}"/>
              </a:ext>
            </a:extLst>
          </p:cNvPr>
          <p:cNvSpPr txBox="1"/>
          <p:nvPr/>
        </p:nvSpPr>
        <p:spPr>
          <a:xfrm>
            <a:off x="304122" y="775007"/>
            <a:ext cx="6361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Most geoscientific data has a spatial component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0CBA342-06A7-C0C2-3F06-AA50CE08D8CC}"/>
              </a:ext>
            </a:extLst>
          </p:cNvPr>
          <p:cNvGrpSpPr/>
          <p:nvPr/>
        </p:nvGrpSpPr>
        <p:grpSpPr>
          <a:xfrm>
            <a:off x="8116650" y="4249077"/>
            <a:ext cx="3336895" cy="2518083"/>
            <a:chOff x="9778973" y="4137708"/>
            <a:chExt cx="3336895" cy="251808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5A9395F9-0A02-7512-A09E-5D224101C7B1}"/>
                </a:ext>
              </a:extLst>
            </p:cNvPr>
            <p:cNvGrpSpPr/>
            <p:nvPr/>
          </p:nvGrpSpPr>
          <p:grpSpPr>
            <a:xfrm>
              <a:off x="9778973" y="4137708"/>
              <a:ext cx="3300009" cy="2197666"/>
              <a:chOff x="7869382" y="1399194"/>
              <a:chExt cx="3790084" cy="2524035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5A5BC73-F537-B9F6-5E20-FE28A0630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9382" y="1399194"/>
                <a:ext cx="3790084" cy="2524035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B772AFE6-2C70-24B0-4D18-2A4A5EC21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3272" y="1424744"/>
                <a:ext cx="1533473" cy="588783"/>
              </a:xfrm>
              <a:prstGeom prst="rect">
                <a:avLst/>
              </a:prstGeom>
            </p:spPr>
          </p:pic>
        </p:grp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CC4F7C24-4188-9BBA-CC65-B05B1CCA845D}"/>
                </a:ext>
              </a:extLst>
            </p:cNvPr>
            <p:cNvSpPr txBox="1"/>
            <p:nvPr/>
          </p:nvSpPr>
          <p:spPr>
            <a:xfrm>
              <a:off x="9815858" y="6348014"/>
              <a:ext cx="33000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1" noProof="0" dirty="0">
                  <a:latin typeface="Century Gothic" panose="020B0502020202020204" pitchFamily="34" charset="0"/>
                  <a:cs typeface="Arial" panose="020B0604020202020204" pitchFamily="34" charset="0"/>
                </a:rPr>
                <a:t>Sediment cores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FF58B2B-C31C-7A0A-B7DA-C52E7A4BD0F4}"/>
              </a:ext>
            </a:extLst>
          </p:cNvPr>
          <p:cNvGrpSpPr/>
          <p:nvPr/>
        </p:nvGrpSpPr>
        <p:grpSpPr>
          <a:xfrm>
            <a:off x="3727518" y="1279887"/>
            <a:ext cx="4726127" cy="2809611"/>
            <a:chOff x="1417908" y="3987429"/>
            <a:chExt cx="4726127" cy="2809611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BD7F2C9-8A8C-0067-798D-9A158DCD82A2}"/>
                </a:ext>
              </a:extLst>
            </p:cNvPr>
            <p:cNvGrpSpPr/>
            <p:nvPr/>
          </p:nvGrpSpPr>
          <p:grpSpPr>
            <a:xfrm>
              <a:off x="1417908" y="3987429"/>
              <a:ext cx="4726127" cy="2809611"/>
              <a:chOff x="1417908" y="3987429"/>
              <a:chExt cx="4726127" cy="2809611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24AE8D7C-1C5C-E8D6-9CD7-52AE6FE9D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5014"/>
              <a:stretch>
                <a:fillRect/>
              </a:stretch>
            </p:blipFill>
            <p:spPr>
              <a:xfrm>
                <a:off x="1417908" y="3987429"/>
                <a:ext cx="4726127" cy="25018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3BF7E6-74E6-4D39-8CAA-98A69B4664FD}"/>
                  </a:ext>
                </a:extLst>
              </p:cNvPr>
              <p:cNvSpPr txBox="1"/>
              <p:nvPr/>
            </p:nvSpPr>
            <p:spPr>
              <a:xfrm>
                <a:off x="1725769" y="6489263"/>
                <a:ext cx="411040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i="1" noProof="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Flood extents</a:t>
                </a:r>
              </a:p>
            </p:txBody>
          </p:sp>
        </p:grp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AC8DD8C5-8707-E7EC-35E0-7FCF2158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4408" y="4033609"/>
              <a:ext cx="1893447" cy="468561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19CDA3FE-AB25-98AD-7CEB-5646C150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054AB73-A3FA-AEA9-61B6-4CA5F235DEE9}"/>
              </a:ext>
            </a:extLst>
          </p:cNvPr>
          <p:cNvGrpSpPr/>
          <p:nvPr/>
        </p:nvGrpSpPr>
        <p:grpSpPr>
          <a:xfrm>
            <a:off x="775341" y="4263383"/>
            <a:ext cx="3100235" cy="2503777"/>
            <a:chOff x="5920037" y="1366198"/>
            <a:chExt cx="3100235" cy="2503777"/>
          </a:xfrm>
        </p:grpSpPr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9237E4CF-DD3B-BDBB-F8B1-B9B4E6A1BA50}"/>
                </a:ext>
              </a:extLst>
            </p:cNvPr>
            <p:cNvSpPr txBox="1"/>
            <p:nvPr/>
          </p:nvSpPr>
          <p:spPr>
            <a:xfrm>
              <a:off x="6225542" y="3562198"/>
              <a:ext cx="24892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1" noProof="0" dirty="0">
                  <a:latin typeface="Century Gothic" panose="020B0502020202020204" pitchFamily="34" charset="0"/>
                  <a:cs typeface="Arial" panose="020B0604020202020204" pitchFamily="34" charset="0"/>
                </a:rPr>
                <a:t>Earthquakes</a:t>
              </a:r>
            </a:p>
          </p:txBody>
        </p:sp>
        <p:pic>
          <p:nvPicPr>
            <p:cNvPr id="9" name="GIF_Alaska__M4">
              <a:hlinkClick r:id="" action="ppaction://media"/>
              <a:extLst>
                <a:ext uri="{FF2B5EF4-FFF2-40B4-BE49-F238E27FC236}">
                  <a16:creationId xmlns:a16="http://schemas.microsoft.com/office/drawing/2014/main" id="{0D1F320B-A1B5-D4D7-D4BC-89724A65CC3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920037" y="1366198"/>
              <a:ext cx="3100235" cy="2196000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4ECB43E-77C0-B012-68C8-B642120D7839}"/>
              </a:ext>
            </a:extLst>
          </p:cNvPr>
          <p:cNvGrpSpPr/>
          <p:nvPr/>
        </p:nvGrpSpPr>
        <p:grpSpPr>
          <a:xfrm>
            <a:off x="4159585" y="4271323"/>
            <a:ext cx="3709940" cy="2495837"/>
            <a:chOff x="4803873" y="4271323"/>
            <a:chExt cx="3709940" cy="2495837"/>
          </a:xfrm>
        </p:grpSpPr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id="{DFC75247-0EC3-FC9F-C7B4-71512631183A}"/>
                </a:ext>
              </a:extLst>
            </p:cNvPr>
            <p:cNvSpPr txBox="1"/>
            <p:nvPr/>
          </p:nvSpPr>
          <p:spPr>
            <a:xfrm>
              <a:off x="5414231" y="6459383"/>
              <a:ext cx="24892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1" noProof="0" dirty="0">
                  <a:latin typeface="Century Gothic" panose="020B0502020202020204" pitchFamily="34" charset="0"/>
                  <a:cs typeface="Arial" panose="020B0604020202020204" pitchFamily="34" charset="0"/>
                </a:rPr>
                <a:t>Volcanoes</a:t>
              </a:r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C475D33-2044-3E6B-24F6-C051CF963919}"/>
                </a:ext>
              </a:extLst>
            </p:cNvPr>
            <p:cNvGrpSpPr/>
            <p:nvPr/>
          </p:nvGrpSpPr>
          <p:grpSpPr>
            <a:xfrm>
              <a:off x="4803873" y="4271323"/>
              <a:ext cx="3709940" cy="2196000"/>
              <a:chOff x="4803873" y="4271323"/>
              <a:chExt cx="3709940" cy="2196000"/>
            </a:xfrm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154D16DC-BEFD-7671-1FA8-3EC2234E8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03873" y="4271323"/>
                <a:ext cx="3709940" cy="2196000"/>
              </a:xfrm>
              <a:prstGeom prst="rect">
                <a:avLst/>
              </a:prstGeom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8725DF64-CB45-4F98-22DD-4B9E07166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75751" y="6153369"/>
                <a:ext cx="1491882" cy="267774"/>
              </a:xfrm>
              <a:prstGeom prst="rect">
                <a:avLst/>
              </a:prstGeom>
            </p:spPr>
          </p:pic>
        </p:grp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5A70FD56-1A72-BCA4-5057-135963242FFC}"/>
              </a:ext>
            </a:extLst>
          </p:cNvPr>
          <p:cNvGrpSpPr/>
          <p:nvPr/>
        </p:nvGrpSpPr>
        <p:grpSpPr>
          <a:xfrm>
            <a:off x="775341" y="1461191"/>
            <a:ext cx="2489223" cy="2623883"/>
            <a:chOff x="1138370" y="1442719"/>
            <a:chExt cx="2489223" cy="262388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10776B0-EEA5-0DC4-00E2-090B2D54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20" b="89980" l="9000" r="90000">
                          <a14:foregroundMark x1="79800" y1="89780" x2="79800" y2="89780"/>
                          <a14:foregroundMark x1="9000" y1="36673" x2="9000" y2="366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225" y="1442719"/>
              <a:ext cx="2143514" cy="2139227"/>
            </a:xfrm>
            <a:prstGeom prst="rect">
              <a:avLst/>
            </a:prstGeom>
          </p:spPr>
        </p:pic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A716397F-78ED-6FC0-A85F-2BB8E1BED3A1}"/>
                </a:ext>
              </a:extLst>
            </p:cNvPr>
            <p:cNvSpPr txBox="1"/>
            <p:nvPr/>
          </p:nvSpPr>
          <p:spPr>
            <a:xfrm>
              <a:off x="1138370" y="3758825"/>
              <a:ext cx="24892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1" dirty="0">
                  <a:latin typeface="Century Gothic" panose="020B0502020202020204" pitchFamily="34" charset="0"/>
                  <a:cs typeface="Arial" panose="020B0604020202020204" pitchFamily="34" charset="0"/>
                </a:rPr>
                <a:t>Hand samples</a:t>
              </a:r>
              <a:endParaRPr lang="en-GB" sz="1400" b="1" i="1" noProof="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A383781-44D1-7C5A-432A-DE51A605A558}"/>
              </a:ext>
            </a:extLst>
          </p:cNvPr>
          <p:cNvGrpSpPr/>
          <p:nvPr/>
        </p:nvGrpSpPr>
        <p:grpSpPr>
          <a:xfrm>
            <a:off x="8931503" y="1446339"/>
            <a:ext cx="2485156" cy="2638735"/>
            <a:chOff x="8560961" y="1427867"/>
            <a:chExt cx="2485156" cy="2638735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26CE43BF-4F33-46C5-3AA6-B5A75D33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26304" y="1427867"/>
              <a:ext cx="2154471" cy="216893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8DD3676B-F486-A620-FFE7-9F14D08DBD5A}"/>
                </a:ext>
              </a:extLst>
            </p:cNvPr>
            <p:cNvSpPr txBox="1"/>
            <p:nvPr/>
          </p:nvSpPr>
          <p:spPr>
            <a:xfrm>
              <a:off x="8560961" y="3758825"/>
              <a:ext cx="2485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1" noProof="0" dirty="0">
                  <a:latin typeface="Century Gothic" panose="020B0502020202020204" pitchFamily="34" charset="0"/>
                  <a:cs typeface="Arial" panose="020B0604020202020204" pitchFamily="34" charset="0"/>
                </a:rPr>
                <a:t>Ore deposits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9037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849C9-28D3-0113-58EA-E5BC11BB2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9815C2E-341E-E569-CAF4-553079185F53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1BE339D-A218-B40E-6306-437AF8323507}"/>
              </a:ext>
            </a:extLst>
          </p:cNvPr>
          <p:cNvSpPr txBox="1"/>
          <p:nvPr/>
        </p:nvSpPr>
        <p:spPr>
          <a:xfrm>
            <a:off x="304122" y="775007"/>
            <a:ext cx="515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Interoperability: make maps interactive!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4C46C5-D083-4EB7-62FE-CE24D5D3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22" y="1418359"/>
            <a:ext cx="3436360" cy="1482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bación de pantalla 8">
            <a:hlinkClick r:id="" action="ppaction://media"/>
            <a:extLst>
              <a:ext uri="{FF2B5EF4-FFF2-40B4-BE49-F238E27FC236}">
                <a16:creationId xmlns:a16="http://schemas.microsoft.com/office/drawing/2014/main" id="{143ACDD1-A3B2-C25C-E134-FC0BFC4CC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9560" y="1418359"/>
            <a:ext cx="7493166" cy="4548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6551F6AD-771B-1253-9CDA-FE9DB3103402}"/>
              </a:ext>
            </a:extLst>
          </p:cNvPr>
          <p:cNvSpPr txBox="1"/>
          <p:nvPr/>
        </p:nvSpPr>
        <p:spPr>
          <a:xfrm>
            <a:off x="6240178" y="6026727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BSc thesis Carles Dols [University of Barcelona]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9A637D1-D63D-B801-817A-57C98319D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C25B14-221F-842D-4AE1-66CA2FD27A09}"/>
              </a:ext>
            </a:extLst>
          </p:cNvPr>
          <p:cNvSpPr txBox="1"/>
          <p:nvPr/>
        </p:nvSpPr>
        <p:spPr>
          <a:xfrm>
            <a:off x="2600492" y="73670"/>
            <a:ext cx="699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3: Visualization and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745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849C9-28D3-0113-58EA-E5BC11BB2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9815C2E-341E-E569-CAF4-553079185F53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1BE339D-A218-B40E-6306-437AF8323507}"/>
              </a:ext>
            </a:extLst>
          </p:cNvPr>
          <p:cNvSpPr txBox="1"/>
          <p:nvPr/>
        </p:nvSpPr>
        <p:spPr>
          <a:xfrm>
            <a:off x="304122" y="775007"/>
            <a:ext cx="515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Interoperability: make maps interactive!</a:t>
            </a:r>
            <a:endParaRPr lang="en-US" sz="16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4C46C5-D083-4EB7-62FE-CE24D5D3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22" y="1418359"/>
            <a:ext cx="3436360" cy="1482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Grabación de pantalla 1">
            <a:hlinkClick r:id="" action="ppaction://media"/>
            <a:extLst>
              <a:ext uri="{FF2B5EF4-FFF2-40B4-BE49-F238E27FC236}">
                <a16:creationId xmlns:a16="http://schemas.microsoft.com/office/drawing/2014/main" id="{78CD9CE1-054E-1187-207A-97ECC943F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5345" y="1418359"/>
            <a:ext cx="7684768" cy="4664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2E03AF71-CEA7-9B1C-53F0-2D033DC2DE30}"/>
              </a:ext>
            </a:extLst>
          </p:cNvPr>
          <p:cNvSpPr txBox="1"/>
          <p:nvPr/>
        </p:nvSpPr>
        <p:spPr>
          <a:xfrm>
            <a:off x="6404712" y="6082993"/>
            <a:ext cx="5500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González-Esvertit et al. (2023): ESSD – Basemap: OSM Std</a:t>
            </a:r>
            <a:endParaRPr lang="ca-ES" sz="1100" i="1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79925D-8F8E-4C34-2F16-E9E11304D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F814BEC-324F-B799-AF28-FF6CBA956232}"/>
              </a:ext>
            </a:extLst>
          </p:cNvPr>
          <p:cNvSpPr txBox="1"/>
          <p:nvPr/>
        </p:nvSpPr>
        <p:spPr>
          <a:xfrm>
            <a:off x="2600492" y="73670"/>
            <a:ext cx="699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3: Visualization and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415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BBAF9-A34E-CAE2-92FF-968977A1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2601DAC-47F2-B842-557E-D4928400C32E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18C355-1665-DC4B-6017-E72185A66364}"/>
              </a:ext>
            </a:extLst>
          </p:cNvPr>
          <p:cNvSpPr txBox="1"/>
          <p:nvPr/>
        </p:nvSpPr>
        <p:spPr>
          <a:xfrm>
            <a:off x="4027165" y="73670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TAKE-HOME MESSAGES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54815E4-8212-DA0F-7757-C4FF23C99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78" r="4405"/>
          <a:stretch>
            <a:fillRect/>
          </a:stretch>
        </p:blipFill>
        <p:spPr>
          <a:xfrm>
            <a:off x="-4117" y="670560"/>
            <a:ext cx="12192001" cy="618744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A54E840A-E49B-F6AB-4CD3-0AC8D1B0228F}"/>
              </a:ext>
            </a:extLst>
          </p:cNvPr>
          <p:cNvSpPr/>
          <p:nvPr/>
        </p:nvSpPr>
        <p:spPr>
          <a:xfrm rot="5400000">
            <a:off x="3000221" y="-2331718"/>
            <a:ext cx="6187441" cy="12192000"/>
          </a:xfrm>
          <a:prstGeom prst="rect">
            <a:avLst/>
          </a:prstGeom>
          <a:gradFill flip="none" rotWithShape="1">
            <a:gsLst>
              <a:gs pos="3000">
                <a:schemeClr val="bg1">
                  <a:alpha val="76000"/>
                </a:schemeClr>
              </a:gs>
              <a:gs pos="19000">
                <a:schemeClr val="bg1">
                  <a:alpha val="48000"/>
                </a:schemeClr>
              </a:gs>
              <a:gs pos="55000">
                <a:schemeClr val="bg1">
                  <a:alpha val="0"/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E288943-9480-AB6E-DC31-98669067BB22}"/>
              </a:ext>
            </a:extLst>
          </p:cNvPr>
          <p:cNvSpPr txBox="1"/>
          <p:nvPr/>
        </p:nvSpPr>
        <p:spPr>
          <a:xfrm>
            <a:off x="4016416" y="830096"/>
            <a:ext cx="7955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Century Gothic" panose="020B0502020202020204" pitchFamily="34" charset="0"/>
              </a:rPr>
              <a:t>Understanding and geolocating your data it's fundamental to deriving meaningful insights and interpreting phenomena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542F3DD-AE98-4914-BA91-8950DFF557FE}"/>
              </a:ext>
            </a:extLst>
          </p:cNvPr>
          <p:cNvSpPr txBox="1"/>
          <p:nvPr/>
        </p:nvSpPr>
        <p:spPr>
          <a:xfrm>
            <a:off x="4027168" y="1635962"/>
            <a:ext cx="795566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Century Gothic" panose="020B0502020202020204" pitchFamily="34" charset="0"/>
              </a:rPr>
              <a:t>Every step of GIS analysis must have a </a:t>
            </a:r>
            <a:r>
              <a:rPr lang="en-US" sz="2000" b="1" dirty="0">
                <a:latin typeface="Century Gothic" panose="020B0502020202020204" pitchFamily="34" charset="0"/>
              </a:rPr>
              <a:t>reason</a:t>
            </a:r>
            <a:r>
              <a:rPr lang="en-US" b="1" dirty="0">
                <a:latin typeface="Century Gothic" panose="020B0502020202020204" pitchFamily="34" charset="0"/>
              </a:rPr>
              <a:t> and should consider data types and input/output formats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1F60AE-D613-21D5-1D7A-7BB812115B1F}"/>
              </a:ext>
            </a:extLst>
          </p:cNvPr>
          <p:cNvSpPr txBox="1"/>
          <p:nvPr/>
        </p:nvSpPr>
        <p:spPr>
          <a:xfrm>
            <a:off x="4016416" y="2441828"/>
            <a:ext cx="795566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Century Gothic" panose="020B0502020202020204" pitchFamily="34" charset="0"/>
              </a:rPr>
              <a:t>Creating maps involves</a:t>
            </a:r>
          </a:p>
          <a:p>
            <a:pPr algn="r"/>
            <a:r>
              <a:rPr lang="en-US" sz="2000" b="1" dirty="0">
                <a:latin typeface="Century Gothic" panose="020B0502020202020204" pitchFamily="34" charset="0"/>
              </a:rPr>
              <a:t>responsibility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0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E1611-D54A-CD4C-BBD5-1E9CD297C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804F05D-F71E-1660-C564-8035C0CFC7A4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F6CB80-2EED-5221-FC66-07908975E4F8}"/>
              </a:ext>
            </a:extLst>
          </p:cNvPr>
          <p:cNvSpPr txBox="1"/>
          <p:nvPr/>
        </p:nvSpPr>
        <p:spPr>
          <a:xfrm>
            <a:off x="2744761" y="73670"/>
            <a:ext cx="670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YOUR TURN: SHARE YOUR EXPERIENCE!</a:t>
            </a:r>
          </a:p>
        </p:txBody>
      </p:sp>
    </p:spTree>
    <p:extLst>
      <p:ext uri="{BB962C8B-B14F-4D97-AF65-F5344CB8AC3E}">
        <p14:creationId xmlns:p14="http://schemas.microsoft.com/office/powerpoint/2010/main" val="1094135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A201E-366E-F690-6A32-72100D107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DD9DB1E-E58F-C2BA-8159-F85F470A2A38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CEF1A5-BDE1-497E-290B-3E7A5A4D6DAE}"/>
              </a:ext>
            </a:extLst>
          </p:cNvPr>
          <p:cNvSpPr txBox="1"/>
          <p:nvPr/>
        </p:nvSpPr>
        <p:spPr>
          <a:xfrm>
            <a:off x="2744761" y="73670"/>
            <a:ext cx="670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YOUR TURN: SHARE YOUR EXPERIENCE!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993709-1EFE-9AD0-8063-37BF235C9BFA}"/>
              </a:ext>
            </a:extLst>
          </p:cNvPr>
          <p:cNvSpPr txBox="1"/>
          <p:nvPr/>
        </p:nvSpPr>
        <p:spPr>
          <a:xfrm>
            <a:off x="443345" y="1002298"/>
            <a:ext cx="10344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When you see a map in a presentation or a paper, what's one thing that always helps you understand it better, or one thing that usually confuses you?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593C3-5778-EAD9-CCDA-3DE983C24AD8}"/>
              </a:ext>
            </a:extLst>
          </p:cNvPr>
          <p:cNvSpPr txBox="1"/>
          <p:nvPr/>
        </p:nvSpPr>
        <p:spPr>
          <a:xfrm>
            <a:off x="443345" y="1838188"/>
            <a:ext cx="10344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important is the “where” of your data? 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C75253-1311-F098-8AC4-9A15296F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2"/>
          <a:stretch/>
        </p:blipFill>
        <p:spPr>
          <a:xfrm>
            <a:off x="2432076" y="4032415"/>
            <a:ext cx="7015162" cy="1997665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62192AB-54AC-4DEA-2510-857245016A52}"/>
              </a:ext>
            </a:extLst>
          </p:cNvPr>
          <p:cNvCxnSpPr>
            <a:cxnSpLocks/>
          </p:cNvCxnSpPr>
          <p:nvPr/>
        </p:nvCxnSpPr>
        <p:spPr>
          <a:xfrm flipV="1">
            <a:off x="6068115" y="3773055"/>
            <a:ext cx="0" cy="16729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F01D13-9B74-0F59-1918-E64CAC0AD84E}"/>
              </a:ext>
            </a:extLst>
          </p:cNvPr>
          <p:cNvSpPr txBox="1"/>
          <p:nvPr/>
        </p:nvSpPr>
        <p:spPr>
          <a:xfrm>
            <a:off x="6068115" y="3569617"/>
            <a:ext cx="1625600" cy="493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noProof="0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Equilibrium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4713C28-6E1C-C9E6-3B75-A0C6710C86F8}"/>
              </a:ext>
            </a:extLst>
          </p:cNvPr>
          <p:cNvSpPr txBox="1"/>
          <p:nvPr/>
        </p:nvSpPr>
        <p:spPr>
          <a:xfrm>
            <a:off x="443345" y="2458650"/>
            <a:ext cx="10344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Can you draw your own “equilibrium” line for your research?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C745-EB6C-C53D-06D5-C3C70070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20CF114-7D95-129C-512B-D31916CCF89D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2C9038-3301-3132-7174-2769AECC722C}"/>
              </a:ext>
            </a:extLst>
          </p:cNvPr>
          <p:cNvSpPr txBox="1"/>
          <p:nvPr/>
        </p:nvSpPr>
        <p:spPr>
          <a:xfrm>
            <a:off x="3305012" y="73670"/>
            <a:ext cx="5581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THE PHYLOSOPHY BEHIND MAPS</a:t>
            </a:r>
            <a:endParaRPr lang="en-GB" sz="2800" b="1" noProof="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67AB0F3-3E94-8454-13E7-1E1BE456F682}"/>
              </a:ext>
            </a:extLst>
          </p:cNvPr>
          <p:cNvSpPr txBox="1">
            <a:spLocks/>
          </p:cNvSpPr>
          <p:nvPr/>
        </p:nvSpPr>
        <p:spPr>
          <a:xfrm>
            <a:off x="2065321" y="1335220"/>
            <a:ext cx="8061357" cy="2821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>
              <a:tabLst>
                <a:tab pos="266224" algn="l"/>
                <a:tab pos="266700" algn="l"/>
              </a:tabLst>
            </a:pPr>
            <a:r>
              <a:rPr lang="en-US" sz="2000" b="1" dirty="0">
                <a:latin typeface="Century Gothic" panose="020B0502020202020204" pitchFamily="34" charset="0"/>
                <a:cs typeface="Corbel"/>
              </a:rPr>
              <a:t>Cartography</a:t>
            </a:r>
            <a:r>
              <a:rPr lang="en-US" sz="2000" dirty="0">
                <a:latin typeface="Century Gothic" panose="020B0502020202020204" pitchFamily="34" charset="0"/>
                <a:cs typeface="Corbel"/>
              </a:rPr>
              <a:t> is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Corbel"/>
              </a:rPr>
              <a:t>science (and art)</a:t>
            </a: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  <a:cs typeface="Corbel"/>
              </a:rPr>
              <a:t> </a:t>
            </a:r>
            <a:r>
              <a:rPr lang="en-US" sz="2000" dirty="0">
                <a:latin typeface="Century Gothic" panose="020B0502020202020204" pitchFamily="34" charset="0"/>
                <a:cs typeface="Corbel"/>
              </a:rPr>
              <a:t>of making maps</a:t>
            </a:r>
          </a:p>
          <a:p>
            <a:pPr marL="352425">
              <a:tabLst>
                <a:tab pos="266224" algn="l"/>
                <a:tab pos="266700" algn="l"/>
              </a:tabLst>
            </a:pPr>
            <a:endParaRPr lang="en-US" sz="2000" dirty="0">
              <a:latin typeface="Century Gothic" panose="020B0502020202020204" pitchFamily="34" charset="0"/>
              <a:cs typeface="Corbel"/>
            </a:endParaRPr>
          </a:p>
          <a:p>
            <a:pPr marL="352425">
              <a:tabLst>
                <a:tab pos="266224" algn="l"/>
                <a:tab pos="266700" algn="l"/>
              </a:tabLst>
            </a:pPr>
            <a:r>
              <a:rPr lang="en-US" sz="2000" dirty="0">
                <a:latin typeface="Century Gothic" panose="020B0502020202020204" pitchFamily="34" charset="0"/>
                <a:cs typeface="Corbel"/>
              </a:rPr>
              <a:t>Maps are </a:t>
            </a:r>
            <a:r>
              <a:rPr lang="en-US" sz="2000" b="1" dirty="0">
                <a:latin typeface="Century Gothic" panose="020B0502020202020204" pitchFamily="34" charset="0"/>
                <a:cs typeface="Corbel"/>
              </a:rPr>
              <a:t>always</a:t>
            </a:r>
            <a:r>
              <a:rPr lang="en-US" sz="2000" dirty="0">
                <a:latin typeface="Century Gothic" panose="020B0502020202020204" pitchFamily="34" charset="0"/>
                <a:cs typeface="Corbel"/>
              </a:rPr>
              <a:t>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Corbel"/>
              </a:rPr>
              <a:t>simplifications of reality</a:t>
            </a:r>
            <a:r>
              <a:rPr lang="en-US" sz="2000" dirty="0">
                <a:latin typeface="Century Gothic" panose="020B0502020202020204" pitchFamily="34" charset="0"/>
                <a:cs typeface="Corbel"/>
              </a:rPr>
              <a:t>, which makes them helpful when making decisions or explaining patterns</a:t>
            </a:r>
          </a:p>
          <a:p>
            <a:pPr marL="352425">
              <a:tabLst>
                <a:tab pos="266224" algn="l"/>
                <a:tab pos="266700" algn="l"/>
              </a:tabLst>
            </a:pPr>
            <a:endParaRPr lang="en-US" sz="2000" dirty="0">
              <a:latin typeface="Century Gothic" panose="020B0502020202020204" pitchFamily="34" charset="0"/>
              <a:cs typeface="Corbel"/>
            </a:endParaRPr>
          </a:p>
          <a:p>
            <a:pPr marL="352425">
              <a:tabLst>
                <a:tab pos="266224" algn="l"/>
                <a:tab pos="266700" algn="l"/>
              </a:tabLst>
            </a:pPr>
            <a:r>
              <a:rPr lang="en-US" sz="2000" dirty="0">
                <a:latin typeface="Century Gothic" panose="020B0502020202020204" pitchFamily="34" charset="0"/>
                <a:cs typeface="Corbel"/>
              </a:rPr>
              <a:t>Maps are </a:t>
            </a:r>
            <a:r>
              <a:rPr lang="en-US" sz="2000" b="1" dirty="0">
                <a:latin typeface="Century Gothic" panose="020B0502020202020204" pitchFamily="34" charset="0"/>
                <a:cs typeface="Corbel"/>
              </a:rPr>
              <a:t>designed by us</a:t>
            </a:r>
            <a:r>
              <a:rPr lang="en-US" sz="2000" dirty="0">
                <a:latin typeface="Century Gothic" panose="020B0502020202020204" pitchFamily="34" charset="0"/>
                <a:cs typeface="Corbel"/>
              </a:rPr>
              <a:t>, “people”, who have (not always good) intentions and interests, so we must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Corbel"/>
              </a:rPr>
              <a:t>create them responsibly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251E7-96CF-5F67-C097-7CB99D5CE74D}"/>
              </a:ext>
            </a:extLst>
          </p:cNvPr>
          <p:cNvSpPr txBox="1"/>
          <p:nvPr/>
        </p:nvSpPr>
        <p:spPr>
          <a:xfrm>
            <a:off x="304122" y="775007"/>
            <a:ext cx="6471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To address geoscientific problems, we make maps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7B3CD25-CB86-93EE-201F-8DBD84BF87AC}"/>
              </a:ext>
            </a:extLst>
          </p:cNvPr>
          <p:cNvSpPr txBox="1">
            <a:spLocks/>
          </p:cNvSpPr>
          <p:nvPr/>
        </p:nvSpPr>
        <p:spPr>
          <a:xfrm>
            <a:off x="2941890" y="5026260"/>
            <a:ext cx="6308220" cy="1457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entury Gothic" panose="020B0502020202020204" pitchFamily="34" charset="0"/>
              </a:rPr>
              <a:t>“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 system for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capturing, storing, checking, integrating,                  manipulating, analyzing and displaying 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spatial data</a:t>
            </a:r>
            <a:r>
              <a:rPr lang="en-US" sz="2000" dirty="0"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00B058-4996-3FC7-57B2-D11245C741E5}"/>
              </a:ext>
            </a:extLst>
          </p:cNvPr>
          <p:cNvSpPr txBox="1"/>
          <p:nvPr/>
        </p:nvSpPr>
        <p:spPr>
          <a:xfrm>
            <a:off x="3154110" y="4521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  <a:cs typeface="Corbel"/>
              </a:rPr>
              <a:t>Geographic Information Systems (GIS)</a:t>
            </a:r>
            <a:endParaRPr lang="en-GB"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AD37AD3F-9926-0421-2766-303C92FF22DB}"/>
              </a:ext>
            </a:extLst>
          </p:cNvPr>
          <p:cNvSpPr txBox="1"/>
          <p:nvPr/>
        </p:nvSpPr>
        <p:spPr>
          <a:xfrm>
            <a:off x="143186" y="6516774"/>
            <a:ext cx="3657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Designing </a:t>
            </a:r>
            <a:r>
              <a:rPr sz="1000" b="1" i="1" spc="-8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Better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Maps: </a:t>
            </a:r>
            <a:r>
              <a:rPr sz="1000" b="1" i="1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A Guide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for </a:t>
            </a:r>
            <a:r>
              <a:rPr sz="1000" b="1" i="1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GIS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Users </a:t>
            </a:r>
            <a:r>
              <a:rPr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by Cynthia </a:t>
            </a:r>
            <a:r>
              <a:rPr sz="1000" b="1" i="1" spc="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A. </a:t>
            </a:r>
            <a:r>
              <a:rPr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Brewer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F48B65B-E95E-DFB0-A723-381743AB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666F2-CDCB-40E2-13E9-233DEEA0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2625F85-E66F-1A6D-5FC2-1BB240F28F94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0AB9D8A-6813-E2B8-6AEA-F81EA30468C0}"/>
              </a:ext>
            </a:extLst>
          </p:cNvPr>
          <p:cNvSpPr txBox="1"/>
          <p:nvPr/>
        </p:nvSpPr>
        <p:spPr>
          <a:xfrm>
            <a:off x="304122" y="775007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 types</a:t>
            </a:r>
          </a:p>
        </p:txBody>
      </p:sp>
      <p:pic>
        <p:nvPicPr>
          <p:cNvPr id="2" name="Picture 2" descr="Vector vs Raster Files - Graphic Design Services">
            <a:extLst>
              <a:ext uri="{FF2B5EF4-FFF2-40B4-BE49-F238E27FC236}">
                <a16:creationId xmlns:a16="http://schemas.microsoft.com/office/drawing/2014/main" id="{5A64BB06-9A4C-5BA9-AF93-67E5428E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09" y="1752311"/>
            <a:ext cx="6811647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A4051E-6039-5838-CA26-5E8B09B74A09}"/>
              </a:ext>
            </a:extLst>
          </p:cNvPr>
          <p:cNvSpPr txBox="1">
            <a:spLocks/>
          </p:cNvSpPr>
          <p:nvPr/>
        </p:nvSpPr>
        <p:spPr>
          <a:xfrm>
            <a:off x="2330044" y="1350190"/>
            <a:ext cx="4040188" cy="670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Vectors are composed of coordinates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EB5AD1-CD10-7D6D-FC08-35F21B132E74}"/>
              </a:ext>
            </a:extLst>
          </p:cNvPr>
          <p:cNvSpPr txBox="1">
            <a:spLocks/>
          </p:cNvSpPr>
          <p:nvPr/>
        </p:nvSpPr>
        <p:spPr>
          <a:xfrm>
            <a:off x="6631709" y="1350190"/>
            <a:ext cx="3769591" cy="67056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Rasters are composed of pixels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88E112-504C-4959-4B7A-15856288C7B1}"/>
              </a:ext>
            </a:extLst>
          </p:cNvPr>
          <p:cNvSpPr txBox="1">
            <a:spLocks/>
          </p:cNvSpPr>
          <p:nvPr/>
        </p:nvSpPr>
        <p:spPr>
          <a:xfrm>
            <a:off x="2059711" y="5805530"/>
            <a:ext cx="4344988" cy="600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chemeClr val="tx2"/>
                </a:solidFill>
                <a:latin typeface="Century Gothic" panose="020B0502020202020204" pitchFamily="34" charset="0"/>
              </a:rPr>
              <a:t>defined borders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D2DF12-E986-2C76-B2F7-13DD0D36E82C}"/>
              </a:ext>
            </a:extLst>
          </p:cNvPr>
          <p:cNvSpPr txBox="1">
            <a:spLocks/>
          </p:cNvSpPr>
          <p:nvPr/>
        </p:nvSpPr>
        <p:spPr>
          <a:xfrm>
            <a:off x="6001904" y="5805530"/>
            <a:ext cx="5029200" cy="600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rgbClr val="C00000"/>
                </a:solidFill>
                <a:latin typeface="Century Gothic" panose="020B0502020202020204" pitchFamily="34" charset="0"/>
              </a:rPr>
              <a:t>continuous surface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518BD0-E057-40CA-22CD-ABC3A4EE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DEC87E24-0261-AEB6-3960-F9E83358E4F7}"/>
              </a:ext>
            </a:extLst>
          </p:cNvPr>
          <p:cNvSpPr txBox="1"/>
          <p:nvPr/>
        </p:nvSpPr>
        <p:spPr>
          <a:xfrm>
            <a:off x="133661" y="6554874"/>
            <a:ext cx="36576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lang="es-ES"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MIT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Information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Systems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course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C74501-F0C5-8BF3-A97B-71A971C20876}"/>
              </a:ext>
            </a:extLst>
          </p:cNvPr>
          <p:cNvSpPr txBox="1"/>
          <p:nvPr/>
        </p:nvSpPr>
        <p:spPr>
          <a:xfrm>
            <a:off x="2608507" y="73670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KNOW YOUR DATA (AND ITS POTENTIAL)</a:t>
            </a:r>
          </a:p>
        </p:txBody>
      </p:sp>
    </p:spTree>
    <p:extLst>
      <p:ext uri="{BB962C8B-B14F-4D97-AF65-F5344CB8AC3E}">
        <p14:creationId xmlns:p14="http://schemas.microsoft.com/office/powerpoint/2010/main" val="36518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0755-54F2-76FA-B115-60257852D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F44A7F5-62D7-119B-C536-4D3095375432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D3C164-A2B2-CC8F-AA12-58706B53BA40}"/>
              </a:ext>
            </a:extLst>
          </p:cNvPr>
          <p:cNvSpPr txBox="1"/>
          <p:nvPr/>
        </p:nvSpPr>
        <p:spPr>
          <a:xfrm>
            <a:off x="304122" y="775007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 types: vector layers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0EEBCDA9-4CF5-3E7E-21AF-94F4F405F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60" t="3189" r="30216"/>
          <a:stretch/>
        </p:blipFill>
        <p:spPr>
          <a:xfrm>
            <a:off x="304122" y="1978664"/>
            <a:ext cx="2713393" cy="2911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F6622CEC-FCA9-A96F-AAAB-92C083E62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5" t="3061" r="31206"/>
          <a:stretch/>
        </p:blipFill>
        <p:spPr>
          <a:xfrm>
            <a:off x="3311763" y="1976177"/>
            <a:ext cx="2612897" cy="2916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7907433C-3BC8-AB60-E7EB-0818B7EB7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0" t="3341" r="32102" b="1"/>
          <a:stretch/>
        </p:blipFill>
        <p:spPr>
          <a:xfrm>
            <a:off x="6218908" y="1963720"/>
            <a:ext cx="2617016" cy="2911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E34E007C-D92E-A21B-8A5F-FD34BE774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92" t="3056" r="32090"/>
          <a:stretch/>
        </p:blipFill>
        <p:spPr>
          <a:xfrm>
            <a:off x="9157034" y="1973100"/>
            <a:ext cx="2608274" cy="2911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2E7241E-BEB8-5445-A6BF-99FA85A0FD22}"/>
              </a:ext>
            </a:extLst>
          </p:cNvPr>
          <p:cNvSpPr txBox="1"/>
          <p:nvPr/>
        </p:nvSpPr>
        <p:spPr>
          <a:xfrm>
            <a:off x="1176550" y="147410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Points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086583-DE85-D3C4-E523-4D2A229C7E2F}"/>
              </a:ext>
            </a:extLst>
          </p:cNvPr>
          <p:cNvSpPr txBox="1"/>
          <p:nvPr/>
        </p:nvSpPr>
        <p:spPr>
          <a:xfrm>
            <a:off x="4188446" y="1474107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Lines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4259EB7-903D-5F1A-1921-1834C248A919}"/>
              </a:ext>
            </a:extLst>
          </p:cNvPr>
          <p:cNvSpPr txBox="1"/>
          <p:nvPr/>
        </p:nvSpPr>
        <p:spPr>
          <a:xfrm>
            <a:off x="6834057" y="1474107"/>
            <a:ext cx="137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Polygons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E79BA57-1E65-3C5A-0F84-6C382CF83D7D}"/>
              </a:ext>
            </a:extLst>
          </p:cNvPr>
          <p:cNvSpPr txBox="1"/>
          <p:nvPr/>
        </p:nvSpPr>
        <p:spPr>
          <a:xfrm>
            <a:off x="9671533" y="1474107"/>
            <a:ext cx="1579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Combined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4D42EFD-7C9A-DE60-DDF2-291038C59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0922C7A7-D062-9ED5-8073-2601CD18D1B0}"/>
              </a:ext>
            </a:extLst>
          </p:cNvPr>
          <p:cNvSpPr txBox="1"/>
          <p:nvPr/>
        </p:nvSpPr>
        <p:spPr>
          <a:xfrm>
            <a:off x="133661" y="6554874"/>
            <a:ext cx="36576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lang="es-ES"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MIT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Information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Systems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course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4C0B67-9493-8505-DF8A-0945A0B7C67E}"/>
              </a:ext>
            </a:extLst>
          </p:cNvPr>
          <p:cNvSpPr txBox="1"/>
          <p:nvPr/>
        </p:nvSpPr>
        <p:spPr>
          <a:xfrm>
            <a:off x="2608507" y="73670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KNOW YOUR DATA (AND ITS POTENTIAL)</a:t>
            </a:r>
          </a:p>
        </p:txBody>
      </p:sp>
    </p:spTree>
    <p:extLst>
      <p:ext uri="{BB962C8B-B14F-4D97-AF65-F5344CB8AC3E}">
        <p14:creationId xmlns:p14="http://schemas.microsoft.com/office/powerpoint/2010/main" val="293113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8A0A4-C1EA-4F56-3998-9CED42B01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F73DF79-C35D-CAFD-DD22-FECD37B5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9" y="897590"/>
            <a:ext cx="5727223" cy="565714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8AEA693-EB31-501A-1F98-260285D36719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434F3B-E09C-FF8E-C4EE-9BAAAFCB4359}"/>
              </a:ext>
            </a:extLst>
          </p:cNvPr>
          <p:cNvSpPr txBox="1"/>
          <p:nvPr/>
        </p:nvSpPr>
        <p:spPr>
          <a:xfrm>
            <a:off x="304122" y="775007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 types: vector layers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497DB78-D189-FD77-7292-FD6497EEA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3" t="3986" r="26818" b="3629"/>
          <a:stretch/>
        </p:blipFill>
        <p:spPr>
          <a:xfrm>
            <a:off x="6647944" y="1367603"/>
            <a:ext cx="5105400" cy="4876800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F3A146B-02B2-E748-69DD-75646079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84" y="4922135"/>
            <a:ext cx="2906785" cy="14912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4E54D6-430B-1045-8E89-183F2C80331B}"/>
              </a:ext>
            </a:extLst>
          </p:cNvPr>
          <p:cNvSpPr txBox="1"/>
          <p:nvPr/>
        </p:nvSpPr>
        <p:spPr>
          <a:xfrm>
            <a:off x="733727" y="1851043"/>
            <a:ext cx="1393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Frontend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E46033-9D89-118D-5A98-505A0DBB083C}"/>
              </a:ext>
            </a:extLst>
          </p:cNvPr>
          <p:cNvSpPr txBox="1"/>
          <p:nvPr/>
        </p:nvSpPr>
        <p:spPr>
          <a:xfrm>
            <a:off x="10310675" y="4061849"/>
            <a:ext cx="138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Backend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database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8FFA85B-887A-B22C-CBD0-2AF9CD86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E2CD78B0-774C-3C24-3458-0C6B62D2E127}"/>
              </a:ext>
            </a:extLst>
          </p:cNvPr>
          <p:cNvSpPr txBox="1"/>
          <p:nvPr/>
        </p:nvSpPr>
        <p:spPr>
          <a:xfrm>
            <a:off x="133661" y="6554874"/>
            <a:ext cx="36576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lang="es-ES"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MIT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Information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Systems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course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A0C403B-F3B2-CC39-2FE0-02F62A1503DA}"/>
              </a:ext>
            </a:extLst>
          </p:cNvPr>
          <p:cNvSpPr/>
          <p:nvPr/>
        </p:nvSpPr>
        <p:spPr>
          <a:xfrm>
            <a:off x="9629030" y="5168347"/>
            <a:ext cx="907200" cy="12244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35EFA2-A693-371E-36F2-82A1BF960B51}"/>
              </a:ext>
            </a:extLst>
          </p:cNvPr>
          <p:cNvSpPr txBox="1"/>
          <p:nvPr/>
        </p:nvSpPr>
        <p:spPr>
          <a:xfrm>
            <a:off x="2608507" y="73670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KNOW YOUR DATA (AND ITS POTENTIAL)</a:t>
            </a:r>
          </a:p>
        </p:txBody>
      </p:sp>
    </p:spTree>
    <p:extLst>
      <p:ext uri="{BB962C8B-B14F-4D97-AF65-F5344CB8AC3E}">
        <p14:creationId xmlns:p14="http://schemas.microsoft.com/office/powerpoint/2010/main" val="4328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D41B7-2190-D831-4BDF-2A488FCB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9123FE2-4371-080C-929A-D31C7F6C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9" y="897590"/>
            <a:ext cx="5727223" cy="565714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D3E6D5A-3230-0D8B-909B-E6C5D295D955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5F28C0-38CE-9E12-5D54-C33481238431}"/>
              </a:ext>
            </a:extLst>
          </p:cNvPr>
          <p:cNvSpPr txBox="1"/>
          <p:nvPr/>
        </p:nvSpPr>
        <p:spPr>
          <a:xfrm>
            <a:off x="304122" y="775007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 types: vector layers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4D71F30-888F-EC15-5A8A-56EB8F896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3" t="3986" r="26818" b="3629"/>
          <a:stretch/>
        </p:blipFill>
        <p:spPr>
          <a:xfrm>
            <a:off x="6647944" y="1367603"/>
            <a:ext cx="5105400" cy="4876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D41CCD3-2BCB-AF7F-8E37-0122BD4F0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81" t="3608" r="25337"/>
          <a:stretch/>
        </p:blipFill>
        <p:spPr>
          <a:xfrm>
            <a:off x="6645013" y="1367603"/>
            <a:ext cx="5222631" cy="5029200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C66127F-D706-040B-864C-41F24F4C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184" y="4922135"/>
            <a:ext cx="2906785" cy="14912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C4A8B2B-1A02-EB60-F87D-790B46E61D7E}"/>
              </a:ext>
            </a:extLst>
          </p:cNvPr>
          <p:cNvSpPr txBox="1"/>
          <p:nvPr/>
        </p:nvSpPr>
        <p:spPr>
          <a:xfrm>
            <a:off x="733727" y="1851043"/>
            <a:ext cx="1393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Frontend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CD098C-4EF1-CF09-DD41-510252A11BB4}"/>
              </a:ext>
            </a:extLst>
          </p:cNvPr>
          <p:cNvSpPr txBox="1"/>
          <p:nvPr/>
        </p:nvSpPr>
        <p:spPr>
          <a:xfrm>
            <a:off x="10310675" y="4061849"/>
            <a:ext cx="138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Backend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database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7B58C7D-DFCB-F735-C79C-C5105C040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CEA2E76-B69E-4E46-81CE-8AB184740AEA}"/>
              </a:ext>
            </a:extLst>
          </p:cNvPr>
          <p:cNvSpPr txBox="1"/>
          <p:nvPr/>
        </p:nvSpPr>
        <p:spPr>
          <a:xfrm>
            <a:off x="133661" y="6554874"/>
            <a:ext cx="36576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lang="es-ES"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MIT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Information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Systems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course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F35531-F890-9466-D014-D1772C3D5115}"/>
              </a:ext>
            </a:extLst>
          </p:cNvPr>
          <p:cNvSpPr/>
          <p:nvPr/>
        </p:nvSpPr>
        <p:spPr>
          <a:xfrm>
            <a:off x="10541133" y="5168347"/>
            <a:ext cx="1029600" cy="12244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5A54EB-E9AC-EFB3-BFE7-00BDDA0E1B22}"/>
              </a:ext>
            </a:extLst>
          </p:cNvPr>
          <p:cNvSpPr txBox="1"/>
          <p:nvPr/>
        </p:nvSpPr>
        <p:spPr>
          <a:xfrm>
            <a:off x="2608507" y="73670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KNOW YOUR DATA (AND ITS POTENTIAL)</a:t>
            </a:r>
          </a:p>
        </p:txBody>
      </p:sp>
    </p:spTree>
    <p:extLst>
      <p:ext uri="{BB962C8B-B14F-4D97-AF65-F5344CB8AC3E}">
        <p14:creationId xmlns:p14="http://schemas.microsoft.com/office/powerpoint/2010/main" val="40139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D070C-6EB5-825B-111C-5D19D8F8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D4695506-43DE-1A6E-FEF4-24F554C12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10065" r="5248" b="22669"/>
          <a:stretch/>
        </p:blipFill>
        <p:spPr>
          <a:xfrm>
            <a:off x="6672722" y="1346200"/>
            <a:ext cx="4987612" cy="4792735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57C4126-14BF-821E-A2A2-9C8E0D0CE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 b="12222"/>
          <a:stretch>
            <a:fillRect/>
          </a:stretch>
        </p:blipFill>
        <p:spPr>
          <a:xfrm>
            <a:off x="186358" y="775007"/>
            <a:ext cx="5789391" cy="596105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7175EB0-E224-E306-8ED4-5ACCDE37C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10000" b="12322"/>
          <a:stretch>
            <a:fillRect/>
          </a:stretch>
        </p:blipFill>
        <p:spPr>
          <a:xfrm>
            <a:off x="344257" y="892991"/>
            <a:ext cx="5612044" cy="58557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34CFD1-DCD0-6F37-26BF-6BB491732AD5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194CFE-5214-94A7-9A6A-3FF2BB6DA2E2}"/>
              </a:ext>
            </a:extLst>
          </p:cNvPr>
          <p:cNvSpPr txBox="1"/>
          <p:nvPr/>
        </p:nvSpPr>
        <p:spPr>
          <a:xfrm>
            <a:off x="304122" y="775007"/>
            <a:ext cx="316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 types: raster layers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6604BD-150D-46E0-97BE-71A0F79E77FE}"/>
              </a:ext>
            </a:extLst>
          </p:cNvPr>
          <p:cNvSpPr txBox="1"/>
          <p:nvPr/>
        </p:nvSpPr>
        <p:spPr>
          <a:xfrm>
            <a:off x="672011" y="1851043"/>
            <a:ext cx="1516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Frontend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Cell matrix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CB6425-B727-7C57-8778-681D0F255509}"/>
              </a:ext>
            </a:extLst>
          </p:cNvPr>
          <p:cNvSpPr txBox="1"/>
          <p:nvPr/>
        </p:nvSpPr>
        <p:spPr>
          <a:xfrm>
            <a:off x="10310675" y="4061849"/>
            <a:ext cx="138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Backend</a:t>
            </a: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database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A9E0531-B5D4-8FAB-DBFE-021DC7100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48355"/>
          <a:stretch>
            <a:fillRect/>
          </a:stretch>
        </p:blipFill>
        <p:spPr>
          <a:xfrm>
            <a:off x="9761883" y="4910584"/>
            <a:ext cx="1827086" cy="1512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B8082DB-7F24-3EA7-7082-882E69C90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8399A5EA-09C1-6EDB-24D8-057265286F26}"/>
              </a:ext>
            </a:extLst>
          </p:cNvPr>
          <p:cNvSpPr txBox="1"/>
          <p:nvPr/>
        </p:nvSpPr>
        <p:spPr>
          <a:xfrm>
            <a:off x="133661" y="6554874"/>
            <a:ext cx="36576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lang="es-ES"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MIT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Information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Systems</a:t>
            </a:r>
            <a:r>
              <a:rPr lang="es-ES"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s-ES" sz="1000" b="1" i="1" spc="-4" dirty="0" err="1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course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108602-5DFC-D9F4-121C-491740DB09FA}"/>
              </a:ext>
            </a:extLst>
          </p:cNvPr>
          <p:cNvSpPr txBox="1"/>
          <p:nvPr/>
        </p:nvSpPr>
        <p:spPr>
          <a:xfrm>
            <a:off x="2608507" y="73670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noProof="0" dirty="0">
                <a:latin typeface="Century Gothic" panose="020B0502020202020204" pitchFamily="34" charset="0"/>
                <a:cs typeface="Arial" panose="020B0604020202020204" pitchFamily="34" charset="0"/>
              </a:rPr>
              <a:t>KNOW YOUR DATA (AND ITS POTENTIAL)</a:t>
            </a:r>
          </a:p>
        </p:txBody>
      </p:sp>
    </p:spTree>
    <p:extLst>
      <p:ext uri="{BB962C8B-B14F-4D97-AF65-F5344CB8AC3E}">
        <p14:creationId xmlns:p14="http://schemas.microsoft.com/office/powerpoint/2010/main" val="24093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03C5-30EA-650B-0C51-76A57F37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65615FD-901D-C05F-D753-AC7ED745B545}"/>
              </a:ext>
            </a:extLst>
          </p:cNvPr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C81D26-24C8-C661-85AE-188C644CF639}"/>
              </a:ext>
            </a:extLst>
          </p:cNvPr>
          <p:cNvSpPr txBox="1"/>
          <p:nvPr/>
        </p:nvSpPr>
        <p:spPr>
          <a:xfrm>
            <a:off x="4831872" y="63965"/>
            <a:ext cx="252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THREE PHASES</a:t>
            </a:r>
            <a:endParaRPr lang="en-GB" sz="2800" b="1" noProof="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A971F2-6494-8F6C-305B-38521241ECBB}"/>
              </a:ext>
            </a:extLst>
          </p:cNvPr>
          <p:cNvSpPr txBox="1"/>
          <p:nvPr/>
        </p:nvSpPr>
        <p:spPr>
          <a:xfrm>
            <a:off x="304122" y="775007"/>
            <a:ext cx="995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A GIS does not come with its own data. We need to get ours by looking around</a:t>
            </a:r>
          </a:p>
        </p:txBody>
      </p:sp>
      <p:sp>
        <p:nvSpPr>
          <p:cNvPr id="7" name="Down Arrow 7">
            <a:extLst>
              <a:ext uri="{FF2B5EF4-FFF2-40B4-BE49-F238E27FC236}">
                <a16:creationId xmlns:a16="http://schemas.microsoft.com/office/drawing/2014/main" id="{CA32337F-CC12-BA3D-9935-B08F539368CE}"/>
              </a:ext>
            </a:extLst>
          </p:cNvPr>
          <p:cNvSpPr/>
          <p:nvPr/>
        </p:nvSpPr>
        <p:spPr>
          <a:xfrm>
            <a:off x="6224696" y="2414022"/>
            <a:ext cx="360000" cy="972000"/>
          </a:xfrm>
          <a:prstGeom prst="downArrow">
            <a:avLst/>
          </a:prstGeom>
          <a:solidFill>
            <a:srgbClr val="EEF7E9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7">
            <a:extLst>
              <a:ext uri="{FF2B5EF4-FFF2-40B4-BE49-F238E27FC236}">
                <a16:creationId xmlns:a16="http://schemas.microsoft.com/office/drawing/2014/main" id="{422A5B81-0C1A-05AA-14F5-1026A91B4286}"/>
              </a:ext>
            </a:extLst>
          </p:cNvPr>
          <p:cNvSpPr/>
          <p:nvPr/>
        </p:nvSpPr>
        <p:spPr>
          <a:xfrm>
            <a:off x="6224696" y="4453657"/>
            <a:ext cx="360000" cy="972000"/>
          </a:xfrm>
          <a:prstGeom prst="downArrow">
            <a:avLst/>
          </a:prstGeom>
          <a:solidFill>
            <a:srgbClr val="EEF7E9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B1C969-1400-5655-CB45-30BBCD0C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018" y="57407"/>
            <a:ext cx="1281690" cy="550601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48C27D6E-56F6-A352-FA48-71DACC92ECC3}"/>
              </a:ext>
            </a:extLst>
          </p:cNvPr>
          <p:cNvSpPr txBox="1"/>
          <p:nvPr/>
        </p:nvSpPr>
        <p:spPr>
          <a:xfrm>
            <a:off x="143186" y="6516774"/>
            <a:ext cx="3657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00" b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From: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Designing </a:t>
            </a:r>
            <a:r>
              <a:rPr sz="1000" b="1" i="1" spc="-8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Better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Maps: </a:t>
            </a:r>
            <a:r>
              <a:rPr sz="1000" b="1" i="1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A Guide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for </a:t>
            </a:r>
            <a:r>
              <a:rPr sz="1000" b="1" i="1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GIS </a:t>
            </a:r>
            <a:r>
              <a:rPr sz="1000" b="1" i="1" spc="-4" dirty="0">
                <a:solidFill>
                  <a:srgbClr val="953735"/>
                </a:solidFill>
                <a:latin typeface="Century Gothic" panose="020B0502020202020204" pitchFamily="34" charset="0"/>
                <a:cs typeface="Calibri"/>
              </a:rPr>
              <a:t>Users </a:t>
            </a:r>
            <a:r>
              <a:rPr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by Cynthia </a:t>
            </a:r>
            <a:r>
              <a:rPr sz="1000" b="1" i="1" spc="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A. </a:t>
            </a:r>
            <a:r>
              <a:rPr sz="1000" b="1" i="1" spc="-4" dirty="0">
                <a:solidFill>
                  <a:srgbClr val="595958"/>
                </a:solidFill>
                <a:latin typeface="Century Gothic" panose="020B0502020202020204" pitchFamily="34" charset="0"/>
                <a:cs typeface="Calibri"/>
              </a:rPr>
              <a:t>Brewer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681F009-DFDD-EB2D-F6B9-658E9B7BC720}"/>
              </a:ext>
            </a:extLst>
          </p:cNvPr>
          <p:cNvGrpSpPr/>
          <p:nvPr/>
        </p:nvGrpSpPr>
        <p:grpSpPr>
          <a:xfrm>
            <a:off x="3584097" y="1225586"/>
            <a:ext cx="5340538" cy="1089193"/>
            <a:chOff x="3584097" y="1225586"/>
            <a:chExt cx="5340538" cy="1089193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464B1B37-C958-28CC-FA04-4EA9A2C5DE24}"/>
                </a:ext>
              </a:extLst>
            </p:cNvPr>
            <p:cNvSpPr txBox="1"/>
            <p:nvPr/>
          </p:nvSpPr>
          <p:spPr>
            <a:xfrm>
              <a:off x="3895436" y="1531586"/>
              <a:ext cx="5029199" cy="7831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Open data portals and repositories:</a:t>
              </a:r>
            </a:p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Data obtention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8CE0075D-1DE3-376C-3726-B22A086DD910}"/>
                </a:ext>
              </a:extLst>
            </p:cNvPr>
            <p:cNvSpPr/>
            <p:nvPr/>
          </p:nvSpPr>
          <p:spPr>
            <a:xfrm>
              <a:off x="3584097" y="1225586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69A9802-11A4-A717-089F-2F48D10F4744}"/>
              </a:ext>
            </a:extLst>
          </p:cNvPr>
          <p:cNvGrpSpPr/>
          <p:nvPr/>
        </p:nvGrpSpPr>
        <p:grpSpPr>
          <a:xfrm>
            <a:off x="3584097" y="3222243"/>
            <a:ext cx="5340538" cy="1089193"/>
            <a:chOff x="3584097" y="3154315"/>
            <a:chExt cx="5340538" cy="1089193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AA8C04D-D72C-9A7C-014A-91E59D391995}"/>
                </a:ext>
              </a:extLst>
            </p:cNvPr>
            <p:cNvSpPr txBox="1"/>
            <p:nvPr/>
          </p:nvSpPr>
          <p:spPr>
            <a:xfrm>
              <a:off x="3895436" y="3460315"/>
              <a:ext cx="5029199" cy="7831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GIS / Mapping Softwares:</a:t>
              </a:r>
            </a:p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Data analysis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035F0FC-F143-58D6-7715-DDE88DFBB8D6}"/>
                </a:ext>
              </a:extLst>
            </p:cNvPr>
            <p:cNvSpPr/>
            <p:nvPr/>
          </p:nvSpPr>
          <p:spPr>
            <a:xfrm>
              <a:off x="3584097" y="3154315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7C9F550-1412-CF53-37F2-DBB2DDD5270F}"/>
              </a:ext>
            </a:extLst>
          </p:cNvPr>
          <p:cNvGrpSpPr/>
          <p:nvPr/>
        </p:nvGrpSpPr>
        <p:grpSpPr>
          <a:xfrm>
            <a:off x="3584097" y="5218900"/>
            <a:ext cx="5335199" cy="1089193"/>
            <a:chOff x="3584097" y="5135775"/>
            <a:chExt cx="5335199" cy="1089193"/>
          </a:xfrm>
        </p:grpSpPr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E250149-D9E9-1A75-EEEE-F5AD3EE19901}"/>
                </a:ext>
              </a:extLst>
            </p:cNvPr>
            <p:cNvSpPr txBox="1"/>
            <p:nvPr/>
          </p:nvSpPr>
          <p:spPr>
            <a:xfrm>
              <a:off x="3890097" y="5441775"/>
              <a:ext cx="5029199" cy="7831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GIS / Mapping Softwares:</a:t>
              </a:r>
            </a:p>
            <a:p>
              <a:pPr algn="ctr"/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entury Gothic" panose="020B0502020202020204" pitchFamily="34" charset="0"/>
                </a:rPr>
                <a:t>Data presentation &amp; visualization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B12D21E-70DD-5873-5707-4034C3AB24EA}"/>
                </a:ext>
              </a:extLst>
            </p:cNvPr>
            <p:cNvSpPr/>
            <p:nvPr/>
          </p:nvSpPr>
          <p:spPr>
            <a:xfrm>
              <a:off x="3584097" y="5135775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18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7064</TotalTime>
  <Words>1232</Words>
  <Application>Microsoft Office PowerPoint</Application>
  <PresentationFormat>Panorámica</PresentationFormat>
  <Paragraphs>158</Paragraphs>
  <Slides>24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Eloy</dc:creator>
  <cp:lastModifiedBy>Claudia PT</cp:lastModifiedBy>
  <cp:revision>12</cp:revision>
  <dcterms:created xsi:type="dcterms:W3CDTF">2023-04-21T15:27:48Z</dcterms:created>
  <dcterms:modified xsi:type="dcterms:W3CDTF">2025-06-22T19:31:11Z</dcterms:modified>
</cp:coreProperties>
</file>