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1697" r:id="rId3"/>
    <p:sldId id="1775" r:id="rId4"/>
    <p:sldId id="1768" r:id="rId5"/>
    <p:sldId id="1718" r:id="rId6"/>
    <p:sldId id="1745" r:id="rId7"/>
    <p:sldId id="277" r:id="rId8"/>
    <p:sldId id="1481" r:id="rId9"/>
    <p:sldId id="1769" r:id="rId10"/>
    <p:sldId id="1434" r:id="rId11"/>
    <p:sldId id="1770" r:id="rId12"/>
    <p:sldId id="1751" r:id="rId13"/>
    <p:sldId id="1772" r:id="rId14"/>
    <p:sldId id="1771" r:id="rId15"/>
    <p:sldId id="1685" r:id="rId16"/>
    <p:sldId id="1773" r:id="rId17"/>
    <p:sldId id="1440" r:id="rId18"/>
    <p:sldId id="1724" r:id="rId19"/>
    <p:sldId id="262" r:id="rId20"/>
    <p:sldId id="263" r:id="rId21"/>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A113"/>
    <a:srgbClr val="FEDC7F"/>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p:restoredTop sz="94762"/>
  </p:normalViewPr>
  <p:slideViewPr>
    <p:cSldViewPr snapToGrid="0">
      <p:cViewPr varScale="1">
        <p:scale>
          <a:sx n="117" d="100"/>
          <a:sy n="117" d="100"/>
        </p:scale>
        <p:origin x="792"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24/06/2025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Open Sans"/>
                <a:ea typeface="Open Sans"/>
                <a:cs typeface="Open Sans"/>
                <a:sym typeface="Open Sans"/>
              </a:rPr>
              <a:t>12</a:t>
            </a:fld>
            <a:endParaRPr lang="it-IT" sz="1200" b="0"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07529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FEC608F0-FEE5-A4C7-244E-03E8A1D6EBD1}"/>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ED805220-B0EB-F083-C0BA-48D971C25F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300"/>
              </a:spcBef>
              <a:spcAft>
                <a:spcPts val="0"/>
              </a:spcAft>
              <a:buNone/>
            </a:pP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A7020D73-F1E1-AD7B-9C4C-7F7C755252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391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FFA47533-7E93-0122-997C-63A722A2B402}"/>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66054A42-E410-F81E-243A-9D3E0A6B313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300"/>
              </a:spcBef>
              <a:spcAft>
                <a:spcPts val="0"/>
              </a:spcAft>
              <a:buNone/>
            </a:pP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AB8C0F63-30CB-5D46-7E99-C6026C9DF6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35479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300"/>
              </a:spcBef>
              <a:spcAft>
                <a:spcPts val="0"/>
              </a:spcAft>
              <a:buNone/>
            </a:pPr>
            <a:endParaRPr sz="1800" dirty="0">
              <a:latin typeface="Calibri"/>
              <a:ea typeface="Calibri"/>
              <a:cs typeface="Calibri"/>
              <a:sym typeface="Calibri"/>
            </a:endParaRPr>
          </a:p>
        </p:txBody>
      </p:sp>
      <p:sp>
        <p:nvSpPr>
          <p:cNvPr id="107" name="Google Shape;1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3951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C38FAF71-7CA9-3E4C-9445-E1461608074C}"/>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DAE46313-DA1A-B1D4-8624-063FAD68FE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spcBef>
                <a:spcPts val="300"/>
              </a:spcBef>
              <a:spcAft>
                <a:spcPts val="0"/>
              </a:spcAft>
              <a:buNone/>
            </a:pP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7951B11B-C2F8-5319-22D0-09ACF18F89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614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9" name="Google Shape;2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6DDAEDA9-69DA-4959-8527-2DF29AB6063A}"/>
            </a:ext>
          </a:extLst>
        </p:cNvPr>
        <p:cNvGrpSpPr/>
        <p:nvPr/>
      </p:nvGrpSpPr>
      <p:grpSpPr>
        <a:xfrm>
          <a:off x="0" y="0"/>
          <a:ext cx="0" cy="0"/>
          <a:chOff x="0" y="0"/>
          <a:chExt cx="0" cy="0"/>
        </a:xfrm>
      </p:grpSpPr>
      <p:sp>
        <p:nvSpPr>
          <p:cNvPr id="244" name="Google Shape;244;p21:notes">
            <a:extLst>
              <a:ext uri="{FF2B5EF4-FFF2-40B4-BE49-F238E27FC236}">
                <a16:creationId xmlns:a16="http://schemas.microsoft.com/office/drawing/2014/main" id="{B0B765E2-8BD8-FE12-B9CE-3A87E8794D6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1:notes">
            <a:extLst>
              <a:ext uri="{FF2B5EF4-FFF2-40B4-BE49-F238E27FC236}">
                <a16:creationId xmlns:a16="http://schemas.microsoft.com/office/drawing/2014/main" id="{E87D9309-DA2C-8DA2-CE86-89EA818DA84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698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19</a:t>
            </a:fld>
            <a:endParaRPr lang="en-GB"/>
          </a:p>
        </p:txBody>
      </p:sp>
    </p:spTree>
    <p:extLst>
      <p:ext uri="{BB962C8B-B14F-4D97-AF65-F5344CB8AC3E}">
        <p14:creationId xmlns:p14="http://schemas.microsoft.com/office/powerpoint/2010/main" val="246952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Logo only</a:t>
            </a:r>
          </a:p>
        </p:txBody>
      </p:sp>
      <p:sp>
        <p:nvSpPr>
          <p:cNvPr id="4" name="Slide Number Placeholder 3"/>
          <p:cNvSpPr>
            <a:spLocks noGrp="1"/>
          </p:cNvSpPr>
          <p:nvPr>
            <p:ph type="sldNum" sz="quarter" idx="5"/>
          </p:nvPr>
        </p:nvSpPr>
        <p:spPr/>
        <p:txBody>
          <a:bodyPr/>
          <a:lstStyle/>
          <a:p>
            <a:fld id="{E552B328-1FC2-1C4B-B807-8716236A14CF}" type="slidenum">
              <a:rPr lang="en-GB" smtClean="0"/>
              <a:t>20</a:t>
            </a:fld>
            <a:endParaRPr lang="en-GB"/>
          </a:p>
        </p:txBody>
      </p:sp>
    </p:spTree>
    <p:extLst>
      <p:ext uri="{BB962C8B-B14F-4D97-AF65-F5344CB8AC3E}">
        <p14:creationId xmlns:p14="http://schemas.microsoft.com/office/powerpoint/2010/main" val="18104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 </a:t>
            </a:r>
            <a:r>
              <a:rPr lang="it-IT" dirty="0" err="1"/>
              <a:t>would</a:t>
            </a:r>
            <a:r>
              <a:rPr lang="it-IT" dirty="0"/>
              <a:t> like to introduce EPOS </a:t>
            </a:r>
            <a:r>
              <a:rPr lang="it-IT" dirty="0" err="1"/>
              <a:t>starting</a:t>
            </a:r>
            <a:r>
              <a:rPr lang="it-IT" dirty="0"/>
              <a:t> from </a:t>
            </a:r>
            <a:r>
              <a:rPr lang="it-IT" dirty="0" err="1"/>
              <a:t>its</a:t>
            </a:r>
            <a:r>
              <a:rPr lang="it-IT" dirty="0"/>
              <a:t> </a:t>
            </a:r>
            <a:r>
              <a:rPr lang="en-GB" sz="1200" noProof="0" dirty="0">
                <a:solidFill>
                  <a:srgbClr val="E18F17"/>
                </a:solidFill>
                <a:latin typeface="Calibri"/>
                <a:ea typeface="Calibri"/>
                <a:cs typeface="Calibri"/>
                <a:sym typeface="Calibri"/>
              </a:rPr>
              <a:t>vision </a:t>
            </a:r>
            <a:r>
              <a:rPr lang="en-GB" sz="1200" b="0" noProof="0" dirty="0">
                <a:latin typeface="Calibri"/>
                <a:cs typeface="Calibri"/>
              </a:rPr>
              <a:t>to ensure </a:t>
            </a:r>
            <a:r>
              <a:rPr lang="en-GB" sz="1200" noProof="0" dirty="0">
                <a:latin typeface="Calibri"/>
                <a:cs typeface="Calibri"/>
              </a:rPr>
              <a:t>sustainable and universal use and re-use of multidisciplinary solid Earth science data and products to </a:t>
            </a:r>
            <a:r>
              <a:rPr lang="en-GB" sz="1200" b="0" noProof="0" dirty="0">
                <a:latin typeface="Calibri"/>
                <a:cs typeface="Calibri"/>
              </a:rPr>
              <a:t>foster state-of-the-art research and innovation, and its vision to do so by integrating diverse research infrastructures in Europe under a common federated approach…</a:t>
            </a:r>
          </a:p>
          <a:p>
            <a:endParaRPr lang="it-IT"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2</a:t>
            </a:fld>
            <a:endParaRPr lang="it-IT"/>
          </a:p>
        </p:txBody>
      </p:sp>
    </p:spTree>
    <p:extLst>
      <p:ext uri="{BB962C8B-B14F-4D97-AF65-F5344CB8AC3E}">
        <p14:creationId xmlns:p14="http://schemas.microsoft.com/office/powerpoint/2010/main" val="399903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FF207-5713-DDEA-A0E1-06D1EDAE3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AF77EB-FA2E-11E9-E8D7-F11893633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82EF8-D6AA-ED13-553F-C38E7A15C5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 </a:t>
            </a:r>
            <a:r>
              <a:rPr lang="it-IT" dirty="0" err="1"/>
              <a:t>would</a:t>
            </a:r>
            <a:r>
              <a:rPr lang="it-IT" dirty="0"/>
              <a:t> like to introduce EPOS </a:t>
            </a:r>
            <a:r>
              <a:rPr lang="it-IT" dirty="0" err="1"/>
              <a:t>starting</a:t>
            </a:r>
            <a:r>
              <a:rPr lang="it-IT" dirty="0"/>
              <a:t> from </a:t>
            </a:r>
            <a:r>
              <a:rPr lang="it-IT" dirty="0" err="1"/>
              <a:t>its</a:t>
            </a:r>
            <a:r>
              <a:rPr lang="it-IT" dirty="0"/>
              <a:t> </a:t>
            </a:r>
            <a:r>
              <a:rPr lang="en-GB" sz="1200" noProof="0" dirty="0">
                <a:solidFill>
                  <a:srgbClr val="E18F17"/>
                </a:solidFill>
                <a:latin typeface="Calibri"/>
                <a:ea typeface="Calibri"/>
                <a:cs typeface="Calibri"/>
                <a:sym typeface="Calibri"/>
              </a:rPr>
              <a:t>vision </a:t>
            </a:r>
            <a:r>
              <a:rPr lang="en-GB" sz="1200" b="0" noProof="0" dirty="0">
                <a:latin typeface="Calibri"/>
                <a:cs typeface="Calibri"/>
              </a:rPr>
              <a:t>to ensure </a:t>
            </a:r>
            <a:r>
              <a:rPr lang="en-GB" sz="1200" noProof="0" dirty="0">
                <a:latin typeface="Calibri"/>
                <a:cs typeface="Calibri"/>
              </a:rPr>
              <a:t>sustainable and universal use and re-use of multidisciplinary solid Earth science data and products to </a:t>
            </a:r>
            <a:r>
              <a:rPr lang="en-GB" sz="1200" b="0" noProof="0" dirty="0">
                <a:latin typeface="Calibri"/>
                <a:cs typeface="Calibri"/>
              </a:rPr>
              <a:t>foster state-of-the-art research and innovation, and its vision to do so by integrating diverse research infrastructures in Europe under a common federated approach…</a:t>
            </a:r>
          </a:p>
          <a:p>
            <a:endParaRPr lang="it-IT" dirty="0"/>
          </a:p>
        </p:txBody>
      </p:sp>
      <p:sp>
        <p:nvSpPr>
          <p:cNvPr id="4" name="Slide Number Placeholder 3">
            <a:extLst>
              <a:ext uri="{FF2B5EF4-FFF2-40B4-BE49-F238E27FC236}">
                <a16:creationId xmlns:a16="http://schemas.microsoft.com/office/drawing/2014/main" id="{923587CD-59A9-718E-55AE-55678C602FE5}"/>
              </a:ext>
            </a:extLst>
          </p:cNvPr>
          <p:cNvSpPr>
            <a:spLocks noGrp="1"/>
          </p:cNvSpPr>
          <p:nvPr>
            <p:ph type="sldNum" sz="quarter" idx="5"/>
          </p:nvPr>
        </p:nvSpPr>
        <p:spPr/>
        <p:txBody>
          <a:bodyPr/>
          <a:lstStyle/>
          <a:p>
            <a:fld id="{014C21A2-60AD-334E-9C41-2DC0EF94D362}" type="slidenum">
              <a:rPr lang="it-IT" smtClean="0"/>
              <a:pPr/>
              <a:t>3</a:t>
            </a:fld>
            <a:endParaRPr lang="it-IT"/>
          </a:p>
        </p:txBody>
      </p:sp>
    </p:spTree>
    <p:extLst>
      <p:ext uri="{BB962C8B-B14F-4D97-AF65-F5344CB8AC3E}">
        <p14:creationId xmlns:p14="http://schemas.microsoft.com/office/powerpoint/2010/main" val="109492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0C10-FD9D-3647-788C-A6CAD4258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ECC62-29D5-B391-39A7-8500E5EE6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00BDA-9E62-C2D9-0AF1-1CE4CA7DF0CB}"/>
              </a:ext>
            </a:extLst>
          </p:cNvPr>
          <p:cNvSpPr>
            <a:spLocks noGrp="1"/>
          </p:cNvSpPr>
          <p:nvPr>
            <p:ph type="body" idx="1"/>
          </p:nvPr>
        </p:nvSpPr>
        <p:spPr/>
        <p:txBody>
          <a:bodyPr/>
          <a:lstStyle/>
          <a:p>
            <a:r>
              <a:rPr lang="it-IT" dirty="0"/>
              <a:t>The </a:t>
            </a:r>
            <a:r>
              <a:rPr lang="it-IT" dirty="0" err="1"/>
              <a:t>journey</a:t>
            </a:r>
            <a:r>
              <a:rPr lang="it-IT" dirty="0"/>
              <a:t> to </a:t>
            </a:r>
            <a:r>
              <a:rPr lang="it-IT" dirty="0" err="1"/>
              <a:t>reach</a:t>
            </a:r>
            <a:r>
              <a:rPr lang="it-IT" dirty="0"/>
              <a:t> </a:t>
            </a:r>
            <a:r>
              <a:rPr lang="it-IT" dirty="0" err="1"/>
              <a:t>this</a:t>
            </a:r>
            <a:r>
              <a:rPr lang="it-IT" dirty="0"/>
              <a:t> (</a:t>
            </a:r>
            <a:r>
              <a:rPr lang="it-IT" dirty="0" err="1"/>
              <a:t>moving</a:t>
            </a:r>
            <a:r>
              <a:rPr lang="it-IT" dirty="0"/>
              <a:t>) target </a:t>
            </a:r>
            <a:r>
              <a:rPr lang="it-IT" dirty="0" err="1"/>
              <a:t>has</a:t>
            </a:r>
            <a:r>
              <a:rPr lang="it-IT" dirty="0"/>
              <a:t> </a:t>
            </a:r>
            <a:r>
              <a:rPr lang="it-IT" dirty="0" err="1"/>
              <a:t>been</a:t>
            </a:r>
            <a:r>
              <a:rPr lang="it-IT" dirty="0"/>
              <a:t> a long one, with the </a:t>
            </a:r>
            <a:r>
              <a:rPr lang="it-IT" dirty="0" err="1"/>
              <a:t>initial</a:t>
            </a:r>
            <a:r>
              <a:rPr lang="it-IT" dirty="0"/>
              <a:t> </a:t>
            </a:r>
            <a:r>
              <a:rPr lang="it-IT" dirty="0" err="1"/>
              <a:t>conception</a:t>
            </a:r>
            <a:r>
              <a:rPr lang="it-IT" dirty="0"/>
              <a:t> of the </a:t>
            </a:r>
            <a:r>
              <a:rPr lang="it-IT" dirty="0" err="1"/>
              <a:t>infrastructure</a:t>
            </a:r>
            <a:r>
              <a:rPr lang="it-IT" dirty="0"/>
              <a:t> dating back to the </a:t>
            </a:r>
            <a:r>
              <a:rPr lang="it-IT" dirty="0" err="1"/>
              <a:t>mid</a:t>
            </a:r>
            <a:r>
              <a:rPr lang="it-IT" dirty="0"/>
              <a:t> </a:t>
            </a:r>
            <a:r>
              <a:rPr lang="it-IT" dirty="0" err="1"/>
              <a:t>nineties</a:t>
            </a:r>
            <a:r>
              <a:rPr lang="it-IT" dirty="0"/>
              <a:t> and the shift to full </a:t>
            </a:r>
            <a:r>
              <a:rPr lang="it-IT" dirty="0" err="1"/>
              <a:t>operation</a:t>
            </a:r>
            <a:r>
              <a:rPr lang="it-IT" dirty="0"/>
              <a:t> </a:t>
            </a:r>
            <a:r>
              <a:rPr lang="it-IT" dirty="0" err="1"/>
              <a:t>atb</a:t>
            </a:r>
            <a:r>
              <a:rPr lang="it-IT" dirty="0"/>
              <a:t> the </a:t>
            </a:r>
            <a:r>
              <a:rPr lang="it-IT" dirty="0" err="1"/>
              <a:t>beginning</a:t>
            </a:r>
            <a:r>
              <a:rPr lang="it-IT" dirty="0"/>
              <a:t> of 2023…</a:t>
            </a:r>
          </a:p>
        </p:txBody>
      </p:sp>
      <p:sp>
        <p:nvSpPr>
          <p:cNvPr id="4" name="Slide Number Placeholder 3">
            <a:extLst>
              <a:ext uri="{FF2B5EF4-FFF2-40B4-BE49-F238E27FC236}">
                <a16:creationId xmlns:a16="http://schemas.microsoft.com/office/drawing/2014/main" id="{9DBD91C9-D7F0-F5D5-2F02-5730944DEFDA}"/>
              </a:ext>
            </a:extLst>
          </p:cNvPr>
          <p:cNvSpPr>
            <a:spLocks noGrp="1"/>
          </p:cNvSpPr>
          <p:nvPr>
            <p:ph type="sldNum" sz="quarter" idx="5"/>
          </p:nvPr>
        </p:nvSpPr>
        <p:spPr/>
        <p:txBody>
          <a:bodyPr/>
          <a:lstStyle/>
          <a:p>
            <a:fld id="{014C21A2-60AD-334E-9C41-2DC0EF94D362}" type="slidenum">
              <a:rPr lang="it-IT" smtClean="0"/>
              <a:pPr/>
              <a:t>5</a:t>
            </a:fld>
            <a:endParaRPr lang="it-IT"/>
          </a:p>
        </p:txBody>
      </p:sp>
    </p:spTree>
    <p:extLst>
      <p:ext uri="{BB962C8B-B14F-4D97-AF65-F5344CB8AC3E}">
        <p14:creationId xmlns:p14="http://schemas.microsoft.com/office/powerpoint/2010/main" val="3201068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04EF7-00E6-CD44-AAFC-3A9704DED3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57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0667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2BF1482D-F774-31A8-5765-E8DFAC6C7691}"/>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4369AFE0-9F01-99F3-2CBF-EAA121F9CD1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CF9532E3-5F43-DDBB-1C2F-39467260901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45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spcBef>
                <a:spcPts val="300"/>
              </a:spcBef>
            </a:pPr>
            <a:br>
              <a:rPr lang="en-GB" sz="1200" dirty="0">
                <a:highlight>
                  <a:srgbClr val="FFFFFF"/>
                </a:highlight>
              </a:rPr>
            </a:br>
            <a:endParaRPr lang="en-GB" i="0" dirty="0"/>
          </a:p>
        </p:txBody>
      </p:sp>
      <p:sp>
        <p:nvSpPr>
          <p:cNvPr id="4" name="Segnaposto numero diapositiva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4EC2F9-CDC4-864D-9AA9-85059D7E11E2}" type="slidenum">
              <a:rPr kumimoji="0" lang="it-I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61899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6917F-45B8-844E-A08C-0A84EBCB4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A92088E-A2E5-1B40-B930-A1C777F22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7F9F521F-43A9-E64D-80A9-92042078AF09}"/>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24/06/25</a:t>
            </a:fld>
            <a:endParaRPr lang="it-IT"/>
          </a:p>
        </p:txBody>
      </p:sp>
      <p:sp>
        <p:nvSpPr>
          <p:cNvPr id="5" name="Segnaposto piè di pagina 4">
            <a:extLst>
              <a:ext uri="{FF2B5EF4-FFF2-40B4-BE49-F238E27FC236}">
                <a16:creationId xmlns:a16="http://schemas.microsoft.com/office/drawing/2014/main" id="{AE5C34D8-DAE5-1442-A238-7830BB53009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CED46DA-2940-B347-BA42-539F38B67DC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433084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24/06/25</a:t>
            </a:fld>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395007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etto e contenuto" userDrawn="1">
  <p:cSld name="Titoletto e contenuto">
    <p:spTree>
      <p:nvGrpSpPr>
        <p:cNvPr id="1" name="Shape 16"/>
        <p:cNvGrpSpPr/>
        <p:nvPr/>
      </p:nvGrpSpPr>
      <p:grpSpPr>
        <a:xfrm>
          <a:off x="0" y="0"/>
          <a:ext cx="0" cy="0"/>
          <a:chOff x="0" y="0"/>
          <a:chExt cx="0" cy="0"/>
        </a:xfrm>
      </p:grpSpPr>
      <p:sp>
        <p:nvSpPr>
          <p:cNvPr id="17" name="Google Shape;1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12" descr="Immagine che contiene testo, clipart&#10;&#10;Descrizione generata automaticamente"/>
          <p:cNvPicPr preferRelativeResize="0"/>
          <p:nvPr/>
        </p:nvPicPr>
        <p:blipFill rotWithShape="1">
          <a:blip r:embed="rId2">
            <a:alphaModFix/>
          </a:blip>
          <a:srcRect/>
          <a:stretch/>
        </p:blipFill>
        <p:spPr>
          <a:xfrm>
            <a:off x="159526" y="195848"/>
            <a:ext cx="1067290" cy="489317"/>
          </a:xfrm>
          <a:prstGeom prst="rect">
            <a:avLst/>
          </a:prstGeom>
          <a:noFill/>
          <a:ln>
            <a:noFill/>
          </a:ln>
        </p:spPr>
      </p:pic>
      <p:pic>
        <p:nvPicPr>
          <p:cNvPr id="19" name="Google Shape;19;p12"/>
          <p:cNvPicPr preferRelativeResize="0"/>
          <p:nvPr/>
        </p:nvPicPr>
        <p:blipFill rotWithShape="1">
          <a:blip r:embed="rId3">
            <a:alphaModFix/>
          </a:blip>
          <a:srcRect/>
          <a:stretch/>
        </p:blipFill>
        <p:spPr>
          <a:xfrm>
            <a:off x="0" y="6646892"/>
            <a:ext cx="12192000" cy="101494"/>
          </a:xfrm>
          <a:prstGeom prst="rect">
            <a:avLst/>
          </a:prstGeom>
          <a:noFill/>
          <a:ln>
            <a:noFill/>
          </a:ln>
        </p:spPr>
      </p:pic>
      <p:sp>
        <p:nvSpPr>
          <p:cNvPr id="2" name="Google Shape;23;p20">
            <a:extLst>
              <a:ext uri="{FF2B5EF4-FFF2-40B4-BE49-F238E27FC236}">
                <a16:creationId xmlns:a16="http://schemas.microsoft.com/office/drawing/2014/main" id="{D3331AF3-E753-9C97-C6AA-AE610384BF52}"/>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600">
                <a:solidFill>
                  <a:srgbClr val="2840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379672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0CEE50-5345-A943-BA59-00395E75F848}"/>
              </a:ext>
            </a:extLst>
          </p:cNvPr>
          <p:cNvSpPr>
            <a:spLocks noGrp="1"/>
          </p:cNvSpPr>
          <p:nvPr>
            <p:ph idx="1" hasCustomPrompt="1"/>
          </p:nvPr>
        </p:nvSpPr>
        <p:spPr/>
        <p:txBody>
          <a:bodyPr/>
          <a:lstStyle>
            <a:lvl1pPr>
              <a:defRPr lang="it-IT" sz="2800" kern="1200" dirty="0">
                <a:solidFill>
                  <a:schemeClr val="tx1"/>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it-IT" dirty="0"/>
              <a:t>Text</a:t>
            </a:r>
          </a:p>
        </p:txBody>
      </p:sp>
      <p:pic>
        <p:nvPicPr>
          <p:cNvPr id="7" name="Immagine 6" descr="Immagine che contiene testo, clipart&#10;&#10;Descrizione generata automaticamente">
            <a:extLst>
              <a:ext uri="{FF2B5EF4-FFF2-40B4-BE49-F238E27FC236}">
                <a16:creationId xmlns:a16="http://schemas.microsoft.com/office/drawing/2014/main" id="{00817F45-90D7-D146-8E1E-C56D5B57165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526" y="195848"/>
            <a:ext cx="1067290" cy="489317"/>
          </a:xfrm>
          <a:prstGeom prst="rect">
            <a:avLst/>
          </a:prstGeom>
        </p:spPr>
      </p:pic>
      <p:sp>
        <p:nvSpPr>
          <p:cNvPr id="8" name="Titolo 1">
            <a:extLst>
              <a:ext uri="{FF2B5EF4-FFF2-40B4-BE49-F238E27FC236}">
                <a16:creationId xmlns:a16="http://schemas.microsoft.com/office/drawing/2014/main" id="{1E8AECA0-8484-8E44-B57F-9CFC6D574FC4}"/>
              </a:ext>
            </a:extLst>
          </p:cNvPr>
          <p:cNvSpPr>
            <a:spLocks noGrp="1"/>
          </p:cNvSpPr>
          <p:nvPr>
            <p:ph type="title" hasCustomPrompt="1"/>
          </p:nvPr>
        </p:nvSpPr>
        <p:spPr>
          <a:xfrm>
            <a:off x="838200" y="681037"/>
            <a:ext cx="10515600" cy="1009651"/>
          </a:xfrm>
        </p:spPr>
        <p:txBody>
          <a:bodyPr>
            <a:normAutofit/>
          </a:bodyPr>
          <a:lstStyle>
            <a:lvl1pPr>
              <a:defRPr lang="it-IT" sz="4400" kern="1200" dirty="0">
                <a:solidFill>
                  <a:schemeClr val="accent6">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r>
              <a:rPr lang="it-IT" dirty="0">
                <a:solidFill>
                  <a:schemeClr val="accent6">
                    <a:lumMod val="50000"/>
                  </a:schemeClr>
                </a:solidFill>
                <a:latin typeface="Open Sans Light" panose="020B0606030504020204" pitchFamily="34" charset="0"/>
                <a:ea typeface="Open Sans Light" panose="020B0606030504020204" pitchFamily="34" charset="0"/>
                <a:cs typeface="Open Sans Light" panose="020B0606030504020204" pitchFamily="34" charset="0"/>
              </a:rPr>
              <a:t>Title</a:t>
            </a:r>
          </a:p>
        </p:txBody>
      </p:sp>
      <p:pic>
        <p:nvPicPr>
          <p:cNvPr id="9" name="Immagine 8">
            <a:extLst>
              <a:ext uri="{FF2B5EF4-FFF2-40B4-BE49-F238E27FC236}">
                <a16:creationId xmlns:a16="http://schemas.microsoft.com/office/drawing/2014/main" id="{63159FEF-5D82-F74C-A483-7F1E96B9F414}"/>
              </a:ext>
            </a:extLst>
          </p:cNvPr>
          <p:cNvPicPr>
            <a:picLocks noChangeAspect="1"/>
          </p:cNvPicPr>
          <p:nvPr userDrawn="1"/>
        </p:nvPicPr>
        <p:blipFill>
          <a:blip r:embed="rId3"/>
          <a:stretch>
            <a:fillRect/>
          </a:stretch>
        </p:blipFill>
        <p:spPr>
          <a:xfrm>
            <a:off x="0" y="6646892"/>
            <a:ext cx="12192000" cy="101494"/>
          </a:xfrm>
          <a:prstGeom prst="rect">
            <a:avLst/>
          </a:prstGeom>
        </p:spPr>
      </p:pic>
    </p:spTree>
    <p:extLst>
      <p:ext uri="{BB962C8B-B14F-4D97-AF65-F5344CB8AC3E}">
        <p14:creationId xmlns:p14="http://schemas.microsoft.com/office/powerpoint/2010/main" val="2694768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contenuto">
  <p:cSld name="1_Titolo e contenuto">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58244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24/06/2025</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www.epos-eu.org/on"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mailto:info@epos-eric.eu"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22"/>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1.tiff"/><Relationship Id="rId7" Type="http://schemas.openxmlformats.org/officeDocument/2006/relationships/image" Target="../media/image35.tiff"/><Relationship Id="rId12"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tiff"/><Relationship Id="rId11" Type="http://schemas.openxmlformats.org/officeDocument/2006/relationships/image" Target="../media/image39.tiff"/><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tiff"/><Relationship Id="rId9" Type="http://schemas.openxmlformats.org/officeDocument/2006/relationships/image" Target="../media/image37.tiff"/></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6.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mailto:federica.tanlongo@epos-eric.e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www.epos-eu.org/epos-eric/epos-eric-members" TargetMode="External"/><Relationship Id="rId4" Type="http://schemas.openxmlformats.org/officeDocument/2006/relationships/hyperlink" Target="https://www.epos-eu.org/epos-eric"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epos-eu.github.io/epos-open-sour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hyperlink" Target="https://epos-eu.github.io/epos-open-sour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199" y="1786241"/>
            <a:ext cx="4953000" cy="3034996"/>
          </a:xfrm>
        </p:spPr>
        <p:txBody>
          <a:bodyPr anchor="ctr"/>
          <a:lstStyle/>
          <a:p>
            <a:r>
              <a:rPr lang="en-GB" dirty="0"/>
              <a:t>Introducing EPOS</a:t>
            </a:r>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709612" y="4264025"/>
            <a:ext cx="5210175" cy="889000"/>
          </a:xfrm>
        </p:spPr>
        <p:txBody>
          <a:bodyPr>
            <a:normAutofit/>
          </a:bodyPr>
          <a:lstStyle/>
          <a:p>
            <a:pPr marL="0" indent="0">
              <a:buNone/>
            </a:pPr>
            <a:r>
              <a:rPr lang="en-GB" sz="1800" dirty="0"/>
              <a:t>Federica Tanlongo</a:t>
            </a:r>
            <a:r>
              <a:rPr lang="en-GB" sz="1800" dirty="0">
                <a:solidFill>
                  <a:srgbClr val="FEDC7F"/>
                </a:solidFill>
              </a:rPr>
              <a:t>|</a:t>
            </a:r>
            <a:r>
              <a:rPr lang="en-GB" sz="1800" dirty="0"/>
              <a:t> </a:t>
            </a:r>
            <a:r>
              <a:rPr lang="en-GB" sz="1800" dirty="0" err="1"/>
              <a:t>federica.tanlongo@epos-eric.eu</a:t>
            </a:r>
            <a:endParaRPr lang="en-GB" sz="1800" dirty="0"/>
          </a:p>
        </p:txBody>
      </p:sp>
      <p:pic>
        <p:nvPicPr>
          <p:cNvPr id="9" name="Picture 8" descr="A group of people posing for a photo&#10;&#10;AI-generated content may be incorrect.">
            <a:extLst>
              <a:ext uri="{FF2B5EF4-FFF2-40B4-BE49-F238E27FC236}">
                <a16:creationId xmlns:a16="http://schemas.microsoft.com/office/drawing/2014/main" id="{AACBB9AB-0B3D-93CE-0997-20B81DFFB127}"/>
              </a:ext>
            </a:extLst>
          </p:cNvPr>
          <p:cNvPicPr>
            <a:picLocks noChangeAspect="1"/>
          </p:cNvPicPr>
          <p:nvPr/>
        </p:nvPicPr>
        <p:blipFill>
          <a:blip r:embed="rId3"/>
          <a:stretch>
            <a:fillRect/>
          </a:stretch>
        </p:blipFill>
        <p:spPr>
          <a:xfrm>
            <a:off x="5962650" y="395740"/>
            <a:ext cx="5781223" cy="5781223"/>
          </a:xfrm>
          <a:prstGeom prst="rect">
            <a:avLst/>
          </a:prstGeom>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F2B53E35-922E-B9B5-B142-7BD1DC8096CA}"/>
              </a:ext>
            </a:extLst>
          </p:cNvPr>
          <p:cNvSpPr txBox="1"/>
          <p:nvPr/>
        </p:nvSpPr>
        <p:spPr>
          <a:xfrm>
            <a:off x="623888" y="1135723"/>
            <a:ext cx="10909300" cy="3170099"/>
          </a:xfrm>
          <a:prstGeom prst="rect">
            <a:avLst/>
          </a:prstGeom>
          <a:noFill/>
        </p:spPr>
        <p:txBody>
          <a:bodyPr wrap="square">
            <a:spAutoFit/>
          </a:bodyPr>
          <a:lstStyle/>
          <a:p>
            <a:pPr marL="342900" indent="-160338">
              <a:buFont typeface="Arial" panose="020B0604020202020204" pitchFamily="34" charset="0"/>
              <a:buChar char="•"/>
            </a:pPr>
            <a:r>
              <a:rPr lang="en-GB" sz="2000" b="1" dirty="0">
                <a:solidFill>
                  <a:schemeClr val="tx1"/>
                </a:solidFill>
                <a:latin typeface="Calibri" panose="020F0502020204030204" pitchFamily="34" charset="0"/>
                <a:cs typeface="Calibri" panose="020F0502020204030204" pitchFamily="34" charset="0"/>
              </a:rPr>
              <a:t>EPOS is the reference RI for solid Earth science in Europe</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marL="342900" indent="-160338">
              <a:buFont typeface="Arial" panose="020B0604020202020204" pitchFamily="34" charset="0"/>
              <a:buChar cha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10 solid Earth science domains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are harmonized across EPOS into the </a:t>
            </a:r>
            <a:r>
              <a:rPr kumimoji="0" lang="en-US" sz="2000" b="1" i="0" u="sng" strike="noStrike" kern="0" cap="none" spc="0" normalizeH="0" baseline="0" noProof="0" dirty="0">
                <a:ln>
                  <a:noFill/>
                </a:ln>
                <a:solidFill>
                  <a:srgbClr val="D16727"/>
                </a:solidFill>
                <a:effectLst/>
                <a:uLnTx/>
                <a:uFillTx/>
                <a:latin typeface="Calibri" panose="020F0502020204030204" pitchFamily="34" charset="0"/>
                <a:cs typeface="Calibri" panose="020F0502020204030204" pitchFamily="34" charset="0"/>
                <a:sym typeface="Arial"/>
              </a:rPr>
              <a:t>Thematic Core Services (TCS)</a:t>
            </a:r>
          </a:p>
          <a:p>
            <a:pPr marL="342900" indent="-160338">
              <a:buFont typeface="Arial" panose="020B0604020202020204" pitchFamily="34" charset="0"/>
              <a:buChar char="•"/>
            </a:pPr>
            <a:endPar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indent="-160338" algn="just">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TCS are transnational governance frameworks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enabling community-specific integration and coordination across different domains in solid Earth science </a:t>
            </a:r>
          </a:p>
          <a:p>
            <a:pPr marL="342900" indent="-160338" algn="just">
              <a:buFont typeface="Arial" panose="020B0604020202020204" pitchFamily="34" charset="0"/>
              <a:buChar char="•"/>
            </a:pPr>
            <a:endPar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160338">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TCS are designed to:</a:t>
            </a:r>
          </a:p>
          <a:p>
            <a:pPr marL="536575" indent="-263525" algn="just">
              <a:buSzPct val="80000"/>
              <a:buFont typeface="Wingdings" pitchFamily="2" charset="2"/>
              <a:buChar char="ü"/>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operate under a </a:t>
            </a: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common governance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at TCS level and within EPOS </a:t>
            </a:r>
            <a:r>
              <a:rPr kumimoji="0" lang="en-US" sz="2000" b="0" i="0" u="none" strike="noStrike" kern="0" cap="none" spc="0" normalizeH="0" baseline="0" noProof="0" dirty="0">
                <a:ln>
                  <a:noFill/>
                </a:ln>
                <a:solidFill>
                  <a:srgbClr val="000000"/>
                </a:solidFill>
                <a:effectLst/>
                <a:uLnTx/>
                <a:uFillTx/>
                <a:latin typeface="Calibri"/>
                <a:cs typeface="Calibri"/>
                <a:sym typeface="Arial"/>
              </a:rPr>
              <a:t>(</a:t>
            </a:r>
            <a:r>
              <a:rPr kumimoji="0" lang="en-US" sz="2000" b="1" i="0" u="none" strike="noStrike" kern="0" cap="none" spc="0" normalizeH="0" baseline="0" noProof="0" dirty="0">
                <a:ln>
                  <a:noFill/>
                </a:ln>
                <a:solidFill>
                  <a:srgbClr val="000000"/>
                </a:solidFill>
                <a:effectLst/>
                <a:uLnTx/>
                <a:uFillTx/>
                <a:latin typeface="Calibri"/>
                <a:cs typeface="Calibri"/>
                <a:sym typeface="Arial"/>
              </a:rPr>
              <a:t>Consortium Agreement</a:t>
            </a:r>
            <a:r>
              <a:rPr kumimoji="0" lang="en-US" sz="2000" b="0" i="0" u="none" strike="noStrike" kern="0" cap="none" spc="0" normalizeH="0" baseline="0" noProof="0" dirty="0">
                <a:ln>
                  <a:noFill/>
                </a:ln>
                <a:solidFill>
                  <a:srgbClr val="000000"/>
                </a:solidFill>
                <a:effectLst/>
                <a:uLnTx/>
                <a:uFillTx/>
                <a:latin typeface="Calibri"/>
                <a:cs typeface="Calibri"/>
                <a:sym typeface="Arial"/>
              </a:rPr>
              <a:t>)</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536575" indent="-263525" algn="just">
              <a:buSzPct val="80000"/>
              <a:buFont typeface="Wingdings" pitchFamily="2" charset="2"/>
              <a:buChar char="ü"/>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provide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community-specific data /products / services</a:t>
            </a:r>
          </a:p>
          <a:p>
            <a:pPr marL="536575" indent="-263525" algn="just">
              <a:buSzPct val="80000"/>
              <a:buFont typeface="Wingdings" pitchFamily="2" charset="2"/>
              <a:buChar char="ü"/>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foster discussion and development of </a:t>
            </a: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best practices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for data harmonization and interoperability</a:t>
            </a:r>
          </a:p>
          <a:p>
            <a:pPr marL="536575" indent="-263525" algn="just">
              <a:buSzPct val="80000"/>
              <a:buFont typeface="Wingdings" pitchFamily="2" charset="2"/>
              <a:buChar char="ü"/>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ensure </a:t>
            </a: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joint strategies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to tackle scientific, technical, financial, legal and ethical issues</a:t>
            </a:r>
          </a:p>
        </p:txBody>
      </p:sp>
      <p:grpSp>
        <p:nvGrpSpPr>
          <p:cNvPr id="7" name="Group 8">
            <a:extLst>
              <a:ext uri="{FF2B5EF4-FFF2-40B4-BE49-F238E27FC236}">
                <a16:creationId xmlns:a16="http://schemas.microsoft.com/office/drawing/2014/main" id="{19FBFDA2-F74B-8864-C21C-ED7DFF698B13}"/>
              </a:ext>
            </a:extLst>
          </p:cNvPr>
          <p:cNvGrpSpPr>
            <a:grpSpLocks noChangeAspect="1"/>
          </p:cNvGrpSpPr>
          <p:nvPr/>
        </p:nvGrpSpPr>
        <p:grpSpPr>
          <a:xfrm>
            <a:off x="248711" y="5031306"/>
            <a:ext cx="10836164" cy="1162665"/>
            <a:chOff x="979921" y="5233773"/>
            <a:chExt cx="9250123" cy="992491"/>
          </a:xfrm>
        </p:grpSpPr>
        <p:pic>
          <p:nvPicPr>
            <p:cNvPr id="9" name="Picture 9">
              <a:extLst>
                <a:ext uri="{FF2B5EF4-FFF2-40B4-BE49-F238E27FC236}">
                  <a16:creationId xmlns:a16="http://schemas.microsoft.com/office/drawing/2014/main" id="{CC61942D-A415-1247-F7CF-6C19C65550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0433" y="5233773"/>
              <a:ext cx="960120" cy="960120"/>
            </a:xfrm>
            <a:prstGeom prst="rect">
              <a:avLst/>
            </a:prstGeom>
          </p:spPr>
        </p:pic>
        <p:pic>
          <p:nvPicPr>
            <p:cNvPr id="10" name="Picture 10">
              <a:extLst>
                <a:ext uri="{FF2B5EF4-FFF2-40B4-BE49-F238E27FC236}">
                  <a16:creationId xmlns:a16="http://schemas.microsoft.com/office/drawing/2014/main" id="{8E1052A4-4A3B-F459-5E5B-295AB9BDE8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70553" y="5233773"/>
              <a:ext cx="960120" cy="960120"/>
            </a:xfrm>
            <a:prstGeom prst="rect">
              <a:avLst/>
            </a:prstGeom>
          </p:spPr>
        </p:pic>
        <p:pic>
          <p:nvPicPr>
            <p:cNvPr id="11" name="Picture 11">
              <a:extLst>
                <a:ext uri="{FF2B5EF4-FFF2-40B4-BE49-F238E27FC236}">
                  <a16:creationId xmlns:a16="http://schemas.microsoft.com/office/drawing/2014/main" id="{886E4F74-F0FD-4478-604C-34C5B78F78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23220" y="5259470"/>
              <a:ext cx="960120" cy="960120"/>
            </a:xfrm>
            <a:prstGeom prst="rect">
              <a:avLst/>
            </a:prstGeom>
          </p:spPr>
        </p:pic>
        <p:pic>
          <p:nvPicPr>
            <p:cNvPr id="12" name="Picture 12">
              <a:extLst>
                <a:ext uri="{FF2B5EF4-FFF2-40B4-BE49-F238E27FC236}">
                  <a16:creationId xmlns:a16="http://schemas.microsoft.com/office/drawing/2014/main" id="{9057AD03-F496-C654-7741-A41ABDC4344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90984" y="5238947"/>
              <a:ext cx="960120" cy="960120"/>
            </a:xfrm>
            <a:prstGeom prst="rect">
              <a:avLst/>
            </a:prstGeom>
          </p:spPr>
        </p:pic>
        <p:pic>
          <p:nvPicPr>
            <p:cNvPr id="13" name="Picture 13">
              <a:extLst>
                <a:ext uri="{FF2B5EF4-FFF2-40B4-BE49-F238E27FC236}">
                  <a16:creationId xmlns:a16="http://schemas.microsoft.com/office/drawing/2014/main" id="{58201666-D07C-93F9-A3D7-E2AAA1F73B5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83340" y="5266144"/>
              <a:ext cx="960120" cy="960120"/>
            </a:xfrm>
            <a:prstGeom prst="rect">
              <a:avLst/>
            </a:prstGeom>
          </p:spPr>
        </p:pic>
        <p:pic>
          <p:nvPicPr>
            <p:cNvPr id="14" name="Picture 14">
              <a:extLst>
                <a:ext uri="{FF2B5EF4-FFF2-40B4-BE49-F238E27FC236}">
                  <a16:creationId xmlns:a16="http://schemas.microsoft.com/office/drawing/2014/main" id="{7D51CD6D-8AE1-72C2-62A6-8E900BEA1C0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853273" y="5233773"/>
              <a:ext cx="960120" cy="960120"/>
            </a:xfrm>
            <a:prstGeom prst="rect">
              <a:avLst/>
            </a:prstGeom>
          </p:spPr>
        </p:pic>
        <p:pic>
          <p:nvPicPr>
            <p:cNvPr id="15" name="Picture 15">
              <a:extLst>
                <a:ext uri="{FF2B5EF4-FFF2-40B4-BE49-F238E27FC236}">
                  <a16:creationId xmlns:a16="http://schemas.microsoft.com/office/drawing/2014/main" id="{6DADCEAD-9958-74F0-7BF3-ECE310DF0D8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01707" y="5233773"/>
              <a:ext cx="960120" cy="960120"/>
            </a:xfrm>
            <a:prstGeom prst="rect">
              <a:avLst/>
            </a:prstGeom>
          </p:spPr>
        </p:pic>
        <p:pic>
          <p:nvPicPr>
            <p:cNvPr id="16" name="Picture 16">
              <a:extLst>
                <a:ext uri="{FF2B5EF4-FFF2-40B4-BE49-F238E27FC236}">
                  <a16:creationId xmlns:a16="http://schemas.microsoft.com/office/drawing/2014/main" id="{0D738A7C-E6EA-AEB7-9E19-D90142B89CB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79921" y="5233773"/>
              <a:ext cx="960120" cy="960120"/>
            </a:xfrm>
            <a:prstGeom prst="rect">
              <a:avLst/>
            </a:prstGeom>
          </p:spPr>
        </p:pic>
        <p:pic>
          <p:nvPicPr>
            <p:cNvPr id="17" name="Picture 17">
              <a:extLst>
                <a:ext uri="{FF2B5EF4-FFF2-40B4-BE49-F238E27FC236}">
                  <a16:creationId xmlns:a16="http://schemas.microsoft.com/office/drawing/2014/main" id="{B6AAEE7E-AC1B-0DBA-CC94-066EE497000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269924" y="5266144"/>
              <a:ext cx="960120" cy="960120"/>
            </a:xfrm>
            <a:prstGeom prst="rect">
              <a:avLst/>
            </a:prstGeom>
          </p:spPr>
        </p:pic>
        <p:pic>
          <p:nvPicPr>
            <p:cNvPr id="18" name="Picture 18">
              <a:extLst>
                <a:ext uri="{FF2B5EF4-FFF2-40B4-BE49-F238E27FC236}">
                  <a16:creationId xmlns:a16="http://schemas.microsoft.com/office/drawing/2014/main" id="{74474CB0-2495-833C-7EF6-34E63B16F25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863729" y="5233773"/>
              <a:ext cx="960120" cy="960120"/>
            </a:xfrm>
            <a:prstGeom prst="rect">
              <a:avLst/>
            </a:prstGeom>
          </p:spPr>
        </p:pic>
      </p:grpSp>
      <p:sp>
        <p:nvSpPr>
          <p:cNvPr id="2" name="CasellaDiTesto 1">
            <a:extLst>
              <a:ext uri="{FF2B5EF4-FFF2-40B4-BE49-F238E27FC236}">
                <a16:creationId xmlns:a16="http://schemas.microsoft.com/office/drawing/2014/main" id="{F2FA4836-A3A7-DB73-05FA-2C8A59466A46}"/>
              </a:ext>
            </a:extLst>
          </p:cNvPr>
          <p:cNvSpPr txBox="1"/>
          <p:nvPr/>
        </p:nvSpPr>
        <p:spPr>
          <a:xfrm>
            <a:off x="665729" y="4297151"/>
            <a:ext cx="10909300" cy="830997"/>
          </a:xfrm>
          <a:prstGeom prst="rect">
            <a:avLst/>
          </a:prstGeom>
          <a:noFill/>
        </p:spPr>
        <p:txBody>
          <a:bodyPr wrap="square">
            <a:spAutoFit/>
          </a:bodyPr>
          <a:lstStyle/>
          <a:p>
            <a:pPr marL="0" indent="0" algn="ctr">
              <a:lnSpc>
                <a:spcPct val="100000"/>
              </a:lnSpc>
              <a:buNone/>
            </a:pPr>
            <a:r>
              <a:rPr lang="en-GB" sz="2400" b="1" dirty="0">
                <a:solidFill>
                  <a:srgbClr val="70AD47">
                    <a:lumMod val="50000"/>
                  </a:srgbClr>
                </a:solidFill>
                <a:latin typeface="Calibri" panose="020F0502020204030204" pitchFamily="34" charset="0"/>
                <a:cs typeface="Calibri" panose="020F0502020204030204" pitchFamily="34" charset="0"/>
                <a:sym typeface="Calibri"/>
              </a:rPr>
              <a:t>Inclusive and adaptive governance model </a:t>
            </a:r>
          </a:p>
          <a:p>
            <a:pPr marL="0" indent="0" algn="ctr">
              <a:lnSpc>
                <a:spcPct val="100000"/>
              </a:lnSpc>
              <a:buNone/>
            </a:pPr>
            <a:r>
              <a:rPr lang="en-GB" sz="2400" b="1" dirty="0">
                <a:solidFill>
                  <a:srgbClr val="70AD47">
                    <a:lumMod val="50000"/>
                  </a:srgbClr>
                </a:solidFill>
                <a:latin typeface="Calibri" panose="020F0502020204030204" pitchFamily="34" charset="0"/>
                <a:cs typeface="Calibri" panose="020F0502020204030204" pitchFamily="34" charset="0"/>
                <a:sym typeface="Calibri"/>
              </a:rPr>
              <a:t>to manage the diverse scientific communities’ interests and operations </a:t>
            </a:r>
          </a:p>
        </p:txBody>
      </p:sp>
      <p:sp>
        <p:nvSpPr>
          <p:cNvPr id="3" name="Google Shape;243;p13">
            <a:extLst>
              <a:ext uri="{FF2B5EF4-FFF2-40B4-BE49-F238E27FC236}">
                <a16:creationId xmlns:a16="http://schemas.microsoft.com/office/drawing/2014/main" id="{359B8096-96A6-9A3D-EAC9-726D1619481A}"/>
              </a:ext>
            </a:extLst>
          </p:cNvPr>
          <p:cNvSpPr txBox="1">
            <a:spLocks/>
          </p:cNvSpPr>
          <p:nvPr/>
        </p:nvSpPr>
        <p:spPr>
          <a:xfrm>
            <a:off x="1149747" y="30543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3000" b="1" dirty="0">
                <a:solidFill>
                  <a:srgbClr val="385623"/>
                </a:solidFill>
                <a:latin typeface="Calibri" panose="020F0502020204030204" pitchFamily="34" charset="0"/>
                <a:cs typeface="Calibri" panose="020F0502020204030204" pitchFamily="34" charset="0"/>
              </a:rPr>
              <a:t>Thematic Core Services</a:t>
            </a:r>
          </a:p>
        </p:txBody>
      </p:sp>
      <p:sp>
        <p:nvSpPr>
          <p:cNvPr id="8" name="TextBox 7">
            <a:extLst>
              <a:ext uri="{FF2B5EF4-FFF2-40B4-BE49-F238E27FC236}">
                <a16:creationId xmlns:a16="http://schemas.microsoft.com/office/drawing/2014/main" id="{1499B638-0E37-939C-CED8-46DD9D069FB0}"/>
              </a:ext>
            </a:extLst>
          </p:cNvPr>
          <p:cNvSpPr txBox="1"/>
          <p:nvPr/>
        </p:nvSpPr>
        <p:spPr>
          <a:xfrm>
            <a:off x="11190514" y="5334000"/>
            <a:ext cx="698204" cy="707886"/>
          </a:xfrm>
          <a:prstGeom prst="rect">
            <a:avLst/>
          </a:prstGeom>
          <a:noFill/>
        </p:spPr>
        <p:txBody>
          <a:bodyPr wrap="none" rtlCol="0">
            <a:spAutoFit/>
          </a:bodyPr>
          <a:lstStyle/>
          <a:p>
            <a:r>
              <a:rPr lang="en-GB" sz="4000" dirty="0">
                <a:solidFill>
                  <a:schemeClr val="accent2"/>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3387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94AC7B2E-5647-5A6A-47E3-CF6E03454A8F}"/>
              </a:ext>
            </a:extLst>
          </p:cNvPr>
          <p:cNvSpPr txBox="1">
            <a:spLocks/>
          </p:cNvSpPr>
          <p:nvPr/>
        </p:nvSpPr>
        <p:spPr>
          <a:xfrm>
            <a:off x="838200" y="986586"/>
            <a:ext cx="7546675" cy="527619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 some countries, national (and sometimes regional) participation in EPOS is organised through participation to “</a:t>
            </a:r>
            <a:r>
              <a:rPr lang="en-GB" b="1" dirty="0"/>
              <a:t>national nodes</a:t>
            </a:r>
            <a:r>
              <a:rPr lang="en-GB" dirty="0"/>
              <a:t>” </a:t>
            </a:r>
          </a:p>
          <a:p>
            <a:r>
              <a:rPr lang="en-GB" dirty="0"/>
              <a:t>Depending on the country, national nodes </a:t>
            </a:r>
            <a:r>
              <a:rPr lang="en-GB" b="1" dirty="0"/>
              <a:t>can take different forms</a:t>
            </a:r>
            <a:r>
              <a:rPr lang="en-GB" dirty="0"/>
              <a:t>:</a:t>
            </a:r>
          </a:p>
          <a:p>
            <a:pPr lvl="1">
              <a:buClr>
                <a:srgbClr val="92D050"/>
              </a:buClr>
              <a:buFont typeface="Wingdings" pitchFamily="2" charset="2"/>
              <a:buChar char="ü"/>
            </a:pPr>
            <a:r>
              <a:rPr lang="en-GB" sz="2100" dirty="0"/>
              <a:t>single existing organisations appointed at the ministry level, </a:t>
            </a:r>
          </a:p>
          <a:p>
            <a:pPr lvl="1">
              <a:buClr>
                <a:srgbClr val="92D050"/>
              </a:buClr>
              <a:buFont typeface="Wingdings" pitchFamily="2" charset="2"/>
              <a:buChar char="ü"/>
            </a:pPr>
            <a:r>
              <a:rPr lang="en-GB" sz="2100" dirty="0"/>
              <a:t>Joint Research Units</a:t>
            </a:r>
          </a:p>
          <a:p>
            <a:pPr lvl="1">
              <a:buClr>
                <a:srgbClr val="92D050"/>
              </a:buClr>
              <a:buFont typeface="Wingdings" pitchFamily="2" charset="2"/>
              <a:buChar char="ü"/>
            </a:pPr>
            <a:r>
              <a:rPr lang="en-GB" sz="2100" dirty="0"/>
              <a:t>Consortia </a:t>
            </a:r>
          </a:p>
          <a:p>
            <a:pPr lvl="1">
              <a:buClr>
                <a:srgbClr val="92D050"/>
              </a:buClr>
              <a:buFont typeface="Wingdings" pitchFamily="2" charset="2"/>
              <a:buChar char="ü"/>
            </a:pPr>
            <a:r>
              <a:rPr lang="en-GB" sz="2100" dirty="0"/>
              <a:t>Nationally funded projects… </a:t>
            </a:r>
          </a:p>
          <a:p>
            <a:r>
              <a:rPr lang="en-GB" dirty="0"/>
              <a:t>They have a key role in </a:t>
            </a:r>
            <a:r>
              <a:rPr lang="en-GB" b="1" dirty="0"/>
              <a:t>involving and engaging with data providers </a:t>
            </a:r>
            <a:r>
              <a:rPr lang="en-GB" dirty="0"/>
              <a:t>and ensure the provision of quality-controlled data from </a:t>
            </a:r>
            <a:r>
              <a:rPr lang="en-GB" b="1" dirty="0"/>
              <a:t>authoritative national sources</a:t>
            </a:r>
          </a:p>
          <a:p>
            <a:r>
              <a:rPr lang="en-GB" b="1" dirty="0"/>
              <a:t>Data ownership remains with the data provider</a:t>
            </a:r>
            <a:r>
              <a:rPr lang="en-GB" dirty="0"/>
              <a:t>, and the same apply to data curation responsibilities. Through EPOS, data are distributed and made discoverable across disciplines. Proper </a:t>
            </a:r>
            <a:r>
              <a:rPr lang="en-GB" b="1" dirty="0"/>
              <a:t>citation</a:t>
            </a:r>
            <a:r>
              <a:rPr lang="en-GB" dirty="0"/>
              <a:t> of data and service providers is part of the EPOS’ data policy</a:t>
            </a:r>
            <a:endParaRPr lang="en-GB" b="1" dirty="0">
              <a:solidFill>
                <a:srgbClr val="00B050"/>
              </a:solidFill>
            </a:endParaRPr>
          </a:p>
        </p:txBody>
      </p:sp>
      <p:sp>
        <p:nvSpPr>
          <p:cNvPr id="6" name="Google Shape;243;p13">
            <a:extLst>
              <a:ext uri="{FF2B5EF4-FFF2-40B4-BE49-F238E27FC236}">
                <a16:creationId xmlns:a16="http://schemas.microsoft.com/office/drawing/2014/main" id="{250C5BA5-3B12-35B3-2B50-02B8D38F1DD8}"/>
              </a:ext>
            </a:extLst>
          </p:cNvPr>
          <p:cNvSpPr txBox="1">
            <a:spLocks/>
          </p:cNvSpPr>
          <p:nvPr/>
        </p:nvSpPr>
        <p:spPr>
          <a:xfrm>
            <a:off x="1149747" y="30543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3000" b="1" dirty="0">
                <a:solidFill>
                  <a:srgbClr val="385623"/>
                </a:solidFill>
                <a:latin typeface="Calibri" panose="020F0502020204030204" pitchFamily="34" charset="0"/>
                <a:cs typeface="Calibri" panose="020F0502020204030204" pitchFamily="34" charset="0"/>
              </a:rPr>
              <a:t>Geodesy and National Data Providers</a:t>
            </a:r>
          </a:p>
        </p:txBody>
      </p:sp>
      <p:pic>
        <p:nvPicPr>
          <p:cNvPr id="7" name="Picture 6" descr="A logo with a map in the middle&#10;&#10;AI-generated content may be incorrect.">
            <a:extLst>
              <a:ext uri="{FF2B5EF4-FFF2-40B4-BE49-F238E27FC236}">
                <a16:creationId xmlns:a16="http://schemas.microsoft.com/office/drawing/2014/main" id="{597273A0-CB80-6E9D-9677-D57F802838FF}"/>
              </a:ext>
            </a:extLst>
          </p:cNvPr>
          <p:cNvPicPr>
            <a:picLocks noChangeAspect="1"/>
          </p:cNvPicPr>
          <p:nvPr/>
        </p:nvPicPr>
        <p:blipFill>
          <a:blip r:embed="rId2"/>
          <a:stretch>
            <a:fillRect/>
          </a:stretch>
        </p:blipFill>
        <p:spPr>
          <a:xfrm>
            <a:off x="9819866" y="424774"/>
            <a:ext cx="1597717" cy="420453"/>
          </a:xfrm>
          <a:prstGeom prst="rect">
            <a:avLst/>
          </a:prstGeom>
        </p:spPr>
      </p:pic>
      <p:pic>
        <p:nvPicPr>
          <p:cNvPr id="8" name="Picture 7" descr="A logo with a map in the middle&#10;&#10;AI-generated content may be incorrect.">
            <a:extLst>
              <a:ext uri="{FF2B5EF4-FFF2-40B4-BE49-F238E27FC236}">
                <a16:creationId xmlns:a16="http://schemas.microsoft.com/office/drawing/2014/main" id="{3B8F47FC-A800-31EF-4398-84285400A155}"/>
              </a:ext>
            </a:extLst>
          </p:cNvPr>
          <p:cNvPicPr>
            <a:picLocks noChangeAspect="1"/>
          </p:cNvPicPr>
          <p:nvPr/>
        </p:nvPicPr>
        <p:blipFill>
          <a:blip r:embed="rId3"/>
          <a:stretch>
            <a:fillRect/>
          </a:stretch>
        </p:blipFill>
        <p:spPr>
          <a:xfrm>
            <a:off x="9557842" y="1633100"/>
            <a:ext cx="1597717" cy="420453"/>
          </a:xfrm>
          <a:prstGeom prst="rect">
            <a:avLst/>
          </a:prstGeom>
        </p:spPr>
      </p:pic>
      <p:pic>
        <p:nvPicPr>
          <p:cNvPr id="9" name="Picture 8" descr="A logo with a map in the middle&#10;&#10;AI-generated content may be incorrect.">
            <a:extLst>
              <a:ext uri="{FF2B5EF4-FFF2-40B4-BE49-F238E27FC236}">
                <a16:creationId xmlns:a16="http://schemas.microsoft.com/office/drawing/2014/main" id="{47D8771B-D361-7120-0960-08B23500D575}"/>
              </a:ext>
            </a:extLst>
          </p:cNvPr>
          <p:cNvPicPr>
            <a:picLocks noChangeAspect="1"/>
          </p:cNvPicPr>
          <p:nvPr/>
        </p:nvPicPr>
        <p:blipFill>
          <a:blip r:embed="rId4"/>
          <a:stretch>
            <a:fillRect/>
          </a:stretch>
        </p:blipFill>
        <p:spPr>
          <a:xfrm>
            <a:off x="9087648" y="2289108"/>
            <a:ext cx="1597717" cy="420453"/>
          </a:xfrm>
          <a:prstGeom prst="rect">
            <a:avLst/>
          </a:prstGeom>
        </p:spPr>
      </p:pic>
      <p:pic>
        <p:nvPicPr>
          <p:cNvPr id="10" name="Picture 9" descr="A logo with a map in the middle&#10;&#10;AI-generated content may be incorrect.">
            <a:extLst>
              <a:ext uri="{FF2B5EF4-FFF2-40B4-BE49-F238E27FC236}">
                <a16:creationId xmlns:a16="http://schemas.microsoft.com/office/drawing/2014/main" id="{F71F8C22-A713-FCC3-C1BC-7425573A3CAA}"/>
              </a:ext>
            </a:extLst>
          </p:cNvPr>
          <p:cNvPicPr>
            <a:picLocks noChangeAspect="1"/>
          </p:cNvPicPr>
          <p:nvPr/>
        </p:nvPicPr>
        <p:blipFill>
          <a:blip r:embed="rId5"/>
          <a:stretch>
            <a:fillRect/>
          </a:stretch>
        </p:blipFill>
        <p:spPr>
          <a:xfrm>
            <a:off x="10416515" y="1016202"/>
            <a:ext cx="1597717" cy="420453"/>
          </a:xfrm>
          <a:prstGeom prst="rect">
            <a:avLst/>
          </a:prstGeom>
        </p:spPr>
      </p:pic>
      <p:pic>
        <p:nvPicPr>
          <p:cNvPr id="11" name="Picture 10" descr="A logo with a map in the middle&#10;&#10;AI-generated content may be incorrect.">
            <a:extLst>
              <a:ext uri="{FF2B5EF4-FFF2-40B4-BE49-F238E27FC236}">
                <a16:creationId xmlns:a16="http://schemas.microsoft.com/office/drawing/2014/main" id="{5A22483A-1A78-E7F6-0DD7-D08807E8B53E}"/>
              </a:ext>
            </a:extLst>
          </p:cNvPr>
          <p:cNvPicPr>
            <a:picLocks noChangeAspect="1"/>
          </p:cNvPicPr>
          <p:nvPr/>
        </p:nvPicPr>
        <p:blipFill>
          <a:blip r:embed="rId6"/>
          <a:stretch>
            <a:fillRect/>
          </a:stretch>
        </p:blipFill>
        <p:spPr>
          <a:xfrm>
            <a:off x="10315449" y="2714418"/>
            <a:ext cx="1597717" cy="420453"/>
          </a:xfrm>
          <a:prstGeom prst="rect">
            <a:avLst/>
          </a:prstGeom>
        </p:spPr>
      </p:pic>
      <p:pic>
        <p:nvPicPr>
          <p:cNvPr id="12" name="Picture 11" descr="A logo with a map in the middle&#10;&#10;AI-generated content may be incorrect.">
            <a:extLst>
              <a:ext uri="{FF2B5EF4-FFF2-40B4-BE49-F238E27FC236}">
                <a16:creationId xmlns:a16="http://schemas.microsoft.com/office/drawing/2014/main" id="{E08E6106-DFEE-C334-03D2-BCF4E002CF69}"/>
              </a:ext>
            </a:extLst>
          </p:cNvPr>
          <p:cNvPicPr>
            <a:picLocks noChangeAspect="1"/>
          </p:cNvPicPr>
          <p:nvPr/>
        </p:nvPicPr>
        <p:blipFill>
          <a:blip r:embed="rId7"/>
          <a:stretch>
            <a:fillRect/>
          </a:stretch>
        </p:blipFill>
        <p:spPr>
          <a:xfrm>
            <a:off x="10372821" y="5530434"/>
            <a:ext cx="1597717" cy="420453"/>
          </a:xfrm>
          <a:prstGeom prst="rect">
            <a:avLst/>
          </a:prstGeom>
        </p:spPr>
      </p:pic>
      <p:pic>
        <p:nvPicPr>
          <p:cNvPr id="13" name="Picture 12" descr="A logo with a map in the middle&#10;&#10;AI-generated content may be incorrect.">
            <a:extLst>
              <a:ext uri="{FF2B5EF4-FFF2-40B4-BE49-F238E27FC236}">
                <a16:creationId xmlns:a16="http://schemas.microsoft.com/office/drawing/2014/main" id="{9F258DB9-9A77-708A-0ED2-F42C5C5D9F40}"/>
              </a:ext>
            </a:extLst>
          </p:cNvPr>
          <p:cNvPicPr>
            <a:picLocks noChangeAspect="1"/>
          </p:cNvPicPr>
          <p:nvPr/>
        </p:nvPicPr>
        <p:blipFill>
          <a:blip r:embed="rId8"/>
          <a:stretch>
            <a:fillRect/>
          </a:stretch>
        </p:blipFill>
        <p:spPr>
          <a:xfrm>
            <a:off x="8457033" y="2863682"/>
            <a:ext cx="1597717" cy="420453"/>
          </a:xfrm>
          <a:prstGeom prst="rect">
            <a:avLst/>
          </a:prstGeom>
        </p:spPr>
      </p:pic>
      <p:pic>
        <p:nvPicPr>
          <p:cNvPr id="14" name="Picture 13" descr="A logo with a map in the middle&#10;&#10;AI-generated content may be incorrect.">
            <a:extLst>
              <a:ext uri="{FF2B5EF4-FFF2-40B4-BE49-F238E27FC236}">
                <a16:creationId xmlns:a16="http://schemas.microsoft.com/office/drawing/2014/main" id="{D29E3063-4909-0B64-CA4E-8D91E40903A9}"/>
              </a:ext>
            </a:extLst>
          </p:cNvPr>
          <p:cNvPicPr>
            <a:picLocks noChangeAspect="1"/>
          </p:cNvPicPr>
          <p:nvPr/>
        </p:nvPicPr>
        <p:blipFill>
          <a:blip r:embed="rId9"/>
          <a:stretch>
            <a:fillRect/>
          </a:stretch>
        </p:blipFill>
        <p:spPr>
          <a:xfrm>
            <a:off x="8585006" y="5536456"/>
            <a:ext cx="1597717" cy="420453"/>
          </a:xfrm>
          <a:prstGeom prst="rect">
            <a:avLst/>
          </a:prstGeom>
        </p:spPr>
      </p:pic>
      <p:pic>
        <p:nvPicPr>
          <p:cNvPr id="15" name="Picture 14" descr="A logo with a map in the middle&#10;&#10;AI-generated content may be incorrect.">
            <a:extLst>
              <a:ext uri="{FF2B5EF4-FFF2-40B4-BE49-F238E27FC236}">
                <a16:creationId xmlns:a16="http://schemas.microsoft.com/office/drawing/2014/main" id="{15EBDB6A-4146-183C-CB1F-42E30BCF7EB5}"/>
              </a:ext>
            </a:extLst>
          </p:cNvPr>
          <p:cNvPicPr>
            <a:picLocks noChangeAspect="1"/>
          </p:cNvPicPr>
          <p:nvPr/>
        </p:nvPicPr>
        <p:blipFill>
          <a:blip r:embed="rId10"/>
          <a:stretch>
            <a:fillRect/>
          </a:stretch>
        </p:blipFill>
        <p:spPr>
          <a:xfrm>
            <a:off x="8540924" y="4582953"/>
            <a:ext cx="1597717" cy="420453"/>
          </a:xfrm>
          <a:prstGeom prst="rect">
            <a:avLst/>
          </a:prstGeom>
        </p:spPr>
      </p:pic>
      <p:pic>
        <p:nvPicPr>
          <p:cNvPr id="16" name="Picture 15" descr="A logo with a map in the middle&#10;&#10;AI-generated content may be incorrect.">
            <a:extLst>
              <a:ext uri="{FF2B5EF4-FFF2-40B4-BE49-F238E27FC236}">
                <a16:creationId xmlns:a16="http://schemas.microsoft.com/office/drawing/2014/main" id="{7EEACB7C-B222-301F-2114-2E6F9EF8D05A}"/>
              </a:ext>
            </a:extLst>
          </p:cNvPr>
          <p:cNvPicPr>
            <a:picLocks noChangeAspect="1"/>
          </p:cNvPicPr>
          <p:nvPr/>
        </p:nvPicPr>
        <p:blipFill>
          <a:blip r:embed="rId11"/>
          <a:stretch>
            <a:fillRect/>
          </a:stretch>
        </p:blipFill>
        <p:spPr>
          <a:xfrm>
            <a:off x="10268180" y="4931818"/>
            <a:ext cx="1597717" cy="420453"/>
          </a:xfrm>
          <a:prstGeom prst="rect">
            <a:avLst/>
          </a:prstGeom>
        </p:spPr>
      </p:pic>
      <p:pic>
        <p:nvPicPr>
          <p:cNvPr id="17" name="Picture 16" descr="A logo with a map in the middle&#10;&#10;AI-generated content may be incorrect.">
            <a:extLst>
              <a:ext uri="{FF2B5EF4-FFF2-40B4-BE49-F238E27FC236}">
                <a16:creationId xmlns:a16="http://schemas.microsoft.com/office/drawing/2014/main" id="{25F9802C-9A93-C538-BF73-2C7DEE72858B}"/>
              </a:ext>
            </a:extLst>
          </p:cNvPr>
          <p:cNvPicPr>
            <a:picLocks noChangeAspect="1"/>
          </p:cNvPicPr>
          <p:nvPr/>
        </p:nvPicPr>
        <p:blipFill>
          <a:blip r:embed="rId12"/>
          <a:stretch>
            <a:fillRect/>
          </a:stretch>
        </p:blipFill>
        <p:spPr>
          <a:xfrm>
            <a:off x="8704265" y="3576281"/>
            <a:ext cx="1597717" cy="420453"/>
          </a:xfrm>
          <a:prstGeom prst="rect">
            <a:avLst/>
          </a:prstGeom>
        </p:spPr>
      </p:pic>
      <p:pic>
        <p:nvPicPr>
          <p:cNvPr id="18" name="Picture 17" descr="A logo with a map in the middle&#10;&#10;AI-generated content may be incorrect.">
            <a:extLst>
              <a:ext uri="{FF2B5EF4-FFF2-40B4-BE49-F238E27FC236}">
                <a16:creationId xmlns:a16="http://schemas.microsoft.com/office/drawing/2014/main" id="{BD4989CC-9A29-8484-1F9C-0B641B111943}"/>
              </a:ext>
            </a:extLst>
          </p:cNvPr>
          <p:cNvPicPr>
            <a:picLocks noChangeAspect="1"/>
          </p:cNvPicPr>
          <p:nvPr/>
        </p:nvPicPr>
        <p:blipFill>
          <a:blip r:embed="rId13"/>
          <a:stretch>
            <a:fillRect/>
          </a:stretch>
        </p:blipFill>
        <p:spPr>
          <a:xfrm>
            <a:off x="10288727" y="4154648"/>
            <a:ext cx="1597717" cy="420453"/>
          </a:xfrm>
          <a:prstGeom prst="rect">
            <a:avLst/>
          </a:prstGeom>
        </p:spPr>
      </p:pic>
    </p:spTree>
    <p:extLst>
      <p:ext uri="{BB962C8B-B14F-4D97-AF65-F5344CB8AC3E}">
        <p14:creationId xmlns:p14="http://schemas.microsoft.com/office/powerpoint/2010/main" val="768202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671FC6-2D1F-9C82-682D-295A2C26B24D}"/>
              </a:ext>
            </a:extLst>
          </p:cNvPr>
          <p:cNvSpPr>
            <a:spLocks noGrp="1"/>
          </p:cNvSpPr>
          <p:nvPr>
            <p:ph type="title"/>
          </p:nvPr>
        </p:nvSpPr>
        <p:spPr>
          <a:xfrm>
            <a:off x="1188720" y="32416"/>
            <a:ext cx="10546080" cy="1015622"/>
          </a:xfrm>
          <a:noFill/>
        </p:spPr>
        <p:txBody>
          <a:bodyPr wrap="square">
            <a:spAutoFit/>
          </a:bodyPr>
          <a:lstStyle/>
          <a:p>
            <a:pPr algn="ctr">
              <a:lnSpc>
                <a:spcPct val="100000"/>
              </a:lnSpc>
              <a:buClr>
                <a:srgbClr val="000000"/>
              </a:buClr>
              <a:buSzPts val="2800"/>
              <a:buFont typeface="Arial"/>
            </a:pPr>
            <a:r>
              <a:rPr lang="en-GB" sz="3000" b="1" dirty="0">
                <a:solidFill>
                  <a:srgbClr val="385623"/>
                </a:solidFill>
                <a:latin typeface="Calibri" panose="020F0502020204030204" pitchFamily="34" charset="0"/>
                <a:cs typeface="Calibri" panose="020F0502020204030204" pitchFamily="34" charset="0"/>
                <a:sym typeface="Arial"/>
              </a:rPr>
              <a:t>From Strategy to Practice: </a:t>
            </a:r>
            <a:br>
              <a:rPr lang="en-GB" sz="3000" b="1" dirty="0">
                <a:solidFill>
                  <a:srgbClr val="385623"/>
                </a:solidFill>
                <a:latin typeface="Calibri" panose="020F0502020204030204" pitchFamily="34" charset="0"/>
                <a:cs typeface="Calibri" panose="020F0502020204030204" pitchFamily="34" charset="0"/>
                <a:sym typeface="Arial"/>
              </a:rPr>
            </a:br>
            <a:r>
              <a:rPr lang="en-GB" sz="3000" b="1" dirty="0">
                <a:solidFill>
                  <a:srgbClr val="385623"/>
                </a:solidFill>
                <a:latin typeface="Calibri" panose="020F0502020204030204" pitchFamily="34" charset="0"/>
                <a:cs typeface="Calibri" panose="020F0502020204030204" pitchFamily="34" charset="0"/>
                <a:sym typeface="Arial"/>
              </a:rPr>
              <a:t>collaborating in the EPOS ecosystem </a:t>
            </a:r>
          </a:p>
        </p:txBody>
      </p:sp>
      <p:grpSp>
        <p:nvGrpSpPr>
          <p:cNvPr id="4" name="Gruppo 6">
            <a:extLst>
              <a:ext uri="{FF2B5EF4-FFF2-40B4-BE49-F238E27FC236}">
                <a16:creationId xmlns:a16="http://schemas.microsoft.com/office/drawing/2014/main" id="{1A9D4DCE-19FF-6654-31C1-D882E10828EE}"/>
              </a:ext>
            </a:extLst>
          </p:cNvPr>
          <p:cNvGrpSpPr/>
          <p:nvPr/>
        </p:nvGrpSpPr>
        <p:grpSpPr>
          <a:xfrm>
            <a:off x="2758305" y="1538386"/>
            <a:ext cx="6660000" cy="4321077"/>
            <a:chOff x="3287692" y="1146575"/>
            <a:chExt cx="6660000" cy="4321077"/>
          </a:xfrm>
        </p:grpSpPr>
        <p:pic>
          <p:nvPicPr>
            <p:cNvPr id="5" name="Immagine 7">
              <a:extLst>
                <a:ext uri="{FF2B5EF4-FFF2-40B4-BE49-F238E27FC236}">
                  <a16:creationId xmlns:a16="http://schemas.microsoft.com/office/drawing/2014/main" id="{74C3C8D1-3609-BFE0-A7DD-EAD58A4096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6" name="Google Shape;111;p8">
              <a:extLst>
                <a:ext uri="{FF2B5EF4-FFF2-40B4-BE49-F238E27FC236}">
                  <a16:creationId xmlns:a16="http://schemas.microsoft.com/office/drawing/2014/main" id="{AC269F8F-FED5-61B5-E033-04E86BDDEEC0}"/>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Access </a:t>
              </a:r>
              <a:endParaRPr sz="2000" dirty="0">
                <a:solidFill>
                  <a:srgbClr val="0332FF"/>
                </a:solidFill>
              </a:endParaRPr>
            </a:p>
          </p:txBody>
        </p:sp>
        <p:sp>
          <p:nvSpPr>
            <p:cNvPr id="7" name="Google Shape;111;p8">
              <a:extLst>
                <a:ext uri="{FF2B5EF4-FFF2-40B4-BE49-F238E27FC236}">
                  <a16:creationId xmlns:a16="http://schemas.microsoft.com/office/drawing/2014/main" id="{90126BEC-75F2-3B83-DAD5-6ECF8E1C4139}"/>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Integration </a:t>
              </a:r>
              <a:endParaRPr sz="2000" dirty="0">
                <a:solidFill>
                  <a:srgbClr val="0332FF"/>
                </a:solidFill>
              </a:endParaRPr>
            </a:p>
          </p:txBody>
        </p:sp>
      </p:grpSp>
    </p:spTree>
    <p:extLst>
      <p:ext uri="{BB962C8B-B14F-4D97-AF65-F5344CB8AC3E}">
        <p14:creationId xmlns:p14="http://schemas.microsoft.com/office/powerpoint/2010/main" val="286991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39891BEC-5EAA-2C29-D72B-36AC886DAD8B}"/>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E780A969-C68D-AFB1-69B8-F59CFDCB27DA}"/>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sp>
        <p:nvSpPr>
          <p:cNvPr id="15" name="CasellaDiTesto 14">
            <a:extLst>
              <a:ext uri="{FF2B5EF4-FFF2-40B4-BE49-F238E27FC236}">
                <a16:creationId xmlns:a16="http://schemas.microsoft.com/office/drawing/2014/main" id="{6CF18204-2CB4-4BCD-05B2-AC63312D4D23}"/>
              </a:ext>
            </a:extLst>
          </p:cNvPr>
          <p:cNvSpPr txBox="1"/>
          <p:nvPr/>
        </p:nvSpPr>
        <p:spPr>
          <a:xfrm>
            <a:off x="670609" y="988781"/>
            <a:ext cx="10873483" cy="646331"/>
          </a:xfrm>
          <a:prstGeom prst="rect">
            <a:avLst/>
          </a:prstGeom>
          <a:noFill/>
        </p:spPr>
        <p:txBody>
          <a:bodyPr wrap="square">
            <a:spAutoFit/>
          </a:bodyPr>
          <a:lstStyle/>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EPOS has been built by assembling key elements </a:t>
            </a:r>
          </a:p>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allow the whole system to work as a single, but distributed, sustainable research infrastructure</a:t>
            </a:r>
            <a:endParaRPr lang="it-IT"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uppo 6">
            <a:extLst>
              <a:ext uri="{FF2B5EF4-FFF2-40B4-BE49-F238E27FC236}">
                <a16:creationId xmlns:a16="http://schemas.microsoft.com/office/drawing/2014/main" id="{775C317D-1A51-62A3-6585-60A377A18229}"/>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4270DE49-844F-864B-3E34-44ECEC27D0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E1D90524-2ED4-8B9B-87B9-31EF548948CC}"/>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Access </a:t>
              </a:r>
              <a:endParaRPr sz="2000" dirty="0">
                <a:solidFill>
                  <a:srgbClr val="0332FF"/>
                </a:solidFill>
              </a:endParaRPr>
            </a:p>
          </p:txBody>
        </p:sp>
        <p:sp>
          <p:nvSpPr>
            <p:cNvPr id="20" name="Google Shape;111;p8">
              <a:extLst>
                <a:ext uri="{FF2B5EF4-FFF2-40B4-BE49-F238E27FC236}">
                  <a16:creationId xmlns:a16="http://schemas.microsoft.com/office/drawing/2014/main" id="{2C8B12A9-DEF6-D78B-3DB3-C619C69B43E6}"/>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Integration </a:t>
              </a:r>
              <a:endParaRPr sz="2000" dirty="0">
                <a:solidFill>
                  <a:srgbClr val="0332FF"/>
                </a:solidFill>
              </a:endParaRPr>
            </a:p>
          </p:txBody>
        </p:sp>
      </p:grpSp>
      <p:sp>
        <p:nvSpPr>
          <p:cNvPr id="24" name="Title 2">
            <a:extLst>
              <a:ext uri="{FF2B5EF4-FFF2-40B4-BE49-F238E27FC236}">
                <a16:creationId xmlns:a16="http://schemas.microsoft.com/office/drawing/2014/main" id="{37DD51E3-D8CB-C0C9-4B8E-7F4C158974A2}"/>
              </a:ext>
            </a:extLst>
          </p:cNvPr>
          <p:cNvSpPr>
            <a:spLocks noGrp="1"/>
          </p:cNvSpPr>
          <p:nvPr>
            <p:ph type="title"/>
          </p:nvPr>
        </p:nvSpPr>
        <p:spPr>
          <a:xfrm>
            <a:off x="1188720" y="32395"/>
            <a:ext cx="10546080" cy="1015663"/>
          </a:xfrm>
          <a:noFill/>
        </p:spPr>
        <p:txBody>
          <a:bodyPr wrap="square">
            <a:spAutoFit/>
          </a:bodyPr>
          <a:lstStyle/>
          <a:p>
            <a:pPr algn="ctr">
              <a:lnSpc>
                <a:spcPct val="100000"/>
              </a:lnSpc>
              <a:buClr>
                <a:srgbClr val="000000"/>
              </a:buClr>
              <a:buSzPts val="2800"/>
              <a:buFont typeface="Arial"/>
            </a:pPr>
            <a:r>
              <a:rPr lang="en-GB" sz="3000" b="1" dirty="0">
                <a:solidFill>
                  <a:srgbClr val="385623"/>
                </a:solidFill>
                <a:latin typeface="Calibri" panose="020F0502020204030204" pitchFamily="34" charset="0"/>
                <a:cs typeface="Calibri" panose="020F0502020204030204" pitchFamily="34" charset="0"/>
                <a:sym typeface="Arial"/>
              </a:rPr>
              <a:t>From Strategy to Practice: </a:t>
            </a:r>
            <a:br>
              <a:rPr lang="en-GB" sz="3000" b="1" dirty="0">
                <a:solidFill>
                  <a:srgbClr val="385623"/>
                </a:solidFill>
                <a:latin typeface="Calibri" panose="020F0502020204030204" pitchFamily="34" charset="0"/>
                <a:cs typeface="Calibri" panose="020F0502020204030204" pitchFamily="34" charset="0"/>
                <a:sym typeface="Arial"/>
              </a:rPr>
            </a:br>
            <a:r>
              <a:rPr lang="en-GB" sz="3000" b="1" dirty="0">
                <a:solidFill>
                  <a:srgbClr val="385623"/>
                </a:solidFill>
                <a:latin typeface="Calibri" panose="020F0502020204030204" pitchFamily="34" charset="0"/>
                <a:cs typeface="Calibri" panose="020F0502020204030204" pitchFamily="34" charset="0"/>
                <a:sym typeface="Arial"/>
              </a:rPr>
              <a:t>collaborating in the EPOS ecosystem </a:t>
            </a:r>
          </a:p>
        </p:txBody>
      </p:sp>
      <p:sp>
        <p:nvSpPr>
          <p:cNvPr id="2" name="Google Shape;118;p9">
            <a:extLst>
              <a:ext uri="{FF2B5EF4-FFF2-40B4-BE49-F238E27FC236}">
                <a16:creationId xmlns:a16="http://schemas.microsoft.com/office/drawing/2014/main" id="{1AC3B657-AD22-76A3-29E9-FA2152815F2B}"/>
              </a:ext>
            </a:extLst>
          </p:cNvPr>
          <p:cNvSpPr/>
          <p:nvPr/>
        </p:nvSpPr>
        <p:spPr>
          <a:xfrm>
            <a:off x="209725" y="3742592"/>
            <a:ext cx="2377065" cy="1077178"/>
          </a:xfrm>
          <a:prstGeom prst="rect">
            <a:avLst/>
          </a:prstGeom>
          <a:noFill/>
          <a:ln>
            <a:solidFill>
              <a:srgbClr val="CD009B"/>
            </a:solidFill>
          </a:ln>
        </p:spPr>
        <p:txBody>
          <a:bodyPr spcFirstLastPara="1" wrap="square" lIns="91425" tIns="45700" rIns="91425" bIns="45700" anchor="t" anchorCtr="0">
            <a:spAutoFit/>
          </a:bodyPr>
          <a:lstStyle/>
          <a:p>
            <a:pPr lvl="0" algn="ct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solidFill>
                  <a:srgbClr val="CD009B"/>
                </a:solidFill>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7" name="Rettangolo 2">
            <a:extLst>
              <a:ext uri="{FF2B5EF4-FFF2-40B4-BE49-F238E27FC236}">
                <a16:creationId xmlns:a16="http://schemas.microsoft.com/office/drawing/2014/main" id="{EAC18626-B863-2AB5-172C-4B23B3CA69B6}"/>
              </a:ext>
            </a:extLst>
          </p:cNvPr>
          <p:cNvSpPr/>
          <p:nvPr/>
        </p:nvSpPr>
        <p:spPr>
          <a:xfrm>
            <a:off x="228602" y="3730560"/>
            <a:ext cx="2358188" cy="1106136"/>
          </a:xfrm>
          <a:prstGeom prst="rect">
            <a:avLst/>
          </a:prstGeom>
          <a:noFill/>
          <a:ln w="38100">
            <a:solidFill>
              <a:srgbClr val="CD0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4003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20A59E2A-DD25-06D8-1DBB-DF625BAFA4AE}"/>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A1470B31-33DB-C34B-6D25-CF641AD9B0C8}"/>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sp>
        <p:nvSpPr>
          <p:cNvPr id="15" name="CasellaDiTesto 14">
            <a:extLst>
              <a:ext uri="{FF2B5EF4-FFF2-40B4-BE49-F238E27FC236}">
                <a16:creationId xmlns:a16="http://schemas.microsoft.com/office/drawing/2014/main" id="{C6C6CDC9-F0F2-D76B-B0BD-2A38DA4096BE}"/>
              </a:ext>
            </a:extLst>
          </p:cNvPr>
          <p:cNvSpPr txBox="1"/>
          <p:nvPr/>
        </p:nvSpPr>
        <p:spPr>
          <a:xfrm>
            <a:off x="670609" y="988781"/>
            <a:ext cx="10873483" cy="646331"/>
          </a:xfrm>
          <a:prstGeom prst="rect">
            <a:avLst/>
          </a:prstGeom>
          <a:noFill/>
        </p:spPr>
        <p:txBody>
          <a:bodyPr wrap="square">
            <a:spAutoFit/>
          </a:bodyPr>
          <a:lstStyle/>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EPOS has been built by assembling key elements </a:t>
            </a:r>
          </a:p>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allow the whole system to work as a single, but distributed, sustainable research infrastructure</a:t>
            </a:r>
            <a:endParaRPr lang="it-IT"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uppo 6">
            <a:extLst>
              <a:ext uri="{FF2B5EF4-FFF2-40B4-BE49-F238E27FC236}">
                <a16:creationId xmlns:a16="http://schemas.microsoft.com/office/drawing/2014/main" id="{EF40979B-2545-E818-0E4A-B5F9E37EBAB6}"/>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1E0B6E58-D1C4-0911-A4BC-50EC616C8C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9876DB37-506D-45E3-6283-EC999752AC9C}"/>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Access </a:t>
              </a:r>
              <a:endParaRPr sz="2000" dirty="0">
                <a:solidFill>
                  <a:srgbClr val="0332FF"/>
                </a:solidFill>
              </a:endParaRPr>
            </a:p>
          </p:txBody>
        </p:sp>
        <p:sp>
          <p:nvSpPr>
            <p:cNvPr id="20" name="Google Shape;111;p8">
              <a:extLst>
                <a:ext uri="{FF2B5EF4-FFF2-40B4-BE49-F238E27FC236}">
                  <a16:creationId xmlns:a16="http://schemas.microsoft.com/office/drawing/2014/main" id="{2AAA9866-B3CD-C2B8-ED1E-D21F1B9957B1}"/>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Integration </a:t>
              </a:r>
              <a:endParaRPr sz="2000" dirty="0">
                <a:solidFill>
                  <a:srgbClr val="0332FF"/>
                </a:solidFill>
              </a:endParaRPr>
            </a:p>
          </p:txBody>
        </p:sp>
      </p:grpSp>
      <p:sp>
        <p:nvSpPr>
          <p:cNvPr id="24" name="Title 2">
            <a:extLst>
              <a:ext uri="{FF2B5EF4-FFF2-40B4-BE49-F238E27FC236}">
                <a16:creationId xmlns:a16="http://schemas.microsoft.com/office/drawing/2014/main" id="{1131B5AA-20B5-F177-FFB4-AAD11E76BCD0}"/>
              </a:ext>
            </a:extLst>
          </p:cNvPr>
          <p:cNvSpPr>
            <a:spLocks noGrp="1"/>
          </p:cNvSpPr>
          <p:nvPr>
            <p:ph type="title"/>
          </p:nvPr>
        </p:nvSpPr>
        <p:spPr>
          <a:xfrm>
            <a:off x="1188720" y="32395"/>
            <a:ext cx="10546080" cy="1015663"/>
          </a:xfrm>
          <a:noFill/>
        </p:spPr>
        <p:txBody>
          <a:bodyPr wrap="square">
            <a:spAutoFit/>
          </a:bodyPr>
          <a:lstStyle/>
          <a:p>
            <a:pPr algn="ctr">
              <a:lnSpc>
                <a:spcPct val="100000"/>
              </a:lnSpc>
              <a:buClr>
                <a:srgbClr val="000000"/>
              </a:buClr>
              <a:buSzPts val="2800"/>
              <a:buFont typeface="Arial"/>
            </a:pPr>
            <a:r>
              <a:rPr lang="en-GB" sz="3000" b="1" dirty="0">
                <a:solidFill>
                  <a:srgbClr val="385623"/>
                </a:solidFill>
                <a:latin typeface="Calibri" panose="020F0502020204030204" pitchFamily="34" charset="0"/>
                <a:cs typeface="Calibri" panose="020F0502020204030204" pitchFamily="34" charset="0"/>
                <a:sym typeface="Arial"/>
              </a:rPr>
              <a:t>From Strategy to Practice: </a:t>
            </a:r>
            <a:br>
              <a:rPr lang="en-GB" sz="3000" b="1" dirty="0">
                <a:solidFill>
                  <a:srgbClr val="385623"/>
                </a:solidFill>
                <a:latin typeface="Calibri" panose="020F0502020204030204" pitchFamily="34" charset="0"/>
                <a:cs typeface="Calibri" panose="020F0502020204030204" pitchFamily="34" charset="0"/>
                <a:sym typeface="Arial"/>
              </a:rPr>
            </a:br>
            <a:r>
              <a:rPr lang="en-GB" sz="3000" b="1" dirty="0">
                <a:solidFill>
                  <a:srgbClr val="385623"/>
                </a:solidFill>
                <a:latin typeface="Calibri" panose="020F0502020204030204" pitchFamily="34" charset="0"/>
                <a:cs typeface="Calibri" panose="020F0502020204030204" pitchFamily="34" charset="0"/>
                <a:sym typeface="Arial"/>
              </a:rPr>
              <a:t>collaborating in the EPOS ecosystem </a:t>
            </a:r>
          </a:p>
        </p:txBody>
      </p:sp>
      <p:sp>
        <p:nvSpPr>
          <p:cNvPr id="2" name="Google Shape;118;p9">
            <a:extLst>
              <a:ext uri="{FF2B5EF4-FFF2-40B4-BE49-F238E27FC236}">
                <a16:creationId xmlns:a16="http://schemas.microsoft.com/office/drawing/2014/main" id="{C758E32F-81DB-A75B-92CD-5394F60559A2}"/>
              </a:ext>
            </a:extLst>
          </p:cNvPr>
          <p:cNvSpPr/>
          <p:nvPr/>
        </p:nvSpPr>
        <p:spPr>
          <a:xfrm>
            <a:off x="209725" y="3742592"/>
            <a:ext cx="2377065" cy="1077178"/>
          </a:xfrm>
          <a:prstGeom prst="rect">
            <a:avLst/>
          </a:prstGeom>
          <a:noFill/>
          <a:ln>
            <a:solidFill>
              <a:srgbClr val="CD009B"/>
            </a:solidFill>
          </a:ln>
        </p:spPr>
        <p:txBody>
          <a:bodyPr spcFirstLastPara="1" wrap="square" lIns="91425" tIns="45700" rIns="91425" bIns="45700" anchor="t" anchorCtr="0">
            <a:spAutoFit/>
          </a:bodyPr>
          <a:lstStyle/>
          <a:p>
            <a:pPr lvl="0" algn="ct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solidFill>
                  <a:srgbClr val="CD009B"/>
                </a:solidFill>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7" name="Rettangolo 2">
            <a:extLst>
              <a:ext uri="{FF2B5EF4-FFF2-40B4-BE49-F238E27FC236}">
                <a16:creationId xmlns:a16="http://schemas.microsoft.com/office/drawing/2014/main" id="{F2B7D963-2FAF-977F-19E5-B7ABB64A04B6}"/>
              </a:ext>
            </a:extLst>
          </p:cNvPr>
          <p:cNvSpPr/>
          <p:nvPr/>
        </p:nvSpPr>
        <p:spPr>
          <a:xfrm>
            <a:off x="228602" y="3730560"/>
            <a:ext cx="2358188" cy="1106136"/>
          </a:xfrm>
          <a:prstGeom prst="rect">
            <a:avLst/>
          </a:prstGeom>
          <a:noFill/>
          <a:ln w="38100">
            <a:solidFill>
              <a:srgbClr val="CD0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3" name="Gruppo 8">
            <a:extLst>
              <a:ext uri="{FF2B5EF4-FFF2-40B4-BE49-F238E27FC236}">
                <a16:creationId xmlns:a16="http://schemas.microsoft.com/office/drawing/2014/main" id="{87ADB569-F6FD-590B-D159-94A221AE0F76}"/>
              </a:ext>
            </a:extLst>
          </p:cNvPr>
          <p:cNvGrpSpPr/>
          <p:nvPr/>
        </p:nvGrpSpPr>
        <p:grpSpPr>
          <a:xfrm>
            <a:off x="856156" y="5377322"/>
            <a:ext cx="6752341" cy="834997"/>
            <a:chOff x="1928255" y="5354299"/>
            <a:chExt cx="5558102" cy="834997"/>
          </a:xfrm>
        </p:grpSpPr>
        <p:sp>
          <p:nvSpPr>
            <p:cNvPr id="8" name="Google Shape;96;p5">
              <a:extLst>
                <a:ext uri="{FF2B5EF4-FFF2-40B4-BE49-F238E27FC236}">
                  <a16:creationId xmlns:a16="http://schemas.microsoft.com/office/drawing/2014/main" id="{5F3E7B38-24B9-E1B5-BCE6-68CDF66FB08A}"/>
                </a:ext>
              </a:extLst>
            </p:cNvPr>
            <p:cNvSpPr/>
            <p:nvPr/>
          </p:nvSpPr>
          <p:spPr>
            <a:xfrm>
              <a:off x="1928255" y="5358340"/>
              <a:ext cx="5558102" cy="830956"/>
            </a:xfrm>
            <a:prstGeom prst="rect">
              <a:avLst/>
            </a:prstGeom>
            <a:solidFill>
              <a:schemeClr val="bg1"/>
            </a:solidFill>
            <a:ln>
              <a:noFill/>
            </a:ln>
          </p:spPr>
          <p:txBody>
            <a:bodyPr spcFirstLastPara="1" wrap="square" lIns="91425" tIns="45700" rIns="91425" bIns="45700" anchor="t" anchorCtr="0">
              <a:spAutoFit/>
            </a:bodyPr>
            <a:lstStyle/>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TCS provide the governance framework necessary to ensure </a:t>
              </a:r>
            </a:p>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that data and metadata, from different sources and in different formats, </a:t>
              </a:r>
            </a:p>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are harmonised and made accessible through services on the Platform</a:t>
              </a:r>
            </a:p>
          </p:txBody>
        </p:sp>
        <p:sp>
          <p:nvSpPr>
            <p:cNvPr id="10" name="Rettangolo 18">
              <a:extLst>
                <a:ext uri="{FF2B5EF4-FFF2-40B4-BE49-F238E27FC236}">
                  <a16:creationId xmlns:a16="http://schemas.microsoft.com/office/drawing/2014/main" id="{00003D32-137A-BB5A-1FC6-B0851499A9B3}"/>
                </a:ext>
              </a:extLst>
            </p:cNvPr>
            <p:cNvSpPr/>
            <p:nvPr/>
          </p:nvSpPr>
          <p:spPr>
            <a:xfrm>
              <a:off x="2005024" y="5354299"/>
              <a:ext cx="5373857" cy="830957"/>
            </a:xfrm>
            <a:prstGeom prst="rect">
              <a:avLst/>
            </a:prstGeom>
            <a:noFill/>
            <a:ln w="38100">
              <a:solidFill>
                <a:srgbClr val="A2C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57280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5" name="Google Shape;113;p8">
            <a:extLst>
              <a:ext uri="{FF2B5EF4-FFF2-40B4-BE49-F238E27FC236}">
                <a16:creationId xmlns:a16="http://schemas.microsoft.com/office/drawing/2014/main" id="{9F3C6044-FAE6-177E-D49D-A582D389C201}"/>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sp>
        <p:nvSpPr>
          <p:cNvPr id="4" name="Rettangolo 3">
            <a:extLst>
              <a:ext uri="{FF2B5EF4-FFF2-40B4-BE49-F238E27FC236}">
                <a16:creationId xmlns:a16="http://schemas.microsoft.com/office/drawing/2014/main" id="{3769D644-E96C-3649-A8CC-00F2C6029EFE}"/>
              </a:ext>
            </a:extLst>
          </p:cNvPr>
          <p:cNvSpPr/>
          <p:nvPr/>
        </p:nvSpPr>
        <p:spPr>
          <a:xfrm>
            <a:off x="9253165" y="2170063"/>
            <a:ext cx="2399938" cy="1077218"/>
          </a:xfrm>
          <a:prstGeom prst="rect">
            <a:avLst/>
          </a:prstGeom>
        </p:spPr>
        <p:txBody>
          <a:bodyPr wrap="square">
            <a:spAutoFit/>
          </a:bodyPr>
          <a:lstStyle/>
          <a:p>
            <a:pPr lvl="0" algn="ctr"/>
            <a:r>
              <a:rPr lang="en-US"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ICS integrate data and services and make them </a:t>
            </a:r>
            <a:r>
              <a:rPr lang="en-US" sz="1600" b="1" dirty="0" err="1">
                <a:solidFill>
                  <a:srgbClr val="275536"/>
                </a:solidFill>
                <a:latin typeface="Calibri" panose="020F0502020204030204" pitchFamily="34" charset="0"/>
                <a:ea typeface="Open Sans SemiBold" panose="020B0606030504020204" pitchFamily="34" charset="0"/>
                <a:cs typeface="Calibri" panose="020F0502020204030204" pitchFamily="34" charset="0"/>
              </a:rPr>
              <a:t>FAIRly</a:t>
            </a:r>
            <a:r>
              <a:rPr lang="en-US"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 accessible </a:t>
            </a: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through a single-access point</a:t>
            </a:r>
          </a:p>
        </p:txBody>
      </p:sp>
      <p:sp>
        <p:nvSpPr>
          <p:cNvPr id="26" name="Rettangolo 25">
            <a:extLst>
              <a:ext uri="{FF2B5EF4-FFF2-40B4-BE49-F238E27FC236}">
                <a16:creationId xmlns:a16="http://schemas.microsoft.com/office/drawing/2014/main" id="{C392AD26-99E6-394D-B937-567947A10C50}"/>
              </a:ext>
            </a:extLst>
          </p:cNvPr>
          <p:cNvSpPr/>
          <p:nvPr/>
        </p:nvSpPr>
        <p:spPr>
          <a:xfrm>
            <a:off x="9306959" y="2170064"/>
            <a:ext cx="2346144" cy="1077218"/>
          </a:xfrm>
          <a:prstGeom prst="rect">
            <a:avLst/>
          </a:prstGeom>
          <a:noFill/>
          <a:ln w="38100">
            <a:solidFill>
              <a:srgbClr val="98C7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5" name="CasellaDiTesto 14">
            <a:extLst>
              <a:ext uri="{FF2B5EF4-FFF2-40B4-BE49-F238E27FC236}">
                <a16:creationId xmlns:a16="http://schemas.microsoft.com/office/drawing/2014/main" id="{F60285CD-8AB1-29D7-AA1B-578C677EFFD6}"/>
              </a:ext>
            </a:extLst>
          </p:cNvPr>
          <p:cNvSpPr txBox="1"/>
          <p:nvPr/>
        </p:nvSpPr>
        <p:spPr>
          <a:xfrm>
            <a:off x="670609" y="988781"/>
            <a:ext cx="10873483" cy="646331"/>
          </a:xfrm>
          <a:prstGeom prst="rect">
            <a:avLst/>
          </a:prstGeom>
          <a:noFill/>
        </p:spPr>
        <p:txBody>
          <a:bodyPr wrap="square">
            <a:spAutoFit/>
          </a:bodyPr>
          <a:lstStyle/>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EPOS has been built by assembling key elements </a:t>
            </a:r>
          </a:p>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allow the whole system to work as a single, but distributed, sustainable research infrastructure</a:t>
            </a:r>
            <a:endParaRPr lang="it-IT"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uppo 6">
            <a:extLst>
              <a:ext uri="{FF2B5EF4-FFF2-40B4-BE49-F238E27FC236}">
                <a16:creationId xmlns:a16="http://schemas.microsoft.com/office/drawing/2014/main" id="{E01DC55B-A1A7-CF91-3993-D87AEB18DFD0}"/>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70E62076-CC89-2525-597E-293A88FD3D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0F66D317-2841-1667-803C-745756531306}"/>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Access </a:t>
              </a:r>
              <a:endParaRPr sz="2000" dirty="0">
                <a:solidFill>
                  <a:srgbClr val="0332FF"/>
                </a:solidFill>
              </a:endParaRPr>
            </a:p>
          </p:txBody>
        </p:sp>
        <p:sp>
          <p:nvSpPr>
            <p:cNvPr id="20" name="Google Shape;111;p8">
              <a:extLst>
                <a:ext uri="{FF2B5EF4-FFF2-40B4-BE49-F238E27FC236}">
                  <a16:creationId xmlns:a16="http://schemas.microsoft.com/office/drawing/2014/main" id="{97CCFDAD-7885-F628-DC50-06AA5FCE56F7}"/>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Integration </a:t>
              </a:r>
              <a:endParaRPr sz="2000" dirty="0">
                <a:solidFill>
                  <a:srgbClr val="0332FF"/>
                </a:solidFill>
              </a:endParaRPr>
            </a:p>
          </p:txBody>
        </p:sp>
      </p:grpSp>
      <p:sp>
        <p:nvSpPr>
          <p:cNvPr id="24" name="Title 2">
            <a:extLst>
              <a:ext uri="{FF2B5EF4-FFF2-40B4-BE49-F238E27FC236}">
                <a16:creationId xmlns:a16="http://schemas.microsoft.com/office/drawing/2014/main" id="{B53CB759-FE80-8D2F-E625-F50107737167}"/>
              </a:ext>
            </a:extLst>
          </p:cNvPr>
          <p:cNvSpPr>
            <a:spLocks noGrp="1"/>
          </p:cNvSpPr>
          <p:nvPr>
            <p:ph type="title"/>
          </p:nvPr>
        </p:nvSpPr>
        <p:spPr>
          <a:xfrm>
            <a:off x="1188720" y="32395"/>
            <a:ext cx="10546080" cy="1015663"/>
          </a:xfrm>
          <a:noFill/>
        </p:spPr>
        <p:txBody>
          <a:bodyPr wrap="square">
            <a:spAutoFit/>
          </a:bodyPr>
          <a:lstStyle/>
          <a:p>
            <a:pPr algn="ctr">
              <a:lnSpc>
                <a:spcPct val="100000"/>
              </a:lnSpc>
              <a:buClr>
                <a:srgbClr val="000000"/>
              </a:buClr>
              <a:buSzPts val="2800"/>
              <a:buFont typeface="Arial"/>
            </a:pPr>
            <a:r>
              <a:rPr lang="en-GB" sz="3000" b="1" dirty="0">
                <a:solidFill>
                  <a:srgbClr val="385623"/>
                </a:solidFill>
                <a:latin typeface="Calibri" panose="020F0502020204030204" pitchFamily="34" charset="0"/>
                <a:cs typeface="Calibri" panose="020F0502020204030204" pitchFamily="34" charset="0"/>
                <a:sym typeface="Arial"/>
              </a:rPr>
              <a:t>From Strategy to Practice: </a:t>
            </a:r>
            <a:br>
              <a:rPr lang="en-GB" sz="3000" b="1" dirty="0">
                <a:solidFill>
                  <a:srgbClr val="385623"/>
                </a:solidFill>
                <a:latin typeface="Calibri" panose="020F0502020204030204" pitchFamily="34" charset="0"/>
                <a:cs typeface="Calibri" panose="020F0502020204030204" pitchFamily="34" charset="0"/>
                <a:sym typeface="Arial"/>
              </a:rPr>
            </a:br>
            <a:r>
              <a:rPr lang="en-GB" sz="3000" b="1" dirty="0">
                <a:solidFill>
                  <a:srgbClr val="385623"/>
                </a:solidFill>
                <a:latin typeface="Calibri" panose="020F0502020204030204" pitchFamily="34" charset="0"/>
                <a:cs typeface="Calibri" panose="020F0502020204030204" pitchFamily="34" charset="0"/>
                <a:sym typeface="Arial"/>
              </a:rPr>
              <a:t>collaborating in the EPOS ecosystem </a:t>
            </a:r>
          </a:p>
        </p:txBody>
      </p:sp>
      <p:sp>
        <p:nvSpPr>
          <p:cNvPr id="2" name="Google Shape;118;p9">
            <a:extLst>
              <a:ext uri="{FF2B5EF4-FFF2-40B4-BE49-F238E27FC236}">
                <a16:creationId xmlns:a16="http://schemas.microsoft.com/office/drawing/2014/main" id="{99592D74-BBBE-5D70-3713-AC78108E934B}"/>
              </a:ext>
            </a:extLst>
          </p:cNvPr>
          <p:cNvSpPr/>
          <p:nvPr/>
        </p:nvSpPr>
        <p:spPr>
          <a:xfrm>
            <a:off x="209725" y="3742592"/>
            <a:ext cx="2377065" cy="1077178"/>
          </a:xfrm>
          <a:prstGeom prst="rect">
            <a:avLst/>
          </a:prstGeom>
          <a:noFill/>
          <a:ln>
            <a:solidFill>
              <a:srgbClr val="CD009B"/>
            </a:solidFill>
          </a:ln>
        </p:spPr>
        <p:txBody>
          <a:bodyPr spcFirstLastPara="1" wrap="square" lIns="91425" tIns="45700" rIns="91425" bIns="45700" anchor="t" anchorCtr="0">
            <a:spAutoFit/>
          </a:bodyPr>
          <a:lstStyle/>
          <a:p>
            <a:pPr lvl="0" algn="ct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solidFill>
                  <a:srgbClr val="CD009B"/>
                </a:solidFill>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7" name="Rettangolo 2">
            <a:extLst>
              <a:ext uri="{FF2B5EF4-FFF2-40B4-BE49-F238E27FC236}">
                <a16:creationId xmlns:a16="http://schemas.microsoft.com/office/drawing/2014/main" id="{BF058EFC-A2B2-85AE-FB6B-7C90E0D38614}"/>
              </a:ext>
            </a:extLst>
          </p:cNvPr>
          <p:cNvSpPr/>
          <p:nvPr/>
        </p:nvSpPr>
        <p:spPr>
          <a:xfrm>
            <a:off x="228602" y="3730560"/>
            <a:ext cx="2358188" cy="1106136"/>
          </a:xfrm>
          <a:prstGeom prst="rect">
            <a:avLst/>
          </a:prstGeom>
          <a:noFill/>
          <a:ln w="38100">
            <a:solidFill>
              <a:srgbClr val="CD0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3" name="Gruppo 8">
            <a:extLst>
              <a:ext uri="{FF2B5EF4-FFF2-40B4-BE49-F238E27FC236}">
                <a16:creationId xmlns:a16="http://schemas.microsoft.com/office/drawing/2014/main" id="{80D085AE-26CE-8FDA-358F-25813CCFF9E4}"/>
              </a:ext>
            </a:extLst>
          </p:cNvPr>
          <p:cNvGrpSpPr/>
          <p:nvPr/>
        </p:nvGrpSpPr>
        <p:grpSpPr>
          <a:xfrm>
            <a:off x="856156" y="5377322"/>
            <a:ext cx="6752341" cy="834997"/>
            <a:chOff x="1928255" y="5354299"/>
            <a:chExt cx="5558102" cy="834997"/>
          </a:xfrm>
        </p:grpSpPr>
        <p:sp>
          <p:nvSpPr>
            <p:cNvPr id="8" name="Google Shape;96;p5">
              <a:extLst>
                <a:ext uri="{FF2B5EF4-FFF2-40B4-BE49-F238E27FC236}">
                  <a16:creationId xmlns:a16="http://schemas.microsoft.com/office/drawing/2014/main" id="{E01E38AE-D74E-5F64-9333-B4505020ADCD}"/>
                </a:ext>
              </a:extLst>
            </p:cNvPr>
            <p:cNvSpPr/>
            <p:nvPr/>
          </p:nvSpPr>
          <p:spPr>
            <a:xfrm>
              <a:off x="1928255" y="5358340"/>
              <a:ext cx="5558102" cy="830956"/>
            </a:xfrm>
            <a:prstGeom prst="rect">
              <a:avLst/>
            </a:prstGeom>
            <a:solidFill>
              <a:schemeClr val="bg1"/>
            </a:solidFill>
            <a:ln>
              <a:noFill/>
            </a:ln>
          </p:spPr>
          <p:txBody>
            <a:bodyPr spcFirstLastPara="1" wrap="square" lIns="91425" tIns="45700" rIns="91425" bIns="45700" anchor="t" anchorCtr="0">
              <a:spAutoFit/>
            </a:bodyPr>
            <a:lstStyle/>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TCS provide the governance framework necessary to ensure </a:t>
              </a:r>
            </a:p>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that data and metadata, from different sources and in different formats, </a:t>
              </a:r>
            </a:p>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are harmonised and made accessible through services on the Platform</a:t>
              </a:r>
            </a:p>
          </p:txBody>
        </p:sp>
        <p:sp>
          <p:nvSpPr>
            <p:cNvPr id="10" name="Rettangolo 18">
              <a:extLst>
                <a:ext uri="{FF2B5EF4-FFF2-40B4-BE49-F238E27FC236}">
                  <a16:creationId xmlns:a16="http://schemas.microsoft.com/office/drawing/2014/main" id="{F043FA38-C6F7-811E-599A-56CC6C6ACEDB}"/>
                </a:ext>
              </a:extLst>
            </p:cNvPr>
            <p:cNvSpPr/>
            <p:nvPr/>
          </p:nvSpPr>
          <p:spPr>
            <a:xfrm>
              <a:off x="2005024" y="5354299"/>
              <a:ext cx="5373857" cy="830957"/>
            </a:xfrm>
            <a:prstGeom prst="rect">
              <a:avLst/>
            </a:prstGeom>
            <a:noFill/>
            <a:ln w="38100">
              <a:solidFill>
                <a:srgbClr val="A2C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6250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8482E4D7-F97E-1332-F3EE-A5F5AA392B34}"/>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7208A7A0-0D04-06E2-96DF-8C299486AF30}"/>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sp>
        <p:nvSpPr>
          <p:cNvPr id="4" name="Rettangolo 3">
            <a:extLst>
              <a:ext uri="{FF2B5EF4-FFF2-40B4-BE49-F238E27FC236}">
                <a16:creationId xmlns:a16="http://schemas.microsoft.com/office/drawing/2014/main" id="{93DB275D-F964-D2E7-85F1-782E1F67EA81}"/>
              </a:ext>
            </a:extLst>
          </p:cNvPr>
          <p:cNvSpPr/>
          <p:nvPr/>
        </p:nvSpPr>
        <p:spPr>
          <a:xfrm>
            <a:off x="9253165" y="2170063"/>
            <a:ext cx="2399938" cy="1077218"/>
          </a:xfrm>
          <a:prstGeom prst="rect">
            <a:avLst/>
          </a:prstGeom>
        </p:spPr>
        <p:txBody>
          <a:bodyPr wrap="square">
            <a:spAutoFit/>
          </a:bodyPr>
          <a:lstStyle/>
          <a:p>
            <a:pPr lvl="0" algn="ctr"/>
            <a:r>
              <a:rPr lang="en-US"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ICS integrate data and services and make them </a:t>
            </a:r>
            <a:r>
              <a:rPr lang="en-US" sz="1600" b="1" dirty="0" err="1">
                <a:solidFill>
                  <a:srgbClr val="275536"/>
                </a:solidFill>
                <a:latin typeface="Calibri" panose="020F0502020204030204" pitchFamily="34" charset="0"/>
                <a:ea typeface="Open Sans SemiBold" panose="020B0606030504020204" pitchFamily="34" charset="0"/>
                <a:cs typeface="Calibri" panose="020F0502020204030204" pitchFamily="34" charset="0"/>
              </a:rPr>
              <a:t>FAIRly</a:t>
            </a:r>
            <a:r>
              <a:rPr lang="en-US"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 accessible </a:t>
            </a: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through a single-access point</a:t>
            </a:r>
          </a:p>
        </p:txBody>
      </p:sp>
      <p:sp>
        <p:nvSpPr>
          <p:cNvPr id="26" name="Rettangolo 25">
            <a:extLst>
              <a:ext uri="{FF2B5EF4-FFF2-40B4-BE49-F238E27FC236}">
                <a16:creationId xmlns:a16="http://schemas.microsoft.com/office/drawing/2014/main" id="{18004246-0C06-976B-518D-58E62DC6E51E}"/>
              </a:ext>
            </a:extLst>
          </p:cNvPr>
          <p:cNvSpPr/>
          <p:nvPr/>
        </p:nvSpPr>
        <p:spPr>
          <a:xfrm>
            <a:off x="9306959" y="2170064"/>
            <a:ext cx="2346144" cy="1077218"/>
          </a:xfrm>
          <a:prstGeom prst="rect">
            <a:avLst/>
          </a:prstGeom>
          <a:noFill/>
          <a:ln w="38100">
            <a:solidFill>
              <a:srgbClr val="98C7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5" name="CasellaDiTesto 14">
            <a:extLst>
              <a:ext uri="{FF2B5EF4-FFF2-40B4-BE49-F238E27FC236}">
                <a16:creationId xmlns:a16="http://schemas.microsoft.com/office/drawing/2014/main" id="{96F0E950-595E-8B69-7B37-109A98591BCC}"/>
              </a:ext>
            </a:extLst>
          </p:cNvPr>
          <p:cNvSpPr txBox="1"/>
          <p:nvPr/>
        </p:nvSpPr>
        <p:spPr>
          <a:xfrm>
            <a:off x="670609" y="988781"/>
            <a:ext cx="10873483" cy="646331"/>
          </a:xfrm>
          <a:prstGeom prst="rect">
            <a:avLst/>
          </a:prstGeom>
          <a:noFill/>
        </p:spPr>
        <p:txBody>
          <a:bodyPr wrap="square">
            <a:spAutoFit/>
          </a:bodyPr>
          <a:lstStyle/>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EPOS has been built by assembling key elements </a:t>
            </a:r>
          </a:p>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allow the whole system to work as a single, but distributed, sustainable research infrastructure</a:t>
            </a:r>
            <a:endParaRPr lang="it-IT"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uppo 6">
            <a:extLst>
              <a:ext uri="{FF2B5EF4-FFF2-40B4-BE49-F238E27FC236}">
                <a16:creationId xmlns:a16="http://schemas.microsoft.com/office/drawing/2014/main" id="{D5D39BB5-7DDD-24CC-6FDC-18073634242E}"/>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7BF01E64-2D48-DEC4-C9AD-098ED2E68F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AB308B8D-11E4-03D7-E603-B4AFFD09FA20}"/>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Access </a:t>
              </a:r>
              <a:endParaRPr sz="2000" dirty="0">
                <a:solidFill>
                  <a:srgbClr val="0332FF"/>
                </a:solidFill>
              </a:endParaRPr>
            </a:p>
          </p:txBody>
        </p:sp>
        <p:sp>
          <p:nvSpPr>
            <p:cNvPr id="20" name="Google Shape;111;p8">
              <a:extLst>
                <a:ext uri="{FF2B5EF4-FFF2-40B4-BE49-F238E27FC236}">
                  <a16:creationId xmlns:a16="http://schemas.microsoft.com/office/drawing/2014/main" id="{DA60D268-AA40-9FFF-E684-5CABB9CADE04}"/>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solidFill>
                    <a:srgbClr val="0332FF"/>
                  </a:solidFill>
                  <a:latin typeface="Calibri"/>
                  <a:ea typeface="Calibri"/>
                  <a:cs typeface="Calibri"/>
                  <a:sym typeface="Calibri"/>
                </a:rPr>
                <a:t>DATA Integration </a:t>
              </a:r>
              <a:endParaRPr sz="2000" dirty="0">
                <a:solidFill>
                  <a:srgbClr val="0332FF"/>
                </a:solidFill>
              </a:endParaRPr>
            </a:p>
          </p:txBody>
        </p:sp>
      </p:grpSp>
      <p:sp>
        <p:nvSpPr>
          <p:cNvPr id="21" name="Rettangolo 10">
            <a:extLst>
              <a:ext uri="{FF2B5EF4-FFF2-40B4-BE49-F238E27FC236}">
                <a16:creationId xmlns:a16="http://schemas.microsoft.com/office/drawing/2014/main" id="{6CDC4060-0F45-DF40-C2A7-A2F65D1D5C99}"/>
              </a:ext>
            </a:extLst>
          </p:cNvPr>
          <p:cNvSpPr/>
          <p:nvPr/>
        </p:nvSpPr>
        <p:spPr>
          <a:xfrm>
            <a:off x="9602175" y="4832299"/>
            <a:ext cx="2338570" cy="1569660"/>
          </a:xfrm>
          <a:prstGeom prst="rect">
            <a:avLst/>
          </a:prstGeom>
        </p:spPr>
        <p:txBody>
          <a:bodyPr wrap="square">
            <a:spAutoFit/>
          </a:bodyPr>
          <a:lstStyle/>
          <a:p>
            <a:pPr algn="ctr"/>
            <a:r>
              <a:rPr lang="en-GB" sz="1600" b="1" dirty="0">
                <a:solidFill>
                  <a:srgbClr val="202124"/>
                </a:solidFill>
                <a:latin typeface="Calibri" panose="020F0502020204030204" pitchFamily="34" charset="0"/>
                <a:cs typeface="Calibri" panose="020F0502020204030204" pitchFamily="34" charset="0"/>
              </a:rPr>
              <a:t>users exploit the EPOS Platform to</a:t>
            </a:r>
          </a:p>
          <a:p>
            <a:pPr algn="ctr"/>
            <a:r>
              <a:rPr lang="en-GB" sz="1600" b="1" dirty="0">
                <a:solidFill>
                  <a:srgbClr val="202124"/>
                </a:solidFill>
                <a:latin typeface="Calibri" panose="020F0502020204030204" pitchFamily="34" charset="0"/>
                <a:cs typeface="Calibri" panose="020F0502020204030204" pitchFamily="34" charset="0"/>
              </a:rPr>
              <a:t>access, visualise, combine, download data from different scientific domains</a:t>
            </a:r>
            <a:endParaRPr lang="en-GB" sz="1600" b="1" dirty="0">
              <a:latin typeface="Calibri" panose="020F0502020204030204" pitchFamily="34" charset="0"/>
              <a:cs typeface="Calibri" panose="020F0502020204030204" pitchFamily="34" charset="0"/>
            </a:endParaRPr>
          </a:p>
        </p:txBody>
      </p:sp>
      <p:sp>
        <p:nvSpPr>
          <p:cNvPr id="22" name="Rettangolo 26">
            <a:extLst>
              <a:ext uri="{FF2B5EF4-FFF2-40B4-BE49-F238E27FC236}">
                <a16:creationId xmlns:a16="http://schemas.microsoft.com/office/drawing/2014/main" id="{8E22AF7D-E7AC-9ADF-25CB-05BA6A6492EB}"/>
              </a:ext>
            </a:extLst>
          </p:cNvPr>
          <p:cNvSpPr/>
          <p:nvPr/>
        </p:nvSpPr>
        <p:spPr>
          <a:xfrm>
            <a:off x="9661357" y="4836695"/>
            <a:ext cx="2258327" cy="1660358"/>
          </a:xfrm>
          <a:prstGeom prst="rect">
            <a:avLst/>
          </a:prstGeom>
          <a:noFill/>
          <a:ln w="38100">
            <a:solidFill>
              <a:srgbClr val="F6D7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4" name="Title 2">
            <a:extLst>
              <a:ext uri="{FF2B5EF4-FFF2-40B4-BE49-F238E27FC236}">
                <a16:creationId xmlns:a16="http://schemas.microsoft.com/office/drawing/2014/main" id="{2DE24325-9ECF-00A7-A0AF-8AACDE0B0234}"/>
              </a:ext>
            </a:extLst>
          </p:cNvPr>
          <p:cNvSpPr>
            <a:spLocks noGrp="1"/>
          </p:cNvSpPr>
          <p:nvPr>
            <p:ph type="title"/>
          </p:nvPr>
        </p:nvSpPr>
        <p:spPr>
          <a:xfrm>
            <a:off x="1188720" y="32395"/>
            <a:ext cx="10546080" cy="1015663"/>
          </a:xfrm>
          <a:noFill/>
        </p:spPr>
        <p:txBody>
          <a:bodyPr wrap="square">
            <a:spAutoFit/>
          </a:bodyPr>
          <a:lstStyle/>
          <a:p>
            <a:pPr algn="ctr">
              <a:lnSpc>
                <a:spcPct val="100000"/>
              </a:lnSpc>
              <a:buClr>
                <a:srgbClr val="000000"/>
              </a:buClr>
              <a:buSzPts val="2800"/>
              <a:buFont typeface="Arial"/>
            </a:pPr>
            <a:r>
              <a:rPr lang="en-GB" sz="3000" b="1" dirty="0">
                <a:solidFill>
                  <a:srgbClr val="385623"/>
                </a:solidFill>
                <a:latin typeface="Calibri" panose="020F0502020204030204" pitchFamily="34" charset="0"/>
                <a:cs typeface="Calibri" panose="020F0502020204030204" pitchFamily="34" charset="0"/>
                <a:sym typeface="Arial"/>
              </a:rPr>
              <a:t>From Strategy to Practice: </a:t>
            </a:r>
            <a:br>
              <a:rPr lang="en-GB" sz="3000" b="1" dirty="0">
                <a:solidFill>
                  <a:srgbClr val="385623"/>
                </a:solidFill>
                <a:latin typeface="Calibri" panose="020F0502020204030204" pitchFamily="34" charset="0"/>
                <a:cs typeface="Calibri" panose="020F0502020204030204" pitchFamily="34" charset="0"/>
                <a:sym typeface="Arial"/>
              </a:rPr>
            </a:br>
            <a:r>
              <a:rPr lang="en-GB" sz="3000" b="1" dirty="0">
                <a:solidFill>
                  <a:srgbClr val="385623"/>
                </a:solidFill>
                <a:latin typeface="Calibri" panose="020F0502020204030204" pitchFamily="34" charset="0"/>
                <a:cs typeface="Calibri" panose="020F0502020204030204" pitchFamily="34" charset="0"/>
                <a:sym typeface="Arial"/>
              </a:rPr>
              <a:t>collaborating in the EPOS ecosystem </a:t>
            </a:r>
          </a:p>
        </p:txBody>
      </p:sp>
      <p:sp>
        <p:nvSpPr>
          <p:cNvPr id="2" name="Google Shape;118;p9">
            <a:extLst>
              <a:ext uri="{FF2B5EF4-FFF2-40B4-BE49-F238E27FC236}">
                <a16:creationId xmlns:a16="http://schemas.microsoft.com/office/drawing/2014/main" id="{02B52319-2353-A449-0177-4F3F2953A641}"/>
              </a:ext>
            </a:extLst>
          </p:cNvPr>
          <p:cNvSpPr/>
          <p:nvPr/>
        </p:nvSpPr>
        <p:spPr>
          <a:xfrm>
            <a:off x="209725" y="3742592"/>
            <a:ext cx="2377065" cy="1077178"/>
          </a:xfrm>
          <a:prstGeom prst="rect">
            <a:avLst/>
          </a:prstGeom>
          <a:noFill/>
          <a:ln>
            <a:solidFill>
              <a:srgbClr val="CD009B"/>
            </a:solidFill>
          </a:ln>
        </p:spPr>
        <p:txBody>
          <a:bodyPr spcFirstLastPara="1" wrap="square" lIns="91425" tIns="45700" rIns="91425" bIns="45700" anchor="t" anchorCtr="0">
            <a:spAutoFit/>
          </a:bodyPr>
          <a:lstStyle/>
          <a:p>
            <a:pPr lvl="0" algn="ct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solidFill>
                  <a:srgbClr val="CD009B"/>
                </a:solidFill>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solidFill>
                  <a:srgbClr val="CD009B"/>
                </a:solidFill>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7" name="Rettangolo 2">
            <a:extLst>
              <a:ext uri="{FF2B5EF4-FFF2-40B4-BE49-F238E27FC236}">
                <a16:creationId xmlns:a16="http://schemas.microsoft.com/office/drawing/2014/main" id="{B4A928DD-270F-3A0E-8B9F-BD430BBBF04F}"/>
              </a:ext>
            </a:extLst>
          </p:cNvPr>
          <p:cNvSpPr/>
          <p:nvPr/>
        </p:nvSpPr>
        <p:spPr>
          <a:xfrm>
            <a:off x="228602" y="3730560"/>
            <a:ext cx="2358188" cy="1106136"/>
          </a:xfrm>
          <a:prstGeom prst="rect">
            <a:avLst/>
          </a:prstGeom>
          <a:noFill/>
          <a:ln w="38100">
            <a:solidFill>
              <a:srgbClr val="CD00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grpSp>
        <p:nvGrpSpPr>
          <p:cNvPr id="3" name="Gruppo 8">
            <a:extLst>
              <a:ext uri="{FF2B5EF4-FFF2-40B4-BE49-F238E27FC236}">
                <a16:creationId xmlns:a16="http://schemas.microsoft.com/office/drawing/2014/main" id="{060BBA11-B906-0594-0490-D979137E9283}"/>
              </a:ext>
            </a:extLst>
          </p:cNvPr>
          <p:cNvGrpSpPr/>
          <p:nvPr/>
        </p:nvGrpSpPr>
        <p:grpSpPr>
          <a:xfrm>
            <a:off x="856156" y="5377322"/>
            <a:ext cx="6752341" cy="834997"/>
            <a:chOff x="1928255" y="5354299"/>
            <a:chExt cx="5558102" cy="834997"/>
          </a:xfrm>
        </p:grpSpPr>
        <p:sp>
          <p:nvSpPr>
            <p:cNvPr id="8" name="Google Shape;96;p5">
              <a:extLst>
                <a:ext uri="{FF2B5EF4-FFF2-40B4-BE49-F238E27FC236}">
                  <a16:creationId xmlns:a16="http://schemas.microsoft.com/office/drawing/2014/main" id="{6D69E7DA-1C67-B103-4C2E-66103469FD43}"/>
                </a:ext>
              </a:extLst>
            </p:cNvPr>
            <p:cNvSpPr/>
            <p:nvPr/>
          </p:nvSpPr>
          <p:spPr>
            <a:xfrm>
              <a:off x="1928255" y="5358340"/>
              <a:ext cx="5558102" cy="830956"/>
            </a:xfrm>
            <a:prstGeom prst="rect">
              <a:avLst/>
            </a:prstGeom>
            <a:solidFill>
              <a:schemeClr val="bg1"/>
            </a:solidFill>
            <a:ln>
              <a:noFill/>
            </a:ln>
          </p:spPr>
          <p:txBody>
            <a:bodyPr spcFirstLastPara="1" wrap="square" lIns="91425" tIns="45700" rIns="91425" bIns="45700" anchor="t" anchorCtr="0">
              <a:spAutoFit/>
            </a:bodyPr>
            <a:lstStyle/>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TCS provide the governance framework necessary to ensure </a:t>
              </a:r>
            </a:p>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that data and metadata, from different sources and in different formats, </a:t>
              </a:r>
            </a:p>
            <a:p>
              <a:pPr algn="ctr"/>
              <a:r>
                <a:rPr lang="en-GB" sz="16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are harmonised and made accessible through services on the Platform</a:t>
              </a:r>
            </a:p>
          </p:txBody>
        </p:sp>
        <p:sp>
          <p:nvSpPr>
            <p:cNvPr id="10" name="Rettangolo 18">
              <a:extLst>
                <a:ext uri="{FF2B5EF4-FFF2-40B4-BE49-F238E27FC236}">
                  <a16:creationId xmlns:a16="http://schemas.microsoft.com/office/drawing/2014/main" id="{4CF051FB-BCBC-DC13-EBAD-EFDFCF2CAE21}"/>
                </a:ext>
              </a:extLst>
            </p:cNvPr>
            <p:cNvSpPr/>
            <p:nvPr/>
          </p:nvSpPr>
          <p:spPr>
            <a:xfrm>
              <a:off x="2005024" y="5354299"/>
              <a:ext cx="5373857" cy="830957"/>
            </a:xfrm>
            <a:prstGeom prst="rect">
              <a:avLst/>
            </a:prstGeom>
            <a:noFill/>
            <a:ln w="38100">
              <a:solidFill>
                <a:srgbClr val="A2C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877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p20"/>
          <p:cNvSpPr txBox="1"/>
          <p:nvPr/>
        </p:nvSpPr>
        <p:spPr>
          <a:xfrm>
            <a:off x="548954" y="1583497"/>
            <a:ext cx="11094092" cy="4606349"/>
          </a:xfrm>
          <a:prstGeom prst="rect">
            <a:avLst/>
          </a:prstGeom>
          <a:noFill/>
          <a:ln>
            <a:noFill/>
          </a:ln>
        </p:spPr>
        <p:txBody>
          <a:bodyPr spcFirstLastPara="1" wrap="square" lIns="91425" tIns="45700" rIns="91425" bIns="45700" anchor="t" anchorCtr="0">
            <a:spAutoFit/>
          </a:bodyPr>
          <a:lstStyle/>
          <a:p>
            <a:pPr marL="757238" marR="0" lvl="6"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designed and </a:t>
            </a:r>
            <a:r>
              <a:rPr lang="en-GB" sz="2000" dirty="0">
                <a:latin typeface="Calibri"/>
                <a:ea typeface="Calibri"/>
                <a:cs typeface="Calibri"/>
                <a:sym typeface="Calibri"/>
              </a:rPr>
              <a:t>operated</a:t>
            </a: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 as the </a:t>
            </a:r>
            <a:r>
              <a:rPr kumimoji="0" lang="en-GB" sz="2000" b="1" i="0" u="none" strike="noStrike" kern="0" cap="none" spc="0" normalizeH="0" baseline="0" noProof="0" dirty="0">
                <a:ln>
                  <a:noFill/>
                </a:ln>
                <a:solidFill>
                  <a:schemeClr val="tx1"/>
                </a:solidFill>
                <a:effectLst/>
                <a:uLnTx/>
                <a:uFillTx/>
                <a:latin typeface="Calibri"/>
                <a:cs typeface="Calibri"/>
                <a:sym typeface="Calibri"/>
              </a:rPr>
              <a:t>only pan-European RI focused on solid Earth Science</a:t>
            </a:r>
          </a:p>
          <a:p>
            <a:pPr marL="757238" marR="0" lvl="0"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based on a</a:t>
            </a:r>
            <a:r>
              <a:rPr kumimoji="0" lang="en-GB" sz="2000" b="0" i="0" u="none" strike="noStrike" kern="0" cap="none" spc="0" normalizeH="0" noProof="0" dirty="0">
                <a:ln>
                  <a:noFill/>
                </a:ln>
                <a:solidFill>
                  <a:srgbClr val="000000"/>
                </a:solidFill>
                <a:effectLst/>
                <a:uLnTx/>
                <a:uFillTx/>
                <a:latin typeface="Calibri"/>
                <a:ea typeface="Calibri"/>
                <a:cs typeface="Calibri"/>
                <a:sym typeface="Calibri"/>
              </a:rPr>
              <a:t> </a:t>
            </a:r>
            <a:r>
              <a:rPr kumimoji="0" lang="en-GB" sz="2000" b="1" i="0" u="none" strike="noStrike" kern="0" cap="none" spc="0" normalizeH="0" baseline="0" noProof="0" dirty="0">
                <a:ln>
                  <a:noFill/>
                </a:ln>
                <a:solidFill>
                  <a:srgbClr val="E2AF44"/>
                </a:solidFill>
                <a:effectLst/>
                <a:uLnTx/>
                <a:uFillTx/>
                <a:latin typeface="Calibri"/>
                <a:cs typeface="Calibri"/>
                <a:sym typeface="Calibri"/>
              </a:rPr>
              <a:t>federated approach to data integration</a:t>
            </a:r>
            <a:r>
              <a:rPr kumimoji="0" lang="en-GB" sz="2000" b="0" i="0" u="none" strike="noStrike" kern="0" cap="none" spc="0" normalizeH="0" baseline="0" noProof="0" dirty="0">
                <a:ln>
                  <a:noFill/>
                </a:ln>
                <a:solidFill>
                  <a:srgbClr val="E2AF44"/>
                </a:solidFill>
                <a:effectLst/>
                <a:uLnTx/>
                <a:uFillTx/>
                <a:latin typeface="Calibri"/>
                <a:ea typeface="Calibri"/>
                <a:cs typeface="Calibri"/>
                <a:sym typeface="Calibri"/>
              </a:rPr>
              <a:t> </a:t>
            </a: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that builds</a:t>
            </a:r>
            <a:r>
              <a:rPr kumimoji="0" lang="en-GB" sz="2000" b="0" i="0" u="none" strike="noStrike" kern="0" cap="none" spc="0" normalizeH="0" noProof="0" dirty="0">
                <a:ln>
                  <a:noFill/>
                </a:ln>
                <a:solidFill>
                  <a:srgbClr val="000000"/>
                </a:solidFill>
                <a:effectLst/>
                <a:uLnTx/>
                <a:uFillTx/>
                <a:latin typeface="Calibri"/>
                <a:ea typeface="Calibri"/>
                <a:cs typeface="Calibri"/>
                <a:sym typeface="Calibri"/>
              </a:rPr>
              <a:t> upon and promotes the role of national agencies and data providers</a:t>
            </a:r>
            <a:endParaRPr kumimoji="0" lang="en-GB" sz="2000" b="0" i="0" u="none" strike="noStrike" kern="0" cap="none" spc="0" normalizeH="0" baseline="0" noProof="0" dirty="0">
              <a:ln>
                <a:noFill/>
              </a:ln>
              <a:solidFill>
                <a:srgbClr val="000000"/>
              </a:solidFill>
              <a:effectLst/>
              <a:uLnTx/>
              <a:uFillTx/>
              <a:latin typeface="Arial"/>
              <a:cs typeface="Arial"/>
              <a:sym typeface="Arial"/>
            </a:endParaRPr>
          </a:p>
          <a:p>
            <a:pPr marL="757238" marR="0" lvl="0"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kumimoji="0" lang="en-GB" sz="2000" b="1" i="0" u="none" strike="noStrike" kern="0" cap="none" spc="0" normalizeH="0" baseline="0" noProof="0" dirty="0">
                <a:ln>
                  <a:noFill/>
                </a:ln>
                <a:solidFill>
                  <a:srgbClr val="E2AF44"/>
                </a:solidFill>
                <a:effectLst/>
                <a:uLnTx/>
                <a:uFillTx/>
                <a:latin typeface="Calibri"/>
                <a:cs typeface="Calibri"/>
                <a:sym typeface="Calibri"/>
              </a:rPr>
              <a:t>community-driven effort</a:t>
            </a:r>
            <a:r>
              <a:rPr kumimoji="0" lang="en-GB" sz="2000" b="0" i="0" u="none" strike="noStrike" kern="0" cap="none" spc="0" normalizeH="0" baseline="0" noProof="0" dirty="0">
                <a:ln>
                  <a:noFill/>
                </a:ln>
                <a:solidFill>
                  <a:srgbClr val="E2AF44"/>
                </a:solidFill>
                <a:effectLst/>
                <a:uLnTx/>
                <a:uFillTx/>
                <a:latin typeface="Calibri"/>
                <a:ea typeface="Calibri"/>
                <a:cs typeface="Calibri"/>
                <a:sym typeface="Calibri"/>
              </a:rPr>
              <a:t>: </a:t>
            </a: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scientists, IT experts, users and decision-makers participate in the </a:t>
            </a:r>
            <a:r>
              <a:rPr kumimoji="0" lang="en-GB" sz="2000" b="0" i="0" u="none" strike="noStrike" kern="0" cap="none" spc="0" normalizeH="0" baseline="0" noProof="0" dirty="0">
                <a:ln>
                  <a:noFill/>
                </a:ln>
                <a:solidFill>
                  <a:schemeClr val="tx1"/>
                </a:solidFill>
                <a:effectLst/>
                <a:uLnTx/>
                <a:uFillTx/>
                <a:latin typeface="Calibri"/>
                <a:ea typeface="Calibri"/>
                <a:cs typeface="Calibri"/>
                <a:sym typeface="Calibri"/>
              </a:rPr>
              <a:t>infrastructure </a:t>
            </a:r>
            <a:r>
              <a:rPr kumimoji="0" lang="en-GB" sz="2000" b="1" i="0" u="none" strike="noStrike" kern="0" cap="none" spc="0" normalizeH="0" baseline="0" noProof="0" dirty="0">
                <a:ln>
                  <a:noFill/>
                </a:ln>
                <a:solidFill>
                  <a:schemeClr val="tx1"/>
                </a:solidFill>
                <a:effectLst/>
                <a:uLnTx/>
                <a:uFillTx/>
                <a:latin typeface="Calibri"/>
                <a:cs typeface="Calibri"/>
                <a:sym typeface="Calibri"/>
              </a:rPr>
              <a:t>co-design</a:t>
            </a:r>
            <a:r>
              <a:rPr kumimoji="0" lang="en-GB" sz="2000" b="0" i="0" u="none" strike="noStrike" kern="0" cap="none" spc="0" normalizeH="0" baseline="0" noProof="0" dirty="0">
                <a:ln>
                  <a:noFill/>
                </a:ln>
                <a:solidFill>
                  <a:schemeClr val="tx1"/>
                </a:solidFill>
                <a:effectLst/>
                <a:uLnTx/>
                <a:uFillTx/>
                <a:latin typeface="Calibri"/>
                <a:ea typeface="Calibri"/>
                <a:cs typeface="Calibri"/>
                <a:sym typeface="Calibri"/>
              </a:rPr>
              <a:t> and </a:t>
            </a:r>
            <a:r>
              <a:rPr kumimoji="0" lang="en-GB" sz="2000" b="1" i="0" u="none" strike="noStrike" kern="0" cap="none" spc="0" normalizeH="0" baseline="0" noProof="0" dirty="0">
                <a:ln>
                  <a:noFill/>
                </a:ln>
                <a:solidFill>
                  <a:schemeClr val="tx1"/>
                </a:solidFill>
                <a:effectLst/>
                <a:uLnTx/>
                <a:uFillTx/>
                <a:latin typeface="Calibri"/>
                <a:cs typeface="Calibri"/>
                <a:sym typeface="Calibri"/>
              </a:rPr>
              <a:t>co-development</a:t>
            </a:r>
            <a:r>
              <a:rPr kumimoji="0" lang="en-GB" sz="2000" b="1" i="0" u="none" strike="noStrike" kern="0" cap="none" spc="0" normalizeH="0" baseline="0" noProof="0" dirty="0">
                <a:ln>
                  <a:noFill/>
                </a:ln>
                <a:solidFill>
                  <a:schemeClr val="tx1"/>
                </a:solidFill>
                <a:effectLst/>
                <a:uLnTx/>
                <a:uFillTx/>
                <a:latin typeface="Calibri"/>
                <a:ea typeface="Calibri"/>
                <a:cs typeface="Calibri"/>
                <a:sym typeface="Calibri"/>
              </a:rPr>
              <a:t> </a:t>
            </a:r>
            <a:r>
              <a:rPr kumimoji="0" lang="en-GB" sz="2000" b="0" i="0" u="none" strike="noStrike" kern="0" cap="none" spc="0" normalizeH="0" baseline="0" noProof="0" dirty="0">
                <a:ln>
                  <a:noFill/>
                </a:ln>
                <a:solidFill>
                  <a:srgbClr val="000000"/>
                </a:solidFill>
                <a:effectLst/>
                <a:uLnTx/>
                <a:uFillTx/>
                <a:latin typeface="Calibri"/>
                <a:ea typeface="Calibri"/>
                <a:cs typeface="Calibri"/>
                <a:sym typeface="Calibri"/>
              </a:rPr>
              <a:t>since the conception phase</a:t>
            </a:r>
            <a:endParaRPr kumimoji="0" lang="en-GB" sz="1400" b="0" i="0" u="none" strike="noStrike" kern="0" cap="none" spc="0" normalizeH="0" baseline="0" noProof="0" dirty="0">
              <a:ln>
                <a:noFill/>
              </a:ln>
              <a:solidFill>
                <a:srgbClr val="000000"/>
              </a:solidFill>
              <a:effectLst/>
              <a:uLnTx/>
              <a:uFillTx/>
              <a:latin typeface="Arial"/>
              <a:cs typeface="Arial"/>
              <a:sym typeface="Arial"/>
            </a:endParaRPr>
          </a:p>
          <a:p>
            <a:pPr marL="757238" marR="0" lvl="0"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kumimoji="0" lang="en-GB" sz="2000" b="0" i="0" u="none" strike="noStrike" kern="0" cap="none" spc="0" normalizeH="0" baseline="0" noProof="0" dirty="0">
                <a:ln>
                  <a:noFill/>
                </a:ln>
                <a:solidFill>
                  <a:srgbClr val="000000"/>
                </a:solidFill>
                <a:effectLst/>
                <a:uLnTx/>
                <a:uFillTx/>
                <a:latin typeface="Calibri"/>
                <a:cs typeface="Calibri"/>
                <a:sym typeface="Arial"/>
              </a:rPr>
              <a:t>allows </a:t>
            </a:r>
            <a:r>
              <a:rPr kumimoji="0" lang="en-GB" sz="2000" b="1" i="0" u="none" strike="noStrike" kern="0" cap="none" spc="0" normalizeH="0" baseline="0" noProof="0" dirty="0">
                <a:ln>
                  <a:noFill/>
                </a:ln>
                <a:solidFill>
                  <a:srgbClr val="E2AF44"/>
                </a:solidFill>
                <a:effectLst/>
                <a:uLnTx/>
                <a:uFillTx/>
                <a:latin typeface="Calibri"/>
                <a:cs typeface="Calibri"/>
                <a:sym typeface="Arial"/>
              </a:rPr>
              <a:t>optimizing resources </a:t>
            </a:r>
            <a:r>
              <a:rPr kumimoji="0" lang="en-GB" sz="2000" b="0" i="0" u="none" strike="noStrike" kern="0" cap="none" spc="0" normalizeH="0" baseline="0" noProof="0" dirty="0">
                <a:ln>
                  <a:noFill/>
                </a:ln>
                <a:solidFill>
                  <a:srgbClr val="000000"/>
                </a:solidFill>
                <a:effectLst/>
                <a:uLnTx/>
                <a:uFillTx/>
                <a:latin typeface="Calibri"/>
                <a:cs typeface="Calibri"/>
                <a:sym typeface="Arial"/>
              </a:rPr>
              <a:t>for data provision at national and EU level, avoiding fragmentation and duplications of efforts and resources</a:t>
            </a:r>
          </a:p>
          <a:p>
            <a:pPr marL="757238" marR="0" lvl="0"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kumimoji="0" lang="en-GB" sz="2000" b="1" i="0" u="none" strike="noStrike" kern="0" cap="none" spc="0" normalizeH="0" baseline="0" noProof="0" dirty="0">
                <a:ln>
                  <a:noFill/>
                </a:ln>
                <a:solidFill>
                  <a:srgbClr val="E2AF44"/>
                </a:solidFill>
                <a:effectLst/>
                <a:uLnTx/>
                <a:uFillTx/>
                <a:latin typeface="Calibri"/>
                <a:cs typeface="Calibri"/>
                <a:sym typeface="Arial"/>
              </a:rPr>
              <a:t>increases opportunities for leveraging funds </a:t>
            </a:r>
            <a:r>
              <a:rPr kumimoji="0" lang="en-GB" sz="2000" b="0" i="0" u="none" strike="noStrike" kern="0" cap="none" spc="0" normalizeH="0" baseline="0" noProof="0" dirty="0">
                <a:ln>
                  <a:noFill/>
                </a:ln>
                <a:solidFill>
                  <a:srgbClr val="000000"/>
                </a:solidFill>
                <a:effectLst/>
                <a:uLnTx/>
                <a:uFillTx/>
                <a:latin typeface="Calibri"/>
                <a:cs typeface="Calibri"/>
                <a:sym typeface="Arial"/>
              </a:rPr>
              <a:t>for national research communities at European level</a:t>
            </a:r>
          </a:p>
          <a:p>
            <a:pPr marL="757238" lvl="0" indent="-704850" algn="just">
              <a:spcBef>
                <a:spcPts val="800"/>
              </a:spcBef>
              <a:buClr>
                <a:srgbClr val="E2AF44"/>
              </a:buClr>
              <a:buSzPct val="150000"/>
              <a:buFont typeface="Wingdings" pitchFamily="2" charset="2"/>
              <a:buChar char="ü"/>
              <a:defRPr/>
            </a:pPr>
            <a:r>
              <a:rPr kumimoji="0" lang="en-GB" sz="2000" b="1" i="0" u="none" strike="noStrike" kern="0" cap="none" spc="0" normalizeH="0" baseline="0" noProof="0" dirty="0">
                <a:ln>
                  <a:noFill/>
                </a:ln>
                <a:solidFill>
                  <a:srgbClr val="E2AF44"/>
                </a:solidFill>
                <a:effectLst/>
                <a:uLnTx/>
                <a:uFillTx/>
                <a:latin typeface="Calibri"/>
                <a:cs typeface="Calibri"/>
                <a:sym typeface="Arial"/>
              </a:rPr>
              <a:t>links </a:t>
            </a:r>
            <a:r>
              <a:rPr lang="en-GB" sz="2000" b="1" dirty="0">
                <a:solidFill>
                  <a:srgbClr val="E2AF44"/>
                </a:solidFill>
                <a:latin typeface="Calibri"/>
                <a:cs typeface="Calibri"/>
              </a:rPr>
              <a:t>existing European and global data </a:t>
            </a:r>
            <a:r>
              <a:rPr kumimoji="0" lang="en-GB" sz="2000" b="1" i="0" u="none" strike="noStrike" kern="0" cap="none" spc="0" normalizeH="0" baseline="0" noProof="0" dirty="0">
                <a:ln>
                  <a:noFill/>
                </a:ln>
                <a:solidFill>
                  <a:srgbClr val="E2AF44"/>
                </a:solidFill>
                <a:effectLst/>
                <a:uLnTx/>
                <a:uFillTx/>
                <a:latin typeface="Calibri"/>
                <a:cs typeface="Calibri"/>
                <a:sym typeface="Arial"/>
              </a:rPr>
              <a:t>sharing initiatives </a:t>
            </a:r>
            <a:r>
              <a:rPr kumimoji="0" lang="en-GB" sz="2000" b="0" i="0" u="none" strike="noStrike" kern="0" cap="none" spc="0" normalizeH="0" baseline="0" noProof="0" dirty="0">
                <a:ln>
                  <a:noFill/>
                </a:ln>
                <a:solidFill>
                  <a:srgbClr val="000000"/>
                </a:solidFill>
                <a:effectLst/>
                <a:uLnTx/>
                <a:uFillTx/>
                <a:latin typeface="Calibri"/>
                <a:cs typeface="Calibri"/>
                <a:sym typeface="Arial"/>
              </a:rPr>
              <a:t>to multiple disciplines in solid Earth science and beyond</a:t>
            </a:r>
          </a:p>
          <a:p>
            <a:pPr marL="757238" marR="0" lvl="0"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kumimoji="0" lang="en-GB" sz="2000" b="0" i="0" u="none" strike="noStrike" kern="0" cap="none" spc="0" normalizeH="0" baseline="0" noProof="0" dirty="0">
                <a:ln>
                  <a:noFill/>
                </a:ln>
                <a:solidFill>
                  <a:srgbClr val="000000"/>
                </a:solidFill>
                <a:effectLst/>
                <a:uLnTx/>
                <a:uFillTx/>
                <a:latin typeface="Calibri"/>
                <a:cs typeface="Calibri"/>
                <a:sym typeface="Arial"/>
              </a:rPr>
              <a:t>increases the </a:t>
            </a:r>
            <a:r>
              <a:rPr kumimoji="0" lang="en-GB" sz="2000" b="1" i="0" u="none" strike="noStrike" kern="0" cap="none" spc="0" normalizeH="0" baseline="0" noProof="0" dirty="0">
                <a:ln>
                  <a:noFill/>
                </a:ln>
                <a:solidFill>
                  <a:srgbClr val="E2AF44"/>
                </a:solidFill>
                <a:effectLst/>
                <a:uLnTx/>
                <a:uFillTx/>
                <a:latin typeface="Calibri"/>
                <a:cs typeface="Calibri"/>
                <a:sym typeface="Arial"/>
              </a:rPr>
              <a:t>impact of the data </a:t>
            </a:r>
            <a:r>
              <a:rPr kumimoji="0" lang="en-GB" sz="2000" b="0" i="0" u="none" strike="noStrike" kern="0" cap="none" spc="0" normalizeH="0" baseline="0" noProof="0" dirty="0">
                <a:ln>
                  <a:noFill/>
                </a:ln>
                <a:solidFill>
                  <a:srgbClr val="000000"/>
                </a:solidFill>
                <a:effectLst/>
                <a:uLnTx/>
                <a:uFillTx/>
                <a:latin typeface="Calibri"/>
                <a:cs typeface="Calibri"/>
                <a:sym typeface="Arial"/>
              </a:rPr>
              <a:t>by making them globally accessible</a:t>
            </a:r>
          </a:p>
          <a:p>
            <a:pPr marL="757238" marR="0" lvl="0" indent="-704850" algn="just" defTabSz="914400" rtl="0" eaLnBrk="1" fontAlgn="auto" latinLnBrk="0" hangingPunct="1">
              <a:lnSpc>
                <a:spcPct val="100000"/>
              </a:lnSpc>
              <a:spcBef>
                <a:spcPts val="800"/>
              </a:spcBef>
              <a:spcAft>
                <a:spcPts val="0"/>
              </a:spcAft>
              <a:buClr>
                <a:srgbClr val="E2AF44"/>
              </a:buClr>
              <a:buSzPct val="150000"/>
              <a:buFont typeface="Wingdings" pitchFamily="2" charset="2"/>
              <a:buChar char="ü"/>
              <a:tabLst/>
              <a:defRPr/>
            </a:pPr>
            <a:r>
              <a:rPr lang="en-GB" sz="2000" kern="0" dirty="0">
                <a:solidFill>
                  <a:srgbClr val="000000"/>
                </a:solidFill>
                <a:latin typeface="Calibri"/>
                <a:cs typeface="Calibri"/>
                <a:sym typeface="Arial"/>
              </a:rPr>
              <a:t>Facilitates </a:t>
            </a:r>
            <a:r>
              <a:rPr lang="en-GB" sz="2000" b="1" kern="0" dirty="0">
                <a:solidFill>
                  <a:srgbClr val="E5A113"/>
                </a:solidFill>
                <a:latin typeface="Calibri"/>
                <a:cs typeface="Calibri"/>
                <a:sym typeface="Arial"/>
              </a:rPr>
              <a:t>multidisciplinary and cross-disciplinary research</a:t>
            </a:r>
            <a:endParaRPr kumimoji="0" lang="en-GB" sz="2000" b="1" i="0" u="none" strike="noStrike" kern="0" cap="none" spc="0" normalizeH="0" baseline="0" noProof="0" dirty="0">
              <a:ln>
                <a:noFill/>
              </a:ln>
              <a:solidFill>
                <a:srgbClr val="E5A113"/>
              </a:solidFill>
              <a:effectLst/>
              <a:uLnTx/>
              <a:uFillTx/>
              <a:latin typeface="Calibri"/>
              <a:cs typeface="Calibri"/>
              <a:sym typeface="Arial"/>
            </a:endParaRPr>
          </a:p>
        </p:txBody>
      </p:sp>
      <p:pic>
        <p:nvPicPr>
          <p:cNvPr id="2" name="Graphic 1" descr="Lightbulb and pencil with solid fill">
            <a:extLst>
              <a:ext uri="{FF2B5EF4-FFF2-40B4-BE49-F238E27FC236}">
                <a16:creationId xmlns:a16="http://schemas.microsoft.com/office/drawing/2014/main" id="{30A4C7B5-04E9-158D-2AB7-348611255D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191" y="0"/>
            <a:ext cx="1917031" cy="1917031"/>
          </a:xfrm>
          <a:prstGeom prst="rect">
            <a:avLst/>
          </a:prstGeom>
        </p:spPr>
      </p:pic>
      <p:sp>
        <p:nvSpPr>
          <p:cNvPr id="3" name="Google Shape;243;p13">
            <a:extLst>
              <a:ext uri="{FF2B5EF4-FFF2-40B4-BE49-F238E27FC236}">
                <a16:creationId xmlns:a16="http://schemas.microsoft.com/office/drawing/2014/main" id="{A1096D28-F546-B04F-60EB-ADB5A77D0F28}"/>
              </a:ext>
            </a:extLst>
          </p:cNvPr>
          <p:cNvSpPr txBox="1">
            <a:spLocks/>
          </p:cNvSpPr>
          <p:nvPr/>
        </p:nvSpPr>
        <p:spPr>
          <a:xfrm>
            <a:off x="1149747" y="30543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3000" b="1" dirty="0">
                <a:solidFill>
                  <a:srgbClr val="385623"/>
                </a:solidFill>
                <a:latin typeface="Calibri" panose="020F0502020204030204" pitchFamily="34" charset="0"/>
                <a:cs typeface="Calibri" panose="020F0502020204030204" pitchFamily="34" charset="0"/>
              </a:rPr>
              <a:t>EPOS Added Value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634510FE-A582-1B46-802C-75F712538A1F}"/>
            </a:ext>
          </a:extLst>
        </p:cNvPr>
        <p:cNvGrpSpPr/>
        <p:nvPr/>
      </p:nvGrpSpPr>
      <p:grpSpPr>
        <a:xfrm>
          <a:off x="0" y="0"/>
          <a:ext cx="0" cy="0"/>
          <a:chOff x="0" y="0"/>
          <a:chExt cx="0" cy="0"/>
        </a:xfrm>
      </p:grpSpPr>
      <p:pic>
        <p:nvPicPr>
          <p:cNvPr id="2" name="Google Shape;48;p2" descr="figura_interno_3.png">
            <a:extLst>
              <a:ext uri="{FF2B5EF4-FFF2-40B4-BE49-F238E27FC236}">
                <a16:creationId xmlns:a16="http://schemas.microsoft.com/office/drawing/2014/main" id="{CE879D44-7E2C-5F95-AC34-995CC1DA6D83}"/>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8487220" y="940800"/>
            <a:ext cx="3688037" cy="5701735"/>
          </a:xfrm>
          <a:prstGeom prst="rect">
            <a:avLst/>
          </a:prstGeom>
          <a:noFill/>
          <a:ln>
            <a:noFill/>
          </a:ln>
        </p:spPr>
      </p:pic>
      <p:sp>
        <p:nvSpPr>
          <p:cNvPr id="5" name="CasellaDiTesto 4">
            <a:extLst>
              <a:ext uri="{FF2B5EF4-FFF2-40B4-BE49-F238E27FC236}">
                <a16:creationId xmlns:a16="http://schemas.microsoft.com/office/drawing/2014/main" id="{8356ABCD-A2A7-9FB7-BDD2-382319A8CE0B}"/>
              </a:ext>
            </a:extLst>
          </p:cNvPr>
          <p:cNvSpPr txBox="1"/>
          <p:nvPr/>
        </p:nvSpPr>
        <p:spPr>
          <a:xfrm>
            <a:off x="640264" y="800100"/>
            <a:ext cx="7526274" cy="3470181"/>
          </a:xfrm>
          <a:prstGeom prst="rect">
            <a:avLst/>
          </a:prstGeom>
          <a:noFill/>
        </p:spPr>
        <p:txBody>
          <a:bodyPr wrap="square">
            <a:spAutoFit/>
          </a:bodyPr>
          <a:lstStyle/>
          <a:p>
            <a:pPr marL="9525">
              <a:spcBef>
                <a:spcPts val="300"/>
              </a:spcBef>
            </a:pPr>
            <a:r>
              <a:rPr lang="en-GB" sz="2400" b="1" i="1" dirty="0"/>
              <a:t>A key pillar </a:t>
            </a:r>
            <a:r>
              <a:rPr lang="en-GB" sz="2400" i="1" dirty="0"/>
              <a:t>of the fifth freedom is the</a:t>
            </a:r>
            <a:r>
              <a:rPr lang="en-GB" sz="2400" b="1" i="1" dirty="0"/>
              <a:t> empowerment of our research infrastructures</a:t>
            </a:r>
            <a:r>
              <a:rPr lang="en-GB" sz="2400" i="1" dirty="0"/>
              <a:t>. By facilitating access to laboratories, digital platforms, and cutting-edge equipment across Europe, we equip our research community to </a:t>
            </a:r>
            <a:r>
              <a:rPr lang="en-GB" sz="2400" b="1" i="1" dirty="0"/>
              <a:t>take on complex, multidisciplinary challenges vital to our collective future</a:t>
            </a:r>
            <a:r>
              <a:rPr lang="en-GB" sz="2400" i="1" dirty="0"/>
              <a:t>. </a:t>
            </a:r>
          </a:p>
          <a:p>
            <a:pPr marL="9525" algn="just">
              <a:spcBef>
                <a:spcPts val="300"/>
              </a:spcBef>
            </a:pPr>
            <a:endParaRPr lang="en-GB" sz="2000" dirty="0"/>
          </a:p>
          <a:p>
            <a:pPr marL="9525" algn="just">
              <a:spcBef>
                <a:spcPts val="300"/>
              </a:spcBef>
            </a:pPr>
            <a:endParaRPr lang="en-GB" sz="2000" dirty="0"/>
          </a:p>
          <a:p>
            <a:pPr marL="9525">
              <a:spcBef>
                <a:spcPts val="300"/>
              </a:spcBef>
            </a:pPr>
            <a:r>
              <a:rPr lang="en-GB" sz="1400" dirty="0"/>
              <a:t>[Enrico Letta  - Much More than a Market - Speed, Security, Solidarity. Empowering the Single Market to deliver a sustainable future and prosperity for all EU Citizens, April 2024]</a:t>
            </a:r>
            <a:endParaRPr lang="it-IT" sz="1400" b="1" i="1" dirty="0">
              <a:solidFill>
                <a:srgbClr val="59595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662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514600"/>
            <a:ext cx="12192000" cy="2476500"/>
          </a:xfrm>
        </p:spPr>
        <p:txBody>
          <a:bodyPr>
            <a:normAutofit/>
          </a:bodyPr>
          <a:lstStyle/>
          <a:p>
            <a:pPr algn="ctr"/>
            <a:r>
              <a:rPr lang="en-GB" sz="4400" dirty="0">
                <a:solidFill>
                  <a:srgbClr val="1D4927"/>
                </a:solidFill>
              </a:rPr>
              <a:t>Thank you for your attention!</a:t>
            </a:r>
            <a:br>
              <a:rPr lang="en-GB" sz="4400" dirty="0">
                <a:solidFill>
                  <a:srgbClr val="1D4927"/>
                </a:solidFill>
              </a:rPr>
            </a:br>
            <a:br>
              <a:rPr lang="en-GB" sz="4400" dirty="0">
                <a:solidFill>
                  <a:srgbClr val="1D4927"/>
                </a:solidFill>
              </a:rPr>
            </a:br>
            <a:r>
              <a:rPr lang="en-GB" sz="4400" dirty="0">
                <a:solidFill>
                  <a:srgbClr val="1D4927"/>
                </a:solidFill>
              </a:rPr>
              <a:t>Any questions?</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535652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a:hlinkClick r:id="rId4"/>
              </a:rPr>
              <a:t>federica.tanlongo@epos-eric.eu</a:t>
            </a:r>
            <a:r>
              <a:rPr lang="en-GB" sz="2400" dirty="0"/>
              <a:t> </a:t>
            </a:r>
            <a:endParaRPr lang="en-GB" sz="2400" dirty="0">
              <a:solidFill>
                <a:srgbClr val="EBA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0579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1F309-1F7A-7072-EE6F-E21E23704E9D}"/>
            </a:ext>
          </a:extLst>
        </p:cNvPr>
        <p:cNvGrpSpPr/>
        <p:nvPr/>
      </p:nvGrpSpPr>
      <p:grpSpPr>
        <a:xfrm>
          <a:off x="0" y="0"/>
          <a:ext cx="0" cy="0"/>
          <a:chOff x="0" y="0"/>
          <a:chExt cx="0" cy="0"/>
        </a:xfrm>
      </p:grpSpPr>
      <p:pic>
        <p:nvPicPr>
          <p:cNvPr id="4" name="Google Shape;95;p3">
            <a:extLst>
              <a:ext uri="{FF2B5EF4-FFF2-40B4-BE49-F238E27FC236}">
                <a16:creationId xmlns:a16="http://schemas.microsoft.com/office/drawing/2014/main" id="{1D29312C-289B-37FA-9B1A-AF4414DE3FE5}"/>
              </a:ext>
            </a:extLst>
          </p:cNvPr>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rcRect t="8927"/>
          <a:stretch/>
        </p:blipFill>
        <p:spPr>
          <a:xfrm>
            <a:off x="0" y="1278987"/>
            <a:ext cx="12192000" cy="5590737"/>
          </a:xfrm>
          <a:prstGeom prst="rect">
            <a:avLst/>
          </a:prstGeom>
          <a:solidFill>
            <a:schemeClr val="tx1">
              <a:lumMod val="95000"/>
              <a:lumOff val="5000"/>
            </a:schemeClr>
          </a:solidFill>
          <a:ln>
            <a:noFill/>
          </a:ln>
        </p:spPr>
      </p:pic>
      <p:sp>
        <p:nvSpPr>
          <p:cNvPr id="7" name="Title 1">
            <a:extLst>
              <a:ext uri="{FF2B5EF4-FFF2-40B4-BE49-F238E27FC236}">
                <a16:creationId xmlns:a16="http://schemas.microsoft.com/office/drawing/2014/main" id="{FC38CD22-CC9B-0C05-E2CA-888A128B9835}"/>
              </a:ext>
            </a:extLst>
          </p:cNvPr>
          <p:cNvSpPr txBox="1">
            <a:spLocks/>
          </p:cNvSpPr>
          <p:nvPr/>
        </p:nvSpPr>
        <p:spPr>
          <a:xfrm>
            <a:off x="2582008" y="105508"/>
            <a:ext cx="948983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sz="2700" noProof="0" dirty="0">
                <a:solidFill>
                  <a:schemeClr val="accent5"/>
                </a:solidFill>
                <a:latin typeface="Calibri"/>
                <a:ea typeface="Calibri"/>
                <a:cs typeface="Calibri"/>
                <a:sym typeface="Calibri"/>
              </a:rPr>
              <a:t>The EPOS vision: </a:t>
            </a:r>
            <a:r>
              <a:rPr lang="en-GB" sz="2700" b="0" noProof="0" dirty="0">
                <a:latin typeface="Calibri"/>
                <a:cs typeface="Calibri"/>
              </a:rPr>
              <a:t>To ensure </a:t>
            </a:r>
            <a:r>
              <a:rPr lang="en-GB" sz="2700" noProof="0" dirty="0">
                <a:latin typeface="Calibri"/>
                <a:cs typeface="Calibri"/>
              </a:rPr>
              <a:t>sustainable and universal use and re-use of multidisciplinary solid Earth science data and products </a:t>
            </a:r>
            <a:r>
              <a:rPr lang="en-GB" sz="2700" b="0" noProof="0" dirty="0">
                <a:latin typeface="Calibri"/>
                <a:cs typeface="Calibri"/>
              </a:rPr>
              <a:t>fostering state-of-the-art research and innovation.</a:t>
            </a:r>
          </a:p>
        </p:txBody>
      </p:sp>
    </p:spTree>
    <p:extLst>
      <p:ext uri="{BB962C8B-B14F-4D97-AF65-F5344CB8AC3E}">
        <p14:creationId xmlns:p14="http://schemas.microsoft.com/office/powerpoint/2010/main" val="48709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8" descr="Immagine che contiene logo, Elementi grafici, schermata, grafica&#10;&#10;Descrizione generata automaticamente">
            <a:extLst>
              <a:ext uri="{FF2B5EF4-FFF2-40B4-BE49-F238E27FC236}">
                <a16:creationId xmlns:a16="http://schemas.microsoft.com/office/drawing/2014/main" id="{1984D60F-9014-E237-6BE6-04E31B768BB7}"/>
              </a:ext>
            </a:extLst>
          </p:cNvPr>
          <p:cNvPicPr>
            <a:picLocks noChangeAspect="1"/>
          </p:cNvPicPr>
          <p:nvPr/>
        </p:nvPicPr>
        <p:blipFill>
          <a:blip r:embed="rId3"/>
          <a:stretch>
            <a:fillRect/>
          </a:stretch>
        </p:blipFill>
        <p:spPr>
          <a:xfrm>
            <a:off x="1230745" y="1448791"/>
            <a:ext cx="10079888" cy="3850744"/>
          </a:xfrm>
          <a:prstGeom prst="rect">
            <a:avLst/>
          </a:prstGeom>
        </p:spPr>
      </p:pic>
    </p:spTree>
    <p:extLst>
      <p:ext uri="{BB962C8B-B14F-4D97-AF65-F5344CB8AC3E}">
        <p14:creationId xmlns:p14="http://schemas.microsoft.com/office/powerpoint/2010/main" val="1810772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520BA-CD64-5612-1461-E56BC9C33FB6}"/>
            </a:ext>
          </a:extLst>
        </p:cNvPr>
        <p:cNvGrpSpPr/>
        <p:nvPr/>
      </p:nvGrpSpPr>
      <p:grpSpPr>
        <a:xfrm>
          <a:off x="0" y="0"/>
          <a:ext cx="0" cy="0"/>
          <a:chOff x="0" y="0"/>
          <a:chExt cx="0" cy="0"/>
        </a:xfrm>
      </p:grpSpPr>
      <p:pic>
        <p:nvPicPr>
          <p:cNvPr id="4" name="Google Shape;95;p3">
            <a:extLst>
              <a:ext uri="{FF2B5EF4-FFF2-40B4-BE49-F238E27FC236}">
                <a16:creationId xmlns:a16="http://schemas.microsoft.com/office/drawing/2014/main" id="{9B8C43C4-AB5C-19C3-CB34-16BDC7DF7EA0}"/>
              </a:ext>
            </a:extLst>
          </p:cNvPr>
          <p:cNvPicPr preferRelativeResize="0"/>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rcRect t="8927"/>
          <a:stretch/>
        </p:blipFill>
        <p:spPr>
          <a:xfrm>
            <a:off x="0" y="1278987"/>
            <a:ext cx="12192000" cy="5590737"/>
          </a:xfrm>
          <a:prstGeom prst="rect">
            <a:avLst/>
          </a:prstGeom>
          <a:solidFill>
            <a:schemeClr val="tx1">
              <a:lumMod val="95000"/>
              <a:lumOff val="5000"/>
            </a:schemeClr>
          </a:solidFill>
          <a:ln>
            <a:noFill/>
          </a:ln>
        </p:spPr>
      </p:pic>
      <p:sp>
        <p:nvSpPr>
          <p:cNvPr id="7" name="Title 1">
            <a:extLst>
              <a:ext uri="{FF2B5EF4-FFF2-40B4-BE49-F238E27FC236}">
                <a16:creationId xmlns:a16="http://schemas.microsoft.com/office/drawing/2014/main" id="{9D62DA53-9628-B49E-1B8A-CE8175ECDA67}"/>
              </a:ext>
            </a:extLst>
          </p:cNvPr>
          <p:cNvSpPr txBox="1">
            <a:spLocks/>
          </p:cNvSpPr>
          <p:nvPr/>
        </p:nvSpPr>
        <p:spPr>
          <a:xfrm>
            <a:off x="2582008" y="105508"/>
            <a:ext cx="948983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en-GB" sz="2700" noProof="0" dirty="0">
                <a:solidFill>
                  <a:schemeClr val="accent5"/>
                </a:solidFill>
                <a:latin typeface="Calibri"/>
                <a:ea typeface="Calibri"/>
                <a:cs typeface="Calibri"/>
                <a:sym typeface="Calibri"/>
              </a:rPr>
              <a:t>The EPOS vision: </a:t>
            </a:r>
            <a:r>
              <a:rPr lang="en-GB" sz="2700" b="0" noProof="0" dirty="0">
                <a:latin typeface="Calibri"/>
                <a:cs typeface="Calibri"/>
              </a:rPr>
              <a:t>To ensure </a:t>
            </a:r>
            <a:r>
              <a:rPr lang="en-GB" sz="2700" noProof="0" dirty="0">
                <a:latin typeface="Calibri"/>
                <a:cs typeface="Calibri"/>
              </a:rPr>
              <a:t>sustainable and universal use and re-use of multidisciplinary solid Earth science data and products </a:t>
            </a:r>
            <a:r>
              <a:rPr lang="en-GB" sz="2700" b="0" noProof="0" dirty="0">
                <a:latin typeface="Calibri"/>
                <a:cs typeface="Calibri"/>
              </a:rPr>
              <a:t>fostering state-of-the-art research and innovation.</a:t>
            </a:r>
          </a:p>
        </p:txBody>
      </p:sp>
      <p:sp>
        <p:nvSpPr>
          <p:cNvPr id="10" name="TextBox 9">
            <a:extLst>
              <a:ext uri="{FF2B5EF4-FFF2-40B4-BE49-F238E27FC236}">
                <a16:creationId xmlns:a16="http://schemas.microsoft.com/office/drawing/2014/main" id="{55383AD2-DADC-4504-0AE0-2BF65A66B96B}"/>
              </a:ext>
            </a:extLst>
          </p:cNvPr>
          <p:cNvSpPr txBox="1"/>
          <p:nvPr/>
        </p:nvSpPr>
        <p:spPr>
          <a:xfrm>
            <a:off x="1251857" y="5651026"/>
            <a:ext cx="9546772" cy="1200329"/>
          </a:xfrm>
          <a:prstGeom prst="rect">
            <a:avLst/>
          </a:prstGeom>
          <a:noFill/>
        </p:spPr>
        <p:txBody>
          <a:bodyPr wrap="square">
            <a:spAutoFit/>
          </a:bodyPr>
          <a:lstStyle/>
          <a:p>
            <a:r>
              <a:rPr lang="en-GB" sz="2400" b="1" noProof="0" dirty="0">
                <a:solidFill>
                  <a:schemeClr val="accent5"/>
                </a:solidFill>
                <a:latin typeface="Calibri"/>
                <a:ea typeface="Calibri"/>
                <a:cs typeface="Calibri"/>
                <a:sym typeface="Calibri"/>
              </a:rPr>
              <a:t>…And mission: </a:t>
            </a:r>
            <a:r>
              <a:rPr lang="en-GB" sz="2400" noProof="0" dirty="0">
                <a:latin typeface="Calibri"/>
                <a:ea typeface="Calibri"/>
                <a:cs typeface="Calibri"/>
                <a:sym typeface="Calibri"/>
              </a:rPr>
              <a:t>To establish a sustainable and long-term access to solid Earth science data and services </a:t>
            </a:r>
            <a:r>
              <a:rPr lang="en-GB" sz="2400" b="1" noProof="0" dirty="0">
                <a:latin typeface="Calibri"/>
                <a:ea typeface="Calibri"/>
                <a:cs typeface="Calibri"/>
                <a:sym typeface="Calibri"/>
              </a:rPr>
              <a:t>integrating diverse European Research Infrastructures under a common federated framework</a:t>
            </a:r>
            <a:endParaRPr lang="en-GB" sz="2400" b="1" noProof="0" dirty="0"/>
          </a:p>
        </p:txBody>
      </p:sp>
    </p:spTree>
    <p:extLst>
      <p:ext uri="{BB962C8B-B14F-4D97-AF65-F5344CB8AC3E}">
        <p14:creationId xmlns:p14="http://schemas.microsoft.com/office/powerpoint/2010/main" val="20500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0;p4" descr="Immagine che contiene cerchio, Arte bambini&#10;&#10;Descrizione generata automaticamente">
            <a:extLst>
              <a:ext uri="{FF2B5EF4-FFF2-40B4-BE49-F238E27FC236}">
                <a16:creationId xmlns:a16="http://schemas.microsoft.com/office/drawing/2014/main" id="{6128F85D-C105-6AE9-A452-3C6D3E4DDA57}"/>
              </a:ext>
            </a:extLst>
          </p:cNvPr>
          <p:cNvPicPr preferRelativeResize="0"/>
          <p:nvPr/>
        </p:nvPicPr>
        <p:blipFill rotWithShape="1">
          <a:blip r:embed="rId2">
            <a:alphaModFix/>
          </a:blip>
          <a:srcRect/>
          <a:stretch/>
        </p:blipFill>
        <p:spPr>
          <a:xfrm>
            <a:off x="597336" y="952096"/>
            <a:ext cx="3420000" cy="3524990"/>
          </a:xfrm>
          <a:prstGeom prst="ellipse">
            <a:avLst/>
          </a:prstGeom>
          <a:noFill/>
          <a:ln>
            <a:noFill/>
          </a:ln>
        </p:spPr>
      </p:pic>
      <p:sp>
        <p:nvSpPr>
          <p:cNvPr id="5" name="Google Shape;151;p4">
            <a:extLst>
              <a:ext uri="{FF2B5EF4-FFF2-40B4-BE49-F238E27FC236}">
                <a16:creationId xmlns:a16="http://schemas.microsoft.com/office/drawing/2014/main" id="{A35ACC13-4F9A-3691-17D5-2DD55358E7B2}"/>
              </a:ext>
            </a:extLst>
          </p:cNvPr>
          <p:cNvSpPr txBox="1"/>
          <p:nvPr/>
        </p:nvSpPr>
        <p:spPr>
          <a:xfrm>
            <a:off x="347245" y="3888384"/>
            <a:ext cx="3877518" cy="1723508"/>
          </a:xfrm>
          <a:prstGeom prst="rect">
            <a:avLst/>
          </a:prstGeom>
          <a:solidFill>
            <a:srgbClr val="1C4927"/>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u="none" strike="noStrike" cap="none" dirty="0">
                <a:solidFill>
                  <a:srgbClr val="FFC000"/>
                </a:solidFill>
                <a:latin typeface="Calibri"/>
                <a:ea typeface="Calibri"/>
                <a:cs typeface="Calibri"/>
                <a:sym typeface="Calibri"/>
              </a:rPr>
              <a:t>515</a:t>
            </a:r>
            <a:r>
              <a:rPr lang="en-GB" sz="2000" b="1" u="none" strike="noStrike" cap="none" noProof="0" dirty="0">
                <a:solidFill>
                  <a:srgbClr val="FFC000"/>
                </a:solidFill>
                <a:latin typeface="Calibri"/>
                <a:ea typeface="Calibri"/>
                <a:cs typeface="Calibri"/>
                <a:sym typeface="Calibri"/>
              </a:rPr>
              <a:t> Data and Service Providers</a:t>
            </a:r>
            <a:endParaRPr lang="en-GB" noProof="0" dirty="0"/>
          </a:p>
          <a:p>
            <a:pPr marL="0" marR="0" lvl="0" indent="0" algn="ctr" rtl="0">
              <a:spcBef>
                <a:spcPts val="0"/>
              </a:spcBef>
              <a:spcAft>
                <a:spcPts val="0"/>
              </a:spcAft>
              <a:buNone/>
            </a:pPr>
            <a:r>
              <a:rPr lang="en-GB" sz="2000" b="1" noProof="0" dirty="0">
                <a:solidFill>
                  <a:srgbClr val="FFC000"/>
                </a:solidFill>
                <a:latin typeface="Calibri"/>
                <a:ea typeface="Calibri"/>
                <a:cs typeface="Calibri"/>
                <a:sym typeface="Calibri"/>
              </a:rPr>
              <a:t>172 </a:t>
            </a:r>
            <a:r>
              <a:rPr lang="en-GB" sz="2000" b="1" u="none" strike="noStrike" cap="none" noProof="0" dirty="0">
                <a:solidFill>
                  <a:srgbClr val="FFC000"/>
                </a:solidFill>
                <a:latin typeface="Calibri"/>
                <a:ea typeface="Calibri"/>
                <a:cs typeface="Calibri"/>
                <a:sym typeface="Calibri"/>
              </a:rPr>
              <a:t>Research </a:t>
            </a:r>
            <a:r>
              <a:rPr lang="en-GB" sz="2000" b="1" noProof="0" dirty="0">
                <a:solidFill>
                  <a:srgbClr val="FFC000"/>
                </a:solidFill>
                <a:latin typeface="Calibri"/>
                <a:ea typeface="Calibri"/>
                <a:cs typeface="Calibri"/>
                <a:sym typeface="Calibri"/>
              </a:rPr>
              <a:t>O</a:t>
            </a:r>
            <a:r>
              <a:rPr lang="en-GB" sz="2000" b="1" u="none" strike="noStrike" cap="none" noProof="0" dirty="0">
                <a:solidFill>
                  <a:srgbClr val="FFC000"/>
                </a:solidFill>
                <a:latin typeface="Calibri"/>
                <a:ea typeface="Calibri"/>
                <a:cs typeface="Calibri"/>
                <a:sym typeface="Calibri"/>
              </a:rPr>
              <a:t>rganisations </a:t>
            </a:r>
            <a:endParaRPr lang="en-GB" noProof="0" dirty="0"/>
          </a:p>
          <a:p>
            <a:pPr marL="0" marR="0" lvl="0" indent="0" algn="ctr" rtl="0">
              <a:lnSpc>
                <a:spcPct val="115000"/>
              </a:lnSpc>
              <a:spcBef>
                <a:spcPts val="0"/>
              </a:spcBef>
              <a:spcAft>
                <a:spcPts val="0"/>
              </a:spcAft>
              <a:buClr>
                <a:schemeClr val="dk1"/>
              </a:buClr>
              <a:buSzPts val="1100"/>
              <a:buFont typeface="Arial"/>
              <a:buNone/>
            </a:pPr>
            <a:r>
              <a:rPr lang="en-GB" sz="2000" b="1" u="none" strike="noStrike" cap="none" noProof="0" dirty="0">
                <a:solidFill>
                  <a:srgbClr val="FFC000"/>
                </a:solidFill>
                <a:latin typeface="Calibri"/>
                <a:ea typeface="Calibri"/>
                <a:cs typeface="Calibri"/>
                <a:sym typeface="Calibri"/>
              </a:rPr>
              <a:t>26 European Countries</a:t>
            </a:r>
          </a:p>
          <a:p>
            <a:pPr marL="0" marR="0" lvl="0" indent="0" algn="ctr" rtl="0">
              <a:lnSpc>
                <a:spcPct val="115000"/>
              </a:lnSpc>
              <a:spcBef>
                <a:spcPts val="0"/>
              </a:spcBef>
              <a:spcAft>
                <a:spcPts val="0"/>
              </a:spcAft>
              <a:buClr>
                <a:schemeClr val="dk1"/>
              </a:buClr>
              <a:buSzPts val="1100"/>
              <a:buFont typeface="Arial"/>
              <a:buNone/>
            </a:pPr>
            <a:r>
              <a:rPr lang="en-GB" sz="2000" b="1" i="0" u="none" strike="noStrike" cap="none" dirty="0">
                <a:solidFill>
                  <a:srgbClr val="FFC000"/>
                </a:solidFill>
                <a:latin typeface="Calibri"/>
                <a:ea typeface="Calibri"/>
                <a:cs typeface="Calibri"/>
                <a:sym typeface="Calibri"/>
              </a:rPr>
              <a:t>10+ Scientific communities</a:t>
            </a:r>
          </a:p>
          <a:p>
            <a:pPr marL="0" marR="0" lvl="0" indent="0" algn="ctr" rtl="0">
              <a:spcBef>
                <a:spcPts val="0"/>
              </a:spcBef>
              <a:spcAft>
                <a:spcPts val="0"/>
              </a:spcAft>
              <a:buNone/>
            </a:pPr>
            <a:r>
              <a:rPr lang="en-GB" sz="2000" b="1" noProof="0" dirty="0">
                <a:solidFill>
                  <a:srgbClr val="FFC000"/>
                </a:solidFill>
                <a:latin typeface="Calibri"/>
                <a:ea typeface="Calibri"/>
                <a:cs typeface="Calibri"/>
                <a:sym typeface="Calibri"/>
              </a:rPr>
              <a:t>5 International Organizations</a:t>
            </a:r>
          </a:p>
        </p:txBody>
      </p:sp>
      <p:sp>
        <p:nvSpPr>
          <p:cNvPr id="6" name="Google Shape;152;p4">
            <a:extLst>
              <a:ext uri="{FF2B5EF4-FFF2-40B4-BE49-F238E27FC236}">
                <a16:creationId xmlns:a16="http://schemas.microsoft.com/office/drawing/2014/main" id="{981D6145-ECB3-54DD-F3C8-3E674861E4D4}"/>
              </a:ext>
            </a:extLst>
          </p:cNvPr>
          <p:cNvSpPr txBox="1"/>
          <p:nvPr/>
        </p:nvSpPr>
        <p:spPr>
          <a:xfrm>
            <a:off x="4324379" y="1041315"/>
            <a:ext cx="7420760" cy="5160090"/>
          </a:xfrm>
          <a:prstGeom prst="rect">
            <a:avLst/>
          </a:prstGeom>
          <a:noFill/>
          <a:ln>
            <a:noFill/>
          </a:ln>
        </p:spPr>
        <p:txBody>
          <a:bodyPr spcFirstLastPara="1" wrap="square" lIns="91425" tIns="45700" rIns="91425" bIns="45700" anchor="t" anchorCtr="0">
            <a:spAutoFit/>
          </a:bodyPr>
          <a:lstStyle/>
          <a:p>
            <a:pPr marL="173038" marR="0" lvl="0" indent="-173038" rtl="0">
              <a:lnSpc>
                <a:spcPct val="114000"/>
              </a:lnSpc>
              <a:spcBef>
                <a:spcPts val="1800"/>
              </a:spcBef>
              <a:spcAft>
                <a:spcPts val="0"/>
              </a:spcAft>
              <a:buClr>
                <a:schemeClr val="dk1"/>
              </a:buClr>
              <a:buSzPts val="2000"/>
              <a:buFont typeface="Arial"/>
              <a:buChar char="•"/>
            </a:pPr>
            <a:r>
              <a:rPr lang="en-GB" sz="2200" b="1" noProof="0" dirty="0">
                <a:solidFill>
                  <a:schemeClr val="dk1"/>
                </a:solidFill>
                <a:latin typeface="Calibri" panose="020F0502020204030204" pitchFamily="34" charset="0"/>
                <a:ea typeface="Calibri"/>
                <a:cs typeface="Calibri" panose="020F0502020204030204" pitchFamily="34" charset="0"/>
                <a:sym typeface="Calibri"/>
              </a:rPr>
              <a:t>Designed and established as the </a:t>
            </a: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only</a:t>
            </a:r>
            <a:r>
              <a:rPr lang="en-GB" sz="2200" b="1" noProof="0" dirty="0">
                <a:solidFill>
                  <a:schemeClr val="dk1"/>
                </a:solidFill>
                <a:latin typeface="Calibri" panose="020F0502020204030204" pitchFamily="34" charset="0"/>
                <a:ea typeface="Calibri"/>
                <a:cs typeface="Calibri" panose="020F0502020204030204" pitchFamily="34" charset="0"/>
                <a:sym typeface="Calibri"/>
              </a:rPr>
              <a:t> European Research Infrastructure for </a:t>
            </a: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solid Earth science </a:t>
            </a:r>
            <a:r>
              <a:rPr lang="en-GB" sz="2200" b="1" noProof="0" dirty="0">
                <a:solidFill>
                  <a:schemeClr val="tx1"/>
                </a:solidFill>
                <a:latin typeface="Calibri" panose="020F0502020204030204" pitchFamily="34" charset="0"/>
                <a:ea typeface="Calibri"/>
                <a:cs typeface="Calibri" panose="020F0502020204030204" pitchFamily="34" charset="0"/>
                <a:sym typeface="Calibri"/>
              </a:rPr>
              <a:t>(operated by an ERIC)</a:t>
            </a:r>
            <a:endParaRPr lang="en-GB" sz="2200" noProof="0" dirty="0">
              <a:solidFill>
                <a:schemeClr val="tx1"/>
              </a:solidFill>
              <a:latin typeface="Calibri" panose="020F0502020204030204" pitchFamily="34" charset="0"/>
              <a:cs typeface="Calibri" panose="020F0502020204030204" pitchFamily="34" charset="0"/>
            </a:endParaRPr>
          </a:p>
          <a:p>
            <a:pPr marL="173038" marR="0" lvl="0" indent="-173038" rtl="0">
              <a:lnSpc>
                <a:spcPct val="114000"/>
              </a:lnSpc>
              <a:spcBef>
                <a:spcPts val="1800"/>
              </a:spcBef>
              <a:spcAft>
                <a:spcPts val="0"/>
              </a:spcAft>
              <a:buClr>
                <a:schemeClr val="dk1"/>
              </a:buClr>
              <a:buSzPts val="2000"/>
              <a:buFont typeface="Arial"/>
              <a:buChar char="•"/>
            </a:pPr>
            <a:r>
              <a:rPr lang="en-GB" sz="2200" b="1" noProof="0" dirty="0">
                <a:solidFill>
                  <a:schemeClr val="dk1"/>
                </a:solidFill>
                <a:latin typeface="Calibri" panose="020F0502020204030204" pitchFamily="34" charset="0"/>
                <a:ea typeface="Calibri"/>
                <a:cs typeface="Calibri" panose="020F0502020204030204" pitchFamily="34" charset="0"/>
                <a:sym typeface="Calibri"/>
              </a:rPr>
              <a:t>Brings together European Countries and </a:t>
            </a:r>
            <a:r>
              <a:rPr lang="en-GB" sz="2200" b="1" noProof="0" dirty="0">
                <a:solidFill>
                  <a:srgbClr val="000000"/>
                </a:solidFill>
                <a:latin typeface="Calibri" panose="020F0502020204030204" pitchFamily="34" charset="0"/>
                <a:ea typeface="Calibri"/>
                <a:cs typeface="Calibri" panose="020F0502020204030204" pitchFamily="34" charset="0"/>
                <a:sym typeface="Calibri"/>
              </a:rPr>
              <a:t>aggregates research communities around the paradigm of </a:t>
            </a: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Open Science </a:t>
            </a:r>
            <a:endParaRPr lang="en-GB" sz="2200" noProof="0" dirty="0">
              <a:solidFill>
                <a:schemeClr val="accent2"/>
              </a:solidFill>
              <a:latin typeface="Calibri" panose="020F0502020204030204" pitchFamily="34" charset="0"/>
              <a:cs typeface="Calibri" panose="020F0502020204030204" pitchFamily="34" charset="0"/>
            </a:endParaRPr>
          </a:p>
          <a:p>
            <a:pPr marL="173038" marR="0" lvl="0" indent="-173038" rtl="0">
              <a:spcBef>
                <a:spcPts val="1800"/>
              </a:spcBef>
              <a:spcAft>
                <a:spcPts val="0"/>
              </a:spcAft>
              <a:buClr>
                <a:schemeClr val="dk1"/>
              </a:buClr>
              <a:buSzPts val="2000"/>
              <a:buFont typeface="Arial"/>
              <a:buChar char="•"/>
            </a:pPr>
            <a:r>
              <a:rPr lang="en-GB" sz="2200" b="1" noProof="0" dirty="0">
                <a:solidFill>
                  <a:schemeClr val="dk1"/>
                </a:solidFill>
                <a:latin typeface="Calibri" panose="020F0502020204030204" pitchFamily="34" charset="0"/>
                <a:ea typeface="Calibri"/>
                <a:cs typeface="Calibri" panose="020F0502020204030204" pitchFamily="34" charset="0"/>
                <a:sym typeface="Calibri"/>
              </a:rPr>
              <a:t>Integrate the fragmented scientific</a:t>
            </a: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 Data</a:t>
            </a:r>
            <a:r>
              <a:rPr lang="en-GB" sz="2200" b="1" noProof="0" dirty="0">
                <a:solidFill>
                  <a:srgbClr val="1C6294"/>
                </a:solidFill>
                <a:latin typeface="Calibri" panose="020F0502020204030204" pitchFamily="34" charset="0"/>
                <a:ea typeface="Calibri"/>
                <a:cs typeface="Calibri" panose="020F0502020204030204" pitchFamily="34" charset="0"/>
                <a:sym typeface="Calibri"/>
              </a:rPr>
              <a:t> </a:t>
            </a:r>
            <a:r>
              <a:rPr lang="en-GB" sz="2200" b="1" noProof="0" dirty="0">
                <a:solidFill>
                  <a:schemeClr val="dk1"/>
                </a:solidFill>
                <a:latin typeface="Calibri" panose="020F0502020204030204" pitchFamily="34" charset="0"/>
                <a:ea typeface="Calibri"/>
                <a:cs typeface="Calibri" panose="020F0502020204030204" pitchFamily="34" charset="0"/>
                <a:sym typeface="Calibri"/>
              </a:rPr>
              <a:t>generated across Europe and across disciplines making them </a:t>
            </a: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universally accessible </a:t>
            </a:r>
            <a:r>
              <a:rPr lang="en-GB" sz="2200" b="1" noProof="0" dirty="0">
                <a:solidFill>
                  <a:schemeClr val="dk1"/>
                </a:solidFill>
                <a:latin typeface="Calibri" panose="020F0502020204030204" pitchFamily="34" charset="0"/>
                <a:ea typeface="Calibri"/>
                <a:cs typeface="Calibri" panose="020F0502020204030204" pitchFamily="34" charset="0"/>
                <a:sym typeface="Calibri"/>
              </a:rPr>
              <a:t>(EPOS Platform)</a:t>
            </a:r>
          </a:p>
          <a:p>
            <a:pPr marL="173038" marR="0" lvl="0" indent="-173038" rtl="0">
              <a:spcBef>
                <a:spcPts val="1800"/>
              </a:spcBef>
              <a:spcAft>
                <a:spcPts val="0"/>
              </a:spcAft>
              <a:buClr>
                <a:srgbClr val="0332FF"/>
              </a:buClr>
              <a:buSzPts val="2000"/>
              <a:buFont typeface="Arial"/>
              <a:buChar char="•"/>
            </a:pP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Enable excellent science </a:t>
            </a:r>
            <a:endParaRPr lang="en-GB" sz="2200" noProof="0" dirty="0">
              <a:solidFill>
                <a:schemeClr val="accent2"/>
              </a:solidFill>
              <a:latin typeface="Calibri" panose="020F0502020204030204" pitchFamily="34" charset="0"/>
              <a:cs typeface="Calibri" panose="020F0502020204030204" pitchFamily="34" charset="0"/>
            </a:endParaRPr>
          </a:p>
          <a:p>
            <a:pPr marL="173038" marR="0" lvl="0" indent="-173038" rtl="0">
              <a:spcBef>
                <a:spcPts val="1800"/>
              </a:spcBef>
              <a:spcAft>
                <a:spcPts val="0"/>
              </a:spcAft>
              <a:buClr>
                <a:schemeClr val="dk1"/>
              </a:buClr>
              <a:buSzPts val="2000"/>
              <a:buFont typeface="Arial"/>
              <a:buChar char="•"/>
            </a:pPr>
            <a:r>
              <a:rPr lang="en-GB" sz="2200" b="1" noProof="0" dirty="0">
                <a:solidFill>
                  <a:schemeClr val="dk1"/>
                </a:solidFill>
                <a:latin typeface="Calibri" panose="020F0502020204030204" pitchFamily="34" charset="0"/>
                <a:ea typeface="Calibri"/>
                <a:cs typeface="Calibri" panose="020F0502020204030204" pitchFamily="34" charset="0"/>
                <a:sym typeface="Calibri"/>
              </a:rPr>
              <a:t>Support scientists in developing tool for </a:t>
            </a:r>
            <a:r>
              <a:rPr lang="en-GB" sz="2200" b="1" noProof="0" dirty="0">
                <a:solidFill>
                  <a:schemeClr val="accent2"/>
                </a:solidFill>
                <a:latin typeface="Calibri" panose="020F0502020204030204" pitchFamily="34" charset="0"/>
                <a:ea typeface="Calibri"/>
                <a:cs typeface="Calibri" panose="020F0502020204030204" pitchFamily="34" charset="0"/>
                <a:sym typeface="Calibri"/>
              </a:rPr>
              <a:t>societal safety </a:t>
            </a:r>
            <a:r>
              <a:rPr lang="en-GB" sz="2200" b="1" noProof="0" dirty="0">
                <a:solidFill>
                  <a:schemeClr val="dk1"/>
                </a:solidFill>
                <a:latin typeface="Calibri" panose="020F0502020204030204" pitchFamily="34" charset="0"/>
                <a:ea typeface="Calibri"/>
                <a:cs typeface="Calibri" panose="020F0502020204030204" pitchFamily="34" charset="0"/>
                <a:sym typeface="Calibri"/>
              </a:rPr>
              <a:t>against natural and anthropogenic hazards and addressing </a:t>
            </a:r>
            <a:r>
              <a:rPr lang="en-GB" sz="2200" b="1" noProof="0" dirty="0">
                <a:solidFill>
                  <a:schemeClr val="accent2"/>
                </a:solidFill>
                <a:latin typeface="Calibri" panose="020F0502020204030204" pitchFamily="34" charset="0"/>
                <a:cs typeface="Calibri" panose="020F0502020204030204" pitchFamily="34" charset="0"/>
                <a:sym typeface="Calibri"/>
              </a:rPr>
              <a:t>global challenges</a:t>
            </a:r>
          </a:p>
        </p:txBody>
      </p:sp>
      <p:sp>
        <p:nvSpPr>
          <p:cNvPr id="7" name="Google Shape;153;p4">
            <a:extLst>
              <a:ext uri="{FF2B5EF4-FFF2-40B4-BE49-F238E27FC236}">
                <a16:creationId xmlns:a16="http://schemas.microsoft.com/office/drawing/2014/main" id="{572909A0-4660-5EFF-B06A-592651A88A57}"/>
              </a:ext>
            </a:extLst>
          </p:cNvPr>
          <p:cNvSpPr txBox="1"/>
          <p:nvPr/>
        </p:nvSpPr>
        <p:spPr>
          <a:xfrm>
            <a:off x="623888" y="269303"/>
            <a:ext cx="10909299" cy="42280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3000" b="1" dirty="0">
                <a:solidFill>
                  <a:srgbClr val="385623"/>
                </a:solidFill>
                <a:latin typeface="Calibri"/>
                <a:cs typeface="Calibri"/>
                <a:sym typeface="Calibri"/>
              </a:rPr>
              <a:t>EPOS</a:t>
            </a:r>
            <a:r>
              <a:rPr lang="en-GB" sz="3000" b="1" i="0" u="none" strike="noStrike" cap="none" noProof="0" dirty="0">
                <a:solidFill>
                  <a:srgbClr val="385623"/>
                </a:solidFill>
                <a:latin typeface="Calibri"/>
                <a:ea typeface="Calibri"/>
                <a:cs typeface="Calibri"/>
                <a:sym typeface="Calibri"/>
              </a:rPr>
              <a:t> - European Plate Observing System</a:t>
            </a:r>
            <a:endParaRPr lang="en-GB" noProof="0" dirty="0"/>
          </a:p>
        </p:txBody>
      </p:sp>
      <p:sp>
        <p:nvSpPr>
          <p:cNvPr id="8" name="CasellaDiTesto 3">
            <a:extLst>
              <a:ext uri="{FF2B5EF4-FFF2-40B4-BE49-F238E27FC236}">
                <a16:creationId xmlns:a16="http://schemas.microsoft.com/office/drawing/2014/main" id="{1E5E4D4F-0292-A35E-982F-C6401ADF3278}"/>
              </a:ext>
            </a:extLst>
          </p:cNvPr>
          <p:cNvSpPr txBox="1"/>
          <p:nvPr/>
        </p:nvSpPr>
        <p:spPr>
          <a:xfrm>
            <a:off x="347243" y="5632416"/>
            <a:ext cx="3877519" cy="400110"/>
          </a:xfrm>
          <a:prstGeom prst="rect">
            <a:avLst/>
          </a:prstGeom>
          <a:solidFill>
            <a:srgbClr val="107538"/>
          </a:solidFill>
        </p:spPr>
        <p:txBody>
          <a:bodyPr wrap="square">
            <a:spAutoFit/>
          </a:bodyPr>
          <a:lstStyle/>
          <a:p>
            <a:pPr algn="ctr"/>
            <a:r>
              <a:rPr lang="en-GB" sz="2000" b="1" i="1" dirty="0">
                <a:solidFill>
                  <a:srgbClr val="FFC000"/>
                </a:solidFill>
                <a:latin typeface="Calibri"/>
                <a:cs typeface="Calibri"/>
                <a:sym typeface="Calibri"/>
              </a:rPr>
              <a:t>ORFEUS, EMSC, EGS, ESA, EUREF</a:t>
            </a:r>
          </a:p>
        </p:txBody>
      </p:sp>
    </p:spTree>
    <p:extLst>
      <p:ext uri="{BB962C8B-B14F-4D97-AF65-F5344CB8AC3E}">
        <p14:creationId xmlns:p14="http://schemas.microsoft.com/office/powerpoint/2010/main" val="535228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527F-3E30-F902-856D-971540F1E059}"/>
            </a:ext>
          </a:extLst>
        </p:cNvPr>
        <p:cNvGrpSpPr/>
        <p:nvPr/>
      </p:nvGrpSpPr>
      <p:grpSpPr>
        <a:xfrm>
          <a:off x="0" y="0"/>
          <a:ext cx="0" cy="0"/>
          <a:chOff x="0" y="0"/>
          <a:chExt cx="0" cy="0"/>
        </a:xfrm>
      </p:grpSpPr>
      <p:pic>
        <p:nvPicPr>
          <p:cNvPr id="4" name="Google Shape;104;p4">
            <a:extLst>
              <a:ext uri="{FF2B5EF4-FFF2-40B4-BE49-F238E27FC236}">
                <a16:creationId xmlns:a16="http://schemas.microsoft.com/office/drawing/2014/main" id="{FA85F727-092D-5FE9-B2B3-11C94537008B}"/>
              </a:ext>
            </a:extLst>
          </p:cNvPr>
          <p:cNvPicPr preferRelativeResize="0"/>
          <p:nvPr/>
        </p:nvPicPr>
        <p:blipFill rotWithShape="1">
          <a:blip r:embed="rId3">
            <a:alphaModFix/>
          </a:blip>
          <a:srcRect/>
          <a:stretch/>
        </p:blipFill>
        <p:spPr>
          <a:xfrm>
            <a:off x="403541" y="1314887"/>
            <a:ext cx="11176574" cy="5600988"/>
          </a:xfrm>
          <a:prstGeom prst="rect">
            <a:avLst/>
          </a:prstGeom>
          <a:noFill/>
          <a:ln>
            <a:noFill/>
          </a:ln>
        </p:spPr>
      </p:pic>
      <p:sp>
        <p:nvSpPr>
          <p:cNvPr id="5" name="CasellaDiTesto 3">
            <a:extLst>
              <a:ext uri="{FF2B5EF4-FFF2-40B4-BE49-F238E27FC236}">
                <a16:creationId xmlns:a16="http://schemas.microsoft.com/office/drawing/2014/main" id="{ACA5FC12-A72A-1B09-FB63-A019CAA2F13E}"/>
              </a:ext>
            </a:extLst>
          </p:cNvPr>
          <p:cNvSpPr txBox="1"/>
          <p:nvPr/>
        </p:nvSpPr>
        <p:spPr>
          <a:xfrm>
            <a:off x="1611581" y="208034"/>
            <a:ext cx="8968838" cy="584775"/>
          </a:xfrm>
          <a:prstGeom prst="rect">
            <a:avLst/>
          </a:prstGeom>
          <a:noFill/>
          <a:ln>
            <a:noFill/>
          </a:ln>
        </p:spPr>
        <p:txBody>
          <a:bodyPr spcFirstLastPara="1" wrap="square" lIns="91425" tIns="45700" rIns="91425" bIns="45700" anchor="ctr" anchorCtr="0">
            <a:noAutofit/>
          </a:bodyPr>
          <a:lstStyle>
            <a:defPPr>
              <a:defRPr lang="it-IT"/>
            </a:defPPr>
            <a:lvl1pPr marR="0" lvl="0" indent="0" algn="ctr">
              <a:lnSpc>
                <a:spcPct val="100000"/>
              </a:lnSpc>
              <a:spcBef>
                <a:spcPts val="0"/>
              </a:spcBef>
              <a:spcAft>
                <a:spcPts val="0"/>
              </a:spcAft>
              <a:buClr>
                <a:srgbClr val="000000"/>
              </a:buClr>
              <a:buSzPts val="2800"/>
              <a:buFont typeface="Arial"/>
              <a:buNone/>
              <a:defRPr sz="3000" b="1">
                <a:solidFill>
                  <a:srgbClr val="385623"/>
                </a:solidFill>
                <a:latin typeface="Calibri"/>
                <a:cs typeface="Calibri"/>
              </a:defRPr>
            </a:lvl1pPr>
          </a:lstStyle>
          <a:p>
            <a:r>
              <a:rPr lang="en-GB" dirty="0">
                <a:sym typeface="Calibri"/>
              </a:rPr>
              <a:t>A long journey…</a:t>
            </a:r>
          </a:p>
        </p:txBody>
      </p:sp>
    </p:spTree>
    <p:extLst>
      <p:ext uri="{BB962C8B-B14F-4D97-AF65-F5344CB8AC3E}">
        <p14:creationId xmlns:p14="http://schemas.microsoft.com/office/powerpoint/2010/main" val="1982434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11" name="Google Shape;82;p4">
            <a:extLst>
              <a:ext uri="{FF2B5EF4-FFF2-40B4-BE49-F238E27FC236}">
                <a16:creationId xmlns:a16="http://schemas.microsoft.com/office/drawing/2014/main" id="{00BC96D0-0FD4-D44E-9393-A3EFEEF267BD}"/>
              </a:ext>
            </a:extLst>
          </p:cNvPr>
          <p:cNvSpPr txBox="1"/>
          <p:nvPr/>
        </p:nvSpPr>
        <p:spPr>
          <a:xfrm>
            <a:off x="3624099" y="5580363"/>
            <a:ext cx="7909089" cy="58473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385623"/>
              </a:buClr>
              <a:buSzPts val="1000"/>
              <a:buFont typeface="Calibri"/>
              <a:buNone/>
            </a:pPr>
            <a:r>
              <a:rPr lang="en-GB" sz="1600" b="1" dirty="0">
                <a:solidFill>
                  <a:srgbClr val="385623"/>
                </a:solidFill>
                <a:latin typeface="Calibri"/>
                <a:ea typeface="Calibri"/>
                <a:cs typeface="Calibri"/>
                <a:sym typeface="Calibri"/>
              </a:rPr>
              <a:t>In green country members (dark) and observers (light) of the ERIC </a:t>
            </a:r>
            <a:endParaRPr sz="1600" dirty="0"/>
          </a:p>
          <a:p>
            <a:pPr marL="0" marR="0" lvl="0" indent="0" algn="r" rtl="0">
              <a:spcBef>
                <a:spcPts val="0"/>
              </a:spcBef>
              <a:spcAft>
                <a:spcPts val="0"/>
              </a:spcAft>
              <a:buClr>
                <a:srgbClr val="C00000"/>
              </a:buClr>
              <a:buSzPts val="1000"/>
              <a:buFont typeface="Calibri"/>
              <a:buNone/>
            </a:pPr>
            <a:r>
              <a:rPr lang="en-GB" sz="1600" b="1" dirty="0">
                <a:solidFill>
                  <a:srgbClr val="C00000"/>
                </a:solidFill>
                <a:latin typeface="Calibri"/>
                <a:ea typeface="Calibri"/>
                <a:cs typeface="Calibri"/>
                <a:sym typeface="Calibri"/>
              </a:rPr>
              <a:t>In red, countries not in the ERIC, but still participating to the EPOS Delivery Framework</a:t>
            </a:r>
          </a:p>
        </p:txBody>
      </p:sp>
      <p:grpSp>
        <p:nvGrpSpPr>
          <p:cNvPr id="2" name="Gruppo 1">
            <a:extLst>
              <a:ext uri="{FF2B5EF4-FFF2-40B4-BE49-F238E27FC236}">
                <a16:creationId xmlns:a16="http://schemas.microsoft.com/office/drawing/2014/main" id="{40499CA6-9504-9BC8-8ABB-A43AFFF5820B}"/>
              </a:ext>
            </a:extLst>
          </p:cNvPr>
          <p:cNvGrpSpPr/>
          <p:nvPr/>
        </p:nvGrpSpPr>
        <p:grpSpPr>
          <a:xfrm>
            <a:off x="6473859" y="836217"/>
            <a:ext cx="4872901" cy="4755038"/>
            <a:chOff x="6593306" y="743484"/>
            <a:chExt cx="5551571" cy="5371032"/>
          </a:xfrm>
        </p:grpSpPr>
        <p:pic>
          <p:nvPicPr>
            <p:cNvPr id="4" name="Immagine 3">
              <a:extLst>
                <a:ext uri="{FF2B5EF4-FFF2-40B4-BE49-F238E27FC236}">
                  <a16:creationId xmlns:a16="http://schemas.microsoft.com/office/drawing/2014/main" id="{4AB3BB1A-A4E2-C02D-4396-C5C0C4BC70EC}"/>
                </a:ext>
              </a:extLst>
            </p:cNvPr>
            <p:cNvPicPr>
              <a:picLocks noChangeAspect="1"/>
            </p:cNvPicPr>
            <p:nvPr/>
          </p:nvPicPr>
          <p:blipFill>
            <a:blip r:embed="rId3"/>
            <a:stretch>
              <a:fillRect/>
            </a:stretch>
          </p:blipFill>
          <p:spPr>
            <a:xfrm>
              <a:off x="6593306" y="743484"/>
              <a:ext cx="5551571" cy="5371032"/>
            </a:xfrm>
            <a:prstGeom prst="rect">
              <a:avLst/>
            </a:prstGeom>
          </p:spPr>
        </p:pic>
        <p:sp>
          <p:nvSpPr>
            <p:cNvPr id="5" name="Rettangolo 4">
              <a:extLst>
                <a:ext uri="{FF2B5EF4-FFF2-40B4-BE49-F238E27FC236}">
                  <a16:creationId xmlns:a16="http://schemas.microsoft.com/office/drawing/2014/main" id="{EE2712BC-16FE-91C3-22F5-EDEFBA8348F1}"/>
                </a:ext>
              </a:extLst>
            </p:cNvPr>
            <p:cNvSpPr/>
            <p:nvPr/>
          </p:nvSpPr>
          <p:spPr>
            <a:xfrm>
              <a:off x="10762938" y="1311639"/>
              <a:ext cx="187377" cy="104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ttangolo 5">
              <a:extLst>
                <a:ext uri="{FF2B5EF4-FFF2-40B4-BE49-F238E27FC236}">
                  <a16:creationId xmlns:a16="http://schemas.microsoft.com/office/drawing/2014/main" id="{2454BA12-99BD-3C12-541F-CD737C91D02A}"/>
                </a:ext>
              </a:extLst>
            </p:cNvPr>
            <p:cNvSpPr/>
            <p:nvPr/>
          </p:nvSpPr>
          <p:spPr>
            <a:xfrm>
              <a:off x="10951058" y="1464039"/>
              <a:ext cx="187377" cy="1049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ttangolo 6">
              <a:extLst>
                <a:ext uri="{FF2B5EF4-FFF2-40B4-BE49-F238E27FC236}">
                  <a16:creationId xmlns:a16="http://schemas.microsoft.com/office/drawing/2014/main" id="{78E11A23-D658-569F-21AA-BED587FEB37F}"/>
                </a:ext>
              </a:extLst>
            </p:cNvPr>
            <p:cNvSpPr/>
            <p:nvPr/>
          </p:nvSpPr>
          <p:spPr>
            <a:xfrm flipV="1">
              <a:off x="10222854" y="5708497"/>
              <a:ext cx="826957" cy="334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3" name="Google Shape;83;p4"/>
          <p:cNvSpPr/>
          <p:nvPr/>
        </p:nvSpPr>
        <p:spPr>
          <a:xfrm>
            <a:off x="623888" y="1266745"/>
            <a:ext cx="6463439" cy="4431942"/>
          </a:xfrm>
          <a:prstGeom prst="rect">
            <a:avLst/>
          </a:prstGeom>
          <a:noFill/>
          <a:ln>
            <a:noFill/>
          </a:ln>
        </p:spPr>
        <p:txBody>
          <a:bodyPr spcFirstLastPara="1" wrap="square" lIns="91425" tIns="45700" rIns="91425" bIns="45700" anchor="t" anchorCtr="0">
            <a:spAutoFit/>
          </a:bodyPr>
          <a:lstStyle/>
          <a:p>
            <a:pPr marL="285750" indent="-147638">
              <a:spcBef>
                <a:spcPts val="1200"/>
              </a:spcBef>
              <a:spcAft>
                <a:spcPts val="600"/>
              </a:spcAft>
              <a:buClr>
                <a:schemeClr val="dk1"/>
              </a:buClr>
              <a:buSzPts val="1800"/>
              <a:buFont typeface="Arial"/>
              <a:buChar char="•"/>
            </a:pPr>
            <a:r>
              <a:rPr lang="en-GB" sz="2200" dirty="0">
                <a:solidFill>
                  <a:schemeClr val="dk1"/>
                </a:solidFill>
                <a:latin typeface="Calibri" panose="020F0502020204030204" pitchFamily="34" charset="0"/>
                <a:cs typeface="Calibri" panose="020F0502020204030204" pitchFamily="34" charset="0"/>
              </a:rPr>
              <a:t>Operated by </a:t>
            </a:r>
            <a:r>
              <a:rPr lang="en-GB" sz="2200" dirty="0">
                <a:solidFill>
                  <a:schemeClr val="dk1"/>
                </a:solidFill>
                <a:latin typeface="Calibri" panose="020F0502020204030204" pitchFamily="34" charset="0"/>
                <a:cs typeface="Calibri" panose="020F0502020204030204" pitchFamily="34" charset="0"/>
                <a:hlinkClick r:id="rId4"/>
              </a:rPr>
              <a:t>an ERIC joined by 20 countries</a:t>
            </a:r>
            <a:endParaRPr sz="2200" dirty="0">
              <a:solidFill>
                <a:schemeClr val="dk1"/>
              </a:solidFill>
              <a:latin typeface="Calibri" panose="020F0502020204030204" pitchFamily="34" charset="0"/>
              <a:ea typeface="Calibri"/>
              <a:cs typeface="Calibri" panose="020F0502020204030204" pitchFamily="34" charset="0"/>
              <a:sym typeface="Calibri"/>
            </a:endParaRPr>
          </a:p>
          <a:p>
            <a:pPr marL="285750" marR="0" lvl="0" indent="-147638" algn="l" rtl="0">
              <a:spcBef>
                <a:spcPts val="1200"/>
              </a:spcBef>
              <a:spcAft>
                <a:spcPts val="600"/>
              </a:spcAft>
              <a:buClr>
                <a:schemeClr val="dk1"/>
              </a:buClr>
              <a:buSzPts val="1800"/>
              <a:buFont typeface="Arial"/>
              <a:buChar char="•"/>
            </a:pPr>
            <a:r>
              <a:rPr lang="en-GB" sz="2200" dirty="0">
                <a:solidFill>
                  <a:schemeClr val="dk1"/>
                </a:solidFill>
                <a:latin typeface="Calibri" panose="020F0502020204030204" pitchFamily="34" charset="0"/>
                <a:ea typeface="Calibri"/>
                <a:cs typeface="Calibri" panose="020F0502020204030204" pitchFamily="34" charset="0"/>
                <a:sym typeface="Calibri"/>
              </a:rPr>
              <a:t>The </a:t>
            </a:r>
            <a:r>
              <a:rPr lang="en-GB" sz="2200" b="1" dirty="0">
                <a:solidFill>
                  <a:schemeClr val="dk1"/>
                </a:solidFill>
                <a:latin typeface="Calibri" panose="020F0502020204030204" pitchFamily="34" charset="0"/>
                <a:ea typeface="Calibri"/>
                <a:cs typeface="Calibri" panose="020F0502020204030204" pitchFamily="34" charset="0"/>
                <a:sym typeface="Calibri"/>
              </a:rPr>
              <a:t>General Assembly</a:t>
            </a:r>
            <a:r>
              <a:rPr lang="en-GB" sz="2200" dirty="0">
                <a:solidFill>
                  <a:schemeClr val="dk1"/>
                </a:solidFill>
                <a:latin typeface="Calibri" panose="020F0502020204030204" pitchFamily="34" charset="0"/>
                <a:ea typeface="Calibri"/>
                <a:cs typeface="Calibri" panose="020F0502020204030204" pitchFamily="34" charset="0"/>
                <a:sym typeface="Calibri"/>
              </a:rPr>
              <a:t>, composed of ministry representatives of Members* is the decision body</a:t>
            </a:r>
            <a:endParaRPr sz="2200" b="1" dirty="0">
              <a:solidFill>
                <a:schemeClr val="dk1"/>
              </a:solidFill>
              <a:latin typeface="Calibri" panose="020F0502020204030204" pitchFamily="34" charset="0"/>
              <a:ea typeface="Calibri"/>
              <a:cs typeface="Calibri" panose="020F0502020204030204" pitchFamily="34" charset="0"/>
              <a:sym typeface="Calibri"/>
            </a:endParaRPr>
          </a:p>
          <a:p>
            <a:pPr marL="285750" marR="0" lvl="0" indent="-147638" algn="l" rtl="0">
              <a:spcBef>
                <a:spcPts val="1200"/>
              </a:spcBef>
              <a:spcAft>
                <a:spcPts val="600"/>
              </a:spcAft>
              <a:buClr>
                <a:schemeClr val="dk1"/>
              </a:buClr>
              <a:buSzPts val="1800"/>
              <a:buFont typeface="Arial"/>
              <a:buChar char="•"/>
            </a:pPr>
            <a:r>
              <a:rPr lang="en-GB" sz="2200" dirty="0">
                <a:solidFill>
                  <a:schemeClr val="dk1"/>
                </a:solidFill>
                <a:latin typeface="Calibri" panose="020F0502020204030204" pitchFamily="34" charset="0"/>
                <a:ea typeface="Calibri"/>
                <a:cs typeface="Calibri" panose="020F0502020204030204" pitchFamily="34" charset="0"/>
                <a:sym typeface="Calibri"/>
              </a:rPr>
              <a:t>The </a:t>
            </a:r>
            <a:r>
              <a:rPr lang="en-GB" sz="2200" b="1" dirty="0">
                <a:solidFill>
                  <a:schemeClr val="dk1"/>
                </a:solidFill>
                <a:latin typeface="Calibri" panose="020F0502020204030204" pitchFamily="34" charset="0"/>
                <a:ea typeface="Calibri"/>
                <a:cs typeface="Calibri" panose="020F0502020204030204" pitchFamily="34" charset="0"/>
                <a:sym typeface="Calibri"/>
              </a:rPr>
              <a:t>Legal Seat </a:t>
            </a:r>
            <a:r>
              <a:rPr lang="en-GB" sz="2200" dirty="0">
                <a:solidFill>
                  <a:schemeClr val="dk1"/>
                </a:solidFill>
                <a:latin typeface="Calibri" panose="020F0502020204030204" pitchFamily="34" charset="0"/>
                <a:ea typeface="Calibri"/>
                <a:cs typeface="Calibri" panose="020F0502020204030204" pitchFamily="34" charset="0"/>
                <a:sym typeface="Calibri"/>
              </a:rPr>
              <a:t>is in Italy (INGV, Rome)</a:t>
            </a:r>
            <a:endParaRPr sz="2200" dirty="0">
              <a:solidFill>
                <a:schemeClr val="dk1"/>
              </a:solidFill>
              <a:latin typeface="Calibri" panose="020F0502020204030204" pitchFamily="34" charset="0"/>
              <a:ea typeface="Calibri"/>
              <a:cs typeface="Calibri" panose="020F0502020204030204" pitchFamily="34" charset="0"/>
              <a:sym typeface="Calibri"/>
            </a:endParaRPr>
          </a:p>
          <a:p>
            <a:pPr marL="285750" marR="0" lvl="0" indent="-147638" algn="l" rtl="0">
              <a:spcBef>
                <a:spcPts val="1200"/>
              </a:spcBef>
              <a:spcAft>
                <a:spcPts val="600"/>
              </a:spcAft>
              <a:buClr>
                <a:schemeClr val="dk1"/>
              </a:buClr>
              <a:buSzPts val="1800"/>
              <a:buFont typeface="Arial"/>
              <a:buChar char="•"/>
            </a:pPr>
            <a:r>
              <a:rPr lang="en-GB" sz="2200" dirty="0">
                <a:solidFill>
                  <a:schemeClr val="dk1"/>
                </a:solidFill>
                <a:latin typeface="Calibri" panose="020F0502020204030204" pitchFamily="34" charset="0"/>
                <a:ea typeface="Calibri"/>
                <a:cs typeface="Calibri" panose="020F0502020204030204" pitchFamily="34" charset="0"/>
                <a:sym typeface="Calibri"/>
              </a:rPr>
              <a:t>Overall, EPOS ERIC </a:t>
            </a:r>
            <a:r>
              <a:rPr lang="en-GB" sz="2200" b="1" dirty="0">
                <a:solidFill>
                  <a:schemeClr val="dk1"/>
                </a:solidFill>
                <a:latin typeface="Calibri" panose="020F0502020204030204" pitchFamily="34" charset="0"/>
                <a:ea typeface="Calibri"/>
                <a:cs typeface="Calibri" panose="020F0502020204030204" pitchFamily="34" charset="0"/>
                <a:sym typeface="Calibri"/>
              </a:rPr>
              <a:t>ensures joint strategies </a:t>
            </a:r>
            <a:r>
              <a:rPr lang="en-GB" sz="2200" dirty="0">
                <a:solidFill>
                  <a:schemeClr val="dk1"/>
                </a:solidFill>
                <a:latin typeface="Calibri" panose="020F0502020204030204" pitchFamily="34" charset="0"/>
                <a:ea typeface="Calibri"/>
                <a:cs typeface="Calibri" panose="020F0502020204030204" pitchFamily="34" charset="0"/>
                <a:sym typeface="Calibri"/>
              </a:rPr>
              <a:t>to achieve </a:t>
            </a:r>
            <a:r>
              <a:rPr lang="en-GB" sz="2200" b="1" dirty="0">
                <a:solidFill>
                  <a:schemeClr val="dk1"/>
                </a:solidFill>
                <a:latin typeface="Calibri" panose="020F0502020204030204" pitchFamily="34" charset="0"/>
                <a:ea typeface="Calibri"/>
                <a:cs typeface="Calibri" panose="020F0502020204030204" pitchFamily="34" charset="0"/>
                <a:sym typeface="Calibri"/>
              </a:rPr>
              <a:t>scientific and technological innovation </a:t>
            </a:r>
            <a:r>
              <a:rPr lang="en-GB" sz="2200" dirty="0">
                <a:solidFill>
                  <a:schemeClr val="dk1"/>
                </a:solidFill>
                <a:latin typeface="Calibri" panose="020F0502020204030204" pitchFamily="34" charset="0"/>
                <a:ea typeface="Calibri"/>
                <a:cs typeface="Calibri" panose="020F0502020204030204" pitchFamily="34" charset="0"/>
                <a:sym typeface="Calibri"/>
              </a:rPr>
              <a:t>across all stakeholders involved, and tackles </a:t>
            </a:r>
            <a:r>
              <a:rPr lang="en-GB" sz="2200" b="1" dirty="0">
                <a:solidFill>
                  <a:schemeClr val="dk1"/>
                </a:solidFill>
                <a:latin typeface="Calibri" panose="020F0502020204030204" pitchFamily="34" charset="0"/>
                <a:ea typeface="Calibri"/>
                <a:cs typeface="Calibri" panose="020F0502020204030204" pitchFamily="34" charset="0"/>
                <a:sym typeface="Calibri"/>
              </a:rPr>
              <a:t>sustainability</a:t>
            </a:r>
            <a:r>
              <a:rPr lang="en-GB" sz="2200" dirty="0">
                <a:solidFill>
                  <a:schemeClr val="dk1"/>
                </a:solidFill>
                <a:latin typeface="Calibri" panose="020F0502020204030204" pitchFamily="34" charset="0"/>
                <a:ea typeface="Calibri"/>
                <a:cs typeface="Calibri" panose="020F0502020204030204" pitchFamily="34" charset="0"/>
                <a:sym typeface="Calibri"/>
              </a:rPr>
              <a:t> with harmonized approaches</a:t>
            </a:r>
          </a:p>
          <a:p>
            <a:pPr marL="138112" lvl="0">
              <a:spcBef>
                <a:spcPts val="600"/>
              </a:spcBef>
              <a:spcAft>
                <a:spcPts val="600"/>
              </a:spcAft>
              <a:buClr>
                <a:schemeClr val="dk1"/>
              </a:buClr>
              <a:buSzPts val="1800"/>
            </a:pPr>
            <a:r>
              <a:rPr lang="en-GB" dirty="0">
                <a:solidFill>
                  <a:schemeClr val="dk1"/>
                </a:solidFill>
                <a:latin typeface="Calibri" panose="020F0502020204030204" pitchFamily="34" charset="0"/>
                <a:ea typeface="Calibri"/>
                <a:cs typeface="Calibri" panose="020F0502020204030204" pitchFamily="34" charset="0"/>
                <a:sym typeface="Calibri"/>
              </a:rPr>
              <a:t>*List of ERIC Members:</a:t>
            </a:r>
            <a:br>
              <a:rPr lang="en-GB" dirty="0">
                <a:solidFill>
                  <a:schemeClr val="dk1"/>
                </a:solidFill>
                <a:latin typeface="Calibri" panose="020F0502020204030204" pitchFamily="34" charset="0"/>
                <a:ea typeface="Calibri"/>
                <a:cs typeface="Calibri" panose="020F0502020204030204" pitchFamily="34" charset="0"/>
                <a:sym typeface="Calibri"/>
              </a:rPr>
            </a:br>
            <a:r>
              <a:rPr lang="en-GB" dirty="0">
                <a:solidFill>
                  <a:schemeClr val="dk1"/>
                </a:solidFill>
                <a:latin typeface="Calibri" panose="020F0502020204030204" pitchFamily="34" charset="0"/>
                <a:ea typeface="Calibri"/>
                <a:cs typeface="Calibri" panose="020F0502020204030204" pitchFamily="34" charset="0"/>
                <a:sym typeface="Calibri"/>
                <a:hlinkClick r:id="rId5"/>
              </a:rPr>
              <a:t>https://www.epos-eu.org/epos-eric/epos-eric-members</a:t>
            </a:r>
            <a:r>
              <a:rPr lang="en-GB" dirty="0">
                <a:solidFill>
                  <a:schemeClr val="dk1"/>
                </a:solidFill>
                <a:latin typeface="Calibri" panose="020F0502020204030204" pitchFamily="34" charset="0"/>
                <a:ea typeface="Calibri"/>
                <a:cs typeface="Calibri" panose="020F0502020204030204" pitchFamily="34" charset="0"/>
                <a:sym typeface="Calibri"/>
              </a:rPr>
              <a:t> </a:t>
            </a:r>
          </a:p>
        </p:txBody>
      </p:sp>
      <p:sp>
        <p:nvSpPr>
          <p:cNvPr id="8" name="Google Shape;243;p13">
            <a:extLst>
              <a:ext uri="{FF2B5EF4-FFF2-40B4-BE49-F238E27FC236}">
                <a16:creationId xmlns:a16="http://schemas.microsoft.com/office/drawing/2014/main" id="{B46528DA-7EAD-4039-F77D-B245A77D17A9}"/>
              </a:ext>
            </a:extLst>
          </p:cNvPr>
          <p:cNvSpPr txBox="1">
            <a:spLocks/>
          </p:cNvSpPr>
          <p:nvPr/>
        </p:nvSpPr>
        <p:spPr>
          <a:xfrm>
            <a:off x="1125367" y="28311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800"/>
              <a:buFont typeface="Arial"/>
              <a:buNone/>
            </a:pPr>
            <a:r>
              <a:rPr lang="en-GB" sz="3000" b="1" noProof="0" dirty="0">
                <a:solidFill>
                  <a:srgbClr val="385623"/>
                </a:solidFill>
                <a:latin typeface="Calibri" panose="020F0502020204030204" pitchFamily="34" charset="0"/>
                <a:cs typeface="Calibri" panose="020F0502020204030204" pitchFamily="34" charset="0"/>
              </a:rPr>
              <a:t>A pan-European infrastructure…</a:t>
            </a:r>
            <a:endParaRPr lang="en-GB" sz="3000" b="1" i="0" u="none" strike="noStrike" cap="none" noProof="0" dirty="0">
              <a:solidFill>
                <a:srgbClr val="385623"/>
              </a:solidFill>
              <a:latin typeface="Calibri" panose="020F0502020204030204" pitchFamily="34" charset="0"/>
              <a:cs typeface="Calibri" panose="020F0502020204030204" pitchFamily="34" charset="0"/>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0BE152A-9310-4041-B3E1-7A665B9BB6C0}"/>
              </a:ext>
            </a:extLst>
          </p:cNvPr>
          <p:cNvSpPr txBox="1"/>
          <p:nvPr/>
        </p:nvSpPr>
        <p:spPr>
          <a:xfrm>
            <a:off x="677069" y="735677"/>
            <a:ext cx="10837862" cy="400110"/>
          </a:xfrm>
          <a:prstGeom prst="rect">
            <a:avLst/>
          </a:prstGeom>
          <a:noFill/>
        </p:spPr>
        <p:txBody>
          <a:bodyPr wrap="square">
            <a:spAutoFit/>
          </a:bodyPr>
          <a:lstStyle/>
          <a:p>
            <a:pPr algn="ctr"/>
            <a:r>
              <a:rPr lang="en-GB" sz="2000" b="1" dirty="0">
                <a:solidFill>
                  <a:schemeClr val="tx1"/>
                </a:solidFill>
                <a:effectLst/>
                <a:latin typeface="Calibri" panose="020F0502020204030204" pitchFamily="34" charset="0"/>
                <a:ea typeface="Calibri" panose="020F0502020204030204" pitchFamily="34" charset="0"/>
              </a:rPr>
              <a:t>EPOS fosters international collaborations </a:t>
            </a:r>
            <a:r>
              <a:rPr lang="en-GB" sz="2000" b="1" dirty="0">
                <a:solidFill>
                  <a:schemeClr val="tx1"/>
                </a:solidFill>
                <a:latin typeface="Calibri" panose="020F0502020204030204" pitchFamily="34" charset="0"/>
                <a:cs typeface="Calibri" panose="020F0502020204030204" pitchFamily="34" charset="0"/>
              </a:rPr>
              <a:t>to serve the interest of science and society at global level</a:t>
            </a:r>
          </a:p>
        </p:txBody>
      </p:sp>
      <p:sp>
        <p:nvSpPr>
          <p:cNvPr id="6" name="Content Placeholder 5">
            <a:extLst>
              <a:ext uri="{FF2B5EF4-FFF2-40B4-BE49-F238E27FC236}">
                <a16:creationId xmlns:a16="http://schemas.microsoft.com/office/drawing/2014/main" id="{7E43AC85-3430-76E8-A09F-4821A41BA4BE}"/>
              </a:ext>
            </a:extLst>
          </p:cNvPr>
          <p:cNvSpPr txBox="1">
            <a:spLocks/>
          </p:cNvSpPr>
          <p:nvPr/>
        </p:nvSpPr>
        <p:spPr>
          <a:xfrm>
            <a:off x="2570205" y="3189155"/>
            <a:ext cx="8926470" cy="2737942"/>
          </a:xfrm>
          <a:prstGeom prst="rect">
            <a:avLst/>
          </a:prstGeom>
          <a:noFill/>
          <a:ln>
            <a:noFill/>
          </a:ln>
        </p:spPr>
        <p:txBody>
          <a:bodyPr spcFirstLastPara="1" vert="horz" wrap="square" lIns="91425" tIns="45700" rIns="91425" bIns="45700" rtlCol="0" anchor="t" anchorCtr="0">
            <a:noAutofit/>
          </a:bodyPr>
          <a:lstStyle>
            <a:lvl1pPr marL="457200" lvl="0" indent="-406400" algn="l" defTabSz="914400" rtl="0" eaLnBrk="1" latinLnBrk="0" hangingPunct="1">
              <a:lnSpc>
                <a:spcPct val="90000"/>
              </a:lnSpc>
              <a:spcBef>
                <a:spcPts val="1000"/>
              </a:spcBef>
              <a:spcAft>
                <a:spcPts val="0"/>
              </a:spcAft>
              <a:buClr>
                <a:schemeClr val="dk1"/>
              </a:buClr>
              <a:buSzPts val="2800"/>
              <a:buFont typeface="Arial" panose="020B0604020202020204" pitchFamily="34" charset="0"/>
              <a:buChar char="•"/>
              <a:defRPr sz="2800" kern="1200">
                <a:solidFill>
                  <a:schemeClr val="dk1"/>
                </a:solidFill>
                <a:latin typeface="Open Sans"/>
                <a:ea typeface="Open Sans"/>
                <a:cs typeface="Open Sans"/>
                <a:sym typeface="Open San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61950" indent="-355600" algn="just">
              <a:lnSpc>
                <a:spcPct val="100000"/>
              </a:lnSpc>
              <a:spcBef>
                <a:spcPts val="0"/>
              </a:spcBef>
              <a:buFont typeface="Wingdings" pitchFamily="2" charset="2"/>
              <a:buChar char="ü"/>
            </a:pPr>
            <a:r>
              <a:rPr lang="en-US" sz="2200" b="1" dirty="0">
                <a:latin typeface="Calibri" panose="020F0502020204030204" pitchFamily="34" charset="0"/>
                <a:cs typeface="Calibri" panose="020F0502020204030204" pitchFamily="34" charset="0"/>
              </a:rPr>
              <a:t>Promote </a:t>
            </a:r>
            <a:r>
              <a:rPr lang="en-US" sz="2200" b="1" dirty="0">
                <a:solidFill>
                  <a:srgbClr val="0332FF"/>
                </a:solidFill>
                <a:latin typeface="Calibri" panose="020F0502020204030204" pitchFamily="34" charset="0"/>
                <a:cs typeface="Calibri" panose="020F0502020204030204" pitchFamily="34" charset="0"/>
              </a:rPr>
              <a:t>Open Science and FAIR principles </a:t>
            </a:r>
            <a:r>
              <a:rPr lang="en-US" sz="2200" b="1" dirty="0">
                <a:latin typeface="Calibri" panose="020F0502020204030204" pitchFamily="34" charset="0"/>
                <a:cs typeface="Calibri" panose="020F0502020204030204" pitchFamily="34" charset="0"/>
              </a:rPr>
              <a:t>at the global level </a:t>
            </a:r>
            <a:r>
              <a:rPr lang="en-GB" sz="2200" b="1" dirty="0">
                <a:latin typeface="Calibri" panose="020F0502020204030204" pitchFamily="34" charset="0"/>
                <a:cs typeface="Calibri" panose="020F0502020204030204" pitchFamily="34" charset="0"/>
              </a:rPr>
              <a:t>to enable equitable and inclusive research</a:t>
            </a:r>
          </a:p>
          <a:p>
            <a:pPr marL="361950" indent="-355600" algn="just">
              <a:spcBef>
                <a:spcPts val="1800"/>
              </a:spcBef>
              <a:spcAft>
                <a:spcPts val="600"/>
              </a:spcAft>
              <a:buFont typeface="Wingdings" pitchFamily="2" charset="2"/>
              <a:buChar char="ü"/>
            </a:pPr>
            <a:r>
              <a:rPr lang="en-GB" sz="2200" b="1" dirty="0">
                <a:latin typeface="Calibri" panose="020F0502020204030204" pitchFamily="34" charset="0"/>
                <a:cs typeface="Calibri" panose="020F0502020204030204" pitchFamily="34" charset="0"/>
              </a:rPr>
              <a:t>Activate a global network of collaborations to </a:t>
            </a:r>
            <a:r>
              <a:rPr lang="en-GB" sz="2200" b="1" dirty="0">
                <a:solidFill>
                  <a:srgbClr val="0332FF"/>
                </a:solidFill>
                <a:latin typeface="Calibri" panose="020F0502020204030204" pitchFamily="34" charset="0"/>
                <a:cs typeface="Calibri" panose="020F0502020204030204" pitchFamily="34" charset="0"/>
              </a:rPr>
              <a:t>capitalize on joint investments and expertise </a:t>
            </a:r>
          </a:p>
          <a:p>
            <a:pPr marL="361950" indent="-355600" algn="just">
              <a:spcBef>
                <a:spcPts val="1800"/>
              </a:spcBef>
              <a:spcAft>
                <a:spcPts val="600"/>
              </a:spcAft>
              <a:buFont typeface="Wingdings" pitchFamily="2" charset="2"/>
              <a:buChar char="ü"/>
            </a:pPr>
            <a:r>
              <a:rPr lang="en-GB" sz="2200" b="1" dirty="0">
                <a:solidFill>
                  <a:srgbClr val="0332FF"/>
                </a:solidFill>
                <a:latin typeface="Calibri" panose="020F0502020204030204" pitchFamily="34" charset="0"/>
                <a:cs typeface="Calibri" panose="020F0502020204030204" pitchFamily="34" charset="0"/>
              </a:rPr>
              <a:t>Federate research platforms </a:t>
            </a:r>
            <a:r>
              <a:rPr lang="en-GB" sz="2200" b="1" dirty="0">
                <a:latin typeface="Calibri" panose="020F0502020204030204" pitchFamily="34" charset="0"/>
                <a:cs typeface="Calibri" panose="020F0502020204030204" pitchFamily="34" charset="0"/>
              </a:rPr>
              <a:t>to maximize the benefits of integrating multidisciplinary DATA </a:t>
            </a:r>
            <a:r>
              <a:rPr lang="it-IT" sz="2200" b="1" dirty="0">
                <a:latin typeface="Calibri" panose="020F0502020204030204" pitchFamily="34" charset="0"/>
                <a:cs typeface="Calibri" panose="020F0502020204030204" pitchFamily="34" charset="0"/>
                <a:sym typeface="Calibri"/>
              </a:rPr>
              <a:t>to </a:t>
            </a:r>
            <a:r>
              <a:rPr lang="it-IT" sz="2200" b="1" dirty="0" err="1">
                <a:latin typeface="Calibri" panose="020F0502020204030204" pitchFamily="34" charset="0"/>
                <a:cs typeface="Calibri" panose="020F0502020204030204" pitchFamily="34" charset="0"/>
                <a:sym typeface="Calibri"/>
              </a:rPr>
              <a:t>excellent</a:t>
            </a:r>
            <a:r>
              <a:rPr lang="it-IT" sz="2200" b="1" dirty="0">
                <a:latin typeface="Calibri" panose="020F0502020204030204" pitchFamily="34" charset="0"/>
                <a:cs typeface="Calibri" panose="020F0502020204030204" pitchFamily="34" charset="0"/>
                <a:sym typeface="Calibri"/>
              </a:rPr>
              <a:t> science and </a:t>
            </a:r>
            <a:r>
              <a:rPr lang="it-IT" sz="2200" b="1" dirty="0" err="1">
                <a:latin typeface="Calibri" panose="020F0502020204030204" pitchFamily="34" charset="0"/>
                <a:cs typeface="Calibri" panose="020F0502020204030204" pitchFamily="34" charset="0"/>
                <a:sym typeface="Calibri"/>
              </a:rPr>
              <a:t>innovation</a:t>
            </a:r>
            <a:r>
              <a:rPr lang="it-IT" sz="2200" b="1" dirty="0">
                <a:latin typeface="Calibri" panose="020F0502020204030204" pitchFamily="34" charset="0"/>
                <a:cs typeface="Calibri" panose="020F0502020204030204" pitchFamily="34" charset="0"/>
                <a:sym typeface="Calibri"/>
              </a:rPr>
              <a:t> </a:t>
            </a:r>
            <a:r>
              <a:rPr lang="en-GB" sz="2200" b="1" dirty="0">
                <a:latin typeface="Calibri" panose="020F0502020204030204" pitchFamily="34" charset="0"/>
                <a:cs typeface="Calibri" panose="020F0502020204030204" pitchFamily="34" charset="0"/>
              </a:rPr>
              <a:t>for responding to societal needs at global level</a:t>
            </a:r>
          </a:p>
          <a:p>
            <a:pPr marL="6350" indent="0" algn="just">
              <a:spcBef>
                <a:spcPts val="1800"/>
              </a:spcBef>
              <a:spcAft>
                <a:spcPts val="600"/>
              </a:spcAft>
              <a:buFont typeface="Arial" panose="020B0604020202020204" pitchFamily="34" charset="0"/>
              <a:buNone/>
            </a:pPr>
            <a:endParaRPr lang="en-GB" sz="2200" b="1" dirty="0">
              <a:solidFill>
                <a:srgbClr val="0332FF"/>
              </a:solidFill>
              <a:latin typeface="Calibri" panose="020F0502020204030204" pitchFamily="34" charset="0"/>
              <a:cs typeface="Calibri" panose="020F0502020204030204" pitchFamily="34" charset="0"/>
            </a:endParaRPr>
          </a:p>
          <a:p>
            <a:pPr marL="361950" indent="-355600" algn="just">
              <a:spcBef>
                <a:spcPts val="1800"/>
              </a:spcBef>
              <a:spcAft>
                <a:spcPts val="600"/>
              </a:spcAft>
              <a:buFont typeface="Wingdings" pitchFamily="2" charset="2"/>
              <a:buChar char="ü"/>
            </a:pPr>
            <a:endParaRPr lang="en-GB" sz="2200" b="1" dirty="0">
              <a:solidFill>
                <a:srgbClr val="0332FF"/>
              </a:solidFill>
              <a:latin typeface="Calibri" panose="020F0502020204030204" pitchFamily="34" charset="0"/>
              <a:cs typeface="Calibri" panose="020F0502020204030204" pitchFamily="34" charset="0"/>
            </a:endParaRPr>
          </a:p>
        </p:txBody>
      </p:sp>
      <p:grpSp>
        <p:nvGrpSpPr>
          <p:cNvPr id="8" name="Gruppo 7">
            <a:extLst>
              <a:ext uri="{FF2B5EF4-FFF2-40B4-BE49-F238E27FC236}">
                <a16:creationId xmlns:a16="http://schemas.microsoft.com/office/drawing/2014/main" id="{3811401D-A4F4-94A1-41E2-6A9CEF4A63EC}"/>
              </a:ext>
            </a:extLst>
          </p:cNvPr>
          <p:cNvGrpSpPr/>
          <p:nvPr/>
        </p:nvGrpSpPr>
        <p:grpSpPr>
          <a:xfrm>
            <a:off x="2575729" y="1664721"/>
            <a:ext cx="1490781" cy="1305196"/>
            <a:chOff x="2976816" y="1496731"/>
            <a:chExt cx="1490781" cy="1305196"/>
          </a:xfrm>
        </p:grpSpPr>
        <p:sp>
          <p:nvSpPr>
            <p:cNvPr id="9" name="Rettangolo 8">
              <a:extLst>
                <a:ext uri="{FF2B5EF4-FFF2-40B4-BE49-F238E27FC236}">
                  <a16:creationId xmlns:a16="http://schemas.microsoft.com/office/drawing/2014/main" id="{C596A472-AFAC-5D89-7491-63134ADFB715}"/>
                </a:ext>
              </a:extLst>
            </p:cNvPr>
            <p:cNvSpPr/>
            <p:nvPr/>
          </p:nvSpPr>
          <p:spPr>
            <a:xfrm>
              <a:off x="3019992" y="1496731"/>
              <a:ext cx="1404428" cy="523220"/>
            </a:xfrm>
            <a:prstGeom prst="rect">
              <a:avLst/>
            </a:prstGeom>
          </p:spPr>
          <p:txBody>
            <a:bodyPr wrap="square">
              <a:spAutoFit/>
            </a:bodyPr>
            <a:lstStyle/>
            <a:p>
              <a:pPr algn="ctr">
                <a:spcBef>
                  <a:spcPts val="600"/>
                </a:spcBef>
              </a:pPr>
              <a:r>
                <a:rPr lang="en-GB" sz="2800" b="1" dirty="0">
                  <a:solidFill>
                    <a:srgbClr val="0332FF"/>
                  </a:solidFill>
                  <a:latin typeface="Calibri" panose="020F0502020204030204" pitchFamily="34" charset="0"/>
                  <a:cs typeface="Calibri" panose="020F0502020204030204" pitchFamily="34" charset="0"/>
                </a:rPr>
                <a:t>Europe</a:t>
              </a:r>
            </a:p>
          </p:txBody>
        </p:sp>
        <p:pic>
          <p:nvPicPr>
            <p:cNvPr id="10" name="Immagine 9">
              <a:extLst>
                <a:ext uri="{FF2B5EF4-FFF2-40B4-BE49-F238E27FC236}">
                  <a16:creationId xmlns:a16="http://schemas.microsoft.com/office/drawing/2014/main" id="{F5518B0F-D7FB-0445-A38D-30D9AFF6E0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6816" y="2117927"/>
              <a:ext cx="1490781" cy="684000"/>
            </a:xfrm>
            <a:prstGeom prst="rect">
              <a:avLst/>
            </a:prstGeom>
          </p:spPr>
        </p:pic>
      </p:grpSp>
      <p:grpSp>
        <p:nvGrpSpPr>
          <p:cNvPr id="11" name="Gruppo 10">
            <a:extLst>
              <a:ext uri="{FF2B5EF4-FFF2-40B4-BE49-F238E27FC236}">
                <a16:creationId xmlns:a16="http://schemas.microsoft.com/office/drawing/2014/main" id="{6F06CAD9-34CA-0632-D0CE-5308C7A24C54}"/>
              </a:ext>
            </a:extLst>
          </p:cNvPr>
          <p:cNvGrpSpPr/>
          <p:nvPr/>
        </p:nvGrpSpPr>
        <p:grpSpPr>
          <a:xfrm>
            <a:off x="6935278" y="1693564"/>
            <a:ext cx="2412000" cy="1205987"/>
            <a:chOff x="7324008" y="1525574"/>
            <a:chExt cx="2412000" cy="1205987"/>
          </a:xfrm>
        </p:grpSpPr>
        <p:pic>
          <p:nvPicPr>
            <p:cNvPr id="12" name="Google Shape;509;p27">
              <a:extLst>
                <a:ext uri="{FF2B5EF4-FFF2-40B4-BE49-F238E27FC236}">
                  <a16:creationId xmlns:a16="http://schemas.microsoft.com/office/drawing/2014/main" id="{CCF5CA93-91A0-C27F-CA65-5ADE482EB460}"/>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7324008" y="2127829"/>
              <a:ext cx="2412000" cy="603732"/>
            </a:xfrm>
            <a:prstGeom prst="rect">
              <a:avLst/>
            </a:prstGeom>
            <a:noFill/>
            <a:ln>
              <a:noFill/>
            </a:ln>
          </p:spPr>
        </p:pic>
        <p:sp>
          <p:nvSpPr>
            <p:cNvPr id="13" name="Rettangolo 12">
              <a:extLst>
                <a:ext uri="{FF2B5EF4-FFF2-40B4-BE49-F238E27FC236}">
                  <a16:creationId xmlns:a16="http://schemas.microsoft.com/office/drawing/2014/main" id="{3F8819B9-7462-CB11-B387-041F110A70BA}"/>
                </a:ext>
              </a:extLst>
            </p:cNvPr>
            <p:cNvSpPr/>
            <p:nvPr/>
          </p:nvSpPr>
          <p:spPr>
            <a:xfrm>
              <a:off x="7667372" y="1525574"/>
              <a:ext cx="1769067" cy="523220"/>
            </a:xfrm>
            <a:prstGeom prst="rect">
              <a:avLst/>
            </a:prstGeom>
          </p:spPr>
          <p:txBody>
            <a:bodyPr wrap="square">
              <a:spAutoFit/>
            </a:bodyPr>
            <a:lstStyle/>
            <a:p>
              <a:pPr>
                <a:spcBef>
                  <a:spcPts val="600"/>
                </a:spcBef>
              </a:pPr>
              <a:r>
                <a:rPr lang="en-GB" sz="2800" b="1" dirty="0">
                  <a:solidFill>
                    <a:srgbClr val="0332FF"/>
                  </a:solidFill>
                  <a:latin typeface="Calibri" panose="020F0502020204030204" pitchFamily="34" charset="0"/>
                  <a:cs typeface="Calibri" panose="020F0502020204030204" pitchFamily="34" charset="0"/>
                </a:rPr>
                <a:t>Australia</a:t>
              </a:r>
            </a:p>
          </p:txBody>
        </p:sp>
      </p:grpSp>
      <p:grpSp>
        <p:nvGrpSpPr>
          <p:cNvPr id="14" name="Gruppo 13">
            <a:extLst>
              <a:ext uri="{FF2B5EF4-FFF2-40B4-BE49-F238E27FC236}">
                <a16:creationId xmlns:a16="http://schemas.microsoft.com/office/drawing/2014/main" id="{29899C4E-6C5E-F447-8624-B1F97166D267}"/>
              </a:ext>
            </a:extLst>
          </p:cNvPr>
          <p:cNvGrpSpPr/>
          <p:nvPr/>
        </p:nvGrpSpPr>
        <p:grpSpPr>
          <a:xfrm>
            <a:off x="4323806" y="1693564"/>
            <a:ext cx="2376000" cy="1249670"/>
            <a:chOff x="4663109" y="1547693"/>
            <a:chExt cx="2376000" cy="1249670"/>
          </a:xfrm>
        </p:grpSpPr>
        <p:pic>
          <p:nvPicPr>
            <p:cNvPr id="15" name="Picture 2" descr="Contact Us">
              <a:extLst>
                <a:ext uri="{FF2B5EF4-FFF2-40B4-BE49-F238E27FC236}">
                  <a16:creationId xmlns:a16="http://schemas.microsoft.com/office/drawing/2014/main" id="{F4AB0BD9-DA59-0727-E9BC-C10B47D7E1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3109" y="2106266"/>
              <a:ext cx="2376000" cy="691097"/>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a:extLst>
                <a:ext uri="{FF2B5EF4-FFF2-40B4-BE49-F238E27FC236}">
                  <a16:creationId xmlns:a16="http://schemas.microsoft.com/office/drawing/2014/main" id="{0C1B78E5-54E0-B496-C589-EC8BC8DB7F78}"/>
                </a:ext>
              </a:extLst>
            </p:cNvPr>
            <p:cNvSpPr/>
            <p:nvPr/>
          </p:nvSpPr>
          <p:spPr>
            <a:xfrm>
              <a:off x="5452100" y="1547693"/>
              <a:ext cx="915968" cy="523220"/>
            </a:xfrm>
            <a:prstGeom prst="rect">
              <a:avLst/>
            </a:prstGeom>
          </p:spPr>
          <p:txBody>
            <a:bodyPr wrap="square">
              <a:spAutoFit/>
            </a:bodyPr>
            <a:lstStyle/>
            <a:p>
              <a:pPr algn="ctr">
                <a:spcBef>
                  <a:spcPts val="600"/>
                </a:spcBef>
              </a:pPr>
              <a:r>
                <a:rPr lang="en-GB" sz="2800" b="1" dirty="0">
                  <a:solidFill>
                    <a:srgbClr val="0332FF"/>
                  </a:solidFill>
                  <a:latin typeface="Calibri" panose="020F0502020204030204" pitchFamily="34" charset="0"/>
                  <a:cs typeface="Calibri" panose="020F0502020204030204" pitchFamily="34" charset="0"/>
                </a:rPr>
                <a:t>USA</a:t>
              </a:r>
            </a:p>
          </p:txBody>
        </p:sp>
      </p:grpSp>
      <p:grpSp>
        <p:nvGrpSpPr>
          <p:cNvPr id="17" name="Gruppo 16">
            <a:extLst>
              <a:ext uri="{FF2B5EF4-FFF2-40B4-BE49-F238E27FC236}">
                <a16:creationId xmlns:a16="http://schemas.microsoft.com/office/drawing/2014/main" id="{E892E710-0781-E1A9-E46F-51F493D90FEB}"/>
              </a:ext>
            </a:extLst>
          </p:cNvPr>
          <p:cNvGrpSpPr>
            <a:grpSpLocks noChangeAspect="1"/>
          </p:cNvGrpSpPr>
          <p:nvPr/>
        </p:nvGrpSpPr>
        <p:grpSpPr>
          <a:xfrm>
            <a:off x="805987" y="1289675"/>
            <a:ext cx="1284973" cy="5220000"/>
            <a:chOff x="827368" y="981789"/>
            <a:chExt cx="1332000" cy="5411050"/>
          </a:xfrm>
        </p:grpSpPr>
        <p:pic>
          <p:nvPicPr>
            <p:cNvPr id="18" name="Google Shape;510;p27">
              <a:extLst>
                <a:ext uri="{FF2B5EF4-FFF2-40B4-BE49-F238E27FC236}">
                  <a16:creationId xmlns:a16="http://schemas.microsoft.com/office/drawing/2014/main" id="{AF4CFA4F-30E6-7C6F-5D49-C69D6DCCD3C6}"/>
                </a:ext>
              </a:extLst>
            </p:cNvPr>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1205368" y="3026164"/>
              <a:ext cx="576000" cy="575981"/>
            </a:xfrm>
            <a:prstGeom prst="rect">
              <a:avLst/>
            </a:prstGeom>
            <a:noFill/>
            <a:ln>
              <a:noFill/>
            </a:ln>
          </p:spPr>
        </p:pic>
        <p:pic>
          <p:nvPicPr>
            <p:cNvPr id="19" name="Google Shape;514;p27">
              <a:extLst>
                <a:ext uri="{FF2B5EF4-FFF2-40B4-BE49-F238E27FC236}">
                  <a16:creationId xmlns:a16="http://schemas.microsoft.com/office/drawing/2014/main" id="{E044C270-F5B2-E12F-C766-95F8E0288B01}"/>
                </a:ext>
              </a:extLst>
            </p:cNvPr>
            <p:cNvPicPr preferRelativeResize="0">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1049963" y="5372882"/>
              <a:ext cx="886810" cy="516189"/>
            </a:xfrm>
            <a:prstGeom prst="rect">
              <a:avLst/>
            </a:prstGeom>
            <a:noFill/>
            <a:ln>
              <a:noFill/>
            </a:ln>
          </p:spPr>
        </p:pic>
        <p:pic>
          <p:nvPicPr>
            <p:cNvPr id="20" name="Immagine 19">
              <a:extLst>
                <a:ext uri="{FF2B5EF4-FFF2-40B4-BE49-F238E27FC236}">
                  <a16:creationId xmlns:a16="http://schemas.microsoft.com/office/drawing/2014/main" id="{160F116B-188C-57D5-C709-C7FFC02ECB1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17447" t="22361" r="18682" b="32371"/>
            <a:stretch/>
          </p:blipFill>
          <p:spPr>
            <a:xfrm>
              <a:off x="971368" y="5928683"/>
              <a:ext cx="1044000" cy="464156"/>
            </a:xfrm>
            <a:prstGeom prst="rect">
              <a:avLst/>
            </a:prstGeom>
          </p:spPr>
        </p:pic>
        <p:pic>
          <p:nvPicPr>
            <p:cNvPr id="21" name="Immagine 20">
              <a:extLst>
                <a:ext uri="{FF2B5EF4-FFF2-40B4-BE49-F238E27FC236}">
                  <a16:creationId xmlns:a16="http://schemas.microsoft.com/office/drawing/2014/main" id="{EECF17ED-2C15-2FF5-8F1C-B7C22CBA790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9368" y="981789"/>
              <a:ext cx="1008000" cy="192929"/>
            </a:xfrm>
            <a:prstGeom prst="rect">
              <a:avLst/>
            </a:prstGeom>
          </p:spPr>
        </p:pic>
        <p:pic>
          <p:nvPicPr>
            <p:cNvPr id="22" name="Google Shape;512;p27">
              <a:extLst>
                <a:ext uri="{FF2B5EF4-FFF2-40B4-BE49-F238E27FC236}">
                  <a16:creationId xmlns:a16="http://schemas.microsoft.com/office/drawing/2014/main" id="{CC4E1CC7-DE76-30F1-D3AA-F0F6388D0F7B}"/>
                </a:ext>
              </a:extLst>
            </p:cNvPr>
            <p:cNvPicPr preferRelativeResize="0">
              <a:picLocks noChangeAspect="1"/>
            </p:cNvPicPr>
            <p:nvPr/>
          </p:nvPicPr>
          <p:blipFill rotWithShape="1">
            <a:blip r:embed="rId10" cstate="email">
              <a:alphaModFix/>
              <a:extLst>
                <a:ext uri="{28A0092B-C50C-407E-A947-70E740481C1C}">
                  <a14:useLocalDpi xmlns:a14="http://schemas.microsoft.com/office/drawing/2010/main"/>
                </a:ext>
              </a:extLst>
            </a:blip>
            <a:srcRect/>
            <a:stretch/>
          </p:blipFill>
          <p:spPr>
            <a:xfrm>
              <a:off x="989368" y="3718398"/>
              <a:ext cx="1008000" cy="444355"/>
            </a:xfrm>
            <a:prstGeom prst="rect">
              <a:avLst/>
            </a:prstGeom>
            <a:noFill/>
            <a:ln>
              <a:noFill/>
            </a:ln>
          </p:spPr>
        </p:pic>
        <p:pic>
          <p:nvPicPr>
            <p:cNvPr id="23" name="Google Shape;517;p27">
              <a:extLst>
                <a:ext uri="{FF2B5EF4-FFF2-40B4-BE49-F238E27FC236}">
                  <a16:creationId xmlns:a16="http://schemas.microsoft.com/office/drawing/2014/main" id="{725EF09A-9CCC-F72B-3395-6017CF64C39A}"/>
                </a:ext>
              </a:extLst>
            </p:cNvPr>
            <p:cNvPicPr preferRelativeResize="0">
              <a:picLocks noChangeAspect="1"/>
            </p:cNvPicPr>
            <p:nvPr/>
          </p:nvPicPr>
          <p:blipFill>
            <a:blip r:embed="rId11" cstate="email">
              <a:alphaModFix/>
              <a:extLst>
                <a:ext uri="{28A0092B-C50C-407E-A947-70E740481C1C}">
                  <a14:useLocalDpi xmlns:a14="http://schemas.microsoft.com/office/drawing/2010/main"/>
                </a:ext>
              </a:extLst>
            </a:blip>
            <a:stretch>
              <a:fillRect/>
            </a:stretch>
          </p:blipFill>
          <p:spPr>
            <a:xfrm>
              <a:off x="1079523" y="2326542"/>
              <a:ext cx="827690" cy="599350"/>
            </a:xfrm>
            <a:prstGeom prst="rect">
              <a:avLst/>
            </a:prstGeom>
            <a:noFill/>
            <a:ln>
              <a:noFill/>
            </a:ln>
          </p:spPr>
        </p:pic>
        <p:pic>
          <p:nvPicPr>
            <p:cNvPr id="24" name="Immagine 23">
              <a:extLst>
                <a:ext uri="{FF2B5EF4-FFF2-40B4-BE49-F238E27FC236}">
                  <a16:creationId xmlns:a16="http://schemas.microsoft.com/office/drawing/2014/main" id="{9F123520-561A-322F-A792-0930E151D7B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15368" y="4244257"/>
              <a:ext cx="756000" cy="479756"/>
            </a:xfrm>
            <a:prstGeom prst="rect">
              <a:avLst/>
            </a:prstGeom>
          </p:spPr>
        </p:pic>
        <p:pic>
          <p:nvPicPr>
            <p:cNvPr id="25" name="Google Shape;504;p27">
              <a:extLst>
                <a:ext uri="{FF2B5EF4-FFF2-40B4-BE49-F238E27FC236}">
                  <a16:creationId xmlns:a16="http://schemas.microsoft.com/office/drawing/2014/main" id="{C0BA4589-2104-A869-A33A-FB7D84C4B8B8}"/>
                </a:ext>
              </a:extLst>
            </p:cNvPr>
            <p:cNvPicPr preferRelativeResize="0">
              <a:picLocks noChangeAspect="1"/>
            </p:cNvPicPr>
            <p:nvPr/>
          </p:nvPicPr>
          <p:blipFill rotWithShape="1">
            <a:blip r:embed="rId13" cstate="email">
              <a:alphaModFix/>
              <a:extLst>
                <a:ext uri="{28A0092B-C50C-407E-A947-70E740481C1C}">
                  <a14:useLocalDpi xmlns:a14="http://schemas.microsoft.com/office/drawing/2010/main"/>
                </a:ext>
              </a:extLst>
            </a:blip>
            <a:srcRect/>
            <a:stretch/>
          </p:blipFill>
          <p:spPr>
            <a:xfrm>
              <a:off x="899368" y="4792334"/>
              <a:ext cx="1188000" cy="436297"/>
            </a:xfrm>
            <a:prstGeom prst="rect">
              <a:avLst/>
            </a:prstGeom>
            <a:noFill/>
            <a:ln>
              <a:noFill/>
            </a:ln>
          </p:spPr>
        </p:pic>
        <p:pic>
          <p:nvPicPr>
            <p:cNvPr id="26" name="Google Shape;506;p27">
              <a:extLst>
                <a:ext uri="{FF2B5EF4-FFF2-40B4-BE49-F238E27FC236}">
                  <a16:creationId xmlns:a16="http://schemas.microsoft.com/office/drawing/2014/main" id="{DF367CD2-3629-22F9-B8BF-C907A779879A}"/>
                </a:ext>
              </a:extLst>
            </p:cNvPr>
            <p:cNvPicPr preferRelativeResize="0">
              <a:picLocks noChangeAspect="1"/>
            </p:cNvPicPr>
            <p:nvPr/>
          </p:nvPicPr>
          <p:blipFill rotWithShape="1">
            <a:blip r:embed="rId14" cstate="email">
              <a:alphaModFix/>
              <a:extLst>
                <a:ext uri="{28A0092B-C50C-407E-A947-70E740481C1C}">
                  <a14:useLocalDpi xmlns:a14="http://schemas.microsoft.com/office/drawing/2010/main"/>
                </a:ext>
              </a:extLst>
            </a:blip>
            <a:srcRect/>
            <a:stretch/>
          </p:blipFill>
          <p:spPr>
            <a:xfrm>
              <a:off x="827368" y="1875893"/>
              <a:ext cx="1332000" cy="348189"/>
            </a:xfrm>
            <a:prstGeom prst="rect">
              <a:avLst/>
            </a:prstGeom>
            <a:noFill/>
            <a:ln>
              <a:noFill/>
            </a:ln>
          </p:spPr>
        </p:pic>
        <p:pic>
          <p:nvPicPr>
            <p:cNvPr id="27" name="Immagine 26">
              <a:extLst>
                <a:ext uri="{FF2B5EF4-FFF2-40B4-BE49-F238E27FC236}">
                  <a16:creationId xmlns:a16="http://schemas.microsoft.com/office/drawing/2014/main" id="{B4583D84-7E9A-7525-47F2-35E5E771D6A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079963" y="1371797"/>
              <a:ext cx="826811" cy="432000"/>
            </a:xfrm>
            <a:prstGeom prst="rect">
              <a:avLst/>
            </a:prstGeom>
          </p:spPr>
        </p:pic>
      </p:grpSp>
      <p:sp>
        <p:nvSpPr>
          <p:cNvPr id="29" name="Rettangolo 28">
            <a:extLst>
              <a:ext uri="{FF2B5EF4-FFF2-40B4-BE49-F238E27FC236}">
                <a16:creationId xmlns:a16="http://schemas.microsoft.com/office/drawing/2014/main" id="{E274C33D-922F-7D6A-C83B-405E297DAD02}"/>
              </a:ext>
            </a:extLst>
          </p:cNvPr>
          <p:cNvSpPr/>
          <p:nvPr/>
        </p:nvSpPr>
        <p:spPr>
          <a:xfrm>
            <a:off x="9315829" y="1697684"/>
            <a:ext cx="2180846" cy="523220"/>
          </a:xfrm>
          <a:prstGeom prst="rect">
            <a:avLst/>
          </a:prstGeom>
        </p:spPr>
        <p:txBody>
          <a:bodyPr wrap="square">
            <a:spAutoFit/>
          </a:bodyPr>
          <a:lstStyle/>
          <a:p>
            <a:pPr algn="ctr">
              <a:spcBef>
                <a:spcPts val="600"/>
              </a:spcBef>
            </a:pPr>
            <a:r>
              <a:rPr lang="en-GB" sz="2800" b="1" dirty="0">
                <a:solidFill>
                  <a:srgbClr val="0332FF"/>
                </a:solidFill>
                <a:latin typeface="Calibri" panose="020F0502020204030204" pitchFamily="34" charset="0"/>
                <a:cs typeface="Calibri" panose="020F0502020204030204" pitchFamily="34" charset="0"/>
              </a:rPr>
              <a:t>New Zealand</a:t>
            </a:r>
          </a:p>
        </p:txBody>
      </p:sp>
      <p:pic>
        <p:nvPicPr>
          <p:cNvPr id="28" name="Graphic 27">
            <a:extLst>
              <a:ext uri="{FF2B5EF4-FFF2-40B4-BE49-F238E27FC236}">
                <a16:creationId xmlns:a16="http://schemas.microsoft.com/office/drawing/2014/main" id="{ECEF1FED-B26F-6F4F-9E46-7BEBF19E916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65164" y="2301812"/>
            <a:ext cx="1606042" cy="641422"/>
          </a:xfrm>
          <a:prstGeom prst="rect">
            <a:avLst/>
          </a:prstGeom>
        </p:spPr>
      </p:pic>
      <p:sp>
        <p:nvSpPr>
          <p:cNvPr id="2" name="CasellaDiTesto 1">
            <a:extLst>
              <a:ext uri="{FF2B5EF4-FFF2-40B4-BE49-F238E27FC236}">
                <a16:creationId xmlns:a16="http://schemas.microsoft.com/office/drawing/2014/main" id="{CED8C73D-3C5B-5887-C164-89EA36641FE4}"/>
              </a:ext>
            </a:extLst>
          </p:cNvPr>
          <p:cNvSpPr txBox="1"/>
          <p:nvPr/>
        </p:nvSpPr>
        <p:spPr>
          <a:xfrm>
            <a:off x="0" y="232624"/>
            <a:ext cx="12192000" cy="553998"/>
          </a:xfrm>
          <a:prstGeom prst="rect">
            <a:avLst/>
          </a:prstGeom>
          <a:noFill/>
        </p:spPr>
        <p:txBody>
          <a:bodyPr wrap="square">
            <a:spAutoFit/>
          </a:bodyPr>
          <a:lstStyle/>
          <a:p>
            <a:pPr algn="ctr" fontAlgn="base">
              <a:buClr>
                <a:srgbClr val="000000"/>
              </a:buClr>
              <a:buSzPts val="2800"/>
              <a:defRPr/>
            </a:pPr>
            <a:r>
              <a:rPr lang="en-GB" sz="3000" b="1" noProof="0" dirty="0">
                <a:solidFill>
                  <a:srgbClr val="385623"/>
                </a:solidFill>
                <a:latin typeface="Calibri" panose="020F0502020204030204" pitchFamily="34" charset="0"/>
                <a:cs typeface="Calibri" panose="020F0502020204030204" pitchFamily="34" charset="0"/>
                <a:sym typeface="Calibri"/>
              </a:rPr>
              <a:t>…with a global vision</a:t>
            </a:r>
          </a:p>
        </p:txBody>
      </p:sp>
    </p:spTree>
    <p:extLst>
      <p:ext uri="{BB962C8B-B14F-4D97-AF65-F5344CB8AC3E}">
        <p14:creationId xmlns:p14="http://schemas.microsoft.com/office/powerpoint/2010/main" val="2913057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5"/>
          <p:cNvSpPr txBox="1"/>
          <p:nvPr/>
        </p:nvSpPr>
        <p:spPr>
          <a:xfrm>
            <a:off x="697832" y="302301"/>
            <a:ext cx="1132171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385623"/>
                </a:solidFill>
                <a:latin typeface="Calibri"/>
                <a:ea typeface="Calibri"/>
                <a:cs typeface="Calibri"/>
                <a:sym typeface="Calibri"/>
              </a:rPr>
              <a:t>… And a single access point: </a:t>
            </a:r>
          </a:p>
          <a:p>
            <a:pPr marL="0" marR="0" lvl="0" indent="0" algn="ctr" rtl="0">
              <a:spcBef>
                <a:spcPts val="0"/>
              </a:spcBef>
              <a:spcAft>
                <a:spcPts val="0"/>
              </a:spcAft>
              <a:buNone/>
            </a:pPr>
            <a:r>
              <a:rPr lang="en-GB" sz="2800" b="1" dirty="0">
                <a:solidFill>
                  <a:srgbClr val="385623"/>
                </a:solidFill>
                <a:latin typeface="Calibri"/>
                <a:ea typeface="Calibri"/>
                <a:cs typeface="Calibri"/>
                <a:sym typeface="Calibri"/>
              </a:rPr>
              <a:t>The EPOS multi-disciplinary Platform</a:t>
            </a:r>
            <a:endParaRPr lang="en-GB" sz="1600" dirty="0"/>
          </a:p>
        </p:txBody>
      </p:sp>
      <p:pic>
        <p:nvPicPr>
          <p:cNvPr id="160" name="Google Shape;160;p5" descr="Immagine che contiene testo, schermata, software, mappa&#10;&#10;Descrizione generata automaticamente"/>
          <p:cNvPicPr preferRelativeResize="0"/>
          <p:nvPr/>
        </p:nvPicPr>
        <p:blipFill rotWithShape="1">
          <a:blip r:embed="rId3">
            <a:alphaModFix/>
          </a:blip>
          <a:srcRect r="8385"/>
          <a:stretch/>
        </p:blipFill>
        <p:spPr>
          <a:xfrm>
            <a:off x="709649" y="2054723"/>
            <a:ext cx="7704000" cy="4171804"/>
          </a:xfrm>
          <a:prstGeom prst="rect">
            <a:avLst/>
          </a:prstGeom>
          <a:noFill/>
          <a:ln>
            <a:noFill/>
          </a:ln>
        </p:spPr>
      </p:pic>
      <p:sp>
        <p:nvSpPr>
          <p:cNvPr id="164" name="Google Shape;164;p5"/>
          <p:cNvSpPr/>
          <p:nvPr/>
        </p:nvSpPr>
        <p:spPr>
          <a:xfrm>
            <a:off x="709649" y="5892036"/>
            <a:ext cx="3010237"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75536"/>
              </a:buClr>
              <a:buSzPts val="1400"/>
              <a:buFont typeface="Calibri"/>
              <a:buNone/>
            </a:pPr>
            <a:r>
              <a:rPr lang="en-GB" sz="1400" b="1" dirty="0">
                <a:solidFill>
                  <a:srgbClr val="275536"/>
                </a:solidFill>
                <a:latin typeface="Calibri"/>
                <a:ea typeface="Calibri"/>
                <a:cs typeface="Calibri"/>
                <a:sym typeface="Calibri"/>
              </a:rPr>
              <a:t>https://</a:t>
            </a:r>
            <a:r>
              <a:rPr lang="en-GB" sz="1400" b="1" dirty="0" err="1">
                <a:solidFill>
                  <a:srgbClr val="275536"/>
                </a:solidFill>
                <a:latin typeface="Calibri"/>
                <a:ea typeface="Calibri"/>
                <a:cs typeface="Calibri"/>
                <a:sym typeface="Calibri"/>
              </a:rPr>
              <a:t>www.epos-eu.org</a:t>
            </a:r>
            <a:r>
              <a:rPr lang="en-GB" sz="1400" b="1" dirty="0">
                <a:solidFill>
                  <a:srgbClr val="275536"/>
                </a:solidFill>
                <a:latin typeface="Calibri"/>
                <a:ea typeface="Calibri"/>
                <a:cs typeface="Calibri"/>
                <a:sym typeface="Calibri"/>
              </a:rPr>
              <a:t>/</a:t>
            </a:r>
            <a:r>
              <a:rPr lang="en-GB" sz="1400" b="1" dirty="0" err="1">
                <a:solidFill>
                  <a:srgbClr val="275536"/>
                </a:solidFill>
                <a:latin typeface="Calibri"/>
                <a:ea typeface="Calibri"/>
                <a:cs typeface="Calibri"/>
                <a:sym typeface="Calibri"/>
              </a:rPr>
              <a:t>dataportal</a:t>
            </a:r>
            <a:endParaRPr lang="en-GB" sz="1400" b="1" dirty="0">
              <a:solidFill>
                <a:srgbClr val="275536"/>
              </a:solidFill>
              <a:latin typeface="Calibri"/>
              <a:ea typeface="Calibri"/>
              <a:cs typeface="Calibri"/>
              <a:sym typeface="Calibri"/>
            </a:endParaRPr>
          </a:p>
        </p:txBody>
      </p:sp>
      <p:sp>
        <p:nvSpPr>
          <p:cNvPr id="167" name="Google Shape;167;p5"/>
          <p:cNvSpPr/>
          <p:nvPr/>
        </p:nvSpPr>
        <p:spPr>
          <a:xfrm>
            <a:off x="8458877" y="2582128"/>
            <a:ext cx="3475448" cy="307736"/>
          </a:xfrm>
          <a:prstGeom prst="rect">
            <a:avLst/>
          </a:prstGeom>
          <a:solidFill>
            <a:srgbClr val="F6FAF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b="1" i="0" u="sng" strike="noStrike" cap="none" dirty="0">
                <a:solidFill>
                  <a:srgbClr val="385623"/>
                </a:solidFill>
                <a:latin typeface="Calibri" panose="020F0502020204030204" pitchFamily="34" charset="0"/>
                <a:ea typeface="Calibri"/>
                <a:cs typeface="Calibri" panose="020F0502020204030204" pitchFamily="34" charset="0"/>
                <a:sym typeface="Calibri"/>
                <a:hlinkClick r:id="rId4">
                  <a:extLst>
                    <a:ext uri="{A12FA001-AC4F-418D-AE19-62706E023703}">
                      <ahyp:hlinkClr xmlns:ahyp="http://schemas.microsoft.com/office/drawing/2018/hyperlinkcolor" val="tx"/>
                    </a:ext>
                  </a:extLst>
                </a:hlinkClick>
              </a:rPr>
              <a:t>https://epos-eu.github.io/epos-open-source</a:t>
            </a:r>
            <a:r>
              <a:rPr lang="en-GB" b="1" i="0" u="none" strike="noStrike" cap="none" dirty="0">
                <a:solidFill>
                  <a:srgbClr val="385623"/>
                </a:solidFill>
                <a:latin typeface="Calibri" panose="020F0502020204030204" pitchFamily="34" charset="0"/>
                <a:ea typeface="Calibri"/>
                <a:cs typeface="Calibri" panose="020F0502020204030204" pitchFamily="34" charset="0"/>
                <a:sym typeface="Calibri"/>
              </a:rPr>
              <a:t> </a:t>
            </a:r>
            <a:endParaRPr lang="en-GB" dirty="0">
              <a:latin typeface="Calibri" panose="020F0502020204030204" pitchFamily="34" charset="0"/>
              <a:cs typeface="Calibri" panose="020F0502020204030204" pitchFamily="34" charset="0"/>
            </a:endParaRPr>
          </a:p>
        </p:txBody>
      </p:sp>
      <p:sp>
        <p:nvSpPr>
          <p:cNvPr id="168" name="Google Shape;168;p5"/>
          <p:cNvSpPr/>
          <p:nvPr/>
        </p:nvSpPr>
        <p:spPr>
          <a:xfrm>
            <a:off x="8724885" y="2031944"/>
            <a:ext cx="2943433" cy="584735"/>
          </a:xfrm>
          <a:prstGeom prst="rect">
            <a:avLst/>
          </a:prstGeom>
          <a:solidFill>
            <a:srgbClr val="F6FAF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rgbClr val="0332FF"/>
                </a:solidFill>
                <a:latin typeface="Calibri" panose="020F0502020204030204" pitchFamily="34" charset="0"/>
                <a:ea typeface="Calibri"/>
                <a:cs typeface="Calibri" panose="020F0502020204030204" pitchFamily="34" charset="0"/>
                <a:sym typeface="Calibri"/>
              </a:rPr>
              <a:t>EPOS Platform is open source </a:t>
            </a:r>
            <a:endParaRPr lang="en-GB"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GB" sz="1600" b="1" dirty="0">
                <a:solidFill>
                  <a:srgbClr val="000000"/>
                </a:solidFill>
                <a:latin typeface="Calibri" panose="020F0502020204030204" pitchFamily="34" charset="0"/>
                <a:ea typeface="Calibri"/>
                <a:cs typeface="Calibri" panose="020F0502020204030204" pitchFamily="34" charset="0"/>
                <a:sym typeface="Calibri"/>
              </a:rPr>
              <a:t>The code is available to any user</a:t>
            </a:r>
            <a:endParaRPr lang="en-GB" sz="1600" dirty="0">
              <a:latin typeface="Calibri" panose="020F0502020204030204" pitchFamily="34" charset="0"/>
              <a:cs typeface="Calibri" panose="020F0502020204030204" pitchFamily="34" charset="0"/>
            </a:endParaRPr>
          </a:p>
        </p:txBody>
      </p:sp>
      <p:sp>
        <p:nvSpPr>
          <p:cNvPr id="5" name="TextBox 5">
            <a:extLst>
              <a:ext uri="{FF2B5EF4-FFF2-40B4-BE49-F238E27FC236}">
                <a16:creationId xmlns:a16="http://schemas.microsoft.com/office/drawing/2014/main" id="{39ACE2F9-21FE-F71B-F039-B65CE5E654FC}"/>
              </a:ext>
            </a:extLst>
          </p:cNvPr>
          <p:cNvSpPr txBox="1"/>
          <p:nvPr/>
        </p:nvSpPr>
        <p:spPr>
          <a:xfrm>
            <a:off x="623888" y="1260079"/>
            <a:ext cx="10872787" cy="769441"/>
          </a:xfrm>
          <a:prstGeom prst="rect">
            <a:avLst/>
          </a:prstGeom>
          <a:noFill/>
        </p:spPr>
        <p:txBody>
          <a:bodyPr wrap="square" rtlCol="0">
            <a:spAutoFit/>
          </a:bodyPr>
          <a:lstStyle/>
          <a:p>
            <a:pPr algn="ctr">
              <a:tabLst>
                <a:tab pos="4976813" algn="l"/>
              </a:tabLst>
            </a:pPr>
            <a:r>
              <a:rPr lang="en-GB" sz="2200" b="1" dirty="0">
                <a:solidFill>
                  <a:srgbClr val="1C1C19"/>
                </a:solidFill>
                <a:latin typeface="Calibri" panose="020F0502020204030204" pitchFamily="34" charset="0"/>
                <a:ea typeface="Open Sans" panose="020B0606030504020204" pitchFamily="34" charset="0"/>
                <a:cs typeface="Calibri" panose="020F0502020204030204" pitchFamily="34" charset="0"/>
              </a:rPr>
              <a:t>One-stop shop platform enabling </a:t>
            </a:r>
            <a:r>
              <a:rPr lang="en-GB" sz="2200" b="1" dirty="0">
                <a:solidFill>
                  <a:srgbClr val="E18F17"/>
                </a:solidFill>
                <a:latin typeface="Calibri" panose="020F0502020204030204" pitchFamily="34" charset="0"/>
                <a:ea typeface="Open Sans" panose="020B0606030504020204" pitchFamily="34" charset="0"/>
                <a:cs typeface="Calibri" panose="020F0502020204030204" pitchFamily="34" charset="0"/>
              </a:rPr>
              <a:t>any user to openly access to </a:t>
            </a:r>
            <a:r>
              <a:rPr lang="en-GB" sz="2200" b="1" noProof="0" dirty="0">
                <a:latin typeface="Calibri" panose="020F0502020204030204" pitchFamily="34" charset="0"/>
                <a:cs typeface="Calibri" panose="020F0502020204030204" pitchFamily="34" charset="0"/>
              </a:rPr>
              <a:t>standardized, interoperable, quality-controlled</a:t>
            </a:r>
            <a:r>
              <a:rPr lang="en-GB" sz="2200" b="1" dirty="0">
                <a:latin typeface="Calibri" panose="020F0502020204030204" pitchFamily="34" charset="0"/>
                <a:cs typeface="Calibri" panose="020F0502020204030204" pitchFamily="34" charset="0"/>
              </a:rPr>
              <a:t> d</a:t>
            </a:r>
            <a:r>
              <a:rPr lang="en-GB" sz="2200" b="1" noProof="0" dirty="0" err="1">
                <a:latin typeface="Calibri" panose="020F0502020204030204" pitchFamily="34" charset="0"/>
                <a:cs typeface="Calibri" panose="020F0502020204030204" pitchFamily="34" charset="0"/>
              </a:rPr>
              <a:t>ata</a:t>
            </a:r>
            <a:r>
              <a:rPr lang="en-GB" sz="2200" b="1" noProof="0" dirty="0">
                <a:latin typeface="Calibri" panose="020F0502020204030204" pitchFamily="34" charset="0"/>
                <a:cs typeface="Calibri" panose="020F0502020204030204" pitchFamily="34" charset="0"/>
              </a:rPr>
              <a:t> from 10 different disciplines</a:t>
            </a:r>
            <a:r>
              <a:rPr lang="en-GB" sz="2200" b="1" dirty="0">
                <a:latin typeface="Calibri" panose="020F0502020204030204" pitchFamily="34" charset="0"/>
                <a:cs typeface="Calibri" panose="020F0502020204030204" pitchFamily="34" charset="0"/>
              </a:rPr>
              <a:t> and &gt;500 data sources around Europe</a:t>
            </a:r>
            <a:endParaRPr lang="en-GB" sz="2200" b="1"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456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0B51EABD-06B2-B09C-C69E-A6EDB8E4C643}"/>
            </a:ext>
          </a:extLst>
        </p:cNvPr>
        <p:cNvGrpSpPr/>
        <p:nvPr/>
      </p:nvGrpSpPr>
      <p:grpSpPr>
        <a:xfrm>
          <a:off x="0" y="0"/>
          <a:ext cx="0" cy="0"/>
          <a:chOff x="0" y="0"/>
          <a:chExt cx="0" cy="0"/>
        </a:xfrm>
      </p:grpSpPr>
      <p:sp>
        <p:nvSpPr>
          <p:cNvPr id="159" name="Google Shape;159;p5">
            <a:extLst>
              <a:ext uri="{FF2B5EF4-FFF2-40B4-BE49-F238E27FC236}">
                <a16:creationId xmlns:a16="http://schemas.microsoft.com/office/drawing/2014/main" id="{7A111BBF-95AF-D30A-0D93-76C6D2C714D6}"/>
              </a:ext>
            </a:extLst>
          </p:cNvPr>
          <p:cNvSpPr txBox="1"/>
          <p:nvPr/>
        </p:nvSpPr>
        <p:spPr>
          <a:xfrm>
            <a:off x="697832" y="302301"/>
            <a:ext cx="11321715"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385623"/>
                </a:solidFill>
                <a:latin typeface="Calibri"/>
                <a:ea typeface="Calibri"/>
                <a:cs typeface="Calibri"/>
                <a:sym typeface="Calibri"/>
              </a:rPr>
              <a:t>… And a single access point: </a:t>
            </a:r>
          </a:p>
          <a:p>
            <a:pPr marL="0" marR="0" lvl="0" indent="0" algn="ctr" rtl="0">
              <a:spcBef>
                <a:spcPts val="0"/>
              </a:spcBef>
              <a:spcAft>
                <a:spcPts val="0"/>
              </a:spcAft>
              <a:buNone/>
            </a:pPr>
            <a:r>
              <a:rPr lang="en-GB" sz="2800" b="1" dirty="0">
                <a:solidFill>
                  <a:srgbClr val="385623"/>
                </a:solidFill>
                <a:latin typeface="Calibri"/>
                <a:ea typeface="Calibri"/>
                <a:cs typeface="Calibri"/>
                <a:sym typeface="Calibri"/>
              </a:rPr>
              <a:t>The EPOS multi-disciplinary Platform</a:t>
            </a:r>
            <a:endParaRPr lang="en-GB" sz="1600" dirty="0"/>
          </a:p>
        </p:txBody>
      </p:sp>
      <p:pic>
        <p:nvPicPr>
          <p:cNvPr id="160" name="Google Shape;160;p5" descr="Immagine che contiene testo, schermata, software, mappa&#10;&#10;Descrizione generata automaticamente">
            <a:extLst>
              <a:ext uri="{FF2B5EF4-FFF2-40B4-BE49-F238E27FC236}">
                <a16:creationId xmlns:a16="http://schemas.microsoft.com/office/drawing/2014/main" id="{978A680F-1509-1026-9B89-855A44CFEB43}"/>
              </a:ext>
            </a:extLst>
          </p:cNvPr>
          <p:cNvPicPr preferRelativeResize="0"/>
          <p:nvPr/>
        </p:nvPicPr>
        <p:blipFill rotWithShape="1">
          <a:blip r:embed="rId3">
            <a:alphaModFix/>
          </a:blip>
          <a:srcRect r="8385"/>
          <a:stretch/>
        </p:blipFill>
        <p:spPr>
          <a:xfrm>
            <a:off x="709649" y="2054723"/>
            <a:ext cx="7704000" cy="4171804"/>
          </a:xfrm>
          <a:prstGeom prst="rect">
            <a:avLst/>
          </a:prstGeom>
          <a:noFill/>
          <a:ln>
            <a:noFill/>
          </a:ln>
        </p:spPr>
      </p:pic>
      <p:sp>
        <p:nvSpPr>
          <p:cNvPr id="164" name="Google Shape;164;p5">
            <a:extLst>
              <a:ext uri="{FF2B5EF4-FFF2-40B4-BE49-F238E27FC236}">
                <a16:creationId xmlns:a16="http://schemas.microsoft.com/office/drawing/2014/main" id="{D9C37941-1779-5651-5290-D00D88885DDB}"/>
              </a:ext>
            </a:extLst>
          </p:cNvPr>
          <p:cNvSpPr/>
          <p:nvPr/>
        </p:nvSpPr>
        <p:spPr>
          <a:xfrm>
            <a:off x="709649" y="5892036"/>
            <a:ext cx="3010237" cy="30773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75536"/>
              </a:buClr>
              <a:buSzPts val="1400"/>
              <a:buFont typeface="Calibri"/>
              <a:buNone/>
            </a:pPr>
            <a:r>
              <a:rPr lang="en-GB" sz="1400" b="1" dirty="0">
                <a:solidFill>
                  <a:srgbClr val="275536"/>
                </a:solidFill>
                <a:latin typeface="Calibri"/>
                <a:ea typeface="Calibri"/>
                <a:cs typeface="Calibri"/>
                <a:sym typeface="Calibri"/>
              </a:rPr>
              <a:t>https://</a:t>
            </a:r>
            <a:r>
              <a:rPr lang="en-GB" sz="1400" b="1" dirty="0" err="1">
                <a:solidFill>
                  <a:srgbClr val="275536"/>
                </a:solidFill>
                <a:latin typeface="Calibri"/>
                <a:ea typeface="Calibri"/>
                <a:cs typeface="Calibri"/>
                <a:sym typeface="Calibri"/>
              </a:rPr>
              <a:t>www.epos-eu.org</a:t>
            </a:r>
            <a:r>
              <a:rPr lang="en-GB" sz="1400" b="1" dirty="0">
                <a:solidFill>
                  <a:srgbClr val="275536"/>
                </a:solidFill>
                <a:latin typeface="Calibri"/>
                <a:ea typeface="Calibri"/>
                <a:cs typeface="Calibri"/>
                <a:sym typeface="Calibri"/>
              </a:rPr>
              <a:t>/</a:t>
            </a:r>
            <a:r>
              <a:rPr lang="en-GB" sz="1400" b="1" dirty="0" err="1">
                <a:solidFill>
                  <a:srgbClr val="275536"/>
                </a:solidFill>
                <a:latin typeface="Calibri"/>
                <a:ea typeface="Calibri"/>
                <a:cs typeface="Calibri"/>
                <a:sym typeface="Calibri"/>
              </a:rPr>
              <a:t>dataportal</a:t>
            </a:r>
            <a:endParaRPr lang="en-GB" sz="1400" b="1" dirty="0">
              <a:solidFill>
                <a:srgbClr val="275536"/>
              </a:solidFill>
              <a:latin typeface="Calibri"/>
              <a:ea typeface="Calibri"/>
              <a:cs typeface="Calibri"/>
              <a:sym typeface="Calibri"/>
            </a:endParaRPr>
          </a:p>
        </p:txBody>
      </p:sp>
      <p:sp>
        <p:nvSpPr>
          <p:cNvPr id="167" name="Google Shape;167;p5">
            <a:extLst>
              <a:ext uri="{FF2B5EF4-FFF2-40B4-BE49-F238E27FC236}">
                <a16:creationId xmlns:a16="http://schemas.microsoft.com/office/drawing/2014/main" id="{62DD0B50-DC2A-E0C0-F752-0D693F7790C6}"/>
              </a:ext>
            </a:extLst>
          </p:cNvPr>
          <p:cNvSpPr/>
          <p:nvPr/>
        </p:nvSpPr>
        <p:spPr>
          <a:xfrm>
            <a:off x="8458877" y="2582128"/>
            <a:ext cx="3475448" cy="307736"/>
          </a:xfrm>
          <a:prstGeom prst="rect">
            <a:avLst/>
          </a:prstGeom>
          <a:solidFill>
            <a:srgbClr val="F6FAFD"/>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b="1" i="0" u="sng" strike="noStrike" cap="none" dirty="0">
                <a:solidFill>
                  <a:srgbClr val="385623"/>
                </a:solidFill>
                <a:latin typeface="Calibri" panose="020F0502020204030204" pitchFamily="34" charset="0"/>
                <a:ea typeface="Calibri"/>
                <a:cs typeface="Calibri" panose="020F0502020204030204" pitchFamily="34" charset="0"/>
                <a:sym typeface="Calibri"/>
                <a:hlinkClick r:id="rId4">
                  <a:extLst>
                    <a:ext uri="{A12FA001-AC4F-418D-AE19-62706E023703}">
                      <ahyp:hlinkClr xmlns:ahyp="http://schemas.microsoft.com/office/drawing/2018/hyperlinkcolor" val="tx"/>
                    </a:ext>
                  </a:extLst>
                </a:hlinkClick>
              </a:rPr>
              <a:t>https://epos-eu.github.io/epos-open-source</a:t>
            </a:r>
            <a:r>
              <a:rPr lang="en-GB" b="1" i="0" u="none" strike="noStrike" cap="none" dirty="0">
                <a:solidFill>
                  <a:srgbClr val="385623"/>
                </a:solidFill>
                <a:latin typeface="Calibri" panose="020F0502020204030204" pitchFamily="34" charset="0"/>
                <a:ea typeface="Calibri"/>
                <a:cs typeface="Calibri" panose="020F0502020204030204" pitchFamily="34" charset="0"/>
                <a:sym typeface="Calibri"/>
              </a:rPr>
              <a:t> </a:t>
            </a:r>
            <a:endParaRPr lang="en-GB" dirty="0">
              <a:latin typeface="Calibri" panose="020F0502020204030204" pitchFamily="34" charset="0"/>
              <a:cs typeface="Calibri" panose="020F0502020204030204" pitchFamily="34" charset="0"/>
            </a:endParaRPr>
          </a:p>
        </p:txBody>
      </p:sp>
      <p:sp>
        <p:nvSpPr>
          <p:cNvPr id="168" name="Google Shape;168;p5">
            <a:extLst>
              <a:ext uri="{FF2B5EF4-FFF2-40B4-BE49-F238E27FC236}">
                <a16:creationId xmlns:a16="http://schemas.microsoft.com/office/drawing/2014/main" id="{37BBF42E-668A-18F1-B591-9DBD2649ED19}"/>
              </a:ext>
            </a:extLst>
          </p:cNvPr>
          <p:cNvSpPr/>
          <p:nvPr/>
        </p:nvSpPr>
        <p:spPr>
          <a:xfrm>
            <a:off x="8724885" y="2031944"/>
            <a:ext cx="2943433" cy="584735"/>
          </a:xfrm>
          <a:prstGeom prst="rect">
            <a:avLst/>
          </a:prstGeom>
          <a:solidFill>
            <a:srgbClr val="F6FAF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600" b="1" dirty="0">
                <a:solidFill>
                  <a:srgbClr val="0332FF"/>
                </a:solidFill>
                <a:latin typeface="Calibri" panose="020F0502020204030204" pitchFamily="34" charset="0"/>
                <a:ea typeface="Calibri"/>
                <a:cs typeface="Calibri" panose="020F0502020204030204" pitchFamily="34" charset="0"/>
                <a:sym typeface="Calibri"/>
              </a:rPr>
              <a:t>EPOS Platform is open source </a:t>
            </a:r>
            <a:endParaRPr lang="en-GB" sz="1600"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GB" sz="1600" b="1" dirty="0">
                <a:solidFill>
                  <a:srgbClr val="000000"/>
                </a:solidFill>
                <a:latin typeface="Calibri" panose="020F0502020204030204" pitchFamily="34" charset="0"/>
                <a:ea typeface="Calibri"/>
                <a:cs typeface="Calibri" panose="020F0502020204030204" pitchFamily="34" charset="0"/>
                <a:sym typeface="Calibri"/>
              </a:rPr>
              <a:t>The code is available to any user</a:t>
            </a:r>
            <a:endParaRPr lang="en-GB" sz="1600" dirty="0">
              <a:latin typeface="Calibri" panose="020F0502020204030204" pitchFamily="34" charset="0"/>
              <a:cs typeface="Calibri" panose="020F0502020204030204" pitchFamily="34" charset="0"/>
            </a:endParaRPr>
          </a:p>
        </p:txBody>
      </p:sp>
      <p:sp>
        <p:nvSpPr>
          <p:cNvPr id="5" name="TextBox 5">
            <a:extLst>
              <a:ext uri="{FF2B5EF4-FFF2-40B4-BE49-F238E27FC236}">
                <a16:creationId xmlns:a16="http://schemas.microsoft.com/office/drawing/2014/main" id="{FACF6F16-9160-E12E-43A7-9B5BC328D7E3}"/>
              </a:ext>
            </a:extLst>
          </p:cNvPr>
          <p:cNvSpPr txBox="1"/>
          <p:nvPr/>
        </p:nvSpPr>
        <p:spPr>
          <a:xfrm>
            <a:off x="623888" y="1260079"/>
            <a:ext cx="10872787" cy="769441"/>
          </a:xfrm>
          <a:prstGeom prst="rect">
            <a:avLst/>
          </a:prstGeom>
          <a:noFill/>
        </p:spPr>
        <p:txBody>
          <a:bodyPr wrap="square" rtlCol="0">
            <a:spAutoFit/>
          </a:bodyPr>
          <a:lstStyle/>
          <a:p>
            <a:pPr algn="ctr">
              <a:tabLst>
                <a:tab pos="4976813" algn="l"/>
              </a:tabLst>
            </a:pPr>
            <a:r>
              <a:rPr lang="en-GB" sz="2200" b="1" dirty="0">
                <a:solidFill>
                  <a:srgbClr val="1C1C19"/>
                </a:solidFill>
                <a:latin typeface="Calibri" panose="020F0502020204030204" pitchFamily="34" charset="0"/>
                <a:ea typeface="Open Sans" panose="020B0606030504020204" pitchFamily="34" charset="0"/>
                <a:cs typeface="Calibri" panose="020F0502020204030204" pitchFamily="34" charset="0"/>
              </a:rPr>
              <a:t>One-stop shop platform enabling </a:t>
            </a:r>
            <a:r>
              <a:rPr lang="en-GB" sz="2200" b="1" dirty="0">
                <a:solidFill>
                  <a:srgbClr val="E18F17"/>
                </a:solidFill>
                <a:latin typeface="Calibri" panose="020F0502020204030204" pitchFamily="34" charset="0"/>
                <a:ea typeface="Open Sans" panose="020B0606030504020204" pitchFamily="34" charset="0"/>
                <a:cs typeface="Calibri" panose="020F0502020204030204" pitchFamily="34" charset="0"/>
              </a:rPr>
              <a:t>any user to openly access to </a:t>
            </a:r>
            <a:r>
              <a:rPr lang="en-GB" sz="2200" b="1" noProof="0" dirty="0">
                <a:latin typeface="Calibri" panose="020F0502020204030204" pitchFamily="34" charset="0"/>
                <a:cs typeface="Calibri" panose="020F0502020204030204" pitchFamily="34" charset="0"/>
              </a:rPr>
              <a:t>standardized, interoperable, quality-controlled</a:t>
            </a:r>
            <a:r>
              <a:rPr lang="en-GB" sz="2200" b="1" dirty="0">
                <a:latin typeface="Calibri" panose="020F0502020204030204" pitchFamily="34" charset="0"/>
                <a:cs typeface="Calibri" panose="020F0502020204030204" pitchFamily="34" charset="0"/>
              </a:rPr>
              <a:t> d</a:t>
            </a:r>
            <a:r>
              <a:rPr lang="en-GB" sz="2200" b="1" noProof="0" dirty="0" err="1">
                <a:latin typeface="Calibri" panose="020F0502020204030204" pitchFamily="34" charset="0"/>
                <a:cs typeface="Calibri" panose="020F0502020204030204" pitchFamily="34" charset="0"/>
              </a:rPr>
              <a:t>ata</a:t>
            </a:r>
            <a:r>
              <a:rPr lang="en-GB" sz="2200" b="1" noProof="0" dirty="0">
                <a:latin typeface="Calibri" panose="020F0502020204030204" pitchFamily="34" charset="0"/>
                <a:cs typeface="Calibri" panose="020F0502020204030204" pitchFamily="34" charset="0"/>
              </a:rPr>
              <a:t> from 10 different disciplines</a:t>
            </a:r>
            <a:r>
              <a:rPr lang="en-GB" sz="2200" b="1" dirty="0">
                <a:latin typeface="Calibri" panose="020F0502020204030204" pitchFamily="34" charset="0"/>
                <a:cs typeface="Calibri" panose="020F0502020204030204" pitchFamily="34" charset="0"/>
              </a:rPr>
              <a:t> and &gt;500 data sources around Europe</a:t>
            </a:r>
            <a:endParaRPr lang="en-GB" sz="2200" b="1" noProof="0" dirty="0">
              <a:latin typeface="Calibri" panose="020F0502020204030204" pitchFamily="34" charset="0"/>
              <a:cs typeface="Calibri" panose="020F0502020204030204" pitchFamily="34" charset="0"/>
            </a:endParaRPr>
          </a:p>
        </p:txBody>
      </p:sp>
      <p:pic>
        <p:nvPicPr>
          <p:cNvPr id="2" name="Google Shape;162;p5" descr="Immagine che contiene mappa, atlante, World, testo&#10;&#10;Descrizione generata automaticamente">
            <a:extLst>
              <a:ext uri="{FF2B5EF4-FFF2-40B4-BE49-F238E27FC236}">
                <a16:creationId xmlns:a16="http://schemas.microsoft.com/office/drawing/2014/main" id="{AB8AB3ED-466A-776A-82F5-E79A8683C62D}"/>
              </a:ext>
            </a:extLst>
          </p:cNvPr>
          <p:cNvPicPr preferRelativeResize="0"/>
          <p:nvPr/>
        </p:nvPicPr>
        <p:blipFill rotWithShape="1">
          <a:blip r:embed="rId5">
            <a:alphaModFix/>
          </a:blip>
          <a:srcRect l="1980" t="10137" r="2361" b="3854"/>
          <a:stretch/>
        </p:blipFill>
        <p:spPr>
          <a:xfrm>
            <a:off x="7218579" y="3377806"/>
            <a:ext cx="4600373" cy="2549851"/>
          </a:xfrm>
          <a:prstGeom prst="rect">
            <a:avLst/>
          </a:prstGeom>
          <a:noFill/>
          <a:ln>
            <a:noFill/>
          </a:ln>
        </p:spPr>
      </p:pic>
      <p:sp>
        <p:nvSpPr>
          <p:cNvPr id="3" name="Google Shape;163;p5">
            <a:extLst>
              <a:ext uri="{FF2B5EF4-FFF2-40B4-BE49-F238E27FC236}">
                <a16:creationId xmlns:a16="http://schemas.microsoft.com/office/drawing/2014/main" id="{EA2A2257-5023-D4E4-3704-C846A25AD2F2}"/>
              </a:ext>
            </a:extLst>
          </p:cNvPr>
          <p:cNvSpPr txBox="1"/>
          <p:nvPr/>
        </p:nvSpPr>
        <p:spPr>
          <a:xfrm>
            <a:off x="7218579" y="2978418"/>
            <a:ext cx="4439018" cy="399388"/>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endParaRPr lang="en-GB" sz="2000" b="1" i="0" u="none" strike="noStrike" cap="none" dirty="0">
              <a:solidFill>
                <a:srgbClr val="0332FF"/>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6000"/>
              <a:buFont typeface="Calibri"/>
              <a:buNone/>
            </a:pPr>
            <a:endParaRPr lang="en-GB" sz="2000" b="1" i="0" u="none" strike="noStrike" cap="none" dirty="0">
              <a:solidFill>
                <a:srgbClr val="0332FF"/>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6000"/>
              <a:buFont typeface="Calibri"/>
              <a:buNone/>
            </a:pPr>
            <a:endParaRPr lang="en-GB" sz="2000" b="1" i="0" u="none" strike="noStrike" cap="none" dirty="0">
              <a:solidFill>
                <a:srgbClr val="0332FF"/>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6000"/>
              <a:buFont typeface="Calibri"/>
              <a:buNone/>
            </a:pPr>
            <a:endParaRPr lang="en-GB" sz="2000" b="1" i="0" u="none" strike="noStrike" cap="none" dirty="0">
              <a:solidFill>
                <a:srgbClr val="0332FF"/>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6000"/>
              <a:buFont typeface="Calibri"/>
              <a:buNone/>
            </a:pPr>
            <a:r>
              <a:rPr lang="en-GB" sz="2000" b="1" i="0" u="none" strike="noStrike" cap="none" dirty="0">
                <a:solidFill>
                  <a:srgbClr val="0332FF"/>
                </a:solidFill>
                <a:latin typeface="Calibri"/>
                <a:ea typeface="Calibri"/>
                <a:cs typeface="Calibri"/>
                <a:sym typeface="Calibri"/>
              </a:rPr>
              <a:t>    Global access to the EPOS Platform </a:t>
            </a:r>
            <a:endParaRPr lang="en-GB" dirty="0"/>
          </a:p>
        </p:txBody>
      </p:sp>
      <p:sp>
        <p:nvSpPr>
          <p:cNvPr id="4" name="CasellaDiTesto 2">
            <a:extLst>
              <a:ext uri="{FF2B5EF4-FFF2-40B4-BE49-F238E27FC236}">
                <a16:creationId xmlns:a16="http://schemas.microsoft.com/office/drawing/2014/main" id="{F3BC38B0-C1F2-B08D-18C3-855528DC5410}"/>
              </a:ext>
            </a:extLst>
          </p:cNvPr>
          <p:cNvSpPr txBox="1"/>
          <p:nvPr/>
        </p:nvSpPr>
        <p:spPr>
          <a:xfrm>
            <a:off x="8182149" y="5544883"/>
            <a:ext cx="3191527" cy="523220"/>
          </a:xfrm>
          <a:prstGeom prst="rect">
            <a:avLst/>
          </a:prstGeom>
          <a:noFill/>
        </p:spPr>
        <p:txBody>
          <a:bodyPr wrap="square">
            <a:spAutoFit/>
          </a:bodyPr>
          <a:lstStyle/>
          <a:p>
            <a:pPr algn="ctr">
              <a:tabLst>
                <a:tab pos="2255838" algn="l"/>
                <a:tab pos="2344738" algn="l"/>
                <a:tab pos="2389188" algn="l"/>
              </a:tabLst>
            </a:pPr>
            <a:r>
              <a:rPr lang="en-GB" b="1" dirty="0">
                <a:solidFill>
                  <a:srgbClr val="0332FF"/>
                </a:solidFill>
                <a:latin typeface="Calibri" panose="020F0502020204030204" pitchFamily="34" charset="0"/>
                <a:cs typeface="Calibri" panose="020F0502020204030204" pitchFamily="34" charset="0"/>
              </a:rPr>
              <a:t>26,056 visitors from 122 Countries</a:t>
            </a:r>
          </a:p>
          <a:p>
            <a:pPr algn="ctr">
              <a:tabLst>
                <a:tab pos="2255838" algn="l"/>
                <a:tab pos="2344738" algn="l"/>
                <a:tab pos="2389188" algn="l"/>
              </a:tabLst>
            </a:pPr>
            <a:r>
              <a:rPr lang="en-GB" sz="1400" b="1" i="1" dirty="0">
                <a:solidFill>
                  <a:srgbClr val="0332FF"/>
                </a:solidFill>
                <a:latin typeface="Calibri" panose="020F0502020204030204" pitchFamily="34" charset="0"/>
                <a:cs typeface="Calibri" panose="020F0502020204030204" pitchFamily="34" charset="0"/>
              </a:rPr>
              <a:t>updated on September 19</a:t>
            </a:r>
            <a:r>
              <a:rPr lang="en-GB" sz="1400" b="1" i="1" baseline="30000" dirty="0">
                <a:solidFill>
                  <a:srgbClr val="0332FF"/>
                </a:solidFill>
                <a:latin typeface="Calibri" panose="020F0502020204030204" pitchFamily="34" charset="0"/>
                <a:cs typeface="Calibri" panose="020F0502020204030204" pitchFamily="34" charset="0"/>
              </a:rPr>
              <a:t>th</a:t>
            </a:r>
            <a:r>
              <a:rPr lang="en-GB" sz="1400" b="1" i="1" dirty="0">
                <a:solidFill>
                  <a:srgbClr val="0332FF"/>
                </a:solidFill>
                <a:latin typeface="Calibri" panose="020F0502020204030204" pitchFamily="34" charset="0"/>
                <a:cs typeface="Calibri" panose="020F0502020204030204" pitchFamily="34" charset="0"/>
              </a:rPr>
              <a:t> 2024 </a:t>
            </a:r>
            <a:r>
              <a:rPr lang="en-GB" sz="1400" b="1" dirty="0">
                <a:solidFill>
                  <a:srgbClr val="0332FF"/>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5151495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1171</TotalTime>
  <Words>1535</Words>
  <Application>Microsoft Macintosh PowerPoint</Application>
  <PresentationFormat>Widescreen</PresentationFormat>
  <Paragraphs>151</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Aptos</vt:lpstr>
      <vt:lpstr>Arial</vt:lpstr>
      <vt:lpstr>Calibri</vt:lpstr>
      <vt:lpstr>Calibri Light</vt:lpstr>
      <vt:lpstr>Open Sans</vt:lpstr>
      <vt:lpstr>Open Sans Light</vt:lpstr>
      <vt:lpstr>Wingdings</vt:lpstr>
      <vt:lpstr>Office Theme</vt:lpstr>
      <vt:lpstr>Introducing EPOS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From Strategy to Practice:  collaborating in the EPOS ecosystem </vt:lpstr>
      <vt:lpstr>From Strategy to Practice:  collaborating in the EPOS ecosystem </vt:lpstr>
      <vt:lpstr>From Strategy to Practice:  collaborating in the EPOS ecosystem </vt:lpstr>
      <vt:lpstr>From Strategy to Practice:  collaborating in the EPOS ecosystem </vt:lpstr>
      <vt:lpstr>From Strategy to Practice:  collaborating in the EPOS ecosystem </vt:lpstr>
      <vt:lpstr>PowerPoint Presentation</vt:lpstr>
      <vt:lpstr>PowerPoint Presentation</vt:lpstr>
      <vt:lpstr>Thank you for your attention!  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Field to FAIR: A Guide to FAIR sample and IGSN registration</dc:title>
  <dc:creator>Federica Tanlongo</dc:creator>
  <cp:lastModifiedBy>Federica Tanlongo</cp:lastModifiedBy>
  <cp:revision>68</cp:revision>
  <dcterms:created xsi:type="dcterms:W3CDTF">2024-09-12T12:53:35Z</dcterms:created>
  <dcterms:modified xsi:type="dcterms:W3CDTF">2025-06-24T08:29:23Z</dcterms:modified>
</cp:coreProperties>
</file>