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73" r:id="rId4"/>
    <p:sldId id="274" r:id="rId5"/>
    <p:sldId id="275" r:id="rId6"/>
    <p:sldId id="272" r:id="rId7"/>
    <p:sldId id="276" r:id="rId8"/>
    <p:sldId id="277" r:id="rId9"/>
    <p:sldId id="265" r:id="rId10"/>
    <p:sldId id="279" r:id="rId11"/>
    <p:sldId id="280" r:id="rId12"/>
    <p:sldId id="281" r:id="rId13"/>
    <p:sldId id="262" r:id="rId14"/>
    <p:sldId id="263" r:id="rId15"/>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A113"/>
    <a:srgbClr val="1D4927"/>
    <a:srgbClr val="FEDC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7"/>
    <p:restoredTop sz="94732"/>
  </p:normalViewPr>
  <p:slideViewPr>
    <p:cSldViewPr snapToGrid="0">
      <p:cViewPr varScale="1">
        <p:scale>
          <a:sx n="109" d="100"/>
          <a:sy n="109" d="100"/>
        </p:scale>
        <p:origin x="84" y="124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0B9BDC-E9C9-4440-83EA-4A333813449A}" type="datetimeFigureOut">
              <a:rPr lang="en-GB" smtClean="0"/>
              <a:t>17/06/2025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2B328-1FC2-1C4B-B807-8716236A14CF}" type="slidenum">
              <a:rPr lang="en-GB" smtClean="0"/>
              <a:t>‹#›</a:t>
            </a:fld>
            <a:endParaRPr lang="en-GB"/>
          </a:p>
        </p:txBody>
      </p:sp>
    </p:spTree>
    <p:extLst>
      <p:ext uri="{BB962C8B-B14F-4D97-AF65-F5344CB8AC3E}">
        <p14:creationId xmlns:p14="http://schemas.microsoft.com/office/powerpoint/2010/main" val="962962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Title slide</a:t>
            </a:r>
          </a:p>
        </p:txBody>
      </p:sp>
      <p:sp>
        <p:nvSpPr>
          <p:cNvPr id="4" name="Slide Number Placeholder 3"/>
          <p:cNvSpPr>
            <a:spLocks noGrp="1"/>
          </p:cNvSpPr>
          <p:nvPr>
            <p:ph type="sldNum" sz="quarter" idx="5"/>
          </p:nvPr>
        </p:nvSpPr>
        <p:spPr/>
        <p:txBody>
          <a:bodyPr/>
          <a:lstStyle/>
          <a:p>
            <a:fld id="{E552B328-1FC2-1C4B-B807-8716236A14CF}" type="slidenum">
              <a:rPr lang="en-GB" smtClean="0"/>
              <a:t>1</a:t>
            </a:fld>
            <a:endParaRPr lang="en-GB"/>
          </a:p>
        </p:txBody>
      </p:sp>
    </p:spTree>
    <p:extLst>
      <p:ext uri="{BB962C8B-B14F-4D97-AF65-F5344CB8AC3E}">
        <p14:creationId xmlns:p14="http://schemas.microsoft.com/office/powerpoint/2010/main" val="3037342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Content slide</a:t>
            </a:r>
          </a:p>
        </p:txBody>
      </p:sp>
      <p:sp>
        <p:nvSpPr>
          <p:cNvPr id="4" name="Slide Number Placeholder 3"/>
          <p:cNvSpPr>
            <a:spLocks noGrp="1"/>
          </p:cNvSpPr>
          <p:nvPr>
            <p:ph type="sldNum" sz="quarter" idx="5"/>
          </p:nvPr>
        </p:nvSpPr>
        <p:spPr/>
        <p:txBody>
          <a:bodyPr/>
          <a:lstStyle/>
          <a:p>
            <a:fld id="{E552B328-1FC2-1C4B-B807-8716236A14CF}" type="slidenum">
              <a:rPr lang="en-GB" smtClean="0"/>
              <a:t>11</a:t>
            </a:fld>
            <a:endParaRPr lang="en-GB"/>
          </a:p>
        </p:txBody>
      </p:sp>
    </p:spTree>
    <p:extLst>
      <p:ext uri="{BB962C8B-B14F-4D97-AF65-F5344CB8AC3E}">
        <p14:creationId xmlns:p14="http://schemas.microsoft.com/office/powerpoint/2010/main" val="3901254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Content slide</a:t>
            </a:r>
          </a:p>
        </p:txBody>
      </p:sp>
      <p:sp>
        <p:nvSpPr>
          <p:cNvPr id="4" name="Slide Number Placeholder 3"/>
          <p:cNvSpPr>
            <a:spLocks noGrp="1"/>
          </p:cNvSpPr>
          <p:nvPr>
            <p:ph type="sldNum" sz="quarter" idx="5"/>
          </p:nvPr>
        </p:nvSpPr>
        <p:spPr/>
        <p:txBody>
          <a:bodyPr/>
          <a:lstStyle/>
          <a:p>
            <a:fld id="{E552B328-1FC2-1C4B-B807-8716236A14CF}" type="slidenum">
              <a:rPr lang="en-GB" smtClean="0"/>
              <a:t>12</a:t>
            </a:fld>
            <a:endParaRPr lang="en-GB"/>
          </a:p>
        </p:txBody>
      </p:sp>
    </p:spTree>
    <p:extLst>
      <p:ext uri="{BB962C8B-B14F-4D97-AF65-F5344CB8AC3E}">
        <p14:creationId xmlns:p14="http://schemas.microsoft.com/office/powerpoint/2010/main" val="1343557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slide</a:t>
            </a:r>
          </a:p>
        </p:txBody>
      </p:sp>
      <p:sp>
        <p:nvSpPr>
          <p:cNvPr id="4" name="Slide Number Placeholder 3"/>
          <p:cNvSpPr>
            <a:spLocks noGrp="1"/>
          </p:cNvSpPr>
          <p:nvPr>
            <p:ph type="sldNum" sz="quarter" idx="5"/>
          </p:nvPr>
        </p:nvSpPr>
        <p:spPr/>
        <p:txBody>
          <a:bodyPr/>
          <a:lstStyle/>
          <a:p>
            <a:fld id="{E552B328-1FC2-1C4B-B807-8716236A14CF}" type="slidenum">
              <a:rPr lang="en-GB" smtClean="0"/>
              <a:t>13</a:t>
            </a:fld>
            <a:endParaRPr lang="en-GB"/>
          </a:p>
        </p:txBody>
      </p:sp>
    </p:spTree>
    <p:extLst>
      <p:ext uri="{BB962C8B-B14F-4D97-AF65-F5344CB8AC3E}">
        <p14:creationId xmlns:p14="http://schemas.microsoft.com/office/powerpoint/2010/main" val="2469525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Logo only</a:t>
            </a:r>
          </a:p>
        </p:txBody>
      </p:sp>
      <p:sp>
        <p:nvSpPr>
          <p:cNvPr id="4" name="Slide Number Placeholder 3"/>
          <p:cNvSpPr>
            <a:spLocks noGrp="1"/>
          </p:cNvSpPr>
          <p:nvPr>
            <p:ph type="sldNum" sz="quarter" idx="5"/>
          </p:nvPr>
        </p:nvSpPr>
        <p:spPr/>
        <p:txBody>
          <a:bodyPr/>
          <a:lstStyle/>
          <a:p>
            <a:fld id="{E552B328-1FC2-1C4B-B807-8716236A14CF}" type="slidenum">
              <a:rPr lang="en-GB" smtClean="0"/>
              <a:t>14</a:t>
            </a:fld>
            <a:endParaRPr lang="en-GB"/>
          </a:p>
        </p:txBody>
      </p:sp>
    </p:spTree>
    <p:extLst>
      <p:ext uri="{BB962C8B-B14F-4D97-AF65-F5344CB8AC3E}">
        <p14:creationId xmlns:p14="http://schemas.microsoft.com/office/powerpoint/2010/main" val="181044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Content slide</a:t>
            </a:r>
          </a:p>
        </p:txBody>
      </p:sp>
      <p:sp>
        <p:nvSpPr>
          <p:cNvPr id="4" name="Slide Number Placeholder 3"/>
          <p:cNvSpPr>
            <a:spLocks noGrp="1"/>
          </p:cNvSpPr>
          <p:nvPr>
            <p:ph type="sldNum" sz="quarter" idx="5"/>
          </p:nvPr>
        </p:nvSpPr>
        <p:spPr/>
        <p:txBody>
          <a:bodyPr/>
          <a:lstStyle/>
          <a:p>
            <a:fld id="{E552B328-1FC2-1C4B-B807-8716236A14CF}" type="slidenum">
              <a:rPr lang="en-GB" smtClean="0"/>
              <a:t>2</a:t>
            </a:fld>
            <a:endParaRPr lang="en-GB"/>
          </a:p>
        </p:txBody>
      </p:sp>
    </p:spTree>
    <p:extLst>
      <p:ext uri="{BB962C8B-B14F-4D97-AF65-F5344CB8AC3E}">
        <p14:creationId xmlns:p14="http://schemas.microsoft.com/office/powerpoint/2010/main" val="2445138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Content slide</a:t>
            </a:r>
          </a:p>
        </p:txBody>
      </p:sp>
      <p:sp>
        <p:nvSpPr>
          <p:cNvPr id="4" name="Slide Number Placeholder 3"/>
          <p:cNvSpPr>
            <a:spLocks noGrp="1"/>
          </p:cNvSpPr>
          <p:nvPr>
            <p:ph type="sldNum" sz="quarter" idx="5"/>
          </p:nvPr>
        </p:nvSpPr>
        <p:spPr/>
        <p:txBody>
          <a:bodyPr/>
          <a:lstStyle/>
          <a:p>
            <a:fld id="{E552B328-1FC2-1C4B-B807-8716236A14CF}" type="slidenum">
              <a:rPr lang="en-GB" smtClean="0"/>
              <a:t>3</a:t>
            </a:fld>
            <a:endParaRPr lang="en-GB"/>
          </a:p>
        </p:txBody>
      </p:sp>
    </p:spTree>
    <p:extLst>
      <p:ext uri="{BB962C8B-B14F-4D97-AF65-F5344CB8AC3E}">
        <p14:creationId xmlns:p14="http://schemas.microsoft.com/office/powerpoint/2010/main" val="3450850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Content slide</a:t>
            </a:r>
          </a:p>
        </p:txBody>
      </p:sp>
      <p:sp>
        <p:nvSpPr>
          <p:cNvPr id="4" name="Slide Number Placeholder 3"/>
          <p:cNvSpPr>
            <a:spLocks noGrp="1"/>
          </p:cNvSpPr>
          <p:nvPr>
            <p:ph type="sldNum" sz="quarter" idx="5"/>
          </p:nvPr>
        </p:nvSpPr>
        <p:spPr/>
        <p:txBody>
          <a:bodyPr/>
          <a:lstStyle/>
          <a:p>
            <a:fld id="{E552B328-1FC2-1C4B-B807-8716236A14CF}" type="slidenum">
              <a:rPr lang="en-GB" smtClean="0"/>
              <a:t>4</a:t>
            </a:fld>
            <a:endParaRPr lang="en-GB"/>
          </a:p>
        </p:txBody>
      </p:sp>
    </p:spTree>
    <p:extLst>
      <p:ext uri="{BB962C8B-B14F-4D97-AF65-F5344CB8AC3E}">
        <p14:creationId xmlns:p14="http://schemas.microsoft.com/office/powerpoint/2010/main" val="1369383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Content slide</a:t>
            </a:r>
          </a:p>
        </p:txBody>
      </p:sp>
      <p:sp>
        <p:nvSpPr>
          <p:cNvPr id="4" name="Slide Number Placeholder 3"/>
          <p:cNvSpPr>
            <a:spLocks noGrp="1"/>
          </p:cNvSpPr>
          <p:nvPr>
            <p:ph type="sldNum" sz="quarter" idx="5"/>
          </p:nvPr>
        </p:nvSpPr>
        <p:spPr/>
        <p:txBody>
          <a:bodyPr/>
          <a:lstStyle/>
          <a:p>
            <a:fld id="{E552B328-1FC2-1C4B-B807-8716236A14CF}" type="slidenum">
              <a:rPr lang="en-GB" smtClean="0"/>
              <a:t>5</a:t>
            </a:fld>
            <a:endParaRPr lang="en-GB"/>
          </a:p>
        </p:txBody>
      </p:sp>
    </p:spTree>
    <p:extLst>
      <p:ext uri="{BB962C8B-B14F-4D97-AF65-F5344CB8AC3E}">
        <p14:creationId xmlns:p14="http://schemas.microsoft.com/office/powerpoint/2010/main" val="1877350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Content slide</a:t>
            </a:r>
          </a:p>
        </p:txBody>
      </p:sp>
      <p:sp>
        <p:nvSpPr>
          <p:cNvPr id="4" name="Slide Number Placeholder 3"/>
          <p:cNvSpPr>
            <a:spLocks noGrp="1"/>
          </p:cNvSpPr>
          <p:nvPr>
            <p:ph type="sldNum" sz="quarter" idx="5"/>
          </p:nvPr>
        </p:nvSpPr>
        <p:spPr/>
        <p:txBody>
          <a:bodyPr/>
          <a:lstStyle/>
          <a:p>
            <a:fld id="{E552B328-1FC2-1C4B-B807-8716236A14CF}" type="slidenum">
              <a:rPr lang="en-GB" smtClean="0"/>
              <a:t>6</a:t>
            </a:fld>
            <a:endParaRPr lang="en-GB"/>
          </a:p>
        </p:txBody>
      </p:sp>
    </p:spTree>
    <p:extLst>
      <p:ext uri="{BB962C8B-B14F-4D97-AF65-F5344CB8AC3E}">
        <p14:creationId xmlns:p14="http://schemas.microsoft.com/office/powerpoint/2010/main" val="1714122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Content slide</a:t>
            </a:r>
          </a:p>
        </p:txBody>
      </p:sp>
      <p:sp>
        <p:nvSpPr>
          <p:cNvPr id="4" name="Slide Number Placeholder 3"/>
          <p:cNvSpPr>
            <a:spLocks noGrp="1"/>
          </p:cNvSpPr>
          <p:nvPr>
            <p:ph type="sldNum" sz="quarter" idx="5"/>
          </p:nvPr>
        </p:nvSpPr>
        <p:spPr/>
        <p:txBody>
          <a:bodyPr/>
          <a:lstStyle/>
          <a:p>
            <a:fld id="{E552B328-1FC2-1C4B-B807-8716236A14CF}" type="slidenum">
              <a:rPr lang="en-GB" smtClean="0"/>
              <a:t>7</a:t>
            </a:fld>
            <a:endParaRPr lang="en-GB"/>
          </a:p>
        </p:txBody>
      </p:sp>
    </p:spTree>
    <p:extLst>
      <p:ext uri="{BB962C8B-B14F-4D97-AF65-F5344CB8AC3E}">
        <p14:creationId xmlns:p14="http://schemas.microsoft.com/office/powerpoint/2010/main" val="1244423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Content slide: </a:t>
            </a:r>
            <a:r>
              <a:rPr lang="it-IT" dirty="0" err="1"/>
              <a:t>tables</a:t>
            </a:r>
            <a:endParaRPr lang="it-IT" dirty="0"/>
          </a:p>
        </p:txBody>
      </p:sp>
      <p:sp>
        <p:nvSpPr>
          <p:cNvPr id="4" name="Slide Number Placeholder 3"/>
          <p:cNvSpPr>
            <a:spLocks noGrp="1"/>
          </p:cNvSpPr>
          <p:nvPr>
            <p:ph type="sldNum" sz="quarter" idx="5"/>
          </p:nvPr>
        </p:nvSpPr>
        <p:spPr/>
        <p:txBody>
          <a:bodyPr/>
          <a:lstStyle/>
          <a:p>
            <a:fld id="{E552B328-1FC2-1C4B-B807-8716236A14CF}" type="slidenum">
              <a:rPr lang="en-GB" smtClean="0"/>
              <a:t>9</a:t>
            </a:fld>
            <a:endParaRPr lang="en-GB"/>
          </a:p>
        </p:txBody>
      </p:sp>
    </p:spTree>
    <p:extLst>
      <p:ext uri="{BB962C8B-B14F-4D97-AF65-F5344CB8AC3E}">
        <p14:creationId xmlns:p14="http://schemas.microsoft.com/office/powerpoint/2010/main" val="424629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Content slide</a:t>
            </a:r>
          </a:p>
        </p:txBody>
      </p:sp>
      <p:sp>
        <p:nvSpPr>
          <p:cNvPr id="4" name="Slide Number Placeholder 3"/>
          <p:cNvSpPr>
            <a:spLocks noGrp="1"/>
          </p:cNvSpPr>
          <p:nvPr>
            <p:ph type="sldNum" sz="quarter" idx="5"/>
          </p:nvPr>
        </p:nvSpPr>
        <p:spPr/>
        <p:txBody>
          <a:bodyPr/>
          <a:lstStyle/>
          <a:p>
            <a:fld id="{E552B328-1FC2-1C4B-B807-8716236A14CF}" type="slidenum">
              <a:rPr lang="en-GB" smtClean="0"/>
              <a:t>10</a:t>
            </a:fld>
            <a:endParaRPr lang="en-GB"/>
          </a:p>
        </p:txBody>
      </p:sp>
    </p:spTree>
    <p:extLst>
      <p:ext uri="{BB962C8B-B14F-4D97-AF65-F5344CB8AC3E}">
        <p14:creationId xmlns:p14="http://schemas.microsoft.com/office/powerpoint/2010/main" val="12485322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8CBD50F-A59F-57A6-E596-0A1FD6EA8457}"/>
              </a:ext>
            </a:extLst>
          </p:cNvPr>
          <p:cNvSpPr>
            <a:spLocks noGrp="1"/>
          </p:cNvSpPr>
          <p:nvPr>
            <p:ph type="ctrTitle"/>
          </p:nvPr>
        </p:nvSpPr>
        <p:spPr>
          <a:xfrm>
            <a:off x="838200" y="1786241"/>
            <a:ext cx="10515600" cy="2387600"/>
          </a:xfrm>
        </p:spPr>
        <p:txBody>
          <a:bodyPr anchor="b">
            <a:noAutofit/>
          </a:bodyPr>
          <a:lstStyle>
            <a:lvl1pPr algn="ctr">
              <a:defRPr sz="4400" b="1" i="0">
                <a:latin typeface="Calibri" panose="020F0502020204030204" pitchFamily="34" charset="0"/>
                <a:cs typeface="Calibri" panose="020F0502020204030204" pitchFamily="34" charset="0"/>
              </a:defRPr>
            </a:lvl1pPr>
          </a:lstStyle>
          <a:p>
            <a:r>
              <a:rPr lang="en-GB" dirty="0"/>
              <a:t>Click to edit Master title style</a:t>
            </a:r>
          </a:p>
        </p:txBody>
      </p:sp>
      <p:sp>
        <p:nvSpPr>
          <p:cNvPr id="8" name="Subtitle 2">
            <a:extLst>
              <a:ext uri="{FF2B5EF4-FFF2-40B4-BE49-F238E27FC236}">
                <a16:creationId xmlns:a16="http://schemas.microsoft.com/office/drawing/2014/main" id="{78466707-3BE6-F538-A80C-03940B4D55EC}"/>
              </a:ext>
            </a:extLst>
          </p:cNvPr>
          <p:cNvSpPr>
            <a:spLocks noGrp="1"/>
          </p:cNvSpPr>
          <p:nvPr>
            <p:ph type="subTitle" idx="1"/>
          </p:nvPr>
        </p:nvSpPr>
        <p:spPr>
          <a:xfrm>
            <a:off x="838200" y="4510243"/>
            <a:ext cx="10515600" cy="944911"/>
          </a:xfrm>
        </p:spPr>
        <p:txBody>
          <a:bodyPr>
            <a:noAutofit/>
          </a:bodyPr>
          <a:lstStyle>
            <a:lvl1pPr marL="0" indent="0" algn="ctr">
              <a:buNone/>
              <a:defRPr sz="2000">
                <a:solidFill>
                  <a:srgbClr val="E5A11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3" name="TextBox 2">
            <a:extLst>
              <a:ext uri="{FF2B5EF4-FFF2-40B4-BE49-F238E27FC236}">
                <a16:creationId xmlns:a16="http://schemas.microsoft.com/office/drawing/2014/main" id="{BFFB75DE-815C-9A34-5846-222303B465A5}"/>
              </a:ext>
            </a:extLst>
          </p:cNvPr>
          <p:cNvSpPr txBox="1"/>
          <p:nvPr userDrawn="1"/>
        </p:nvSpPr>
        <p:spPr>
          <a:xfrm>
            <a:off x="838200" y="5549877"/>
            <a:ext cx="8220456" cy="430887"/>
          </a:xfrm>
          <a:prstGeom prst="rect">
            <a:avLst/>
          </a:prstGeom>
          <a:solidFill>
            <a:schemeClr val="bg1"/>
          </a:solidFill>
        </p:spPr>
        <p:txBody>
          <a:bodyPr wrap="square">
            <a:spAutoFit/>
          </a:bodyPr>
          <a:lstStyle/>
          <a:p>
            <a:pPr algn="just"/>
            <a:r>
              <a:rPr lang="en-GB" sz="1100" dirty="0">
                <a:solidFill>
                  <a:srgbClr val="002060"/>
                </a:solidFill>
                <a:effectLst/>
                <a:latin typeface="Calibri" panose="020F0502020204030204" pitchFamily="34" charset="0"/>
                <a:cs typeface="Calibri" panose="020F0502020204030204" pitchFamily="34" charset="0"/>
              </a:rPr>
              <a:t>EPOS ON is funded by the European Union. Views and opinions expressed in this presentation are however those of the Author(s) only and do not necessarily reflect those of the European Union. Neither the European Union nor the granting authority can be held responsible for them.</a:t>
            </a:r>
          </a:p>
        </p:txBody>
      </p:sp>
      <p:pic>
        <p:nvPicPr>
          <p:cNvPr id="24" name="Picture 23" descr="Blue text on a black background&#10;&#10;Description automatically generated">
            <a:extLst>
              <a:ext uri="{FF2B5EF4-FFF2-40B4-BE49-F238E27FC236}">
                <a16:creationId xmlns:a16="http://schemas.microsoft.com/office/drawing/2014/main" id="{157E8241-B576-552E-E30F-8FC1C69661B0}"/>
              </a:ext>
            </a:extLst>
          </p:cNvPr>
          <p:cNvPicPr>
            <a:picLocks noChangeAspect="1"/>
          </p:cNvPicPr>
          <p:nvPr userDrawn="1"/>
        </p:nvPicPr>
        <p:blipFill>
          <a:blip r:embed="rId3"/>
          <a:stretch>
            <a:fillRect/>
          </a:stretch>
        </p:blipFill>
        <p:spPr>
          <a:xfrm>
            <a:off x="9156192" y="5519932"/>
            <a:ext cx="2023872" cy="449749"/>
          </a:xfrm>
          <a:prstGeom prst="rect">
            <a:avLst/>
          </a:prstGeom>
        </p:spPr>
      </p:pic>
      <p:sp>
        <p:nvSpPr>
          <p:cNvPr id="25" name="Rectangle 24">
            <a:extLst>
              <a:ext uri="{FF2B5EF4-FFF2-40B4-BE49-F238E27FC236}">
                <a16:creationId xmlns:a16="http://schemas.microsoft.com/office/drawing/2014/main" id="{1DFA804A-105A-3FEB-B512-83803559731E}"/>
              </a:ext>
            </a:extLst>
          </p:cNvPr>
          <p:cNvSpPr/>
          <p:nvPr userDrawn="1"/>
        </p:nvSpPr>
        <p:spPr>
          <a:xfrm>
            <a:off x="292608" y="5969681"/>
            <a:ext cx="3133344" cy="6354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24393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1361-43D4-E999-51A0-48E17C7315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60530A6-CFC2-EBE2-BD3F-01D3A29213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9A9549-B48F-0C6B-66DE-EECD02F63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060455-BCF8-E8A1-AEA9-10C01081CA0D}"/>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17/06/2025</a:t>
            </a:fld>
            <a:endParaRPr lang="en-GB"/>
          </a:p>
        </p:txBody>
      </p:sp>
      <p:sp>
        <p:nvSpPr>
          <p:cNvPr id="6" name="Footer Placeholder 5">
            <a:extLst>
              <a:ext uri="{FF2B5EF4-FFF2-40B4-BE49-F238E27FC236}">
                <a16:creationId xmlns:a16="http://schemas.microsoft.com/office/drawing/2014/main" id="{A6D346A4-21B3-4C3F-1602-FB45A1FEBD1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29B9D1B1-DA25-4C70-BCB9-CEA835D8CBD6}"/>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741697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10ED-1FAA-212C-3F7D-E802E93F587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BC52405-E0E1-AA8C-0077-9126C40CB8F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E48449C-146D-8CCC-B52B-AD4F79AC9D84}"/>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17/06/2025</a:t>
            </a:fld>
            <a:endParaRPr lang="en-GB"/>
          </a:p>
        </p:txBody>
      </p:sp>
      <p:sp>
        <p:nvSpPr>
          <p:cNvPr id="5" name="Footer Placeholder 4">
            <a:extLst>
              <a:ext uri="{FF2B5EF4-FFF2-40B4-BE49-F238E27FC236}">
                <a16:creationId xmlns:a16="http://schemas.microsoft.com/office/drawing/2014/main" id="{A385A59E-0F81-1858-69C4-8334EFC2C9E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930B559-3E4D-C08F-BCEF-524EFFB56810}"/>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223530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C1FFE8-78DC-BA6C-4E40-5B4AC35818D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3D011E0-44BD-B149-DF5B-7C4DBDB5D63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2BD0C63-73DB-57FE-37DF-13B66E95AFB3}"/>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17/06/2025</a:t>
            </a:fld>
            <a:endParaRPr lang="en-GB"/>
          </a:p>
        </p:txBody>
      </p:sp>
      <p:sp>
        <p:nvSpPr>
          <p:cNvPr id="5" name="Footer Placeholder 4">
            <a:extLst>
              <a:ext uri="{FF2B5EF4-FFF2-40B4-BE49-F238E27FC236}">
                <a16:creationId xmlns:a16="http://schemas.microsoft.com/office/drawing/2014/main" id="{CC0432F0-84ED-4DA7-9038-A2E7B371069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59AF9B7-D745-3CC3-5052-3E848C1D1FBB}"/>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688865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56D37C6-37A9-FC58-9AF6-D333A9362216}"/>
              </a:ext>
            </a:extLst>
          </p:cNvPr>
          <p:cNvSpPr>
            <a:spLocks noGrp="1"/>
          </p:cNvSpPr>
          <p:nvPr>
            <p:ph type="sldNum" sz="quarter" idx="12"/>
          </p:nvPr>
        </p:nvSpPr>
        <p:spPr/>
        <p:txBody>
          <a:bodyPr/>
          <a:lstStyle/>
          <a:p>
            <a:fld id="{4DD777E7-DC69-634D-A570-B7417637B5CD}" type="slidenum">
              <a:rPr lang="en-GB" smtClean="0"/>
              <a:t>‹#›</a:t>
            </a:fld>
            <a:endParaRPr lang="en-GB"/>
          </a:p>
        </p:txBody>
      </p:sp>
      <p:sp>
        <p:nvSpPr>
          <p:cNvPr id="7" name="Title 1">
            <a:extLst>
              <a:ext uri="{FF2B5EF4-FFF2-40B4-BE49-F238E27FC236}">
                <a16:creationId xmlns:a16="http://schemas.microsoft.com/office/drawing/2014/main" id="{0FEC658C-8513-1D13-120E-5618E4BE24CA}"/>
              </a:ext>
            </a:extLst>
          </p:cNvPr>
          <p:cNvSpPr>
            <a:spLocks noGrp="1"/>
          </p:cNvSpPr>
          <p:nvPr>
            <p:ph type="ctrTitle"/>
          </p:nvPr>
        </p:nvSpPr>
        <p:spPr>
          <a:xfrm>
            <a:off x="838200" y="1786241"/>
            <a:ext cx="10515600" cy="2387600"/>
          </a:xfrm>
        </p:spPr>
        <p:txBody>
          <a:bodyPr anchor="b">
            <a:noAutofit/>
          </a:bodyPr>
          <a:lstStyle>
            <a:lvl1pPr algn="ctr">
              <a:defRPr sz="3600" b="1" i="0">
                <a:solidFill>
                  <a:srgbClr val="1D4927"/>
                </a:solidFill>
                <a:latin typeface="Calibri Light" panose="020F0302020204030204" pitchFamily="34" charset="0"/>
                <a:cs typeface="Calibri Light" panose="020F0302020204030204" pitchFamily="34" charset="0"/>
              </a:defRPr>
            </a:lvl1pPr>
          </a:lstStyle>
          <a:p>
            <a:r>
              <a:rPr lang="en-GB" dirty="0"/>
              <a:t>Click to edit Master title style</a:t>
            </a:r>
          </a:p>
        </p:txBody>
      </p:sp>
    </p:spTree>
    <p:extLst>
      <p:ext uri="{BB962C8B-B14F-4D97-AF65-F5344CB8AC3E}">
        <p14:creationId xmlns:p14="http://schemas.microsoft.com/office/powerpoint/2010/main" val="3903305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C995-890A-2269-3D73-4D8355EFB7A6}"/>
              </a:ext>
            </a:extLst>
          </p:cNvPr>
          <p:cNvSpPr>
            <a:spLocks noGrp="1"/>
          </p:cNvSpPr>
          <p:nvPr>
            <p:ph type="title"/>
          </p:nvPr>
        </p:nvSpPr>
        <p:spPr/>
        <p:txBody>
          <a:bodyPr>
            <a:noAutofit/>
          </a:bodyPr>
          <a:lstStyle>
            <a:lvl1pPr algn="ctr">
              <a:defRPr sz="3200" b="1" i="0">
                <a:latin typeface="Calibri" panose="020F0502020204030204" pitchFamily="34" charset="0"/>
                <a:cs typeface="Calibri" panose="020F0502020204030204" pitchFamily="34" charset="0"/>
              </a:defRPr>
            </a:lvl1pPr>
          </a:lstStyle>
          <a:p>
            <a:r>
              <a:rPr lang="en-GB" dirty="0"/>
              <a:t>Click to edit Master title style</a:t>
            </a:r>
          </a:p>
        </p:txBody>
      </p:sp>
      <p:sp>
        <p:nvSpPr>
          <p:cNvPr id="3" name="Content Placeholder 2">
            <a:extLst>
              <a:ext uri="{FF2B5EF4-FFF2-40B4-BE49-F238E27FC236}">
                <a16:creationId xmlns:a16="http://schemas.microsoft.com/office/drawing/2014/main" id="{DBE2AE17-442B-7AE4-1C2E-4A7E851307EB}"/>
              </a:ext>
            </a:extLst>
          </p:cNvPr>
          <p:cNvSpPr>
            <a:spLocks noGrp="1"/>
          </p:cNvSpPr>
          <p:nvPr>
            <p:ph idx="1"/>
          </p:nvPr>
        </p:nvSpPr>
        <p:spPr/>
        <p:txBody>
          <a:bodyPr/>
          <a:lstStyle>
            <a:lvl1pPr>
              <a:buClr>
                <a:schemeClr val="accent1"/>
              </a:buClr>
              <a:buSzPct val="100000"/>
              <a:defRPr/>
            </a:lvl1pPr>
            <a:lvl2pPr>
              <a:buClr>
                <a:schemeClr val="accent1"/>
              </a:buClr>
              <a:buSzPct val="100000"/>
              <a:defRPr/>
            </a:lvl2pPr>
            <a:lvl3pPr>
              <a:buClr>
                <a:schemeClr val="accent1"/>
              </a:buClr>
              <a:buSzPct val="100000"/>
              <a:defRPr/>
            </a:lvl3pPr>
            <a:lvl4pPr>
              <a:buClr>
                <a:schemeClr val="accent1"/>
              </a:buClr>
              <a:buSzPct val="100000"/>
              <a:defRPr/>
            </a:lvl4pPr>
            <a:lvl5pPr>
              <a:buClr>
                <a:schemeClr val="accent1"/>
              </a:buClr>
              <a:buSzPct val="100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0D8E4F80-7AD6-0524-4F9E-B070E47C8348}"/>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1654158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FCD2C-25A7-0009-0DE7-FF10DDD32113}"/>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0BB2CD1F-B4DE-F186-15BF-3ACC51A86FB6}"/>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AE05FDCE-E96D-D0A3-B2F3-CC048DE3A1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B825FF14-E41A-03D6-0CFF-431FAA6D0473}"/>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49682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66187-525D-FC9D-6268-038CA9169622}"/>
              </a:ext>
            </a:extLst>
          </p:cNvPr>
          <p:cNvSpPr>
            <a:spLocks noGrp="1"/>
          </p:cNvSpPr>
          <p:nvPr>
            <p:ph type="title"/>
          </p:nvPr>
        </p:nvSpPr>
        <p:spPr>
          <a:xfrm>
            <a:off x="839788" y="365125"/>
            <a:ext cx="10515600" cy="1325563"/>
          </a:xfrm>
        </p:spPr>
        <p:txBody>
          <a:bodyPr/>
          <a:lstStyle/>
          <a:p>
            <a:r>
              <a:rPr lang="en-GB" dirty="0"/>
              <a:t>Click to edit Master title style</a:t>
            </a:r>
          </a:p>
        </p:txBody>
      </p:sp>
      <p:sp>
        <p:nvSpPr>
          <p:cNvPr id="3" name="Text Placeholder 2">
            <a:extLst>
              <a:ext uri="{FF2B5EF4-FFF2-40B4-BE49-F238E27FC236}">
                <a16:creationId xmlns:a16="http://schemas.microsoft.com/office/drawing/2014/main" id="{310ABA30-B701-D0DD-659E-2364EB1383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7CADE1E-85A6-6A6C-CED9-FCC256091267}"/>
              </a:ext>
            </a:extLst>
          </p:cNvPr>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a:extLst>
              <a:ext uri="{FF2B5EF4-FFF2-40B4-BE49-F238E27FC236}">
                <a16:creationId xmlns:a16="http://schemas.microsoft.com/office/drawing/2014/main" id="{369F195F-F785-29D9-6F2A-A904E61C43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FB42E28-9D36-BB1D-CAE0-A82E0B4463D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a:extLst>
              <a:ext uri="{FF2B5EF4-FFF2-40B4-BE49-F238E27FC236}">
                <a16:creationId xmlns:a16="http://schemas.microsoft.com/office/drawing/2014/main" id="{5C99D758-98C4-08C1-1FD4-49D4BC7BFBFE}"/>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70889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5EB9-7C87-997D-0D9B-4230A0E36235}"/>
              </a:ext>
            </a:extLst>
          </p:cNvPr>
          <p:cNvSpPr>
            <a:spLocks noGrp="1"/>
          </p:cNvSpPr>
          <p:nvPr>
            <p:ph type="title"/>
          </p:nvPr>
        </p:nvSpPr>
        <p:spPr/>
        <p:txBody>
          <a:bodyPr/>
          <a:lstStyle/>
          <a:p>
            <a:r>
              <a:rPr lang="en-GB" dirty="0"/>
              <a:t>Click to edit Master title style</a:t>
            </a:r>
          </a:p>
        </p:txBody>
      </p:sp>
      <p:sp>
        <p:nvSpPr>
          <p:cNvPr id="5" name="Slide Number Placeholder 4">
            <a:extLst>
              <a:ext uri="{FF2B5EF4-FFF2-40B4-BE49-F238E27FC236}">
                <a16:creationId xmlns:a16="http://schemas.microsoft.com/office/drawing/2014/main" id="{C7FC0BEB-4A91-75E1-4AA2-91C5F25C8FA9}"/>
              </a:ext>
            </a:extLst>
          </p:cNvPr>
          <p:cNvSpPr>
            <a:spLocks noGrp="1"/>
          </p:cNvSpPr>
          <p:nvPr>
            <p:ph type="sldNum" sz="quarter" idx="12"/>
          </p:nvPr>
        </p:nvSpPr>
        <p:spPr/>
        <p:txBody>
          <a:bodyPr/>
          <a:lstStyle/>
          <a:p>
            <a:fld id="{4DD777E7-DC69-634D-A570-B7417637B5CD}" type="slidenum">
              <a:rPr lang="en-GB" smtClean="0"/>
              <a:t>‹#›</a:t>
            </a:fld>
            <a:endParaRPr lang="en-GB"/>
          </a:p>
        </p:txBody>
      </p:sp>
      <p:sp>
        <p:nvSpPr>
          <p:cNvPr id="6" name="Rectangle 5">
            <a:extLst>
              <a:ext uri="{FF2B5EF4-FFF2-40B4-BE49-F238E27FC236}">
                <a16:creationId xmlns:a16="http://schemas.microsoft.com/office/drawing/2014/main" id="{AB99F7FB-4F98-CC22-EF56-C838537A698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91838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E17A74-806D-922F-D35B-2E2052EBBD2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67625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7BCB465-085A-18BB-1BFB-4B757A7B174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8FCA87BE-2429-4EDA-5504-88A3C653FB1E}"/>
              </a:ext>
            </a:extLst>
          </p:cNvPr>
          <p:cNvSpPr>
            <a:spLocks noGrp="1"/>
          </p:cNvSpPr>
          <p:nvPr>
            <p:ph type="sldNum" sz="quarter" idx="12"/>
          </p:nvPr>
        </p:nvSpPr>
        <p:spPr/>
        <p:txBody>
          <a:bodyPr/>
          <a:lstStyle/>
          <a:p>
            <a:fld id="{4DD777E7-DC69-634D-A570-B7417637B5CD}" type="slidenum">
              <a:rPr lang="en-GB" smtClean="0"/>
              <a:t>‹#›</a:t>
            </a:fld>
            <a:endParaRPr lang="en-GB"/>
          </a:p>
        </p:txBody>
      </p:sp>
      <p:sp>
        <p:nvSpPr>
          <p:cNvPr id="5" name="Rectangle 4">
            <a:extLst>
              <a:ext uri="{FF2B5EF4-FFF2-40B4-BE49-F238E27FC236}">
                <a16:creationId xmlns:a16="http://schemas.microsoft.com/office/drawing/2014/main" id="{BA496DC6-2342-8FDF-E9C9-00F143249044}"/>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69372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21788-CE9F-52FE-665E-8CFE9B55D26A}"/>
              </a:ext>
            </a:extLst>
          </p:cNvPr>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p>
        </p:txBody>
      </p:sp>
      <p:sp>
        <p:nvSpPr>
          <p:cNvPr id="3" name="Content Placeholder 2">
            <a:extLst>
              <a:ext uri="{FF2B5EF4-FFF2-40B4-BE49-F238E27FC236}">
                <a16:creationId xmlns:a16="http://schemas.microsoft.com/office/drawing/2014/main" id="{9426D4ED-5BEA-8E1E-6E67-1120F2686D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2B5F906-581B-2AB7-C1BB-AAC34966B0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E4B327-2A85-BEEB-43C5-2D62649B604A}"/>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17/06/2025</a:t>
            </a:fld>
            <a:endParaRPr lang="en-GB"/>
          </a:p>
        </p:txBody>
      </p:sp>
      <p:sp>
        <p:nvSpPr>
          <p:cNvPr id="6" name="Footer Placeholder 5">
            <a:extLst>
              <a:ext uri="{FF2B5EF4-FFF2-40B4-BE49-F238E27FC236}">
                <a16:creationId xmlns:a16="http://schemas.microsoft.com/office/drawing/2014/main" id="{D22016E6-5CF6-5D10-AA21-FCCDE0BDE75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F6629B6-3633-DBBB-D1CB-7DF7A0CAF23F}"/>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48971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hyperlink" Target="http://www.epos-eu.org/on"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mailto:info@epos-eric.eu"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AE0F8F-7144-4563-6BBC-5FBFDA6A05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93648523-4761-25C7-F28C-7B4AE851B12B}"/>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3F419D2E-9823-A0DD-30F5-97CD9F7A8108}"/>
              </a:ext>
            </a:extLst>
          </p:cNvPr>
          <p:cNvSpPr>
            <a:spLocks noGrp="1"/>
          </p:cNvSpPr>
          <p:nvPr>
            <p:ph type="sldNum" sz="quarter" idx="4"/>
          </p:nvPr>
        </p:nvSpPr>
        <p:spPr>
          <a:xfrm>
            <a:off x="11462660" y="6273872"/>
            <a:ext cx="583036" cy="365125"/>
          </a:xfrm>
          <a:prstGeom prst="rect">
            <a:avLst/>
          </a:prstGeom>
        </p:spPr>
        <p:txBody>
          <a:bodyPr vert="horz" lIns="91440" tIns="45720" rIns="91440" bIns="45720" rtlCol="0" anchor="ctr"/>
          <a:lstStyle>
            <a:lvl1pPr algn="ctr">
              <a:defRPr sz="1400" b="1" i="0">
                <a:solidFill>
                  <a:srgbClr val="E5A113"/>
                </a:solidFill>
                <a:latin typeface="Calibri" panose="020F0502020204030204" pitchFamily="34" charset="0"/>
                <a:cs typeface="Calibri" panose="020F0502020204030204" pitchFamily="34" charset="0"/>
              </a:defRPr>
            </a:lvl1pPr>
          </a:lstStyle>
          <a:p>
            <a:fld id="{4DD777E7-DC69-634D-A570-B7417637B5CD}" type="slidenum">
              <a:rPr lang="en-GB" smtClean="0"/>
              <a:pPr/>
              <a:t>‹#›</a:t>
            </a:fld>
            <a:endParaRPr lang="en-GB" dirty="0"/>
          </a:p>
        </p:txBody>
      </p:sp>
      <p:sp>
        <p:nvSpPr>
          <p:cNvPr id="10" name="TextBox 9">
            <a:extLst>
              <a:ext uri="{FF2B5EF4-FFF2-40B4-BE49-F238E27FC236}">
                <a16:creationId xmlns:a16="http://schemas.microsoft.com/office/drawing/2014/main" id="{82A0F7D6-3616-8452-3ABD-138EA5A94E11}"/>
              </a:ext>
            </a:extLst>
          </p:cNvPr>
          <p:cNvSpPr txBox="1"/>
          <p:nvPr userDrawn="1"/>
        </p:nvSpPr>
        <p:spPr>
          <a:xfrm>
            <a:off x="9601203" y="6345464"/>
            <a:ext cx="1861457" cy="305725"/>
          </a:xfrm>
          <a:prstGeom prst="rect">
            <a:avLst/>
          </a:prstGeom>
          <a:noFill/>
        </p:spPr>
        <p:txBody>
          <a:bodyPr wrap="square">
            <a:spAutoFit/>
          </a:bodyPr>
          <a:lstStyle/>
          <a:p>
            <a:pPr>
              <a:lnSpc>
                <a:spcPts val="820"/>
              </a:lnSpc>
            </a:pPr>
            <a:r>
              <a:rPr lang="en-GB" sz="900" b="0" i="0" dirty="0">
                <a:solidFill>
                  <a:srgbClr val="E5A113"/>
                </a:solidFill>
                <a:effectLst/>
                <a:latin typeface="Calibri" panose="020F0502020204030204" pitchFamily="34" charset="0"/>
                <a:cs typeface="Calibri" panose="020F0502020204030204" pitchFamily="34" charset="0"/>
              </a:rPr>
              <a:t>This work is licensed under</a:t>
            </a:r>
            <a:br>
              <a:rPr lang="en-GB" sz="900" b="0" i="0" dirty="0">
                <a:solidFill>
                  <a:srgbClr val="E5A113"/>
                </a:solidFill>
                <a:effectLst/>
                <a:latin typeface="Calibri" panose="020F0502020204030204" pitchFamily="34" charset="0"/>
                <a:cs typeface="Calibri" panose="020F0502020204030204" pitchFamily="34" charset="0"/>
              </a:rPr>
            </a:br>
            <a:r>
              <a:rPr lang="en-GB" sz="900" b="0" i="0" dirty="0">
                <a:solidFill>
                  <a:srgbClr val="E5A113"/>
                </a:solidFill>
                <a:effectLst/>
                <a:latin typeface="Calibri" panose="020F0502020204030204" pitchFamily="34" charset="0"/>
                <a:cs typeface="Calibri" panose="020F0502020204030204" pitchFamily="34" charset="0"/>
              </a:rPr>
              <a:t> CC BY attribution 4.0 international </a:t>
            </a:r>
          </a:p>
        </p:txBody>
      </p:sp>
      <p:sp>
        <p:nvSpPr>
          <p:cNvPr id="14" name="TextBox 13">
            <a:extLst>
              <a:ext uri="{FF2B5EF4-FFF2-40B4-BE49-F238E27FC236}">
                <a16:creationId xmlns:a16="http://schemas.microsoft.com/office/drawing/2014/main" id="{0D06AA8F-CDC0-D23D-D2B0-3629F5A9E918}"/>
              </a:ext>
            </a:extLst>
          </p:cNvPr>
          <p:cNvSpPr txBox="1"/>
          <p:nvPr userDrawn="1"/>
        </p:nvSpPr>
        <p:spPr>
          <a:xfrm>
            <a:off x="4292345" y="6330320"/>
            <a:ext cx="3602331" cy="276999"/>
          </a:xfrm>
          <a:prstGeom prst="rect">
            <a:avLst/>
          </a:prstGeom>
          <a:noFill/>
        </p:spPr>
        <p:txBody>
          <a:bodyPr wrap="square">
            <a:spAutoFit/>
          </a:bodyPr>
          <a:lstStyle/>
          <a:p>
            <a:r>
              <a:rPr lang="en-GB" sz="1200" dirty="0">
                <a:solidFill>
                  <a:schemeClr val="tx1"/>
                </a:solidFill>
                <a:latin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info@epos-eric.eu</a:t>
            </a:r>
            <a:r>
              <a:rPr lang="en-GB" sz="1200" dirty="0">
                <a:solidFill>
                  <a:schemeClr val="tx1"/>
                </a:solidFill>
                <a:latin typeface="Calibri" panose="020F0502020204030204" pitchFamily="34" charset="0"/>
                <a:cs typeface="Calibri" panose="020F0502020204030204" pitchFamily="34" charset="0"/>
              </a:rPr>
              <a:t> </a:t>
            </a:r>
            <a:r>
              <a:rPr lang="en-GB" sz="1200" dirty="0">
                <a:solidFill>
                  <a:srgbClr val="E5A113"/>
                </a:solidFill>
                <a:latin typeface="Calibri" panose="020F0502020204030204" pitchFamily="34" charset="0"/>
                <a:cs typeface="Calibri" panose="020F0502020204030204" pitchFamily="34" charset="0"/>
              </a:rPr>
              <a:t>|</a:t>
            </a:r>
            <a:r>
              <a:rPr lang="en-GB" sz="1200" dirty="0">
                <a:latin typeface="Calibri" panose="020F0502020204030204" pitchFamily="34" charset="0"/>
                <a:cs typeface="Calibri" panose="020F0502020204030204" pitchFamily="34" charset="0"/>
              </a:rPr>
              <a:t> </a:t>
            </a:r>
            <a:r>
              <a:rPr lang="en-GB" sz="1200" dirty="0">
                <a:solidFill>
                  <a:schemeClr val="tx1"/>
                </a:solidFill>
                <a:latin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www.epos-eu.org/on</a:t>
            </a:r>
            <a:r>
              <a:rPr lang="en-GB" sz="1200" dirty="0">
                <a:solidFill>
                  <a:schemeClr val="tx1"/>
                </a:solidFill>
                <a:latin typeface="Calibri" panose="020F0502020204030204" pitchFamily="34" charset="0"/>
                <a:cs typeface="Calibri" panose="020F0502020204030204" pitchFamily="34" charset="0"/>
              </a:rPr>
              <a:t>  </a:t>
            </a:r>
            <a:r>
              <a:rPr lang="en-GB" sz="1200" dirty="0">
                <a:solidFill>
                  <a:srgbClr val="E5A113"/>
                </a:solidFill>
                <a:latin typeface="Calibri" panose="020F0502020204030204" pitchFamily="34" charset="0"/>
                <a:cs typeface="Calibri" panose="020F0502020204030204" pitchFamily="34" charset="0"/>
              </a:rPr>
              <a:t>|</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EPOSon</a:t>
            </a:r>
            <a:endParaRPr lang="en-GB" sz="1200" dirty="0">
              <a:solidFill>
                <a:schemeClr val="tx1"/>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4E19406-F3C6-0D62-8A03-597E0FB94F09}"/>
              </a:ext>
            </a:extLst>
          </p:cNvPr>
          <p:cNvSpPr txBox="1"/>
          <p:nvPr userDrawn="1"/>
        </p:nvSpPr>
        <p:spPr>
          <a:xfrm>
            <a:off x="838200" y="6270943"/>
            <a:ext cx="2612136" cy="1061829"/>
          </a:xfrm>
          <a:prstGeom prst="rect">
            <a:avLst/>
          </a:prstGeom>
          <a:noFill/>
        </p:spPr>
        <p:txBody>
          <a:bodyPr wrap="square">
            <a:spAutoFit/>
          </a:bodyPr>
          <a:lstStyle>
            <a:defPPr>
              <a:defRPr lang="en-IT"/>
            </a:defPPr>
            <a:lvl1pPr>
              <a:defRPr sz="1200">
                <a:latin typeface="Calibri" panose="020F0502020204030204" pitchFamily="34" charset="0"/>
                <a:cs typeface="Calibri" panose="020F0502020204030204" pitchFamily="34" charset="0"/>
              </a:defRPr>
            </a:lvl1pPr>
          </a:lstStyle>
          <a:p>
            <a:pPr lvl="0" algn="just"/>
            <a:r>
              <a:rPr lang="en-GB" sz="1050" dirty="0">
                <a:solidFill>
                  <a:srgbClr val="002060"/>
                </a:solidFill>
              </a:rPr>
              <a:t>EPOS ON IS funded by the EC Horizon Europe programme under G.A. n 101131592</a:t>
            </a:r>
          </a:p>
          <a:p>
            <a:pPr lvl="0" algn="just"/>
            <a:endParaRPr lang="en-GB" sz="1050" dirty="0">
              <a:solidFill>
                <a:srgbClr val="002060"/>
              </a:solidFill>
            </a:endParaRPr>
          </a:p>
          <a:p>
            <a:pPr lvl="0" algn="just"/>
            <a:endParaRPr lang="en-GB" sz="1050" dirty="0">
              <a:solidFill>
                <a:srgbClr val="002060"/>
              </a:solidFill>
            </a:endParaRPr>
          </a:p>
          <a:p>
            <a:pPr lvl="0"/>
            <a:br>
              <a:rPr lang="en-GB" sz="1050" dirty="0">
                <a:solidFill>
                  <a:srgbClr val="002060"/>
                </a:solidFill>
              </a:rPr>
            </a:br>
            <a:endParaRPr lang="it-IT" sz="1050" dirty="0">
              <a:solidFill>
                <a:srgbClr val="002060"/>
              </a:solidFill>
            </a:endParaRPr>
          </a:p>
        </p:txBody>
      </p:sp>
      <p:pic>
        <p:nvPicPr>
          <p:cNvPr id="19" name="Picture 18" descr="A blue flag with yellow stars&#10;&#10;Description automatically generated">
            <a:extLst>
              <a:ext uri="{FF2B5EF4-FFF2-40B4-BE49-F238E27FC236}">
                <a16:creationId xmlns:a16="http://schemas.microsoft.com/office/drawing/2014/main" id="{4B30306E-480F-190C-B45A-C299F4833056}"/>
              </a:ext>
            </a:extLst>
          </p:cNvPr>
          <p:cNvPicPr>
            <a:picLocks noChangeAspect="1"/>
          </p:cNvPicPr>
          <p:nvPr userDrawn="1"/>
        </p:nvPicPr>
        <p:blipFill>
          <a:blip r:embed="rId17"/>
          <a:stretch>
            <a:fillRect/>
          </a:stretch>
        </p:blipFill>
        <p:spPr>
          <a:xfrm>
            <a:off x="367303" y="6176963"/>
            <a:ext cx="483000" cy="489647"/>
          </a:xfrm>
          <a:prstGeom prst="rect">
            <a:avLst/>
          </a:prstGeom>
        </p:spPr>
      </p:pic>
    </p:spTree>
    <p:extLst>
      <p:ext uri="{BB962C8B-B14F-4D97-AF65-F5344CB8AC3E}">
        <p14:creationId xmlns:p14="http://schemas.microsoft.com/office/powerpoint/2010/main" val="337254824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61" r:id="rId8"/>
    <p:sldLayoutId id="2147483656" r:id="rId9"/>
    <p:sldLayoutId id="2147483657" r:id="rId10"/>
    <p:sldLayoutId id="2147483658" r:id="rId11"/>
    <p:sldLayoutId id="2147483659" r:id="rId12"/>
  </p:sldLayoutIdLst>
  <p:txStyles>
    <p:titleStyle>
      <a:lvl1pPr algn="ctr" defTabSz="914400" rtl="0" eaLnBrk="1" latinLnBrk="0" hangingPunct="1">
        <a:lnSpc>
          <a:spcPct val="90000"/>
        </a:lnSpc>
        <a:spcBef>
          <a:spcPct val="0"/>
        </a:spcBef>
        <a:buNone/>
        <a:defRPr sz="32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14000"/>
        </a:lnSpc>
        <a:spcBef>
          <a:spcPts val="1000"/>
        </a:spcBef>
        <a:buClr>
          <a:schemeClr val="accent1"/>
        </a:buClr>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henning.Lorenz@geo.uu.s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hyperlink" Target="http://www.epos-eu.org/o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hyperlink" Target="https://www.earthchem.org/" TargetMode="External"/><Relationship Id="rId3" Type="http://schemas.openxmlformats.org/officeDocument/2006/relationships/hyperlink" Target="https://rodbuk.pl/" TargetMode="External"/><Relationship Id="rId7" Type="http://schemas.openxmlformats.org/officeDocument/2006/relationships/hyperlink" Target="https://pangaea.de/"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dataservices-cms.gfz.de/" TargetMode="External"/><Relationship Id="rId5" Type="http://schemas.openxmlformats.org/officeDocument/2006/relationships/hyperlink" Target="https://zenodo.org/" TargetMode="External"/><Relationship Id="rId10" Type="http://schemas.openxmlformats.org/officeDocument/2006/relationships/image" Target="../media/image8.png"/><Relationship Id="rId4" Type="http://schemas.openxmlformats.org/officeDocument/2006/relationships/hyperlink" Target="https://researchdata.se/en" TargetMode="External"/><Relationship Id="rId9" Type="http://schemas.openxmlformats.org/officeDocument/2006/relationships/hyperlink" Target="https://www.re3data.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A8294D-40E0-2FC5-3548-034E239677A8}"/>
              </a:ext>
            </a:extLst>
          </p:cNvPr>
          <p:cNvSpPr>
            <a:spLocks noGrp="1"/>
          </p:cNvSpPr>
          <p:nvPr>
            <p:ph type="ctrTitle"/>
          </p:nvPr>
        </p:nvSpPr>
        <p:spPr>
          <a:xfrm>
            <a:off x="740979" y="1786241"/>
            <a:ext cx="5050221" cy="3034996"/>
          </a:xfrm>
        </p:spPr>
        <p:txBody>
          <a:bodyPr anchor="ctr"/>
          <a:lstStyle/>
          <a:p>
            <a:r>
              <a:rPr lang="en-GB" dirty="0"/>
              <a:t>Data, Repositories, Portals:</a:t>
            </a:r>
            <a:br>
              <a:rPr lang="en-GB" dirty="0"/>
            </a:br>
            <a:r>
              <a:rPr lang="en-GB" dirty="0"/>
              <a:t>An interactive session on search strategies</a:t>
            </a:r>
          </a:p>
        </p:txBody>
      </p:sp>
      <p:sp>
        <p:nvSpPr>
          <p:cNvPr id="3" name="Subtitle 2">
            <a:extLst>
              <a:ext uri="{FF2B5EF4-FFF2-40B4-BE49-F238E27FC236}">
                <a16:creationId xmlns:a16="http://schemas.microsoft.com/office/drawing/2014/main" id="{413A46CC-2792-3202-4219-C2C42095ED1D}"/>
              </a:ext>
            </a:extLst>
          </p:cNvPr>
          <p:cNvSpPr>
            <a:spLocks noGrp="1"/>
          </p:cNvSpPr>
          <p:nvPr>
            <p:ph type="subTitle" idx="4294967295"/>
          </p:nvPr>
        </p:nvSpPr>
        <p:spPr>
          <a:xfrm>
            <a:off x="838200" y="5054600"/>
            <a:ext cx="4953000" cy="889000"/>
          </a:xfrm>
        </p:spPr>
        <p:txBody>
          <a:bodyPr>
            <a:normAutofit/>
          </a:bodyPr>
          <a:lstStyle/>
          <a:p>
            <a:pPr marL="0" indent="0" algn="ctr">
              <a:buNone/>
            </a:pPr>
            <a:r>
              <a:rPr lang="en-GB" sz="1800" dirty="0"/>
              <a:t>Henning Lorenz</a:t>
            </a:r>
            <a:r>
              <a:rPr lang="en-GB" sz="1800" dirty="0">
                <a:solidFill>
                  <a:srgbClr val="FEDC7F"/>
                </a:solidFill>
              </a:rPr>
              <a:t>|</a:t>
            </a:r>
            <a:r>
              <a:rPr lang="en-GB" sz="1800" dirty="0"/>
              <a:t> </a:t>
            </a:r>
            <a:r>
              <a:rPr lang="en-GB" sz="1800" dirty="0">
                <a:hlinkClick r:id="rId3"/>
              </a:rPr>
              <a:t>henning.Lorenz@geo.uu.se</a:t>
            </a:r>
            <a:br>
              <a:rPr lang="en-GB" sz="1800" dirty="0"/>
            </a:br>
            <a:r>
              <a:rPr lang="en-GB" sz="1800" dirty="0"/>
              <a:t>Uppsala University, Sweden</a:t>
            </a:r>
          </a:p>
          <a:p>
            <a:pPr marL="0" indent="0">
              <a:buNone/>
            </a:pPr>
            <a:endParaRPr lang="en-GB" sz="1800" dirty="0"/>
          </a:p>
          <a:p>
            <a:pPr marL="0" indent="0">
              <a:buNone/>
            </a:pPr>
            <a:endParaRPr lang="en-GB" dirty="0"/>
          </a:p>
        </p:txBody>
      </p:sp>
      <p:pic>
        <p:nvPicPr>
          <p:cNvPr id="9" name="Picture 8" descr="A group of people posing for a photo&#10;&#10;AI-generated content may be incorrect.">
            <a:extLst>
              <a:ext uri="{FF2B5EF4-FFF2-40B4-BE49-F238E27FC236}">
                <a16:creationId xmlns:a16="http://schemas.microsoft.com/office/drawing/2014/main" id="{AACBB9AB-0B3D-93CE-0997-20B81DFFB127}"/>
              </a:ext>
            </a:extLst>
          </p:cNvPr>
          <p:cNvPicPr>
            <a:picLocks noChangeAspect="1"/>
          </p:cNvPicPr>
          <p:nvPr/>
        </p:nvPicPr>
        <p:blipFill>
          <a:blip r:embed="rId4"/>
          <a:stretch>
            <a:fillRect/>
          </a:stretch>
        </p:blipFill>
        <p:spPr>
          <a:xfrm>
            <a:off x="5962650" y="395740"/>
            <a:ext cx="5781223" cy="5781223"/>
          </a:xfrm>
          <a:prstGeom prst="rect">
            <a:avLst/>
          </a:prstGeom>
        </p:spPr>
      </p:pic>
    </p:spTree>
    <p:extLst>
      <p:ext uri="{BB962C8B-B14F-4D97-AF65-F5344CB8AC3E}">
        <p14:creationId xmlns:p14="http://schemas.microsoft.com/office/powerpoint/2010/main" val="1336428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645C-6A71-3B60-8035-CF71013F35A2}"/>
              </a:ext>
            </a:extLst>
          </p:cNvPr>
          <p:cNvSpPr>
            <a:spLocks noGrp="1"/>
          </p:cNvSpPr>
          <p:nvPr>
            <p:ph type="title"/>
          </p:nvPr>
        </p:nvSpPr>
        <p:spPr/>
        <p:txBody>
          <a:bodyPr/>
          <a:lstStyle/>
          <a:p>
            <a:r>
              <a:rPr lang="it-IT" dirty="0"/>
              <a:t>Problems</a:t>
            </a:r>
          </a:p>
        </p:txBody>
      </p:sp>
      <p:sp>
        <p:nvSpPr>
          <p:cNvPr id="5" name="Content Placeholder 4">
            <a:extLst>
              <a:ext uri="{FF2B5EF4-FFF2-40B4-BE49-F238E27FC236}">
                <a16:creationId xmlns:a16="http://schemas.microsoft.com/office/drawing/2014/main" id="{BE28BD82-A276-EA7A-766C-90504D007116}"/>
              </a:ext>
            </a:extLst>
          </p:cNvPr>
          <p:cNvSpPr>
            <a:spLocks noGrp="1"/>
          </p:cNvSpPr>
          <p:nvPr>
            <p:ph idx="1"/>
          </p:nvPr>
        </p:nvSpPr>
        <p:spPr>
          <a:xfrm>
            <a:off x="838199" y="1825625"/>
            <a:ext cx="10608733" cy="4351338"/>
          </a:xfrm>
        </p:spPr>
        <p:txBody>
          <a:bodyPr/>
          <a:lstStyle/>
          <a:p>
            <a:r>
              <a:rPr lang="it-IT" dirty="0"/>
              <a:t>We don’t know the users’ choices of repositories.</a:t>
            </a:r>
          </a:p>
          <a:p>
            <a:r>
              <a:rPr lang="it-IT" dirty="0"/>
              <a:t>Barriers</a:t>
            </a:r>
          </a:p>
          <a:p>
            <a:pPr lvl="1"/>
            <a:r>
              <a:rPr lang="it-IT" dirty="0"/>
              <a:t>between repositories,</a:t>
            </a:r>
          </a:p>
          <a:p>
            <a:pPr lvl="1"/>
            <a:r>
              <a:rPr lang="it-IT" dirty="0"/>
              <a:t>between thematic areas,</a:t>
            </a:r>
          </a:p>
          <a:p>
            <a:pPr lvl="1"/>
            <a:r>
              <a:rPr lang="it-IT" dirty="0"/>
              <a:t>across geographic/political boundaries,</a:t>
            </a:r>
          </a:p>
          <a:p>
            <a:pPr lvl="1"/>
            <a:r>
              <a:rPr lang="it-IT" dirty="0"/>
              <a:t>between organisations.</a:t>
            </a:r>
          </a:p>
          <a:p>
            <a:r>
              <a:rPr lang="it-IT" dirty="0"/>
              <a:t>Re3data provides a search for repositories, but not for content across repositories.</a:t>
            </a:r>
          </a:p>
        </p:txBody>
      </p:sp>
    </p:spTree>
    <p:extLst>
      <p:ext uri="{BB962C8B-B14F-4D97-AF65-F5344CB8AC3E}">
        <p14:creationId xmlns:p14="http://schemas.microsoft.com/office/powerpoint/2010/main" val="2466484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645C-6A71-3B60-8035-CF71013F35A2}"/>
              </a:ext>
            </a:extLst>
          </p:cNvPr>
          <p:cNvSpPr>
            <a:spLocks noGrp="1"/>
          </p:cNvSpPr>
          <p:nvPr>
            <p:ph type="title"/>
          </p:nvPr>
        </p:nvSpPr>
        <p:spPr/>
        <p:txBody>
          <a:bodyPr/>
          <a:lstStyle/>
          <a:p>
            <a:r>
              <a:rPr lang="it-IT" dirty="0"/>
              <a:t>Problems</a:t>
            </a:r>
          </a:p>
        </p:txBody>
      </p:sp>
      <p:sp>
        <p:nvSpPr>
          <p:cNvPr id="5" name="Content Placeholder 4">
            <a:extLst>
              <a:ext uri="{FF2B5EF4-FFF2-40B4-BE49-F238E27FC236}">
                <a16:creationId xmlns:a16="http://schemas.microsoft.com/office/drawing/2014/main" id="{BE28BD82-A276-EA7A-766C-90504D007116}"/>
              </a:ext>
            </a:extLst>
          </p:cNvPr>
          <p:cNvSpPr>
            <a:spLocks noGrp="1"/>
          </p:cNvSpPr>
          <p:nvPr>
            <p:ph idx="1"/>
          </p:nvPr>
        </p:nvSpPr>
        <p:spPr>
          <a:xfrm>
            <a:off x="838199" y="1825625"/>
            <a:ext cx="10608733" cy="4351338"/>
          </a:xfrm>
        </p:spPr>
        <p:txBody>
          <a:bodyPr/>
          <a:lstStyle/>
          <a:p>
            <a:r>
              <a:rPr lang="it-IT" dirty="0"/>
              <a:t>Metadata/Data</a:t>
            </a:r>
          </a:p>
          <a:p>
            <a:pPr lvl="1"/>
            <a:r>
              <a:rPr lang="it-IT" dirty="0"/>
              <a:t>Many repositories lack support for geographic metadata (ISO 19115).</a:t>
            </a:r>
          </a:p>
          <a:p>
            <a:pPr lvl="1"/>
            <a:r>
              <a:rPr lang="it-IT" i="1" dirty="0"/>
              <a:t>Metadata</a:t>
            </a:r>
            <a:r>
              <a:rPr lang="it-IT" dirty="0"/>
              <a:t> schemas are usually generic. More suitable alternatives for a certain data type are not supported.</a:t>
            </a:r>
          </a:p>
          <a:p>
            <a:pPr lvl="1"/>
            <a:r>
              <a:rPr lang="it-IT" i="1" dirty="0"/>
              <a:t>Data</a:t>
            </a:r>
            <a:r>
              <a:rPr lang="it-IT" dirty="0"/>
              <a:t> schemas and standards are neither advertised nor enforced.</a:t>
            </a:r>
          </a:p>
          <a:p>
            <a:pPr lvl="1"/>
            <a:endParaRPr lang="it-IT" dirty="0"/>
          </a:p>
        </p:txBody>
      </p:sp>
    </p:spTree>
    <p:extLst>
      <p:ext uri="{BB962C8B-B14F-4D97-AF65-F5344CB8AC3E}">
        <p14:creationId xmlns:p14="http://schemas.microsoft.com/office/powerpoint/2010/main" val="1761779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645C-6A71-3B60-8035-CF71013F35A2}"/>
              </a:ext>
            </a:extLst>
          </p:cNvPr>
          <p:cNvSpPr>
            <a:spLocks noGrp="1"/>
          </p:cNvSpPr>
          <p:nvPr>
            <p:ph type="title"/>
          </p:nvPr>
        </p:nvSpPr>
        <p:spPr>
          <a:xfrm>
            <a:off x="838200" y="365125"/>
            <a:ext cx="10515600" cy="1325563"/>
          </a:xfrm>
        </p:spPr>
        <p:txBody>
          <a:bodyPr/>
          <a:lstStyle/>
          <a:p>
            <a:r>
              <a:rPr lang="it-IT" dirty="0"/>
              <a:t>Domain repositories solve many problems</a:t>
            </a:r>
          </a:p>
        </p:txBody>
      </p:sp>
      <p:sp>
        <p:nvSpPr>
          <p:cNvPr id="5" name="Content Placeholder 4">
            <a:extLst>
              <a:ext uri="{FF2B5EF4-FFF2-40B4-BE49-F238E27FC236}">
                <a16:creationId xmlns:a16="http://schemas.microsoft.com/office/drawing/2014/main" id="{BE28BD82-A276-EA7A-766C-90504D007116}"/>
              </a:ext>
            </a:extLst>
          </p:cNvPr>
          <p:cNvSpPr>
            <a:spLocks noGrp="1"/>
          </p:cNvSpPr>
          <p:nvPr>
            <p:ph idx="1"/>
          </p:nvPr>
        </p:nvSpPr>
        <p:spPr>
          <a:xfrm>
            <a:off x="838199" y="1830465"/>
            <a:ext cx="10608733" cy="4351338"/>
          </a:xfrm>
        </p:spPr>
        <p:txBody>
          <a:bodyPr/>
          <a:lstStyle/>
          <a:p>
            <a:pPr marL="0" indent="0">
              <a:buNone/>
            </a:pPr>
            <a:r>
              <a:rPr lang="it-IT" dirty="0"/>
              <a:t>Domain repositories</a:t>
            </a:r>
          </a:p>
          <a:p>
            <a:r>
              <a:rPr lang="it-IT" dirty="0"/>
              <a:t>support and/or enforce relevant metadata and/or data schemas</a:t>
            </a:r>
          </a:p>
          <a:p>
            <a:pPr lvl="1"/>
            <a:r>
              <a:rPr lang="it-IT" dirty="0"/>
              <a:t>according to standards/community standards/best practices (depending on what exists),</a:t>
            </a:r>
          </a:p>
          <a:p>
            <a:pPr lvl="1"/>
            <a:r>
              <a:rPr lang="it-IT" dirty="0"/>
              <a:t>that are well documented and possibly come along with tools that help data curation.</a:t>
            </a:r>
          </a:p>
          <a:p>
            <a:r>
              <a:rPr lang="it-IT" dirty="0"/>
              <a:t>are supported by an open thematic community that is engaged in development and support.</a:t>
            </a:r>
          </a:p>
          <a:p>
            <a:r>
              <a:rPr lang="it-IT" dirty="0"/>
              <a:t>usually provide dedicated user support.</a:t>
            </a:r>
          </a:p>
          <a:p>
            <a:r>
              <a:rPr lang="it-IT" dirty="0"/>
              <a:t>reduce barriers, as data can be found where users look for them.</a:t>
            </a:r>
          </a:p>
          <a:p>
            <a:pPr lvl="1"/>
            <a:endParaRPr lang="it-IT" dirty="0"/>
          </a:p>
        </p:txBody>
      </p:sp>
    </p:spTree>
    <p:extLst>
      <p:ext uri="{BB962C8B-B14F-4D97-AF65-F5344CB8AC3E}">
        <p14:creationId xmlns:p14="http://schemas.microsoft.com/office/powerpoint/2010/main" val="2968503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8" descr="Immagine che contiene logo, Elementi grafici, schermata, grafica&#10;&#10;Descrizione generata automaticamente">
            <a:extLst>
              <a:ext uri="{FF2B5EF4-FFF2-40B4-BE49-F238E27FC236}">
                <a16:creationId xmlns:a16="http://schemas.microsoft.com/office/drawing/2014/main" id="{39E3BAB4-EFBC-DE54-E86B-3CA8A76932CC}"/>
              </a:ext>
            </a:extLst>
          </p:cNvPr>
          <p:cNvPicPr>
            <a:picLocks noGrp="1" noChangeAspect="1"/>
          </p:cNvPicPr>
          <p:nvPr>
            <p:ph idx="4294967295"/>
          </p:nvPr>
        </p:nvPicPr>
        <p:blipFill>
          <a:blip r:embed="rId3"/>
          <a:stretch>
            <a:fillRect/>
          </a:stretch>
        </p:blipFill>
        <p:spPr>
          <a:xfrm>
            <a:off x="0" y="11113"/>
            <a:ext cx="6096000" cy="2328862"/>
          </a:xfrm>
        </p:spPr>
      </p:pic>
      <p:sp>
        <p:nvSpPr>
          <p:cNvPr id="5" name="Title 1">
            <a:extLst>
              <a:ext uri="{FF2B5EF4-FFF2-40B4-BE49-F238E27FC236}">
                <a16:creationId xmlns:a16="http://schemas.microsoft.com/office/drawing/2014/main" id="{D39C8AB6-3E25-7601-8148-D2C5FE6C17E7}"/>
              </a:ext>
            </a:extLst>
          </p:cNvPr>
          <p:cNvSpPr>
            <a:spLocks noGrp="1"/>
          </p:cNvSpPr>
          <p:nvPr>
            <p:ph type="title" idx="4294967295"/>
          </p:nvPr>
        </p:nvSpPr>
        <p:spPr>
          <a:xfrm>
            <a:off x="0" y="2631797"/>
            <a:ext cx="12192000" cy="1365250"/>
          </a:xfrm>
        </p:spPr>
        <p:txBody>
          <a:bodyPr>
            <a:normAutofit/>
          </a:bodyPr>
          <a:lstStyle/>
          <a:p>
            <a:pPr algn="ctr"/>
            <a:r>
              <a:rPr lang="en-GB" sz="4400" dirty="0">
                <a:solidFill>
                  <a:srgbClr val="1D4927"/>
                </a:solidFill>
              </a:rPr>
              <a:t>Thank you for your attention and your contributions to this interactive session!</a:t>
            </a:r>
          </a:p>
        </p:txBody>
      </p:sp>
      <p:sp>
        <p:nvSpPr>
          <p:cNvPr id="6" name="Title 1">
            <a:extLst>
              <a:ext uri="{FF2B5EF4-FFF2-40B4-BE49-F238E27FC236}">
                <a16:creationId xmlns:a16="http://schemas.microsoft.com/office/drawing/2014/main" id="{7B7934E8-C0FC-623C-AE84-67461FB98E7D}"/>
              </a:ext>
            </a:extLst>
          </p:cNvPr>
          <p:cNvSpPr txBox="1">
            <a:spLocks/>
          </p:cNvSpPr>
          <p:nvPr/>
        </p:nvSpPr>
        <p:spPr>
          <a:xfrm>
            <a:off x="0" y="4156376"/>
            <a:ext cx="12191999" cy="5700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2400" dirty="0">
                <a:solidFill>
                  <a:srgbClr val="EBA900"/>
                </a:solidFill>
                <a:latin typeface="Calibri" panose="020F0502020204030204" pitchFamily="34" charset="0"/>
                <a:cs typeface="Calibri" panose="020F0502020204030204" pitchFamily="34" charset="0"/>
              </a:rPr>
              <a:t>henning.lorenz@geo.uu.se</a:t>
            </a:r>
          </a:p>
        </p:txBody>
      </p:sp>
      <p:sp>
        <p:nvSpPr>
          <p:cNvPr id="7" name="Title 1">
            <a:extLst>
              <a:ext uri="{FF2B5EF4-FFF2-40B4-BE49-F238E27FC236}">
                <a16:creationId xmlns:a16="http://schemas.microsoft.com/office/drawing/2014/main" id="{06C863A9-1257-189E-ED01-C6ECA7A1AE64}"/>
              </a:ext>
            </a:extLst>
          </p:cNvPr>
          <p:cNvSpPr txBox="1">
            <a:spLocks/>
          </p:cNvSpPr>
          <p:nvPr/>
        </p:nvSpPr>
        <p:spPr>
          <a:xfrm>
            <a:off x="0" y="4782214"/>
            <a:ext cx="12192000" cy="570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2000" dirty="0">
                <a:hlinkClick r:id="rId4">
                  <a:extLst>
                    <a:ext uri="{A12FA001-AC4F-418D-AE19-62706E023703}">
                      <ahyp:hlinkClr xmlns:ahyp="http://schemas.microsoft.com/office/drawing/2018/hyperlinkcolor" val="tx"/>
                    </a:ext>
                  </a:extLst>
                </a:hlinkClick>
              </a:rPr>
              <a:t>www.epos-eu.org/on</a:t>
            </a:r>
            <a:r>
              <a:rPr lang="en-GB" sz="2000" dirty="0"/>
              <a:t> </a:t>
            </a:r>
            <a:r>
              <a:rPr lang="en-GB" sz="2000" dirty="0">
                <a:solidFill>
                  <a:srgbClr val="EBA900"/>
                </a:solidFill>
              </a:rPr>
              <a:t>|</a:t>
            </a:r>
            <a:r>
              <a:rPr lang="en-GB" sz="2000" dirty="0"/>
              <a:t> social media </a:t>
            </a:r>
            <a:r>
              <a:rPr lang="en-GB" sz="2000" dirty="0">
                <a:solidFill>
                  <a:srgbClr val="E5A113"/>
                </a:solidFill>
              </a:rPr>
              <a:t>#</a:t>
            </a:r>
            <a:r>
              <a:rPr lang="en-GB" sz="2000" dirty="0" err="1"/>
              <a:t>EPOSon</a:t>
            </a:r>
            <a:endParaRPr lang="en-GB" sz="2000" dirty="0"/>
          </a:p>
        </p:txBody>
      </p:sp>
    </p:spTree>
    <p:extLst>
      <p:ext uri="{BB962C8B-B14F-4D97-AF65-F5344CB8AC3E}">
        <p14:creationId xmlns:p14="http://schemas.microsoft.com/office/powerpoint/2010/main" val="3570579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8" descr="Immagine che contiene logo, Elementi grafici, schermata, grafica&#10;&#10;Descrizione generata automaticamente">
            <a:extLst>
              <a:ext uri="{FF2B5EF4-FFF2-40B4-BE49-F238E27FC236}">
                <a16:creationId xmlns:a16="http://schemas.microsoft.com/office/drawing/2014/main" id="{1984D60F-9014-E237-6BE6-04E31B768BB7}"/>
              </a:ext>
            </a:extLst>
          </p:cNvPr>
          <p:cNvPicPr>
            <a:picLocks noChangeAspect="1"/>
          </p:cNvPicPr>
          <p:nvPr/>
        </p:nvPicPr>
        <p:blipFill>
          <a:blip r:embed="rId3"/>
          <a:stretch>
            <a:fillRect/>
          </a:stretch>
        </p:blipFill>
        <p:spPr>
          <a:xfrm>
            <a:off x="1230745" y="1448791"/>
            <a:ext cx="10079888" cy="3850744"/>
          </a:xfrm>
          <a:prstGeom prst="rect">
            <a:avLst/>
          </a:prstGeom>
        </p:spPr>
      </p:pic>
    </p:spTree>
    <p:extLst>
      <p:ext uri="{BB962C8B-B14F-4D97-AF65-F5344CB8AC3E}">
        <p14:creationId xmlns:p14="http://schemas.microsoft.com/office/powerpoint/2010/main" val="1810772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645C-6A71-3B60-8035-CF71013F35A2}"/>
              </a:ext>
            </a:extLst>
          </p:cNvPr>
          <p:cNvSpPr>
            <a:spLocks noGrp="1"/>
          </p:cNvSpPr>
          <p:nvPr>
            <p:ph type="title"/>
          </p:nvPr>
        </p:nvSpPr>
        <p:spPr/>
        <p:txBody>
          <a:bodyPr/>
          <a:lstStyle/>
          <a:p>
            <a:r>
              <a:rPr lang="it-IT" dirty="0"/>
              <a:t>Introduction</a:t>
            </a:r>
          </a:p>
        </p:txBody>
      </p:sp>
      <p:sp>
        <p:nvSpPr>
          <p:cNvPr id="5" name="Content Placeholder 4">
            <a:extLst>
              <a:ext uri="{FF2B5EF4-FFF2-40B4-BE49-F238E27FC236}">
                <a16:creationId xmlns:a16="http://schemas.microsoft.com/office/drawing/2014/main" id="{BE28BD82-A276-EA7A-766C-90504D007116}"/>
              </a:ext>
            </a:extLst>
          </p:cNvPr>
          <p:cNvSpPr>
            <a:spLocks noGrp="1"/>
          </p:cNvSpPr>
          <p:nvPr>
            <p:ph idx="1"/>
          </p:nvPr>
        </p:nvSpPr>
        <p:spPr/>
        <p:txBody>
          <a:bodyPr/>
          <a:lstStyle/>
          <a:p>
            <a:pPr marL="0" indent="0" algn="ctr">
              <a:buNone/>
            </a:pPr>
            <a:r>
              <a:rPr lang="it-IT" dirty="0"/>
              <a:t>We want to explore how </a:t>
            </a:r>
            <a:r>
              <a:rPr lang="it-IT" u="sng" dirty="0"/>
              <a:t>searching for scientific data</a:t>
            </a:r>
            <a:r>
              <a:rPr lang="it-IT" dirty="0"/>
              <a:t> worked so far</a:t>
            </a:r>
            <a:br>
              <a:rPr lang="it-IT" dirty="0"/>
            </a:br>
            <a:r>
              <a:rPr lang="it-IT" dirty="0"/>
              <a:t>for you and your various topics, and</a:t>
            </a:r>
          </a:p>
          <a:p>
            <a:pPr marL="0" indent="0" algn="ctr">
              <a:buNone/>
            </a:pPr>
            <a:r>
              <a:rPr lang="en-GB" dirty="0"/>
              <a:t>add up the personal (thematic) experience to a “common experience”</a:t>
            </a:r>
            <a:br>
              <a:rPr lang="en-GB" dirty="0"/>
            </a:br>
            <a:r>
              <a:rPr lang="en-GB" dirty="0"/>
              <a:t>of this group to reflect on:</a:t>
            </a:r>
          </a:p>
          <a:p>
            <a:pPr marL="0" indent="0" algn="ctr">
              <a:buNone/>
            </a:pPr>
            <a:r>
              <a:rPr lang="it-IT" dirty="0"/>
              <a:t>What (kind of) repositories are used most frequently?</a:t>
            </a:r>
          </a:p>
          <a:p>
            <a:pPr marL="0" indent="0" algn="ctr">
              <a:buNone/>
            </a:pPr>
            <a:r>
              <a:rPr lang="it-IT" dirty="0"/>
              <a:t>What works well, and where are the problems?</a:t>
            </a:r>
          </a:p>
          <a:p>
            <a:pPr marL="0" indent="0" algn="ctr">
              <a:buNone/>
            </a:pPr>
            <a:endParaRPr lang="it-IT" dirty="0"/>
          </a:p>
          <a:p>
            <a:pPr marL="0" indent="0" algn="ctr">
              <a:buNone/>
            </a:pPr>
            <a:r>
              <a:rPr lang="it-IT" dirty="0"/>
              <a:t> Summing up the discussion &amp; final thoughts</a:t>
            </a:r>
          </a:p>
        </p:txBody>
      </p:sp>
    </p:spTree>
    <p:extLst>
      <p:ext uri="{BB962C8B-B14F-4D97-AF65-F5344CB8AC3E}">
        <p14:creationId xmlns:p14="http://schemas.microsoft.com/office/powerpoint/2010/main" val="240770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645C-6A71-3B60-8035-CF71013F35A2}"/>
              </a:ext>
            </a:extLst>
          </p:cNvPr>
          <p:cNvSpPr>
            <a:spLocks noGrp="1"/>
          </p:cNvSpPr>
          <p:nvPr>
            <p:ph type="title"/>
          </p:nvPr>
        </p:nvSpPr>
        <p:spPr/>
        <p:txBody>
          <a:bodyPr/>
          <a:lstStyle/>
          <a:p>
            <a:r>
              <a:rPr lang="it-IT" dirty="0"/>
              <a:t>Recapitulation – what is it about?</a:t>
            </a:r>
          </a:p>
        </p:txBody>
      </p:sp>
      <p:sp>
        <p:nvSpPr>
          <p:cNvPr id="5" name="Content Placeholder 4">
            <a:extLst>
              <a:ext uri="{FF2B5EF4-FFF2-40B4-BE49-F238E27FC236}">
                <a16:creationId xmlns:a16="http://schemas.microsoft.com/office/drawing/2014/main" id="{BE28BD82-A276-EA7A-766C-90504D007116}"/>
              </a:ext>
            </a:extLst>
          </p:cNvPr>
          <p:cNvSpPr>
            <a:spLocks noGrp="1"/>
          </p:cNvSpPr>
          <p:nvPr>
            <p:ph idx="1"/>
          </p:nvPr>
        </p:nvSpPr>
        <p:spPr>
          <a:xfrm>
            <a:off x="838200" y="1583838"/>
            <a:ext cx="10515600" cy="4351338"/>
          </a:xfrm>
        </p:spPr>
        <p:txBody>
          <a:bodyPr/>
          <a:lstStyle/>
          <a:p>
            <a:pPr marL="0" indent="0" algn="ctr">
              <a:buNone/>
            </a:pPr>
            <a:r>
              <a:rPr lang="en-GB" dirty="0">
                <a:solidFill>
                  <a:srgbClr val="1D4927"/>
                </a:solidFill>
              </a:rPr>
              <a:t>Data set</a:t>
            </a:r>
          </a:p>
          <a:p>
            <a:pPr marL="0" indent="0" algn="ctr">
              <a:buNone/>
            </a:pPr>
            <a:r>
              <a:rPr lang="en-GB" sz="2000" dirty="0">
                <a:solidFill>
                  <a:srgbClr val="E5A113"/>
                </a:solidFill>
              </a:rPr>
              <a:t>=&gt; A collection of data</a:t>
            </a:r>
          </a:p>
          <a:p>
            <a:pPr marL="0" indent="0" algn="ctr">
              <a:buNone/>
            </a:pPr>
            <a:r>
              <a:rPr lang="en-GB" dirty="0">
                <a:solidFill>
                  <a:srgbClr val="1D4927"/>
                </a:solidFill>
              </a:rPr>
              <a:t>Data</a:t>
            </a:r>
          </a:p>
          <a:p>
            <a:pPr marL="0" indent="0" algn="ctr">
              <a:buNone/>
            </a:pPr>
            <a:r>
              <a:rPr lang="en-GB" sz="2000" dirty="0">
                <a:solidFill>
                  <a:srgbClr val="E5A113"/>
                </a:solidFill>
              </a:rPr>
              <a:t>=&gt; A collection of values that describe something</a:t>
            </a:r>
          </a:p>
          <a:p>
            <a:pPr marL="0" indent="0" algn="ctr">
              <a:buNone/>
            </a:pPr>
            <a:r>
              <a:rPr lang="en-GB" dirty="0">
                <a:solidFill>
                  <a:srgbClr val="1D4927"/>
                </a:solidFill>
              </a:rPr>
              <a:t>Sample</a:t>
            </a:r>
          </a:p>
          <a:p>
            <a:pPr marL="0" indent="0" algn="ctr">
              <a:buNone/>
            </a:pPr>
            <a:r>
              <a:rPr lang="en-GB" sz="2000" dirty="0">
                <a:solidFill>
                  <a:srgbClr val="E5A113"/>
                </a:solidFill>
              </a:rPr>
              <a:t>=&gt; A piece of (Earth) material</a:t>
            </a:r>
          </a:p>
          <a:p>
            <a:pPr marL="0" indent="0" algn="ctr">
              <a:buNone/>
            </a:pPr>
            <a:endParaRPr lang="en-GB" sz="2000" dirty="0">
              <a:solidFill>
                <a:srgbClr val="FEDC7F"/>
              </a:solidFill>
            </a:endParaRPr>
          </a:p>
          <a:p>
            <a:pPr marL="0" indent="0" algn="ctr">
              <a:buNone/>
            </a:pPr>
            <a:r>
              <a:rPr lang="en-GB" sz="2000" dirty="0">
                <a:solidFill>
                  <a:srgbClr val="1D4927"/>
                </a:solidFill>
              </a:rPr>
              <a:t>[What was the intention? </a:t>
            </a:r>
            <a:r>
              <a:rPr lang="en-GB" sz="2000" dirty="0">
                <a:solidFill>
                  <a:srgbClr val="FEDC7F"/>
                </a:solidFill>
              </a:rPr>
              <a:t>| </a:t>
            </a:r>
            <a:r>
              <a:rPr lang="en-GB" sz="2000" dirty="0">
                <a:solidFill>
                  <a:srgbClr val="1D4927"/>
                </a:solidFill>
              </a:rPr>
              <a:t>What was it used for? </a:t>
            </a:r>
            <a:r>
              <a:rPr lang="en-GB" sz="2000" dirty="0">
                <a:solidFill>
                  <a:srgbClr val="FEDC7F"/>
                </a:solidFill>
              </a:rPr>
              <a:t>| </a:t>
            </a:r>
            <a:r>
              <a:rPr lang="en-GB" sz="2000" dirty="0">
                <a:solidFill>
                  <a:srgbClr val="1D4927"/>
                </a:solidFill>
              </a:rPr>
              <a:t>Is this properly documented?]</a:t>
            </a:r>
          </a:p>
          <a:p>
            <a:pPr marL="0" indent="0" algn="ctr">
              <a:buNone/>
            </a:pPr>
            <a:r>
              <a:rPr lang="en-GB" sz="2000" dirty="0">
                <a:solidFill>
                  <a:srgbClr val="1D4927"/>
                </a:solidFill>
              </a:rPr>
              <a:t>Have persistent scientific value, but only if properly documented.</a:t>
            </a:r>
          </a:p>
          <a:p>
            <a:pPr marL="0" indent="0">
              <a:buNone/>
            </a:pPr>
            <a:endParaRPr lang="it-IT" dirty="0"/>
          </a:p>
        </p:txBody>
      </p:sp>
    </p:spTree>
    <p:extLst>
      <p:ext uri="{BB962C8B-B14F-4D97-AF65-F5344CB8AC3E}">
        <p14:creationId xmlns:p14="http://schemas.microsoft.com/office/powerpoint/2010/main" val="43881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645C-6A71-3B60-8035-CF71013F35A2}"/>
              </a:ext>
            </a:extLst>
          </p:cNvPr>
          <p:cNvSpPr>
            <a:spLocks noGrp="1"/>
          </p:cNvSpPr>
          <p:nvPr>
            <p:ph type="title"/>
          </p:nvPr>
        </p:nvSpPr>
        <p:spPr/>
        <p:txBody>
          <a:bodyPr/>
          <a:lstStyle/>
          <a:p>
            <a:r>
              <a:rPr lang="it-IT" dirty="0"/>
              <a:t>Recapitulation – the ingredients?</a:t>
            </a:r>
          </a:p>
        </p:txBody>
      </p:sp>
      <p:sp>
        <p:nvSpPr>
          <p:cNvPr id="5" name="Content Placeholder 4">
            <a:extLst>
              <a:ext uri="{FF2B5EF4-FFF2-40B4-BE49-F238E27FC236}">
                <a16:creationId xmlns:a16="http://schemas.microsoft.com/office/drawing/2014/main" id="{BE28BD82-A276-EA7A-766C-90504D007116}"/>
              </a:ext>
            </a:extLst>
          </p:cNvPr>
          <p:cNvSpPr>
            <a:spLocks noGrp="1"/>
          </p:cNvSpPr>
          <p:nvPr>
            <p:ph idx="1"/>
          </p:nvPr>
        </p:nvSpPr>
        <p:spPr>
          <a:xfrm>
            <a:off x="838200" y="1583838"/>
            <a:ext cx="10515600" cy="4351338"/>
          </a:xfrm>
        </p:spPr>
        <p:txBody>
          <a:bodyPr/>
          <a:lstStyle/>
          <a:p>
            <a:pPr marL="0" indent="0" algn="ctr">
              <a:buNone/>
            </a:pPr>
            <a:r>
              <a:rPr lang="en-GB" dirty="0">
                <a:solidFill>
                  <a:srgbClr val="1D4927"/>
                </a:solidFill>
              </a:rPr>
              <a:t>Metadata</a:t>
            </a:r>
          </a:p>
          <a:p>
            <a:pPr marL="0" indent="0" algn="ctr">
              <a:buNone/>
            </a:pPr>
            <a:r>
              <a:rPr lang="en-GB" sz="2000" dirty="0">
                <a:solidFill>
                  <a:srgbClr val="E5A113"/>
                </a:solidFill>
              </a:rPr>
              <a:t>=&gt; “Information about data”, i.e. data describing data (or the sample)</a:t>
            </a:r>
          </a:p>
          <a:p>
            <a:pPr marL="0" indent="0" algn="ctr">
              <a:buNone/>
            </a:pPr>
            <a:r>
              <a:rPr lang="en-GB" dirty="0">
                <a:solidFill>
                  <a:srgbClr val="1D4927"/>
                </a:solidFill>
              </a:rPr>
              <a:t>Repository, Archive</a:t>
            </a:r>
          </a:p>
          <a:p>
            <a:pPr marL="0" indent="0" algn="ctr">
              <a:buNone/>
            </a:pPr>
            <a:r>
              <a:rPr lang="en-GB" sz="2000" dirty="0">
                <a:solidFill>
                  <a:srgbClr val="E5A113"/>
                </a:solidFill>
              </a:rPr>
              <a:t>=&gt; A place to store something (“Archiving” is only about storage and preservation)</a:t>
            </a:r>
            <a:br>
              <a:rPr lang="en-GB" sz="2000" dirty="0">
                <a:solidFill>
                  <a:srgbClr val="E5A113"/>
                </a:solidFill>
              </a:rPr>
            </a:br>
            <a:r>
              <a:rPr lang="en-GB" sz="2000" dirty="0">
                <a:solidFill>
                  <a:srgbClr val="E5A113"/>
                </a:solidFill>
              </a:rPr>
              <a:t>=&gt; Metadata &amp; content access depend on the repository/archive’s terms and conditions</a:t>
            </a:r>
          </a:p>
          <a:p>
            <a:pPr marL="0" indent="0" algn="ctr">
              <a:buNone/>
            </a:pPr>
            <a:r>
              <a:rPr lang="en-GB" dirty="0">
                <a:solidFill>
                  <a:srgbClr val="1D4927"/>
                </a:solidFill>
              </a:rPr>
              <a:t>Portal</a:t>
            </a:r>
          </a:p>
          <a:p>
            <a:pPr marL="0" indent="0" algn="ctr">
              <a:buNone/>
            </a:pPr>
            <a:r>
              <a:rPr lang="en-GB" sz="2000" dirty="0">
                <a:solidFill>
                  <a:srgbClr val="E5A113"/>
                </a:solidFill>
              </a:rPr>
              <a:t>=&gt; An online platform that helps users to find and access content</a:t>
            </a:r>
          </a:p>
          <a:p>
            <a:pPr algn="ctr">
              <a:buFont typeface="Symbol" panose="05050102010706020507" pitchFamily="18" charset="2"/>
              <a:buChar char="Þ"/>
            </a:pPr>
            <a:endParaRPr lang="en-GB" sz="2000" dirty="0">
              <a:solidFill>
                <a:srgbClr val="FEDC7F"/>
              </a:solidFill>
            </a:endParaRPr>
          </a:p>
          <a:p>
            <a:pPr marL="0" indent="0" algn="ctr">
              <a:buNone/>
            </a:pPr>
            <a:r>
              <a:rPr lang="en-GB" sz="2000" dirty="0">
                <a:solidFill>
                  <a:srgbClr val="FEDC7F"/>
                </a:solidFill>
              </a:rPr>
              <a:t>+ PIDs, licenses, etc.</a:t>
            </a:r>
          </a:p>
          <a:p>
            <a:pPr marL="0" indent="0" algn="ctr">
              <a:buNone/>
            </a:pPr>
            <a:endParaRPr lang="en-GB" sz="2000" dirty="0">
              <a:solidFill>
                <a:srgbClr val="FEDC7F"/>
              </a:solidFill>
            </a:endParaRPr>
          </a:p>
        </p:txBody>
      </p:sp>
    </p:spTree>
    <p:extLst>
      <p:ext uri="{BB962C8B-B14F-4D97-AF65-F5344CB8AC3E}">
        <p14:creationId xmlns:p14="http://schemas.microsoft.com/office/powerpoint/2010/main" val="380045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645C-6A71-3B60-8035-CF71013F35A2}"/>
              </a:ext>
            </a:extLst>
          </p:cNvPr>
          <p:cNvSpPr>
            <a:spLocks noGrp="1"/>
          </p:cNvSpPr>
          <p:nvPr>
            <p:ph type="title"/>
          </p:nvPr>
        </p:nvSpPr>
        <p:spPr/>
        <p:txBody>
          <a:bodyPr/>
          <a:lstStyle/>
          <a:p>
            <a:r>
              <a:rPr lang="it-IT" dirty="0"/>
              <a:t>How do we get there?</a:t>
            </a:r>
          </a:p>
        </p:txBody>
      </p:sp>
      <p:sp>
        <p:nvSpPr>
          <p:cNvPr id="5" name="Content Placeholder 4">
            <a:extLst>
              <a:ext uri="{FF2B5EF4-FFF2-40B4-BE49-F238E27FC236}">
                <a16:creationId xmlns:a16="http://schemas.microsoft.com/office/drawing/2014/main" id="{BE28BD82-A276-EA7A-766C-90504D007116}"/>
              </a:ext>
            </a:extLst>
          </p:cNvPr>
          <p:cNvSpPr>
            <a:spLocks noGrp="1"/>
          </p:cNvSpPr>
          <p:nvPr>
            <p:ph idx="1"/>
          </p:nvPr>
        </p:nvSpPr>
        <p:spPr>
          <a:xfrm>
            <a:off x="838200" y="1583838"/>
            <a:ext cx="10515600" cy="4351338"/>
          </a:xfrm>
        </p:spPr>
        <p:txBody>
          <a:bodyPr/>
          <a:lstStyle/>
          <a:p>
            <a:pPr marL="0" indent="0" algn="ctr">
              <a:buNone/>
            </a:pPr>
            <a:r>
              <a:rPr lang="en-GB" dirty="0">
                <a:solidFill>
                  <a:srgbClr val="1D4927"/>
                </a:solidFill>
              </a:rPr>
              <a:t>Discovery</a:t>
            </a:r>
          </a:p>
          <a:p>
            <a:pPr marL="0" indent="0" algn="ctr">
              <a:buNone/>
            </a:pPr>
            <a:r>
              <a:rPr lang="en-GB" sz="2000" dirty="0">
                <a:solidFill>
                  <a:srgbClr val="E5A113"/>
                </a:solidFill>
              </a:rPr>
              <a:t>=&gt; The process of finding content (data, samples, …) that is useful</a:t>
            </a:r>
            <a:br>
              <a:rPr lang="en-GB" sz="2000" dirty="0">
                <a:solidFill>
                  <a:srgbClr val="E5A113"/>
                </a:solidFill>
              </a:rPr>
            </a:br>
            <a:r>
              <a:rPr lang="en-GB" sz="2000" dirty="0">
                <a:solidFill>
                  <a:srgbClr val="E5A113"/>
                </a:solidFill>
              </a:rPr>
              <a:t>for the defined purpose/scientific study</a:t>
            </a:r>
            <a:endParaRPr lang="en-GB" sz="2000" dirty="0">
              <a:solidFill>
                <a:srgbClr val="FEDC7F"/>
              </a:solidFill>
            </a:endParaRPr>
          </a:p>
        </p:txBody>
      </p:sp>
    </p:spTree>
    <p:extLst>
      <p:ext uri="{BB962C8B-B14F-4D97-AF65-F5344CB8AC3E}">
        <p14:creationId xmlns:p14="http://schemas.microsoft.com/office/powerpoint/2010/main" val="192607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645C-6A71-3B60-8035-CF71013F35A2}"/>
              </a:ext>
            </a:extLst>
          </p:cNvPr>
          <p:cNvSpPr>
            <a:spLocks noGrp="1"/>
          </p:cNvSpPr>
          <p:nvPr>
            <p:ph type="title"/>
          </p:nvPr>
        </p:nvSpPr>
        <p:spPr/>
        <p:txBody>
          <a:bodyPr/>
          <a:lstStyle/>
          <a:p>
            <a:r>
              <a:rPr lang="it-IT" dirty="0"/>
              <a:t>Your experience</a:t>
            </a:r>
          </a:p>
        </p:txBody>
      </p:sp>
      <p:sp>
        <p:nvSpPr>
          <p:cNvPr id="5" name="Content Placeholder 4">
            <a:extLst>
              <a:ext uri="{FF2B5EF4-FFF2-40B4-BE49-F238E27FC236}">
                <a16:creationId xmlns:a16="http://schemas.microsoft.com/office/drawing/2014/main" id="{BE28BD82-A276-EA7A-766C-90504D007116}"/>
              </a:ext>
            </a:extLst>
          </p:cNvPr>
          <p:cNvSpPr>
            <a:spLocks noGrp="1"/>
          </p:cNvSpPr>
          <p:nvPr>
            <p:ph idx="1"/>
          </p:nvPr>
        </p:nvSpPr>
        <p:spPr/>
        <p:txBody>
          <a:bodyPr/>
          <a:lstStyle/>
          <a:p>
            <a:r>
              <a:rPr lang="it-IT" dirty="0"/>
              <a:t>What kind of data are you (usually) looking for?</a:t>
            </a:r>
          </a:p>
          <a:p>
            <a:r>
              <a:rPr lang="it-IT" dirty="0"/>
              <a:t>How do you find data for your research? What repositories/portals do you use?</a:t>
            </a:r>
          </a:p>
          <a:p>
            <a:r>
              <a:rPr lang="it-IT" dirty="0"/>
              <a:t>What works for you, and where are the problems?</a:t>
            </a:r>
          </a:p>
          <a:p>
            <a:r>
              <a:rPr lang="it-IT" dirty="0"/>
              <a:t>Do you have a strategy for finding suitable data?</a:t>
            </a:r>
          </a:p>
        </p:txBody>
      </p:sp>
    </p:spTree>
    <p:extLst>
      <p:ext uri="{BB962C8B-B14F-4D97-AF65-F5344CB8AC3E}">
        <p14:creationId xmlns:p14="http://schemas.microsoft.com/office/powerpoint/2010/main" val="3686508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645C-6A71-3B60-8035-CF71013F35A2}"/>
              </a:ext>
            </a:extLst>
          </p:cNvPr>
          <p:cNvSpPr>
            <a:spLocks noGrp="1"/>
          </p:cNvSpPr>
          <p:nvPr>
            <p:ph type="title"/>
          </p:nvPr>
        </p:nvSpPr>
        <p:spPr/>
        <p:txBody>
          <a:bodyPr/>
          <a:lstStyle/>
          <a:p>
            <a:r>
              <a:rPr lang="it-IT" dirty="0"/>
              <a:t>Group work</a:t>
            </a:r>
          </a:p>
        </p:txBody>
      </p:sp>
      <p:sp>
        <p:nvSpPr>
          <p:cNvPr id="5" name="Content Placeholder 4">
            <a:extLst>
              <a:ext uri="{FF2B5EF4-FFF2-40B4-BE49-F238E27FC236}">
                <a16:creationId xmlns:a16="http://schemas.microsoft.com/office/drawing/2014/main" id="{BE28BD82-A276-EA7A-766C-90504D007116}"/>
              </a:ext>
            </a:extLst>
          </p:cNvPr>
          <p:cNvSpPr>
            <a:spLocks noGrp="1"/>
          </p:cNvSpPr>
          <p:nvPr>
            <p:ph idx="1"/>
          </p:nvPr>
        </p:nvSpPr>
        <p:spPr/>
        <p:txBody>
          <a:bodyPr/>
          <a:lstStyle/>
          <a:p>
            <a:pPr marL="0" indent="0">
              <a:buNone/>
            </a:pPr>
            <a:r>
              <a:rPr lang="en-GB" dirty="0"/>
              <a:t>You start a research project (define a topic).</a:t>
            </a:r>
          </a:p>
          <a:p>
            <a:r>
              <a:rPr lang="en-GB" dirty="0"/>
              <a:t>How do you find relevant data in the area of interest?</a:t>
            </a:r>
          </a:p>
          <a:p>
            <a:r>
              <a:rPr lang="en-GB" dirty="0"/>
              <a:t>What do you do to access relevant data?</a:t>
            </a:r>
          </a:p>
          <a:p>
            <a:r>
              <a:rPr lang="en-GB" dirty="0"/>
              <a:t>What are the potential problems, if any?</a:t>
            </a:r>
          </a:p>
          <a:p>
            <a:endParaRPr lang="en-GB" dirty="0"/>
          </a:p>
          <a:p>
            <a:pPr marL="0" indent="0">
              <a:buNone/>
            </a:pPr>
            <a:r>
              <a:rPr lang="en-GB" dirty="0"/>
              <a:t>Possible entrances:</a:t>
            </a:r>
          </a:p>
          <a:p>
            <a:pPr marL="0" indent="0" algn="ctr">
              <a:buNone/>
            </a:pPr>
            <a:r>
              <a:rPr lang="en-GB" dirty="0"/>
              <a:t>re3data.org; national, thematic, general repositories and portals;</a:t>
            </a:r>
            <a:br>
              <a:rPr lang="en-GB" dirty="0"/>
            </a:br>
            <a:r>
              <a:rPr lang="en-GB" dirty="0"/>
              <a:t>general search engines; the AI model of your choice</a:t>
            </a:r>
          </a:p>
        </p:txBody>
      </p:sp>
    </p:spTree>
    <p:extLst>
      <p:ext uri="{BB962C8B-B14F-4D97-AF65-F5344CB8AC3E}">
        <p14:creationId xmlns:p14="http://schemas.microsoft.com/office/powerpoint/2010/main" val="2597475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D000-399D-47D8-B7EE-E182C41DC4F0}"/>
              </a:ext>
            </a:extLst>
          </p:cNvPr>
          <p:cNvSpPr>
            <a:spLocks noGrp="1"/>
          </p:cNvSpPr>
          <p:nvPr>
            <p:ph type="title"/>
          </p:nvPr>
        </p:nvSpPr>
        <p:spPr/>
        <p:txBody>
          <a:bodyPr/>
          <a:lstStyle/>
          <a:p>
            <a:r>
              <a:rPr lang="sv-SE" dirty="0"/>
              <a:t>Notes</a:t>
            </a:r>
            <a:endParaRPr lang="LID4096" dirty="0"/>
          </a:p>
        </p:txBody>
      </p:sp>
      <p:sp>
        <p:nvSpPr>
          <p:cNvPr id="3" name="Content Placeholder 2">
            <a:extLst>
              <a:ext uri="{FF2B5EF4-FFF2-40B4-BE49-F238E27FC236}">
                <a16:creationId xmlns:a16="http://schemas.microsoft.com/office/drawing/2014/main" id="{73146640-E653-4003-B8FA-65B450B35D3A}"/>
              </a:ext>
            </a:extLst>
          </p:cNvPr>
          <p:cNvSpPr>
            <a:spLocks noGrp="1"/>
          </p:cNvSpPr>
          <p:nvPr>
            <p:ph idx="1"/>
          </p:nvPr>
        </p:nvSpPr>
        <p:spPr/>
        <p:txBody>
          <a:bodyPr/>
          <a:lstStyle/>
          <a:p>
            <a:endParaRPr lang="LID4096"/>
          </a:p>
        </p:txBody>
      </p:sp>
    </p:spTree>
    <p:extLst>
      <p:ext uri="{BB962C8B-B14F-4D97-AF65-F5344CB8AC3E}">
        <p14:creationId xmlns:p14="http://schemas.microsoft.com/office/powerpoint/2010/main" val="1968409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BEDB02-2875-D70C-1281-DF1E64E63842}"/>
              </a:ext>
            </a:extLst>
          </p:cNvPr>
          <p:cNvSpPr>
            <a:spLocks noGrp="1"/>
          </p:cNvSpPr>
          <p:nvPr>
            <p:ph type="title"/>
          </p:nvPr>
        </p:nvSpPr>
        <p:spPr/>
        <p:txBody>
          <a:bodyPr/>
          <a:lstStyle/>
          <a:p>
            <a:r>
              <a:rPr lang="it-IT" dirty="0"/>
              <a:t>Let’s look at some examples</a:t>
            </a:r>
          </a:p>
        </p:txBody>
      </p:sp>
      <p:graphicFrame>
        <p:nvGraphicFramePr>
          <p:cNvPr id="5" name="Content Placeholder 4">
            <a:extLst>
              <a:ext uri="{FF2B5EF4-FFF2-40B4-BE49-F238E27FC236}">
                <a16:creationId xmlns:a16="http://schemas.microsoft.com/office/drawing/2014/main" id="{779C5D77-6187-5ECD-61A8-A41BD5B7056E}"/>
              </a:ext>
            </a:extLst>
          </p:cNvPr>
          <p:cNvGraphicFramePr>
            <a:graphicFrameLocks noGrp="1"/>
          </p:cNvGraphicFramePr>
          <p:nvPr>
            <p:ph idx="1"/>
            <p:extLst>
              <p:ext uri="{D42A27DB-BD31-4B8C-83A1-F6EECF244321}">
                <p14:modId xmlns:p14="http://schemas.microsoft.com/office/powerpoint/2010/main" val="1256083755"/>
              </p:ext>
            </p:extLst>
          </p:nvPr>
        </p:nvGraphicFramePr>
        <p:xfrm>
          <a:off x="838198" y="1667585"/>
          <a:ext cx="10636956" cy="3022600"/>
        </p:xfrm>
        <a:graphic>
          <a:graphicData uri="http://schemas.openxmlformats.org/drawingml/2006/table">
            <a:tbl>
              <a:tblPr firstRow="1" firstCol="1" bandRow="1">
                <a:tableStyleId>{5C22544A-7EE6-4342-B048-85BDC9FD1C3A}</a:tableStyleId>
              </a:tblPr>
              <a:tblGrid>
                <a:gridCol w="2659239">
                  <a:extLst>
                    <a:ext uri="{9D8B030D-6E8A-4147-A177-3AD203B41FA5}">
                      <a16:colId xmlns:a16="http://schemas.microsoft.com/office/drawing/2014/main" val="3926741363"/>
                    </a:ext>
                  </a:extLst>
                </a:gridCol>
                <a:gridCol w="2659239">
                  <a:extLst>
                    <a:ext uri="{9D8B030D-6E8A-4147-A177-3AD203B41FA5}">
                      <a16:colId xmlns:a16="http://schemas.microsoft.com/office/drawing/2014/main" val="3478321970"/>
                    </a:ext>
                  </a:extLst>
                </a:gridCol>
                <a:gridCol w="2659239">
                  <a:extLst>
                    <a:ext uri="{9D8B030D-6E8A-4147-A177-3AD203B41FA5}">
                      <a16:colId xmlns:a16="http://schemas.microsoft.com/office/drawing/2014/main" val="3980279237"/>
                    </a:ext>
                  </a:extLst>
                </a:gridCol>
                <a:gridCol w="2659239">
                  <a:extLst>
                    <a:ext uri="{9D8B030D-6E8A-4147-A177-3AD203B41FA5}">
                      <a16:colId xmlns:a16="http://schemas.microsoft.com/office/drawing/2014/main" val="306587010"/>
                    </a:ext>
                  </a:extLst>
                </a:gridCol>
              </a:tblGrid>
              <a:tr h="370840">
                <a:tc>
                  <a:txBody>
                    <a:bodyPr/>
                    <a:lstStyle/>
                    <a:p>
                      <a:endParaRPr lang="it-IT" sz="1600" dirty="0">
                        <a:solidFill>
                          <a:schemeClr val="tx1"/>
                        </a:solidFill>
                        <a:latin typeface="Calibri" panose="020F0502020204030204" pitchFamily="34" charset="0"/>
                        <a:cs typeface="Calibri" panose="020F0502020204030204" pitchFamily="34" charset="0"/>
                      </a:endParaRPr>
                    </a:p>
                  </a:txBody>
                  <a:tcPr>
                    <a:noFill/>
                  </a:tcPr>
                </a:tc>
                <a:tc>
                  <a:txBody>
                    <a:bodyPr/>
                    <a:lstStyle/>
                    <a:p>
                      <a:pPr algn="ctr"/>
                      <a:r>
                        <a:rPr lang="it-IT" sz="1600" dirty="0">
                          <a:solidFill>
                            <a:schemeClr val="tx1"/>
                          </a:solidFill>
                          <a:latin typeface="Calibri" panose="020F0502020204030204" pitchFamily="34" charset="0"/>
                          <a:cs typeface="Calibri" panose="020F0502020204030204" pitchFamily="34" charset="0"/>
                        </a:rPr>
                        <a:t>Organisation(s)</a:t>
                      </a:r>
                    </a:p>
                  </a:txBody>
                  <a:tcPr/>
                </a:tc>
                <a:tc>
                  <a:txBody>
                    <a:bodyPr/>
                    <a:lstStyle/>
                    <a:p>
                      <a:pPr algn="ctr"/>
                      <a:r>
                        <a:rPr lang="it-IT" sz="1600" dirty="0">
                          <a:solidFill>
                            <a:schemeClr val="tx1"/>
                          </a:solidFill>
                          <a:latin typeface="Calibri" panose="020F0502020204030204" pitchFamily="34" charset="0"/>
                          <a:cs typeface="Calibri" panose="020F0502020204030204" pitchFamily="34" charset="0"/>
                        </a:rPr>
                        <a:t>National</a:t>
                      </a:r>
                    </a:p>
                  </a:txBody>
                  <a:tcPr/>
                </a:tc>
                <a:tc>
                  <a:txBody>
                    <a:bodyPr/>
                    <a:lstStyle/>
                    <a:p>
                      <a:pPr algn="ctr"/>
                      <a:r>
                        <a:rPr lang="it-IT" sz="1600" dirty="0">
                          <a:solidFill>
                            <a:schemeClr val="tx1"/>
                          </a:solidFill>
                          <a:latin typeface="Calibri" panose="020F0502020204030204" pitchFamily="34" charset="0"/>
                          <a:cs typeface="Calibri" panose="020F0502020204030204" pitchFamily="34" charset="0"/>
                        </a:rPr>
                        <a:t>International</a:t>
                      </a:r>
                    </a:p>
                  </a:txBody>
                  <a:tcPr/>
                </a:tc>
                <a:extLst>
                  <a:ext uri="{0D108BD9-81ED-4DB2-BD59-A6C34878D82A}">
                    <a16:rowId xmlns:a16="http://schemas.microsoft.com/office/drawing/2014/main" val="2558313774"/>
                  </a:ext>
                </a:extLst>
              </a:tr>
              <a:tr h="370840">
                <a:tc>
                  <a:txBody>
                    <a:bodyPr/>
                    <a:lstStyle/>
                    <a:p>
                      <a:r>
                        <a:rPr lang="it-IT" sz="1600" dirty="0">
                          <a:solidFill>
                            <a:schemeClr val="tx1"/>
                          </a:solidFill>
                          <a:latin typeface="Calibri" panose="020F0502020204030204" pitchFamily="34" charset="0"/>
                          <a:cs typeface="Calibri" panose="020F0502020204030204" pitchFamily="34" charset="0"/>
                        </a:rPr>
                        <a:t>General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u="none" strike="noStrike" kern="1200" dirty="0">
                          <a:solidFill>
                            <a:schemeClr val="dk1"/>
                          </a:solidFill>
                          <a:latin typeface="Calibri" panose="020F0502020204030204" pitchFamily="34" charset="0"/>
                          <a:ea typeface="Calibri" panose="020F0502020204030204" pitchFamily="34" charset="0"/>
                          <a:cs typeface="Calibri" panose="020F0502020204030204" pitchFamily="34" charset="0"/>
                          <a:hlinkClick r:id="rId3"/>
                        </a:rPr>
                        <a:t>RODBUK Cracow Open Research Data Repository</a:t>
                      </a:r>
                      <a:endParaRPr lang="en-GB" sz="1600" b="0" i="0" u="none" strike="noStrike"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i="0" u="none" strike="noStrike" kern="1200" dirty="0">
                          <a:solidFill>
                            <a:schemeClr val="dk1"/>
                          </a:solidFill>
                          <a:latin typeface="Calibri" panose="020F0502020204030204" pitchFamily="34" charset="0"/>
                          <a:ea typeface="Calibri" panose="020F0502020204030204" pitchFamily="34" charset="0"/>
                          <a:cs typeface="Calibri" panose="020F0502020204030204" pitchFamily="34" charset="0"/>
                        </a:rPr>
                        <a:t>Common repository for several universities</a:t>
                      </a:r>
                    </a:p>
                  </a:txBody>
                  <a:tcPr anchor="ctr"/>
                </a:tc>
                <a:tc>
                  <a:txBody>
                    <a:bodyPr/>
                    <a:lstStyle/>
                    <a:p>
                      <a:pPr algn="ctr"/>
                      <a:r>
                        <a:rPr lang="it-IT" sz="1600" dirty="0">
                          <a:latin typeface="Calibri" panose="020F0502020204030204" pitchFamily="34" charset="0"/>
                          <a:cs typeface="Calibri" panose="020F0502020204030204" pitchFamily="34" charset="0"/>
                          <a:hlinkClick r:id="rId4"/>
                        </a:rPr>
                        <a:t>Researchdata.se</a:t>
                      </a:r>
                      <a:endParaRPr lang="it-IT" sz="1600" dirty="0">
                        <a:latin typeface="Calibri" panose="020F0502020204030204" pitchFamily="34" charset="0"/>
                        <a:cs typeface="Calibri" panose="020F0502020204030204" pitchFamily="34" charset="0"/>
                      </a:endParaRPr>
                    </a:p>
                    <a:p>
                      <a:pPr algn="ctr"/>
                      <a:r>
                        <a:rPr lang="it-IT" sz="1400" dirty="0">
                          <a:latin typeface="Calibri" panose="020F0502020204030204" pitchFamily="34" charset="0"/>
                          <a:cs typeface="Calibri" panose="020F0502020204030204" pitchFamily="34" charset="0"/>
                        </a:rPr>
                        <a:t>Swedish National Data Service repository + national data portal</a:t>
                      </a:r>
                    </a:p>
                  </a:txBody>
                  <a:tcPr anchor="ctr"/>
                </a:tc>
                <a:tc>
                  <a:txBody>
                    <a:bodyPr/>
                    <a:lstStyle/>
                    <a:p>
                      <a:pPr algn="ctr"/>
                      <a:r>
                        <a:rPr lang="it-IT" sz="1600" dirty="0">
                          <a:latin typeface="Calibri" panose="020F0502020204030204" pitchFamily="34" charset="0"/>
                          <a:cs typeface="Calibri" panose="020F0502020204030204" pitchFamily="34" charset="0"/>
                          <a:hlinkClick r:id="rId5"/>
                        </a:rPr>
                        <a:t>Zenodo</a:t>
                      </a:r>
                      <a:endParaRPr lang="it-IT" sz="16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356386594"/>
                  </a:ext>
                </a:extLst>
              </a:tr>
              <a:tr h="370840">
                <a:tc>
                  <a:txBody>
                    <a:bodyPr/>
                    <a:lstStyle/>
                    <a:p>
                      <a:r>
                        <a:rPr lang="it-IT" sz="1600" dirty="0">
                          <a:solidFill>
                            <a:schemeClr val="tx1"/>
                          </a:solidFill>
                          <a:latin typeface="Calibri" panose="020F0502020204030204" pitchFamily="34" charset="0"/>
                          <a:cs typeface="Calibri" panose="020F0502020204030204" pitchFamily="34" charset="0"/>
                        </a:rPr>
                        <a:t>Domain (Earth Sciences)</a:t>
                      </a:r>
                    </a:p>
                  </a:txBody>
                  <a:tcPr anchor="ctr"/>
                </a:tc>
                <a:tc>
                  <a:txBody>
                    <a:bodyPr/>
                    <a:lstStyle/>
                    <a:p>
                      <a:pPr algn="ctr"/>
                      <a:endParaRPr lang="it-IT" sz="1600" dirty="0">
                        <a:latin typeface="Calibri" panose="020F0502020204030204" pitchFamily="34" charset="0"/>
                        <a:cs typeface="Calibri" panose="020F0502020204030204" pitchFamily="34" charset="0"/>
                        <a:hlinkClick r:id="rId6"/>
                      </a:endParaRPr>
                    </a:p>
                    <a:p>
                      <a:pPr algn="ctr"/>
                      <a:r>
                        <a:rPr lang="it-IT" sz="1600" dirty="0">
                          <a:latin typeface="Calibri" panose="020F0502020204030204" pitchFamily="34" charset="0"/>
                          <a:cs typeface="Calibri" panose="020F0502020204030204" pitchFamily="34" charset="0"/>
                          <a:hlinkClick r:id="rId6"/>
                        </a:rPr>
                        <a:t>GFZ Data Services</a:t>
                      </a:r>
                      <a:endParaRPr lang="it-IT" sz="1600" dirty="0">
                        <a:latin typeface="Calibri" panose="020F0502020204030204" pitchFamily="34" charset="0"/>
                        <a:cs typeface="Calibri" panose="020F0502020204030204" pitchFamily="34" charset="0"/>
                      </a:endParaRPr>
                    </a:p>
                    <a:p>
                      <a:pPr algn="ctr"/>
                      <a:endParaRPr lang="it-IT" sz="1600" dirty="0">
                        <a:latin typeface="Calibri" panose="020F0502020204030204" pitchFamily="34" charset="0"/>
                        <a:cs typeface="Calibri" panose="020F0502020204030204" pitchFamily="34" charset="0"/>
                      </a:endParaRPr>
                    </a:p>
                  </a:txBody>
                  <a:tcPr anchor="ctr"/>
                </a:tc>
                <a:tc>
                  <a:txBody>
                    <a:bodyPr/>
                    <a:lstStyle/>
                    <a:p>
                      <a:pPr algn="ctr"/>
                      <a:r>
                        <a:rPr lang="it-IT" sz="1600" dirty="0">
                          <a:latin typeface="Calibri" panose="020F0502020204030204" pitchFamily="34" charset="0"/>
                          <a:cs typeface="Calibri" panose="020F0502020204030204" pitchFamily="34" charset="0"/>
                        </a:rPr>
                        <a:t>?</a:t>
                      </a:r>
                    </a:p>
                  </a:txBody>
                  <a:tcPr anchor="ctr"/>
                </a:tc>
                <a:tc>
                  <a:txBody>
                    <a:bodyPr/>
                    <a:lstStyle/>
                    <a:p>
                      <a:pPr algn="ctr"/>
                      <a:r>
                        <a:rPr lang="it-IT" sz="1600" dirty="0">
                          <a:latin typeface="Calibri" panose="020F0502020204030204" pitchFamily="34" charset="0"/>
                          <a:cs typeface="Calibri" panose="020F0502020204030204" pitchFamily="34" charset="0"/>
                          <a:hlinkClick r:id="rId7"/>
                        </a:rPr>
                        <a:t>Pangaea Data Publisher</a:t>
                      </a:r>
                      <a:endParaRPr lang="it-IT" sz="16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103456927"/>
                  </a:ext>
                </a:extLst>
              </a:tr>
              <a:tr h="370840">
                <a:tc>
                  <a:txBody>
                    <a:bodyPr/>
                    <a:lstStyle/>
                    <a:p>
                      <a:r>
                        <a:rPr lang="it-IT" sz="1600" dirty="0">
                          <a:solidFill>
                            <a:schemeClr val="tx1"/>
                          </a:solidFill>
                          <a:latin typeface="Calibri" panose="020F0502020204030204" pitchFamily="34" charset="0"/>
                          <a:cs typeface="Calibri" panose="020F0502020204030204" pitchFamily="34" charset="0"/>
                        </a:rPr>
                        <a:t>Thematic</a:t>
                      </a:r>
                    </a:p>
                  </a:txBody>
                  <a:tcPr anchor="ctr"/>
                </a:tc>
                <a:tc>
                  <a:txBody>
                    <a:bodyPr/>
                    <a:lstStyle/>
                    <a:p>
                      <a:pPr algn="ctr"/>
                      <a:endParaRPr lang="it-IT" sz="1600" dirty="0">
                        <a:latin typeface="Calibri" panose="020F0502020204030204" pitchFamily="34" charset="0"/>
                        <a:cs typeface="Calibri" panose="020F0502020204030204" pitchFamily="34" charset="0"/>
                      </a:endParaRPr>
                    </a:p>
                    <a:p>
                      <a:pPr algn="ctr"/>
                      <a:r>
                        <a:rPr lang="it-IT" sz="1600" dirty="0">
                          <a:latin typeface="Calibri" panose="020F0502020204030204" pitchFamily="34" charset="0"/>
                          <a:cs typeface="Calibri" panose="020F0502020204030204" pitchFamily="34" charset="0"/>
                        </a:rPr>
                        <a:t>?</a:t>
                      </a:r>
                    </a:p>
                    <a:p>
                      <a:pPr algn="ctr"/>
                      <a:endParaRPr lang="it-IT" sz="1600" dirty="0">
                        <a:latin typeface="Calibri" panose="020F0502020204030204" pitchFamily="34" charset="0"/>
                        <a:cs typeface="Calibri" panose="020F0502020204030204" pitchFamily="34" charset="0"/>
                      </a:endParaRPr>
                    </a:p>
                  </a:txBody>
                  <a:tcPr anchor="ctr"/>
                </a:tc>
                <a:tc>
                  <a:txBody>
                    <a:bodyPr/>
                    <a:lstStyle/>
                    <a:p>
                      <a:pPr algn="ctr"/>
                      <a:r>
                        <a:rPr lang="it-IT" sz="1600" dirty="0">
                          <a:latin typeface="Calibri" panose="020F0502020204030204" pitchFamily="34" charset="0"/>
                          <a:cs typeface="Calibri" panose="020F0502020204030204" pitchFamily="34" charset="0"/>
                        </a:rPr>
                        <a:t>?</a:t>
                      </a:r>
                    </a:p>
                  </a:txBody>
                  <a:tcPr anchor="ctr"/>
                </a:tc>
                <a:tc>
                  <a:txBody>
                    <a:bodyPr/>
                    <a:lstStyle/>
                    <a:p>
                      <a:pPr algn="ctr"/>
                      <a:r>
                        <a:rPr lang="it-IT" sz="1600" dirty="0">
                          <a:latin typeface="Calibri" panose="020F0502020204030204" pitchFamily="34" charset="0"/>
                          <a:cs typeface="Calibri" panose="020F0502020204030204" pitchFamily="34" charset="0"/>
                          <a:hlinkClick r:id="rId8"/>
                        </a:rPr>
                        <a:t>EarthChem</a:t>
                      </a:r>
                      <a:endParaRPr lang="it-IT" sz="16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683367196"/>
                  </a:ext>
                </a:extLst>
              </a:tr>
            </a:tbl>
          </a:graphicData>
        </a:graphic>
      </p:graphicFrame>
      <p:pic>
        <p:nvPicPr>
          <p:cNvPr id="2" name="Picture 1">
            <a:hlinkClick r:id="rId9"/>
            <a:extLst>
              <a:ext uri="{FF2B5EF4-FFF2-40B4-BE49-F238E27FC236}">
                <a16:creationId xmlns:a16="http://schemas.microsoft.com/office/drawing/2014/main" id="{DFD7EAC0-4806-48A3-8BF1-CE4201C8385E}"/>
              </a:ext>
            </a:extLst>
          </p:cNvPr>
          <p:cNvPicPr>
            <a:picLocks noChangeAspect="1"/>
          </p:cNvPicPr>
          <p:nvPr/>
        </p:nvPicPr>
        <p:blipFill>
          <a:blip r:embed="rId10"/>
          <a:stretch>
            <a:fillRect/>
          </a:stretch>
        </p:blipFill>
        <p:spPr>
          <a:xfrm>
            <a:off x="9081429" y="4927190"/>
            <a:ext cx="2201816" cy="1141168"/>
          </a:xfrm>
          <a:prstGeom prst="rect">
            <a:avLst/>
          </a:prstGeom>
        </p:spPr>
      </p:pic>
    </p:spTree>
    <p:extLst>
      <p:ext uri="{BB962C8B-B14F-4D97-AF65-F5344CB8AC3E}">
        <p14:creationId xmlns:p14="http://schemas.microsoft.com/office/powerpoint/2010/main" val="1286474698"/>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275E48"/>
      </a:accent6>
      <a:hlink>
        <a:srgbClr val="005CA3"/>
      </a:hlink>
      <a:folHlink>
        <a:srgbClr val="8D7E4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POS_ON_slide_template" id="{1CAD09EF-139D-904C-82DB-FF0F2ED2E792}" vid="{F28351D2-5FE7-5741-9308-6E01DBF2C9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2468</TotalTime>
  <Words>692</Words>
  <Application>Microsoft Office PowerPoint</Application>
  <PresentationFormat>Widescreen</PresentationFormat>
  <Paragraphs>115</Paragraphs>
  <Slides>14</Slides>
  <Notes>13</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vt:lpstr>
      <vt:lpstr>Aptos Display</vt:lpstr>
      <vt:lpstr>Arial</vt:lpstr>
      <vt:lpstr>Calibri</vt:lpstr>
      <vt:lpstr>Calibri Light</vt:lpstr>
      <vt:lpstr>Symbol</vt:lpstr>
      <vt:lpstr>Office Theme</vt:lpstr>
      <vt:lpstr>Data, Repositories, Portals: An interactive session on search strategies</vt:lpstr>
      <vt:lpstr>Introduction</vt:lpstr>
      <vt:lpstr>Recapitulation – what is it about?</vt:lpstr>
      <vt:lpstr>Recapitulation – the ingredients?</vt:lpstr>
      <vt:lpstr>How do we get there?</vt:lpstr>
      <vt:lpstr>Your experience</vt:lpstr>
      <vt:lpstr>Group work</vt:lpstr>
      <vt:lpstr>Notes</vt:lpstr>
      <vt:lpstr>Let’s look at some examples</vt:lpstr>
      <vt:lpstr>Problems</vt:lpstr>
      <vt:lpstr>Problems</vt:lpstr>
      <vt:lpstr>Domain repositories solve many problems</vt:lpstr>
      <vt:lpstr>Thank you for your attention and your contributions to this interactive session!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Federica Tanlongo</dc:creator>
  <cp:lastModifiedBy>Henning Lorenz</cp:lastModifiedBy>
  <cp:revision>55</cp:revision>
  <dcterms:created xsi:type="dcterms:W3CDTF">2024-09-12T12:53:35Z</dcterms:created>
  <dcterms:modified xsi:type="dcterms:W3CDTF">2025-06-17T13:48:35Z</dcterms:modified>
</cp:coreProperties>
</file>