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sldIdLst>
    <p:sldId id="256" r:id="rId5"/>
    <p:sldId id="331" r:id="rId6"/>
    <p:sldId id="320" r:id="rId7"/>
    <p:sldId id="330" r:id="rId8"/>
    <p:sldId id="259" r:id="rId9"/>
    <p:sldId id="335" r:id="rId10"/>
    <p:sldId id="337" r:id="rId11"/>
    <p:sldId id="262" r:id="rId12"/>
    <p:sldId id="338" r:id="rId13"/>
    <p:sldId id="339" r:id="rId14"/>
    <p:sldId id="311" r:id="rId15"/>
    <p:sldId id="329" r:id="rId16"/>
    <p:sldId id="314" r:id="rId17"/>
    <p:sldId id="310" r:id="rId18"/>
    <p:sldId id="33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A45937-DFE0-4EEF-9CCE-E57E49F1D6E5}" v="86" dt="2025-06-24T07:39:37.9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266" autoAdjust="0"/>
  </p:normalViewPr>
  <p:slideViewPr>
    <p:cSldViewPr snapToGrid="0">
      <p:cViewPr>
        <p:scale>
          <a:sx n="100" d="100"/>
          <a:sy n="100" d="100"/>
        </p:scale>
        <p:origin x="954"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2801AB-AD60-44F0-AA18-BC1397B69F4A}" type="datetimeFigureOut">
              <a:t>6/24/2025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F0B3A2-4F70-43C1-9A42-040395BD1AD5}" type="slidenum">
              <a:t>‹#›</a:t>
            </a:fld>
            <a:endParaRPr lang="en-US"/>
          </a:p>
        </p:txBody>
      </p:sp>
    </p:spTree>
    <p:extLst>
      <p:ext uri="{BB962C8B-B14F-4D97-AF65-F5344CB8AC3E}">
        <p14:creationId xmlns:p14="http://schemas.microsoft.com/office/powerpoint/2010/main" val="3180218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3525" indent="0">
              <a:spcBef>
                <a:spcPts val="0"/>
              </a:spcBef>
              <a:spcAft>
                <a:spcPts val="800"/>
              </a:spcAft>
              <a:buNone/>
            </a:pPr>
            <a:r>
              <a:rPr lang="en-US" sz="1200" dirty="0"/>
              <a:t>Collective Benefits </a:t>
            </a:r>
            <a:r>
              <a:rPr lang="en-US" sz="1200" b="0" dirty="0"/>
              <a:t>...data ecosystems shall be designed and function in ways that enable Indigenous peoples to derive benefit from the data...</a:t>
            </a:r>
            <a:endParaRPr lang="en-US" sz="1200" b="0" dirty="0">
              <a:cs typeface="Arial"/>
            </a:endParaRPr>
          </a:p>
          <a:p>
            <a:pPr marL="263525" indent="0">
              <a:spcBef>
                <a:spcPts val="0"/>
              </a:spcBef>
              <a:spcAft>
                <a:spcPts val="800"/>
              </a:spcAft>
              <a:buNone/>
            </a:pPr>
            <a:r>
              <a:rPr lang="en-US" sz="1200" dirty="0"/>
              <a:t>Authority to Control  </a:t>
            </a:r>
            <a:r>
              <a:rPr lang="en-US" sz="1200" b="0" dirty="0"/>
              <a:t>...Indigenous peoples’ rights and interests in Indigenous data must be </a:t>
            </a:r>
            <a:r>
              <a:rPr lang="en-US" sz="1200" b="0" dirty="0" err="1"/>
              <a:t>recognised</a:t>
            </a:r>
            <a:r>
              <a:rPr lang="en-US" sz="1200" b="0" dirty="0"/>
              <a:t> and their authority to control such data be empowered...</a:t>
            </a:r>
            <a:endParaRPr lang="en-US" sz="1200" b="0" dirty="0">
              <a:cs typeface="Arial"/>
            </a:endParaRPr>
          </a:p>
          <a:p>
            <a:pPr marL="263525" indent="0">
              <a:spcBef>
                <a:spcPts val="0"/>
              </a:spcBef>
              <a:spcAft>
                <a:spcPts val="800"/>
              </a:spcAft>
              <a:buNone/>
            </a:pPr>
            <a:r>
              <a:rPr lang="en-US" sz="1200" dirty="0"/>
              <a:t>Responsibility</a:t>
            </a:r>
            <a:r>
              <a:rPr lang="en-US" sz="1200" b="0" dirty="0"/>
              <a:t> ...responsibility to share how those data are used to support Indigenous peoples’ self-determination and collective benefit...</a:t>
            </a:r>
            <a:endParaRPr lang="en-US" sz="1200" b="0" dirty="0">
              <a:cs typeface="Arial"/>
            </a:endParaRPr>
          </a:p>
          <a:p>
            <a:pPr marL="263525" indent="0">
              <a:spcBef>
                <a:spcPts val="0"/>
              </a:spcBef>
              <a:spcAft>
                <a:spcPts val="800"/>
              </a:spcAft>
              <a:buNone/>
            </a:pPr>
            <a:r>
              <a:rPr lang="en-US" sz="1200" dirty="0"/>
              <a:t>Ethics</a:t>
            </a:r>
            <a:r>
              <a:rPr lang="en-US" sz="1200" b="0" dirty="0"/>
              <a:t>  ...Indigenous peoples’ rights and wellbeing should be the primary concern at all stages of the data life cycle and across the data ecosystem...</a:t>
            </a:r>
            <a:endParaRPr lang="en-US" sz="1200" b="0" dirty="0">
              <a:cs typeface="Arial"/>
            </a:endParaRPr>
          </a:p>
          <a:p>
            <a:endParaRPr lang="en-NZ" dirty="0"/>
          </a:p>
          <a:p>
            <a:r>
              <a:rPr lang="en-NZ" dirty="0"/>
              <a:t>FAIR = data-centric, CARE = ppl and purpose focused</a:t>
            </a:r>
          </a:p>
          <a:p>
            <a:endParaRPr lang="en-NZ" dirty="0"/>
          </a:p>
          <a:p>
            <a:r>
              <a:rPr lang="en-US" sz="1200" dirty="0">
                <a:latin typeface="Arial"/>
                <a:cs typeface="Arial"/>
              </a:rPr>
              <a:t>Various degrees of awareness in western science systems</a:t>
            </a:r>
            <a:endParaRPr lang="en-US" dirty="0"/>
          </a:p>
          <a:p>
            <a:r>
              <a:rPr lang="en-US" sz="1200" dirty="0">
                <a:latin typeface="Arial"/>
                <a:cs typeface="Arial"/>
              </a:rPr>
              <a:t>Deep knowledge and advocacy in indigenous science systems</a:t>
            </a:r>
          </a:p>
          <a:p>
            <a:endParaRPr lang="en-US" sz="1200" dirty="0">
              <a:latin typeface="Arial"/>
              <a:cs typeface="Arial"/>
            </a:endParaRPr>
          </a:p>
          <a:p>
            <a:r>
              <a:rPr lang="en-US" sz="1200" dirty="0">
                <a:latin typeface="Arial"/>
                <a:cs typeface="Arial"/>
              </a:rPr>
              <a:t>Includes data on environment! (easier to understand genetics, etc.)</a:t>
            </a:r>
          </a:p>
          <a:p>
            <a:endParaRPr lang="en-US" sz="1200" dirty="0">
              <a:latin typeface="Arial"/>
              <a:cs typeface="Arial"/>
            </a:endParaRPr>
          </a:p>
          <a:p>
            <a:pPr algn="l"/>
            <a:r>
              <a:rPr lang="en-US" sz="1800" b="0" i="0" u="none" strike="noStrike" baseline="0" dirty="0">
                <a:latin typeface="Raleway-Regular"/>
              </a:rPr>
              <a:t>The Model sets clear expectations for the system-wide governance of Māori data, and provides direction on the actions, processes and activities needed to meet these expectations.</a:t>
            </a:r>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NZ" dirty="0"/>
          </a:p>
        </p:txBody>
      </p:sp>
      <p:sp>
        <p:nvSpPr>
          <p:cNvPr id="4" name="Slide Number Placeholder 3"/>
          <p:cNvSpPr>
            <a:spLocks noGrp="1"/>
          </p:cNvSpPr>
          <p:nvPr>
            <p:ph type="sldNum" sz="quarter" idx="5"/>
          </p:nvPr>
        </p:nvSpPr>
        <p:spPr/>
        <p:txBody>
          <a:bodyPr/>
          <a:lstStyle/>
          <a:p>
            <a:pPr>
              <a:defRPr/>
            </a:pPr>
            <a:fld id="{E97C6A05-09DE-4ACC-98BE-8909736F218E}" type="slidenum">
              <a:rPr lang="en-NZ" smtClean="0"/>
              <a:pPr>
                <a:defRPr/>
              </a:pPr>
              <a:t>2</a:t>
            </a:fld>
            <a:endParaRPr lang="en-NZ"/>
          </a:p>
        </p:txBody>
      </p:sp>
    </p:spTree>
    <p:extLst>
      <p:ext uri="{BB962C8B-B14F-4D97-AF65-F5344CB8AC3E}">
        <p14:creationId xmlns:p14="http://schemas.microsoft.com/office/powerpoint/2010/main" val="2016545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Memento"/>
              </a:rPr>
              <a:t>Timeline itself is colonial – apologies</a:t>
            </a:r>
          </a:p>
          <a:p>
            <a:endParaRPr lang="en-US" sz="1800" b="0" i="0" u="none" strike="noStrike" baseline="0" dirty="0">
              <a:solidFill>
                <a:srgbClr val="000000"/>
              </a:solidFill>
              <a:latin typeface="Memento"/>
            </a:endParaRPr>
          </a:p>
          <a:p>
            <a:r>
              <a:rPr lang="en-US" sz="1800" b="0" i="0" u="none" strike="noStrike" baseline="0" dirty="0">
                <a:solidFill>
                  <a:srgbClr val="000000"/>
                </a:solidFill>
                <a:latin typeface="Memento"/>
              </a:rPr>
              <a:t>1980: Traditional Elders Circle – spiritual leaders of Northern Cheyenne, Navajo, Hopi, Muskogee, Chippewa-Cree, Haudenosaunee, Lakota Nations resolution on protection of ceremonial knowledge (5</a:t>
            </a:r>
            <a:r>
              <a:rPr lang="en-US" sz="1800" b="0" i="0" u="none" strike="noStrike" baseline="30000" dirty="0">
                <a:solidFill>
                  <a:srgbClr val="000000"/>
                </a:solidFill>
                <a:latin typeface="Memento"/>
              </a:rPr>
              <a:t>th</a:t>
            </a:r>
            <a:r>
              <a:rPr lang="en-US" sz="1800" b="0" i="0" u="none" strike="noStrike" baseline="0" dirty="0">
                <a:solidFill>
                  <a:srgbClr val="000000"/>
                </a:solidFill>
                <a:latin typeface="Memento"/>
              </a:rPr>
              <a:t> annual meeting)</a:t>
            </a:r>
          </a:p>
          <a:p>
            <a:r>
              <a:rPr lang="en-US" sz="1800" b="0" i="0" u="none" strike="noStrike" baseline="0" dirty="0">
                <a:solidFill>
                  <a:srgbClr val="000000"/>
                </a:solidFill>
                <a:latin typeface="Memento"/>
              </a:rPr>
              <a:t>1988: Declaration of Belem – 1</a:t>
            </a:r>
            <a:r>
              <a:rPr lang="en-US" sz="1800" b="0" i="0" u="none" strike="noStrike" baseline="30000" dirty="0">
                <a:solidFill>
                  <a:srgbClr val="000000"/>
                </a:solidFill>
                <a:latin typeface="Memento"/>
              </a:rPr>
              <a:t>st</a:t>
            </a:r>
            <a:r>
              <a:rPr lang="en-US" sz="1800" b="0" i="0" u="none" strike="noStrike" baseline="0" dirty="0">
                <a:solidFill>
                  <a:srgbClr val="000000"/>
                </a:solidFill>
                <a:latin typeface="Memento"/>
              </a:rPr>
              <a:t> international congress of International Society of Ethnobiology including Indigenous peoples, support for Indigenous data sovereignty and mana</a:t>
            </a:r>
          </a:p>
          <a:p>
            <a:r>
              <a:rPr lang="en-US" sz="1800" b="0" i="0" u="none" strike="noStrike" baseline="0" dirty="0">
                <a:solidFill>
                  <a:srgbClr val="000000"/>
                </a:solidFill>
                <a:latin typeface="Memento"/>
              </a:rPr>
              <a:t>1992: Kari-Oca Declaration – charter re serious concern about exploiting natural resources; ratified by Americas, Asia, Africa, Australia, Europe and Pacific Indigenous peoples</a:t>
            </a:r>
          </a:p>
          <a:p>
            <a:r>
              <a:rPr lang="en-US" sz="1800" b="0" i="0" u="none" strike="noStrike" baseline="0" dirty="0">
                <a:solidFill>
                  <a:srgbClr val="000000"/>
                </a:solidFill>
                <a:latin typeface="Memento"/>
              </a:rPr>
              <a:t>1993: Lakota Declaration – “Declaration of War Against Exploiters of Lakota Spirituality”, zero-tolerance policy on exploitation of Lakota, Dakota, and </a:t>
            </a:r>
            <a:r>
              <a:rPr lang="en-US" sz="1800" b="0" i="0" u="none" strike="noStrike" baseline="0" dirty="0" err="1">
                <a:solidFill>
                  <a:srgbClr val="000000"/>
                </a:solidFill>
                <a:latin typeface="Memento"/>
              </a:rPr>
              <a:t>Nakota</a:t>
            </a:r>
            <a:r>
              <a:rPr lang="en-US" sz="1800" b="0" i="0" u="none" strike="noStrike" baseline="0" dirty="0">
                <a:solidFill>
                  <a:srgbClr val="000000"/>
                </a:solidFill>
                <a:latin typeface="Memento"/>
              </a:rPr>
              <a:t> ceremonial knowledge</a:t>
            </a:r>
          </a:p>
          <a:p>
            <a:r>
              <a:rPr lang="en-US" sz="1800" b="0" i="0" u="none" strike="noStrike" baseline="0" dirty="0">
                <a:solidFill>
                  <a:srgbClr val="000000"/>
                </a:solidFill>
                <a:latin typeface="Memento"/>
              </a:rPr>
              <a:t>1993: </a:t>
            </a:r>
            <a:r>
              <a:rPr lang="en-US" sz="1800" b="0" i="0" u="none" strike="noStrike" baseline="0" dirty="0" err="1">
                <a:solidFill>
                  <a:srgbClr val="000000"/>
                </a:solidFill>
                <a:latin typeface="Memento"/>
              </a:rPr>
              <a:t>M</a:t>
            </a:r>
            <a:r>
              <a:rPr lang="en-US" sz="1800" b="0" i="0" u="none" strike="noStrike" baseline="0" dirty="0" err="1">
                <a:solidFill>
                  <a:srgbClr val="000000"/>
                </a:solidFill>
                <a:latin typeface="Palatino Linotype" panose="02040502050505030304" pitchFamily="18" charset="0"/>
              </a:rPr>
              <a:t>ā</a:t>
            </a:r>
            <a:r>
              <a:rPr lang="en-US" sz="1800" b="0" i="0" u="none" strike="noStrike" baseline="0" dirty="0" err="1">
                <a:solidFill>
                  <a:srgbClr val="000000"/>
                </a:solidFill>
                <a:latin typeface="Memento"/>
              </a:rPr>
              <a:t>taatua</a:t>
            </a:r>
            <a:r>
              <a:rPr lang="en-US" sz="1800" b="0" i="0" u="none" strike="noStrike" baseline="0" dirty="0">
                <a:solidFill>
                  <a:srgbClr val="000000"/>
                </a:solidFill>
                <a:latin typeface="Memento"/>
              </a:rPr>
              <a:t> Declaration - Cultural and Intellectual Property Rights of Indigenous Peoples, UN meeting held in Whakatane, Japan, Australia, Cook Islands, Fiji, India, Panama, Peru, Philippines, Suriname, US, Aotearoa</a:t>
            </a:r>
          </a:p>
          <a:p>
            <a:r>
              <a:rPr lang="en-US" sz="1800" b="0" i="0" u="none" strike="noStrike" baseline="0" dirty="0">
                <a:solidFill>
                  <a:srgbClr val="000000"/>
                </a:solidFill>
                <a:latin typeface="Memento"/>
              </a:rPr>
              <a:t>1993: </a:t>
            </a:r>
            <a:r>
              <a:rPr lang="en-US" sz="1800" b="0" i="0" u="none" strike="noStrike" baseline="0" dirty="0" err="1">
                <a:solidFill>
                  <a:srgbClr val="000000"/>
                </a:solidFill>
                <a:latin typeface="Memento"/>
              </a:rPr>
              <a:t>Julayinbul</a:t>
            </a:r>
            <a:r>
              <a:rPr lang="en-US" sz="1800" b="0" i="0" u="none" strike="noStrike" baseline="0" dirty="0">
                <a:solidFill>
                  <a:srgbClr val="000000"/>
                </a:solidFill>
                <a:latin typeface="Memento"/>
              </a:rPr>
              <a:t> Statement – </a:t>
            </a:r>
            <a:r>
              <a:rPr lang="en-US" sz="1800" b="0" i="0" u="none" strike="noStrike" baseline="0" dirty="0" err="1">
                <a:solidFill>
                  <a:srgbClr val="000000"/>
                </a:solidFill>
                <a:latin typeface="Memento"/>
              </a:rPr>
              <a:t>Jingarrba</a:t>
            </a:r>
            <a:r>
              <a:rPr lang="en-US" sz="1800" b="0" i="0" u="none" strike="noStrike" baseline="0" dirty="0">
                <a:solidFill>
                  <a:srgbClr val="000000"/>
                </a:solidFill>
                <a:latin typeface="Memento"/>
              </a:rPr>
              <a:t>, Australia; Aboriginal common laws to determine IP </a:t>
            </a:r>
          </a:p>
          <a:p>
            <a:r>
              <a:rPr lang="en-US" sz="1800" b="0" i="0" u="none" strike="noStrike" baseline="0" dirty="0">
                <a:solidFill>
                  <a:srgbClr val="000000"/>
                </a:solidFill>
                <a:latin typeface="Memento"/>
              </a:rPr>
              <a:t>1994: Hopi, Apache opt-out – demanded museums remove materials (under NAGPRA – Native American Graves Protection and Repatriation Act)</a:t>
            </a:r>
          </a:p>
          <a:p>
            <a:r>
              <a:rPr lang="en-US" sz="1800" b="0" i="0" u="none" strike="noStrike" baseline="0" dirty="0">
                <a:solidFill>
                  <a:srgbClr val="000000"/>
                </a:solidFill>
                <a:latin typeface="Memento"/>
              </a:rPr>
              <a:t>1994: Bolivia; Santa Cruz de la Sierra Statement – IP, anti-commercialization of cultural resources</a:t>
            </a:r>
          </a:p>
          <a:p>
            <a:r>
              <a:rPr lang="en-US" sz="1800" b="0" i="0" u="none" strike="noStrike" baseline="0" dirty="0">
                <a:solidFill>
                  <a:srgbClr val="000000"/>
                </a:solidFill>
                <a:latin typeface="Memento"/>
              </a:rPr>
              <a:t>1995: East Malaysia; </a:t>
            </a:r>
            <a:r>
              <a:rPr lang="en-US" sz="1800" b="0" i="0" u="none" strike="noStrike" baseline="0" dirty="0" err="1">
                <a:solidFill>
                  <a:srgbClr val="000000"/>
                </a:solidFill>
                <a:latin typeface="Memento"/>
              </a:rPr>
              <a:t>Tambunan</a:t>
            </a:r>
            <a:r>
              <a:rPr lang="en-US" sz="1800" b="0" i="0" u="none" strike="noStrike" baseline="0" dirty="0">
                <a:solidFill>
                  <a:srgbClr val="000000"/>
                </a:solidFill>
                <a:latin typeface="Memento"/>
              </a:rPr>
              <a:t> Statement – assert rights of self-determination, Protection and Conservation of Indigenous Knowledge</a:t>
            </a:r>
          </a:p>
          <a:p>
            <a:r>
              <a:rPr lang="en-US" sz="1800" b="0" i="0" u="none" strike="noStrike" baseline="0" dirty="0">
                <a:solidFill>
                  <a:srgbClr val="000000"/>
                </a:solidFill>
                <a:latin typeface="Memento"/>
              </a:rPr>
              <a:t>1995: Suva Statement – IP rights regimes, supported Kari Oca, </a:t>
            </a:r>
            <a:r>
              <a:rPr lang="en-US" sz="1800" b="0" i="0" u="none" strike="noStrike" baseline="0" dirty="0" err="1">
                <a:solidFill>
                  <a:srgbClr val="000000"/>
                </a:solidFill>
                <a:latin typeface="Memento"/>
              </a:rPr>
              <a:t>Mataatua</a:t>
            </a:r>
            <a:r>
              <a:rPr lang="en-US" sz="1800" b="0" i="0" u="none" strike="noStrike" baseline="0" dirty="0">
                <a:solidFill>
                  <a:srgbClr val="000000"/>
                </a:solidFill>
                <a:latin typeface="Memento"/>
              </a:rPr>
              <a:t>, </a:t>
            </a:r>
            <a:r>
              <a:rPr lang="en-US" sz="1800" b="0" i="0" u="none" strike="noStrike" baseline="0" dirty="0" err="1">
                <a:solidFill>
                  <a:srgbClr val="000000"/>
                </a:solidFill>
                <a:latin typeface="Memento"/>
              </a:rPr>
              <a:t>Julayinbul</a:t>
            </a:r>
            <a:r>
              <a:rPr lang="en-US" sz="1800" b="0" i="0" u="none" strike="noStrike" baseline="0" dirty="0">
                <a:solidFill>
                  <a:srgbClr val="000000"/>
                </a:solidFill>
                <a:latin typeface="Memento"/>
              </a:rPr>
              <a:t>, </a:t>
            </a:r>
            <a:r>
              <a:rPr lang="en-US" sz="1800" b="0" i="0" u="none" strike="noStrike" baseline="0" dirty="0" err="1">
                <a:solidFill>
                  <a:srgbClr val="000000"/>
                </a:solidFill>
                <a:latin typeface="Memento"/>
              </a:rPr>
              <a:t>SCdlS</a:t>
            </a:r>
            <a:r>
              <a:rPr lang="en-US" sz="1800" b="0" i="0" u="none" strike="noStrike" baseline="0" dirty="0">
                <a:solidFill>
                  <a:srgbClr val="000000"/>
                </a:solidFill>
                <a:latin typeface="Memento"/>
              </a:rPr>
              <a:t>, </a:t>
            </a:r>
            <a:r>
              <a:rPr lang="en-US" sz="1800" b="0" i="0" u="none" strike="noStrike" baseline="0" dirty="0" err="1">
                <a:solidFill>
                  <a:srgbClr val="000000"/>
                </a:solidFill>
                <a:latin typeface="Memento"/>
              </a:rPr>
              <a:t>Tambunan</a:t>
            </a:r>
            <a:r>
              <a:rPr lang="en-US" sz="1800" b="0" i="0" u="none" strike="noStrike" baseline="0" dirty="0">
                <a:solidFill>
                  <a:srgbClr val="000000"/>
                </a:solidFill>
                <a:latin typeface="Memento"/>
              </a:rPr>
              <a:t> initiatives</a:t>
            </a:r>
          </a:p>
          <a:p>
            <a:r>
              <a:rPr lang="en-US" sz="1800" b="0" i="0" u="none" strike="noStrike" baseline="0" dirty="0">
                <a:solidFill>
                  <a:srgbClr val="000000"/>
                </a:solidFill>
                <a:latin typeface="Memento"/>
              </a:rPr>
              <a:t>1998: OCAP - First Nations Principles (Ownership, Control, Access, Possession) assert rights of First Nations of Canada to control data collection processes and how information can be used</a:t>
            </a:r>
          </a:p>
          <a:p>
            <a:r>
              <a:rPr lang="en-US" sz="1800" b="0" i="0" u="none" strike="noStrike" baseline="0" dirty="0">
                <a:solidFill>
                  <a:srgbClr val="000000"/>
                </a:solidFill>
                <a:latin typeface="Memento"/>
              </a:rPr>
              <a:t>2002: Kimberley Declaration - SA; international Indigenous peoples’ summit on sustainable development; reaffirmed other declarations</a:t>
            </a:r>
          </a:p>
          <a:p>
            <a:r>
              <a:rPr lang="en-US" sz="1800" b="0" i="0" u="none" strike="noStrike" baseline="0" dirty="0">
                <a:solidFill>
                  <a:srgbClr val="000000"/>
                </a:solidFill>
                <a:latin typeface="Memento"/>
              </a:rPr>
              <a:t>2007: UNDRIP: United Nations Declaration on the Rights of Indigenous Peoples </a:t>
            </a:r>
          </a:p>
          <a:p>
            <a:endParaRPr lang="en-US" sz="1800" b="0" i="0" u="none" strike="noStrike" baseline="0" dirty="0">
              <a:solidFill>
                <a:srgbClr val="000000"/>
              </a:solidFill>
              <a:latin typeface="Memento"/>
            </a:endParaRPr>
          </a:p>
          <a:p>
            <a:r>
              <a:rPr lang="en-US" sz="1800" b="0" i="0" u="none" strike="noStrike" baseline="0" dirty="0">
                <a:solidFill>
                  <a:srgbClr val="000000"/>
                </a:solidFill>
                <a:latin typeface="Memento"/>
              </a:rPr>
              <a:t>Year for the World’s Indigenous Peoples (1993)</a:t>
            </a:r>
          </a:p>
          <a:p>
            <a:r>
              <a:rPr lang="en-US" sz="1800" b="0" i="0" u="none" strike="noStrike" baseline="0" dirty="0">
                <a:solidFill>
                  <a:srgbClr val="000000"/>
                </a:solidFill>
                <a:latin typeface="Memento"/>
              </a:rPr>
              <a:t>UN Decade of the World’s Indigenous Peoples (1995 – 2004)</a:t>
            </a:r>
            <a:endParaRPr lang="en-NZ" dirty="0"/>
          </a:p>
        </p:txBody>
      </p:sp>
      <p:sp>
        <p:nvSpPr>
          <p:cNvPr id="4" name="Slide Number Placeholder 3"/>
          <p:cNvSpPr>
            <a:spLocks noGrp="1"/>
          </p:cNvSpPr>
          <p:nvPr>
            <p:ph type="sldNum" sz="quarter" idx="5"/>
          </p:nvPr>
        </p:nvSpPr>
        <p:spPr/>
        <p:txBody>
          <a:bodyPr/>
          <a:lstStyle/>
          <a:p>
            <a:pPr>
              <a:defRPr/>
            </a:pPr>
            <a:fld id="{E97C6A05-09DE-4ACC-98BE-8909736F218E}" type="slidenum">
              <a:rPr lang="en-NZ" smtClean="0"/>
              <a:pPr>
                <a:defRPr/>
              </a:pPr>
              <a:t>3</a:t>
            </a:fld>
            <a:endParaRPr lang="en-NZ"/>
          </a:p>
        </p:txBody>
      </p:sp>
    </p:spTree>
    <p:extLst>
      <p:ext uri="{BB962C8B-B14F-4D97-AF65-F5344CB8AC3E}">
        <p14:creationId xmlns:p14="http://schemas.microsoft.com/office/powerpoint/2010/main" val="3402216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Data accessibility!</a:t>
            </a:r>
          </a:p>
          <a:p>
            <a:r>
              <a:rPr lang="en-NZ" dirty="0"/>
              <a:t>First step - accessibility</a:t>
            </a:r>
          </a:p>
          <a:p>
            <a:endParaRPr lang="en-NZ" dirty="0"/>
          </a:p>
        </p:txBody>
      </p:sp>
      <p:sp>
        <p:nvSpPr>
          <p:cNvPr id="4" name="Slide Number Placeholder 3"/>
          <p:cNvSpPr>
            <a:spLocks noGrp="1"/>
          </p:cNvSpPr>
          <p:nvPr>
            <p:ph type="sldNum" sz="quarter" idx="5"/>
          </p:nvPr>
        </p:nvSpPr>
        <p:spPr/>
        <p:txBody>
          <a:bodyPr/>
          <a:lstStyle/>
          <a:p>
            <a:fld id="{4DF0B3A2-4F70-43C1-9A42-040395BD1AD5}" type="slidenum">
              <a:rPr lang="en-NZ" smtClean="0"/>
              <a:t>5</a:t>
            </a:fld>
            <a:endParaRPr lang="en-NZ"/>
          </a:p>
        </p:txBody>
      </p:sp>
    </p:spTree>
    <p:extLst>
      <p:ext uri="{BB962C8B-B14F-4D97-AF65-F5344CB8AC3E}">
        <p14:creationId xmlns:p14="http://schemas.microsoft.com/office/powerpoint/2010/main" val="2647684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a:defRPr/>
            </a:pPr>
            <a:fld id="{E97C6A05-09DE-4ACC-98BE-8909736F218E}" type="slidenum">
              <a:rPr lang="en-NZ" smtClean="0"/>
              <a:pPr>
                <a:defRPr/>
              </a:pPr>
              <a:t>11</a:t>
            </a:fld>
            <a:endParaRPr lang="en-NZ"/>
          </a:p>
        </p:txBody>
      </p:sp>
    </p:spTree>
    <p:extLst>
      <p:ext uri="{BB962C8B-B14F-4D97-AF65-F5344CB8AC3E}">
        <p14:creationId xmlns:p14="http://schemas.microsoft.com/office/powerpoint/2010/main" val="2020517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a:defRPr/>
            </a:pPr>
            <a:fld id="{E97C6A05-09DE-4ACC-98BE-8909736F218E}" type="slidenum">
              <a:rPr lang="en-NZ" smtClean="0"/>
              <a:pPr>
                <a:defRPr/>
              </a:pPr>
              <a:t>13</a:t>
            </a:fld>
            <a:endParaRPr lang="en-NZ"/>
          </a:p>
        </p:txBody>
      </p:sp>
    </p:spTree>
    <p:extLst>
      <p:ext uri="{BB962C8B-B14F-4D97-AF65-F5344CB8AC3E}">
        <p14:creationId xmlns:p14="http://schemas.microsoft.com/office/powerpoint/2010/main" val="1807408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a:defRPr/>
            </a:pPr>
            <a:fld id="{E97C6A05-09DE-4ACC-98BE-8909736F218E}" type="slidenum">
              <a:rPr lang="en-NZ" smtClean="0"/>
              <a:pPr>
                <a:defRPr/>
              </a:pPr>
              <a:t>15</a:t>
            </a:fld>
            <a:endParaRPr lang="en-NZ"/>
          </a:p>
        </p:txBody>
      </p:sp>
    </p:spTree>
    <p:extLst>
      <p:ext uri="{BB962C8B-B14F-4D97-AF65-F5344CB8AC3E}">
        <p14:creationId xmlns:p14="http://schemas.microsoft.com/office/powerpoint/2010/main" val="180740826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body of water with a rocky beach and a mountain in the background&#10;&#10;AI-generated content may be incorrect.">
            <a:extLst>
              <a:ext uri="{FF2B5EF4-FFF2-40B4-BE49-F238E27FC236}">
                <a16:creationId xmlns:a16="http://schemas.microsoft.com/office/drawing/2014/main" id="{8E91BAC5-3463-419E-43A9-BE640D04017E}"/>
              </a:ext>
            </a:extLst>
          </p:cNvPr>
          <p:cNvPicPr>
            <a:picLocks noChangeAspect="1"/>
          </p:cNvPicPr>
          <p:nvPr userDrawn="1"/>
        </p:nvPicPr>
        <p:blipFill>
          <a:blip r:embed="rId2" cstate="print">
            <a:alphaModFix amt="50000"/>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0" y="-1600200"/>
            <a:ext cx="12192000" cy="9144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pic>
        <p:nvPicPr>
          <p:cNvPr id="7" name="Picture 6" descr="A body of water with a rocky beach and a mountain in the background&#10;&#10;AI-generated content may be incorrect.">
            <a:extLst>
              <a:ext uri="{FF2B5EF4-FFF2-40B4-BE49-F238E27FC236}">
                <a16:creationId xmlns:a16="http://schemas.microsoft.com/office/drawing/2014/main" id="{C914CA6F-EF05-6B40-B778-034EAE4F2736}"/>
              </a:ext>
            </a:extLst>
          </p:cNvPr>
          <p:cNvPicPr>
            <a:picLocks noChangeAspect="1"/>
          </p:cNvPicPr>
          <p:nvPr userDrawn="1"/>
        </p:nvPicPr>
        <p:blipFill>
          <a:blip r:embed="rId2" cstate="print">
            <a:alphaModFix amt="50000"/>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t="41274" b="49292"/>
          <a:stretch/>
        </p:blipFill>
        <p:spPr>
          <a:xfrm>
            <a:off x="0" y="6044302"/>
            <a:ext cx="12192000" cy="862642"/>
          </a:xfrm>
          <a:prstGeom prst="rect">
            <a:avLst/>
          </a:prstGeom>
        </p:spPr>
      </p:pic>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fnigc.ca/" TargetMode="External"/><Relationship Id="rId2" Type="http://schemas.openxmlformats.org/officeDocument/2006/relationships/hyperlink" Target="https://www.gida-global.org/care" TargetMode="External"/><Relationship Id="rId1" Type="http://schemas.openxmlformats.org/officeDocument/2006/relationships/slideLayout" Target="../slideLayouts/slideLayout2.xml"/><Relationship Id="rId5" Type="http://schemas.openxmlformats.org/officeDocument/2006/relationships/hyperlink" Target="https://www.kahuiraraunga.io/maoridatagovernance" TargetMode="External"/><Relationship Id="rId4" Type="http://schemas.openxmlformats.org/officeDocument/2006/relationships/hyperlink" Target="https://doi.org/10.1126/science.ado9298"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B0D3371-0469-1E9F-87AB-1D077935A50F}"/>
              </a:ext>
            </a:extLst>
          </p:cNvPr>
          <p:cNvSpPr/>
          <p:nvPr/>
        </p:nvSpPr>
        <p:spPr>
          <a:xfrm>
            <a:off x="0" y="4853212"/>
            <a:ext cx="12192000" cy="20728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Rectangle 15">
            <a:extLst>
              <a:ext uri="{FF2B5EF4-FFF2-40B4-BE49-F238E27FC236}">
                <a16:creationId xmlns:a16="http://schemas.microsoft.com/office/drawing/2014/main" id="{A09A4BB0-5A09-6297-87A4-9F1555F3B94D}"/>
              </a:ext>
            </a:extLst>
          </p:cNvPr>
          <p:cNvSpPr/>
          <p:nvPr/>
        </p:nvSpPr>
        <p:spPr>
          <a:xfrm>
            <a:off x="0" y="0"/>
            <a:ext cx="12192000" cy="1801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p:cNvSpPr>
            <a:spLocks noGrp="1"/>
          </p:cNvSpPr>
          <p:nvPr>
            <p:ph type="ctrTitle"/>
          </p:nvPr>
        </p:nvSpPr>
        <p:spPr>
          <a:xfrm>
            <a:off x="167234" y="-514413"/>
            <a:ext cx="11777472" cy="2387600"/>
          </a:xfrm>
        </p:spPr>
        <p:txBody>
          <a:bodyPr>
            <a:normAutofit/>
          </a:bodyPr>
          <a:lstStyle/>
          <a:p>
            <a:r>
              <a:rPr lang="en-US" b="1" dirty="0">
                <a:solidFill>
                  <a:schemeClr val="tx1">
                    <a:lumMod val="75000"/>
                    <a:lumOff val="25000"/>
                  </a:schemeClr>
                </a:solidFill>
              </a:rPr>
              <a:t>CARE about and with communities – a Discussion</a:t>
            </a:r>
          </a:p>
        </p:txBody>
      </p:sp>
      <p:sp>
        <p:nvSpPr>
          <p:cNvPr id="3" name="Subtitle 2"/>
          <p:cNvSpPr>
            <a:spLocks noGrp="1"/>
          </p:cNvSpPr>
          <p:nvPr>
            <p:ph type="subTitle" idx="1"/>
          </p:nvPr>
        </p:nvSpPr>
        <p:spPr>
          <a:xfrm>
            <a:off x="1602884" y="4888933"/>
            <a:ext cx="9144000" cy="868680"/>
          </a:xfrm>
        </p:spPr>
        <p:txBody>
          <a:bodyPr vert="horz" lIns="91440" tIns="45720" rIns="91440" bIns="45720" rtlCol="0" anchor="t">
            <a:normAutofit/>
          </a:bodyPr>
          <a:lstStyle/>
          <a:p>
            <a:r>
              <a:rPr lang="en-US" sz="2000" dirty="0"/>
              <a:t>Andrea Wolter (a.wolter@gns.cri.nz)</a:t>
            </a:r>
          </a:p>
          <a:p>
            <a:r>
              <a:rPr lang="en-US" sz="1800" dirty="0"/>
              <a:t>EPOS Summer School, June 2025</a:t>
            </a:r>
          </a:p>
        </p:txBody>
      </p:sp>
      <p:pic>
        <p:nvPicPr>
          <p:cNvPr id="7" name="Picture 6" descr="A white background with orange and green text&#10;&#10;AI-generated content may be incorrect.">
            <a:extLst>
              <a:ext uri="{FF2B5EF4-FFF2-40B4-BE49-F238E27FC236}">
                <a16:creationId xmlns:a16="http://schemas.microsoft.com/office/drawing/2014/main" id="{37C088F7-C407-406A-6FFF-FB7EB39F7B0C}"/>
              </a:ext>
            </a:extLst>
          </p:cNvPr>
          <p:cNvPicPr>
            <a:picLocks noChangeAspect="1"/>
          </p:cNvPicPr>
          <p:nvPr/>
        </p:nvPicPr>
        <p:blipFill>
          <a:blip r:embed="rId2" cstate="print">
            <a:extLst>
              <a:ext uri="{28A0092B-C50C-407E-A947-70E740481C1C}">
                <a14:useLocalDpi xmlns:a14="http://schemas.microsoft.com/office/drawing/2010/main" val="0"/>
              </a:ext>
            </a:extLst>
          </a:blip>
          <a:srcRect l="2316" t="4667" r="67003" b="80400"/>
          <a:stretch/>
        </p:blipFill>
        <p:spPr>
          <a:xfrm>
            <a:off x="9089136" y="5910381"/>
            <a:ext cx="3102864" cy="849684"/>
          </a:xfrm>
          <a:prstGeom prst="rect">
            <a:avLst/>
          </a:prstGeom>
        </p:spPr>
      </p:pic>
      <p:pic>
        <p:nvPicPr>
          <p:cNvPr id="8" name="Picture 2" descr="I:\Graphics Team\reference\Logos\GNS Science LOGOs\GNS Science\For Screen\GNS_logo_RGB.png">
            <a:extLst>
              <a:ext uri="{FF2B5EF4-FFF2-40B4-BE49-F238E27FC236}">
                <a16:creationId xmlns:a16="http://schemas.microsoft.com/office/drawing/2014/main" id="{51A8FDC6-C4DF-BD35-E2DF-A0F530F1818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51872" y="5841818"/>
            <a:ext cx="667514" cy="105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black background with red and grey symbols&#10;&#10;AI-generated content may be incorrect.">
            <a:extLst>
              <a:ext uri="{FF2B5EF4-FFF2-40B4-BE49-F238E27FC236}">
                <a16:creationId xmlns:a16="http://schemas.microsoft.com/office/drawing/2014/main" id="{E9EA5557-C47B-27E7-55AD-27A737994A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681" y="5595492"/>
            <a:ext cx="3692338" cy="1492647"/>
          </a:xfrm>
          <a:prstGeom prst="rect">
            <a:avLst/>
          </a:prstGeom>
        </p:spPr>
      </p:pic>
      <p:pic>
        <p:nvPicPr>
          <p:cNvPr id="12" name="Picture 11" descr="A black and white bird with black text&#10;&#10;AI-generated content may be incorrect.">
            <a:extLst>
              <a:ext uri="{FF2B5EF4-FFF2-40B4-BE49-F238E27FC236}">
                <a16:creationId xmlns:a16="http://schemas.microsoft.com/office/drawing/2014/main" id="{A84E7D2C-6940-F2BE-D98A-2A80F7DFBF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943" y="5998464"/>
            <a:ext cx="2550027" cy="648993"/>
          </a:xfrm>
          <a:prstGeom prst="rect">
            <a:avLst/>
          </a:prstGeom>
        </p:spPr>
      </p:pic>
      <p:pic>
        <p:nvPicPr>
          <p:cNvPr id="14" name="Picture 13" descr="A logo on a black background&#10;&#10;AI-generated content may be incorrect.">
            <a:extLst>
              <a:ext uri="{FF2B5EF4-FFF2-40B4-BE49-F238E27FC236}">
                <a16:creationId xmlns:a16="http://schemas.microsoft.com/office/drawing/2014/main" id="{26AC897D-7E5E-0F57-7C42-74EDD1C9DB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4884" y="5793335"/>
            <a:ext cx="1507239" cy="1168402"/>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D22DA-4427-FC59-E15B-A56599302E73}"/>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530E43B6-6515-15A1-5BD7-F9996CF4689F}"/>
              </a:ext>
            </a:extLst>
          </p:cNvPr>
          <p:cNvSpPr>
            <a:spLocks noGrp="1"/>
          </p:cNvSpPr>
          <p:nvPr>
            <p:ph idx="1"/>
          </p:nvPr>
        </p:nvSpPr>
        <p:spPr/>
        <p:txBody>
          <a:bodyPr/>
          <a:lstStyle/>
          <a:p>
            <a:endParaRPr lang="en-NZ" dirty="0"/>
          </a:p>
        </p:txBody>
      </p:sp>
      <p:pic>
        <p:nvPicPr>
          <p:cNvPr id="5" name="Picture 4">
            <a:extLst>
              <a:ext uri="{FF2B5EF4-FFF2-40B4-BE49-F238E27FC236}">
                <a16:creationId xmlns:a16="http://schemas.microsoft.com/office/drawing/2014/main" id="{203DEE2B-2453-683F-D639-F8B17CC25B90}"/>
              </a:ext>
            </a:extLst>
          </p:cNvPr>
          <p:cNvPicPr>
            <a:picLocks noChangeAspect="1"/>
          </p:cNvPicPr>
          <p:nvPr/>
        </p:nvPicPr>
        <p:blipFill>
          <a:blip r:embed="rId2"/>
          <a:stretch>
            <a:fillRect/>
          </a:stretch>
        </p:blipFill>
        <p:spPr>
          <a:xfrm>
            <a:off x="2632710" y="0"/>
            <a:ext cx="6926579" cy="6858000"/>
          </a:xfrm>
          <a:prstGeom prst="rect">
            <a:avLst/>
          </a:prstGeom>
        </p:spPr>
      </p:pic>
      <p:sp>
        <p:nvSpPr>
          <p:cNvPr id="6" name="TextBox 5">
            <a:extLst>
              <a:ext uri="{FF2B5EF4-FFF2-40B4-BE49-F238E27FC236}">
                <a16:creationId xmlns:a16="http://schemas.microsoft.com/office/drawing/2014/main" id="{6E803361-4B55-29CC-832B-BC8FB3687279}"/>
              </a:ext>
            </a:extLst>
          </p:cNvPr>
          <p:cNvSpPr txBox="1"/>
          <p:nvPr/>
        </p:nvSpPr>
        <p:spPr>
          <a:xfrm>
            <a:off x="9559289" y="6240482"/>
            <a:ext cx="2022438" cy="276999"/>
          </a:xfrm>
          <a:prstGeom prst="rect">
            <a:avLst/>
          </a:prstGeom>
          <a:noFill/>
        </p:spPr>
        <p:txBody>
          <a:bodyPr wrap="square" rtlCol="0">
            <a:spAutoFit/>
          </a:bodyPr>
          <a:lstStyle/>
          <a:p>
            <a:r>
              <a:rPr lang="en-NZ" sz="1200" dirty="0"/>
              <a:t>Jennings et al. (2023)</a:t>
            </a:r>
          </a:p>
        </p:txBody>
      </p:sp>
    </p:spTree>
    <p:extLst>
      <p:ext uri="{BB962C8B-B14F-4D97-AF65-F5344CB8AC3E}">
        <p14:creationId xmlns:p14="http://schemas.microsoft.com/office/powerpoint/2010/main" val="1703826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98C9-50AB-4CBF-92FE-5BC1C72840DD}"/>
              </a:ext>
            </a:extLst>
          </p:cNvPr>
          <p:cNvSpPr>
            <a:spLocks noGrp="1"/>
          </p:cNvSpPr>
          <p:nvPr>
            <p:ph type="title"/>
          </p:nvPr>
        </p:nvSpPr>
        <p:spPr>
          <a:xfrm>
            <a:off x="429544" y="427652"/>
            <a:ext cx="11345685" cy="639761"/>
          </a:xfrm>
        </p:spPr>
        <p:txBody>
          <a:bodyPr/>
          <a:lstStyle/>
          <a:p>
            <a:r>
              <a:rPr lang="en-NZ" sz="2800"/>
              <a:t>National context: Māori data sovereignty and governance</a:t>
            </a:r>
          </a:p>
        </p:txBody>
      </p:sp>
      <p:sp>
        <p:nvSpPr>
          <p:cNvPr id="3" name="Content Placeholder 2">
            <a:extLst>
              <a:ext uri="{FF2B5EF4-FFF2-40B4-BE49-F238E27FC236}">
                <a16:creationId xmlns:a16="http://schemas.microsoft.com/office/drawing/2014/main" id="{0B5037B0-4C46-450A-9D94-C1428C92C34D}"/>
              </a:ext>
            </a:extLst>
          </p:cNvPr>
          <p:cNvSpPr>
            <a:spLocks noGrp="1"/>
          </p:cNvSpPr>
          <p:nvPr>
            <p:ph idx="1"/>
          </p:nvPr>
        </p:nvSpPr>
        <p:spPr>
          <a:xfrm>
            <a:off x="434065" y="1057993"/>
            <a:ext cx="9823214" cy="5286400"/>
          </a:xfrm>
        </p:spPr>
        <p:txBody>
          <a:bodyPr/>
          <a:lstStyle/>
          <a:p>
            <a:pPr marL="0" indent="0">
              <a:spcBef>
                <a:spcPts val="0"/>
              </a:spcBef>
              <a:spcAft>
                <a:spcPts val="0"/>
              </a:spcAft>
              <a:buNone/>
            </a:pPr>
            <a:r>
              <a:rPr lang="en-US" sz="1600" dirty="0" err="1"/>
              <a:t>Te</a:t>
            </a:r>
            <a:r>
              <a:rPr lang="en-US" sz="1600" dirty="0"/>
              <a:t> </a:t>
            </a:r>
            <a:r>
              <a:rPr lang="en-US" sz="1600" dirty="0" err="1"/>
              <a:t>Tiriti</a:t>
            </a:r>
            <a:r>
              <a:rPr lang="en-US" sz="1600" dirty="0"/>
              <a:t> o Waitangi/The Treaty of Waitangi </a:t>
            </a:r>
            <a:r>
              <a:rPr lang="en-US" sz="1600" b="0" dirty="0"/>
              <a:t>(1840) </a:t>
            </a:r>
          </a:p>
          <a:p>
            <a:pPr marL="547370" lvl="1" indent="0">
              <a:spcBef>
                <a:spcPts val="0"/>
              </a:spcBef>
              <a:spcAft>
                <a:spcPts val="1000"/>
              </a:spcAft>
              <a:buNone/>
            </a:pPr>
            <a:r>
              <a:rPr lang="en-US" sz="1600" b="0" dirty="0"/>
              <a:t>Principles include the management of resources and other taonga according to Māori culture as part of </a:t>
            </a:r>
            <a:r>
              <a:rPr lang="en-US" sz="1600" b="0" dirty="0" err="1"/>
              <a:t>tino</a:t>
            </a:r>
            <a:r>
              <a:rPr lang="en-US" sz="1600" b="0" dirty="0"/>
              <a:t> rangatiratanga, and taonga include all valued resources and intangible cultural assets</a:t>
            </a:r>
            <a:endParaRPr lang="en-US" sz="1600" b="0" dirty="0">
              <a:cs typeface="Arial"/>
            </a:endParaRPr>
          </a:p>
          <a:p>
            <a:pPr marL="536575" indent="-536575">
              <a:spcBef>
                <a:spcPts val="0"/>
              </a:spcBef>
              <a:spcAft>
                <a:spcPts val="0"/>
              </a:spcAft>
              <a:buNone/>
            </a:pPr>
            <a:r>
              <a:rPr lang="en-NZ" sz="1600" dirty="0"/>
              <a:t>Wai 262</a:t>
            </a:r>
            <a:r>
              <a:rPr lang="en-NZ" sz="1600" b="0" dirty="0"/>
              <a:t>, </a:t>
            </a:r>
            <a:r>
              <a:rPr lang="en-US" sz="1600" dirty="0"/>
              <a:t>Waitangi Tribunal report (2011) </a:t>
            </a:r>
            <a:endParaRPr lang="en-US" sz="1600" dirty="0">
              <a:cs typeface="Arial"/>
            </a:endParaRPr>
          </a:p>
          <a:p>
            <a:pPr marL="536575" indent="-22225">
              <a:spcBef>
                <a:spcPts val="0"/>
              </a:spcBef>
              <a:spcAft>
                <a:spcPts val="1000"/>
              </a:spcAft>
              <a:buNone/>
            </a:pPr>
            <a:r>
              <a:rPr lang="en-US" sz="1600" b="0" dirty="0"/>
              <a:t>Commonly known as the Fauna, Flora and Intellectual Property Rights claim, sought the protection of </a:t>
            </a:r>
            <a:r>
              <a:rPr lang="en-US" sz="1600" b="0"/>
              <a:t>taonga Māori by tāngata Māori </a:t>
            </a:r>
            <a:endParaRPr lang="en-US" sz="1600">
              <a:cs typeface="Arial"/>
            </a:endParaRPr>
          </a:p>
          <a:p>
            <a:pPr marL="0" indent="0">
              <a:spcBef>
                <a:spcPts val="0"/>
              </a:spcBef>
              <a:spcAft>
                <a:spcPts val="0"/>
              </a:spcAft>
              <a:buNone/>
            </a:pPr>
            <a:r>
              <a:rPr lang="en-NZ" sz="1600" dirty="0"/>
              <a:t>Principles of Māori Data Sovereignty (</a:t>
            </a:r>
            <a:r>
              <a:rPr lang="en-NZ" sz="1600" dirty="0" err="1"/>
              <a:t>Te</a:t>
            </a:r>
            <a:r>
              <a:rPr lang="en-NZ" sz="1600" dirty="0"/>
              <a:t> Mana </a:t>
            </a:r>
            <a:r>
              <a:rPr lang="en-NZ" sz="1600" dirty="0" err="1"/>
              <a:t>Raraunga</a:t>
            </a:r>
            <a:r>
              <a:rPr lang="en-NZ" sz="1600" dirty="0"/>
              <a:t> 2018) </a:t>
            </a:r>
            <a:endParaRPr lang="en-NZ" sz="1600" dirty="0">
              <a:cs typeface="Arial"/>
            </a:endParaRPr>
          </a:p>
          <a:p>
            <a:pPr marL="0" indent="0">
              <a:spcBef>
                <a:spcPts val="0"/>
              </a:spcBef>
              <a:spcAft>
                <a:spcPts val="0"/>
              </a:spcAft>
              <a:buNone/>
            </a:pPr>
            <a:r>
              <a:rPr lang="en-US" sz="1600" b="0" dirty="0"/>
              <a:t>A general overview of key Māori Data Sovereignty terms and principles: </a:t>
            </a:r>
            <a:endParaRPr lang="en-US" sz="1600" b="0" dirty="0">
              <a:cs typeface="Arial"/>
            </a:endParaRPr>
          </a:p>
          <a:p>
            <a:pPr marL="547370" lvl="1" indent="0">
              <a:spcBef>
                <a:spcPts val="0"/>
              </a:spcBef>
              <a:spcAft>
                <a:spcPts val="1000"/>
              </a:spcAft>
              <a:buNone/>
            </a:pPr>
            <a:r>
              <a:rPr lang="en-US" sz="1600" dirty="0"/>
              <a:t>Rangatiratanga | Authority	</a:t>
            </a:r>
            <a:r>
              <a:rPr lang="en-NZ" sz="1600" dirty="0"/>
              <a:t>Whakapapa | Relationships Whanaungatanga | Obligations	Kotahitanga | Collective benefit </a:t>
            </a:r>
            <a:r>
              <a:rPr lang="en-NZ" sz="1600" dirty="0" err="1"/>
              <a:t>Manaakitanga</a:t>
            </a:r>
            <a:r>
              <a:rPr lang="en-NZ" sz="1600" dirty="0"/>
              <a:t> | Reciprocity	</a:t>
            </a:r>
            <a:r>
              <a:rPr lang="en-NZ" sz="1600" dirty="0" err="1"/>
              <a:t>Kaitiakitanga</a:t>
            </a:r>
            <a:r>
              <a:rPr lang="en-NZ" sz="1600" dirty="0"/>
              <a:t> | Guardianship</a:t>
            </a:r>
            <a:endParaRPr lang="en-NZ" sz="1600" dirty="0">
              <a:cs typeface="Arial"/>
            </a:endParaRPr>
          </a:p>
          <a:p>
            <a:pPr marL="0" indent="0">
              <a:spcBef>
                <a:spcPts val="0"/>
              </a:spcBef>
              <a:spcAft>
                <a:spcPts val="0"/>
              </a:spcAft>
              <a:buNone/>
            </a:pPr>
            <a:r>
              <a:rPr lang="en-NZ" sz="1600" dirty="0"/>
              <a:t>Wai 2522</a:t>
            </a:r>
            <a:r>
              <a:rPr lang="en-NZ" sz="1600" b="0" dirty="0"/>
              <a:t>, </a:t>
            </a:r>
            <a:r>
              <a:rPr lang="en-US" sz="1600" dirty="0"/>
              <a:t>Waitangi Tribunal report (2021)</a:t>
            </a:r>
            <a:endParaRPr lang="en-US" sz="1600" dirty="0">
              <a:cs typeface="Arial"/>
            </a:endParaRPr>
          </a:p>
          <a:p>
            <a:pPr marL="547370" lvl="1" indent="0">
              <a:spcBef>
                <a:spcPts val="0"/>
              </a:spcBef>
              <a:spcAft>
                <a:spcPts val="1000"/>
              </a:spcAft>
              <a:buNone/>
            </a:pPr>
            <a:r>
              <a:rPr lang="en-NZ" sz="1600" b="0" dirty="0"/>
              <a:t>Addressed e-commerce provisions in the Comprehensive and Progressive Trans-Pacific Partnership </a:t>
            </a:r>
            <a:r>
              <a:rPr lang="en-US" sz="1600" b="0" dirty="0"/>
              <a:t>Agreement, including Māori data as a taonga, Māori Data Sovereignty, Māori Data Governance</a:t>
            </a:r>
            <a:endParaRPr lang="en-US" sz="1600" b="0" dirty="0">
              <a:cs typeface="Arial"/>
            </a:endParaRPr>
          </a:p>
          <a:p>
            <a:pPr marL="0" indent="0">
              <a:spcBef>
                <a:spcPts val="0"/>
              </a:spcBef>
              <a:spcAft>
                <a:spcPts val="0"/>
              </a:spcAft>
              <a:buNone/>
            </a:pPr>
            <a:r>
              <a:rPr lang="en-NZ" sz="1600" dirty="0">
                <a:cs typeface="Arial"/>
              </a:rPr>
              <a:t>Māori Data Governance Model </a:t>
            </a:r>
            <a:r>
              <a:rPr lang="en-US" sz="1600" dirty="0">
                <a:cs typeface="Arial"/>
              </a:rPr>
              <a:t>(</a:t>
            </a:r>
            <a:r>
              <a:rPr lang="en-US" sz="1600" dirty="0" err="1">
                <a:cs typeface="Arial"/>
              </a:rPr>
              <a:t>Te</a:t>
            </a:r>
            <a:r>
              <a:rPr lang="en-US" sz="1600" dirty="0">
                <a:cs typeface="Arial"/>
              </a:rPr>
              <a:t> K</a:t>
            </a:r>
            <a:r>
              <a:rPr lang="en-NZ" sz="1600" dirty="0">
                <a:cs typeface="Arial"/>
              </a:rPr>
              <a:t>ā</a:t>
            </a:r>
            <a:r>
              <a:rPr lang="en-US" sz="1600" dirty="0">
                <a:cs typeface="Arial"/>
              </a:rPr>
              <a:t>hui </a:t>
            </a:r>
            <a:r>
              <a:rPr lang="en-US" sz="1600" dirty="0" err="1">
                <a:cs typeface="Arial"/>
              </a:rPr>
              <a:t>Raraunga</a:t>
            </a:r>
            <a:r>
              <a:rPr lang="en-US" sz="1600" dirty="0">
                <a:cs typeface="Arial"/>
              </a:rPr>
              <a:t> 2023)</a:t>
            </a:r>
            <a:endParaRPr lang="en-US" sz="1600" b="0" dirty="0">
              <a:cs typeface="Arial"/>
            </a:endParaRPr>
          </a:p>
          <a:p>
            <a:pPr marL="547370" lvl="1" indent="0">
              <a:spcBef>
                <a:spcPts val="0"/>
              </a:spcBef>
              <a:spcAft>
                <a:spcPts val="1000"/>
              </a:spcAft>
              <a:buNone/>
            </a:pPr>
            <a:r>
              <a:rPr lang="en-US" sz="1600" dirty="0">
                <a:cs typeface="Arial"/>
              </a:rPr>
              <a:t>Describes a Māori Data Governance Model for use across the Aotearoa New Zealand public service for the system-wide governance of Māori data, </a:t>
            </a:r>
            <a:r>
              <a:rPr lang="en-US" sz="1600" dirty="0">
                <a:ea typeface="+mn-lt"/>
                <a:cs typeface="+mn-lt"/>
              </a:rPr>
              <a:t>consistent with Government’s responsibilities under </a:t>
            </a:r>
            <a:r>
              <a:rPr lang="en-US" sz="1600" dirty="0" err="1">
                <a:ea typeface="+mn-lt"/>
                <a:cs typeface="+mn-lt"/>
              </a:rPr>
              <a:t>Te</a:t>
            </a:r>
            <a:r>
              <a:rPr lang="en-US" sz="1600" dirty="0">
                <a:ea typeface="+mn-lt"/>
                <a:cs typeface="+mn-lt"/>
              </a:rPr>
              <a:t> </a:t>
            </a:r>
            <a:r>
              <a:rPr lang="en-US" sz="1600" dirty="0" err="1">
                <a:ea typeface="+mn-lt"/>
                <a:cs typeface="+mn-lt"/>
              </a:rPr>
              <a:t>Tiriti</a:t>
            </a:r>
            <a:r>
              <a:rPr lang="en-US" sz="1600" dirty="0">
                <a:ea typeface="+mn-lt"/>
                <a:cs typeface="+mn-lt"/>
              </a:rPr>
              <a:t> o Waitangi.</a:t>
            </a:r>
          </a:p>
        </p:txBody>
      </p:sp>
      <p:sp>
        <p:nvSpPr>
          <p:cNvPr id="6" name="TextBox 5">
            <a:extLst>
              <a:ext uri="{FF2B5EF4-FFF2-40B4-BE49-F238E27FC236}">
                <a16:creationId xmlns:a16="http://schemas.microsoft.com/office/drawing/2014/main" id="{CFA8DA15-8BE7-039E-826E-EF7DC13A4F59}"/>
              </a:ext>
            </a:extLst>
          </p:cNvPr>
          <p:cNvSpPr txBox="1"/>
          <p:nvPr/>
        </p:nvSpPr>
        <p:spPr>
          <a:xfrm>
            <a:off x="7204838" y="5765774"/>
            <a:ext cx="468195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cs typeface="Arial"/>
              </a:rPr>
              <a:t>Tuia </a:t>
            </a:r>
            <a:r>
              <a:rPr lang="en-US" sz="2000" err="1">
                <a:latin typeface="Arial"/>
                <a:cs typeface="Arial"/>
              </a:rPr>
              <a:t>te</a:t>
            </a:r>
            <a:r>
              <a:rPr lang="en-US" sz="2000">
                <a:latin typeface="Arial"/>
                <a:cs typeface="Arial"/>
              </a:rPr>
              <a:t> korowai o Hine-</a:t>
            </a:r>
            <a:r>
              <a:rPr lang="en-US" sz="2000" err="1">
                <a:latin typeface="Arial"/>
                <a:cs typeface="Arial"/>
              </a:rPr>
              <a:t>Raraunga</a:t>
            </a:r>
            <a:r>
              <a:rPr lang="en-US" sz="2000">
                <a:latin typeface="Arial"/>
                <a:cs typeface="Arial"/>
              </a:rPr>
              <a:t> </a:t>
            </a:r>
            <a:br>
              <a:rPr lang="en-US" sz="2000">
                <a:latin typeface="Arial"/>
                <a:cs typeface="Arial"/>
              </a:rPr>
            </a:br>
            <a:r>
              <a:rPr lang="en-US" sz="2000">
                <a:latin typeface="Arial"/>
                <a:cs typeface="Arial"/>
              </a:rPr>
              <a:t>Data for self-determination</a:t>
            </a:r>
            <a:endParaRPr lang="en-US" sz="1600"/>
          </a:p>
        </p:txBody>
      </p:sp>
      <p:pic>
        <p:nvPicPr>
          <p:cNvPr id="7" name="Picture 6" descr="A close up of a brown hair&#10;&#10;Description automatically generated">
            <a:extLst>
              <a:ext uri="{FF2B5EF4-FFF2-40B4-BE49-F238E27FC236}">
                <a16:creationId xmlns:a16="http://schemas.microsoft.com/office/drawing/2014/main" id="{901D6323-03A2-101A-68E3-F1558557EF8D}"/>
              </a:ext>
            </a:extLst>
          </p:cNvPr>
          <p:cNvPicPr>
            <a:picLocks noChangeAspect="1"/>
          </p:cNvPicPr>
          <p:nvPr/>
        </p:nvPicPr>
        <p:blipFill>
          <a:blip r:embed="rId3"/>
          <a:stretch>
            <a:fillRect/>
          </a:stretch>
        </p:blipFill>
        <p:spPr>
          <a:xfrm>
            <a:off x="10387521" y="3348348"/>
            <a:ext cx="1647814" cy="2325394"/>
          </a:xfrm>
          <a:prstGeom prst="rect">
            <a:avLst/>
          </a:prstGeom>
        </p:spPr>
      </p:pic>
    </p:spTree>
    <p:extLst>
      <p:ext uri="{BB962C8B-B14F-4D97-AF65-F5344CB8AC3E}">
        <p14:creationId xmlns:p14="http://schemas.microsoft.com/office/powerpoint/2010/main" val="3401955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B4DCE-9E11-682D-8247-131DEB8D6AC6}"/>
              </a:ext>
            </a:extLst>
          </p:cNvPr>
          <p:cNvSpPr>
            <a:spLocks noGrp="1"/>
          </p:cNvSpPr>
          <p:nvPr>
            <p:ph type="title"/>
          </p:nvPr>
        </p:nvSpPr>
        <p:spPr>
          <a:xfrm>
            <a:off x="358816" y="268700"/>
            <a:ext cx="3352800" cy="670367"/>
          </a:xfrm>
        </p:spPr>
        <p:txBody>
          <a:bodyPr/>
          <a:lstStyle/>
          <a:p>
            <a:r>
              <a:rPr lang="en-NZ" sz="2800"/>
              <a:t>Data as taonga</a:t>
            </a:r>
          </a:p>
        </p:txBody>
      </p:sp>
      <p:pic>
        <p:nvPicPr>
          <p:cNvPr id="2053" name="Picture 5">
            <a:extLst>
              <a:ext uri="{FF2B5EF4-FFF2-40B4-BE49-F238E27FC236}">
                <a16:creationId xmlns:a16="http://schemas.microsoft.com/office/drawing/2014/main" id="{5E1C4EEF-D74E-79AB-81F9-1B892198B5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67" t="26575" r="7153" b="33425"/>
          <a:stretch/>
        </p:blipFill>
        <p:spPr bwMode="auto">
          <a:xfrm>
            <a:off x="4916213" y="1239384"/>
            <a:ext cx="6814585" cy="17241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3C6EF83-0952-9EF7-0A11-4FB86BEB812C}"/>
              </a:ext>
            </a:extLst>
          </p:cNvPr>
          <p:cNvSpPr txBox="1"/>
          <p:nvPr/>
        </p:nvSpPr>
        <p:spPr>
          <a:xfrm>
            <a:off x="360648" y="6141724"/>
            <a:ext cx="11523535" cy="276999"/>
          </a:xfrm>
          <a:prstGeom prst="rect">
            <a:avLst/>
          </a:prstGeom>
          <a:noFill/>
        </p:spPr>
        <p:txBody>
          <a:bodyPr wrap="square" lIns="91440" tIns="45720" rIns="91440" bIns="45720" rtlCol="0" anchor="t">
            <a:spAutoFit/>
          </a:bodyPr>
          <a:lstStyle/>
          <a:p>
            <a:r>
              <a:rPr lang="en-NZ" sz="1200" i="1">
                <a:latin typeface="Arial"/>
                <a:cs typeface="Arial"/>
              </a:rPr>
              <a:t>from: Kukutai, T., Campbell-</a:t>
            </a:r>
            <a:r>
              <a:rPr lang="en-NZ" sz="1200" i="1" err="1">
                <a:latin typeface="Arial"/>
                <a:cs typeface="Arial"/>
              </a:rPr>
              <a:t>Kamariera</a:t>
            </a:r>
            <a:r>
              <a:rPr lang="en-NZ" sz="1200" i="1">
                <a:latin typeface="Arial"/>
                <a:cs typeface="Arial"/>
              </a:rPr>
              <a:t>, K., Mead, A., Mikaere, K., Moses, C., Whitehead, J. &amp; Cormack, D. (2023). Māori data governance model. </a:t>
            </a:r>
            <a:r>
              <a:rPr lang="en-NZ" sz="1200" i="1" err="1">
                <a:latin typeface="Arial"/>
                <a:cs typeface="Arial"/>
              </a:rPr>
              <a:t>Te</a:t>
            </a:r>
            <a:r>
              <a:rPr lang="en-NZ" sz="1200" i="1">
                <a:latin typeface="Arial"/>
                <a:cs typeface="Arial"/>
              </a:rPr>
              <a:t> </a:t>
            </a:r>
            <a:r>
              <a:rPr lang="en-NZ" sz="1200" i="1" err="1">
                <a:latin typeface="Arial"/>
                <a:cs typeface="Arial"/>
              </a:rPr>
              <a:t>Kāhui</a:t>
            </a:r>
            <a:r>
              <a:rPr lang="en-NZ" sz="1200" i="1">
                <a:latin typeface="Arial"/>
                <a:cs typeface="Arial"/>
              </a:rPr>
              <a:t> </a:t>
            </a:r>
            <a:r>
              <a:rPr lang="en-NZ" sz="1200" i="1" err="1">
                <a:latin typeface="Arial"/>
                <a:cs typeface="Arial"/>
              </a:rPr>
              <a:t>Raraunga</a:t>
            </a:r>
            <a:r>
              <a:rPr lang="en-NZ" sz="1200" i="1">
                <a:latin typeface="Arial"/>
                <a:cs typeface="Arial"/>
              </a:rPr>
              <a:t>.</a:t>
            </a:r>
            <a:endParaRPr lang="en-NZ" i="1"/>
          </a:p>
        </p:txBody>
      </p:sp>
      <p:sp>
        <p:nvSpPr>
          <p:cNvPr id="3" name="TextBox 2">
            <a:extLst>
              <a:ext uri="{FF2B5EF4-FFF2-40B4-BE49-F238E27FC236}">
                <a16:creationId xmlns:a16="http://schemas.microsoft.com/office/drawing/2014/main" id="{DBBD30E6-1B20-81FF-1023-D07D0B45BB1A}"/>
              </a:ext>
            </a:extLst>
          </p:cNvPr>
          <p:cNvSpPr txBox="1"/>
          <p:nvPr/>
        </p:nvSpPr>
        <p:spPr>
          <a:xfrm>
            <a:off x="533854" y="3611460"/>
            <a:ext cx="10822461"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rial"/>
                <a:cs typeface="Arial"/>
              </a:rPr>
              <a:t>"</a:t>
            </a:r>
            <a:r>
              <a:rPr lang="en-US" sz="1600" i="1">
                <a:latin typeface="Arial"/>
                <a:cs typeface="Arial"/>
              </a:rPr>
              <a:t>Article 2 of </a:t>
            </a:r>
            <a:r>
              <a:rPr lang="en-US" sz="1600" i="1" err="1">
                <a:latin typeface="Arial"/>
                <a:cs typeface="Arial"/>
              </a:rPr>
              <a:t>te</a:t>
            </a:r>
            <a:r>
              <a:rPr lang="en-US" sz="1600" i="1">
                <a:latin typeface="Arial"/>
                <a:cs typeface="Arial"/>
              </a:rPr>
              <a:t> </a:t>
            </a:r>
            <a:r>
              <a:rPr lang="en-US" sz="1600" i="1" err="1">
                <a:latin typeface="Arial"/>
                <a:cs typeface="Arial"/>
              </a:rPr>
              <a:t>Tiriti</a:t>
            </a:r>
            <a:r>
              <a:rPr lang="en-US" sz="1600" i="1">
                <a:latin typeface="Arial"/>
                <a:cs typeface="Arial"/>
              </a:rPr>
              <a:t> guarantees the protection of iwi and hapū </a:t>
            </a:r>
            <a:r>
              <a:rPr lang="en-US" sz="1600" i="1" err="1">
                <a:latin typeface="Arial"/>
                <a:cs typeface="Arial"/>
              </a:rPr>
              <a:t>tino</a:t>
            </a:r>
            <a:r>
              <a:rPr lang="en-US" sz="1600" i="1">
                <a:latin typeface="Arial"/>
                <a:cs typeface="Arial"/>
              </a:rPr>
              <a:t> rangatiratanga over their taonga which, in a modern context, includes data. </a:t>
            </a:r>
            <a:endParaRPr lang="en-US" sz="1600"/>
          </a:p>
          <a:p>
            <a:r>
              <a:rPr lang="en-US" sz="1600" i="1">
                <a:latin typeface="Arial"/>
                <a:cs typeface="Arial"/>
              </a:rPr>
              <a:t>In its report into Claims concerning New Zealand law and policy affecting Māori culture and identity (WAI 262), the Waitangi Tribunal concluded that </a:t>
            </a:r>
            <a:r>
              <a:rPr lang="en-US" sz="1600" i="1" err="1">
                <a:latin typeface="Arial"/>
                <a:cs typeface="Arial"/>
              </a:rPr>
              <a:t>te</a:t>
            </a:r>
            <a:r>
              <a:rPr lang="en-US" sz="1600" i="1">
                <a:latin typeface="Arial"/>
                <a:cs typeface="Arial"/>
              </a:rPr>
              <a:t> </a:t>
            </a:r>
            <a:r>
              <a:rPr lang="en-US" sz="1600" i="1" err="1">
                <a:latin typeface="Arial"/>
                <a:cs typeface="Arial"/>
              </a:rPr>
              <a:t>reo</a:t>
            </a:r>
            <a:r>
              <a:rPr lang="en-US" sz="1600" i="1">
                <a:latin typeface="Arial"/>
                <a:cs typeface="Arial"/>
              </a:rPr>
              <a:t> Māori and </a:t>
            </a:r>
            <a:r>
              <a:rPr lang="en-US" sz="1600" i="1" err="1">
                <a:latin typeface="Arial"/>
                <a:cs typeface="Arial"/>
              </a:rPr>
              <a:t>mātauranga</a:t>
            </a:r>
            <a:r>
              <a:rPr lang="en-US" sz="1600" i="1">
                <a:latin typeface="Arial"/>
                <a:cs typeface="Arial"/>
              </a:rPr>
              <a:t> Māori are taonga and, as such, the government is required to actively protect these taonga, while also requiring of Māori to actively learn, use, innovate and transmit to future generations. </a:t>
            </a:r>
            <a:endParaRPr lang="en-US" sz="1600"/>
          </a:p>
          <a:p>
            <a:r>
              <a:rPr lang="en-US" sz="1600" i="1">
                <a:latin typeface="Arial"/>
                <a:cs typeface="Arial"/>
              </a:rPr>
              <a:t>Data includes aspects of </a:t>
            </a:r>
            <a:r>
              <a:rPr lang="en-US" sz="1600" i="1" err="1">
                <a:latin typeface="Arial"/>
                <a:cs typeface="Arial"/>
              </a:rPr>
              <a:t>mātauranga</a:t>
            </a:r>
            <a:r>
              <a:rPr lang="en-US" sz="1600" i="1">
                <a:latin typeface="Arial"/>
                <a:cs typeface="Arial"/>
              </a:rPr>
              <a:t> as well as additional knowledge essential to the ability of Māori to exercise and transmit to future generations whanaungatanga, </a:t>
            </a:r>
            <a:r>
              <a:rPr lang="en-US" sz="1600" i="1" err="1">
                <a:latin typeface="Arial"/>
                <a:cs typeface="Arial"/>
              </a:rPr>
              <a:t>kaitiakitanga</a:t>
            </a:r>
            <a:r>
              <a:rPr lang="en-US" sz="1600" i="1">
                <a:latin typeface="Arial"/>
                <a:cs typeface="Arial"/>
              </a:rPr>
              <a:t> and rangatiratanga</a:t>
            </a:r>
            <a:r>
              <a:rPr lang="en-US" sz="1600">
                <a:latin typeface="Arial"/>
                <a:cs typeface="Arial"/>
              </a:rPr>
              <a:t>". </a:t>
            </a:r>
            <a:endParaRPr lang="en-US" sz="1600"/>
          </a:p>
        </p:txBody>
      </p:sp>
      <p:sp>
        <p:nvSpPr>
          <p:cNvPr id="6" name="TextBox 5">
            <a:extLst>
              <a:ext uri="{FF2B5EF4-FFF2-40B4-BE49-F238E27FC236}">
                <a16:creationId xmlns:a16="http://schemas.microsoft.com/office/drawing/2014/main" id="{75290DB6-098F-05FF-3DD3-96C229253AC1}"/>
              </a:ext>
            </a:extLst>
          </p:cNvPr>
          <p:cNvSpPr txBox="1"/>
          <p:nvPr/>
        </p:nvSpPr>
        <p:spPr>
          <a:xfrm>
            <a:off x="1174750" y="1439333"/>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5D52AFA5-A6D8-E224-148F-ECB0A6AAEA6F}"/>
              </a:ext>
            </a:extLst>
          </p:cNvPr>
          <p:cNvSpPr txBox="1"/>
          <p:nvPr/>
        </p:nvSpPr>
        <p:spPr>
          <a:xfrm>
            <a:off x="359834" y="1243335"/>
            <a:ext cx="447675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Taonga: "those things and values that we treasure, both intangible and tangible" </a:t>
            </a:r>
            <a:endParaRPr lang="en-US"/>
          </a:p>
          <a:p>
            <a:endParaRPr lang="en-US"/>
          </a:p>
          <a:p>
            <a:r>
              <a:rPr lang="en-US">
                <a:latin typeface="Arial"/>
                <a:cs typeface="Arial"/>
              </a:rPr>
              <a:t>"For Māori, data is a taonga that requires culturally grounded models of protection and care"</a:t>
            </a:r>
            <a:endParaRPr lang="en-US"/>
          </a:p>
        </p:txBody>
      </p:sp>
    </p:spTree>
    <p:extLst>
      <p:ext uri="{BB962C8B-B14F-4D97-AF65-F5344CB8AC3E}">
        <p14:creationId xmlns:p14="http://schemas.microsoft.com/office/powerpoint/2010/main" val="3773740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FF62B-3967-6DA8-8A70-73C2BAE8D720}"/>
              </a:ext>
            </a:extLst>
          </p:cNvPr>
          <p:cNvSpPr>
            <a:spLocks noGrp="1"/>
          </p:cNvSpPr>
          <p:nvPr>
            <p:ph type="title"/>
          </p:nvPr>
        </p:nvSpPr>
        <p:spPr>
          <a:xfrm>
            <a:off x="514447" y="84179"/>
            <a:ext cx="9330047" cy="1143000"/>
          </a:xfrm>
        </p:spPr>
        <p:txBody>
          <a:bodyPr>
            <a:normAutofit fontScale="90000"/>
          </a:bodyPr>
          <a:lstStyle/>
          <a:p>
            <a:r>
              <a:rPr lang="en-NZ"/>
              <a:t>Māori data, Māori data governance and Māori data sovereignty</a:t>
            </a:r>
          </a:p>
        </p:txBody>
      </p:sp>
      <p:sp>
        <p:nvSpPr>
          <p:cNvPr id="3" name="Content Placeholder 2">
            <a:extLst>
              <a:ext uri="{FF2B5EF4-FFF2-40B4-BE49-F238E27FC236}">
                <a16:creationId xmlns:a16="http://schemas.microsoft.com/office/drawing/2014/main" id="{0F2F3230-3385-C9C2-0FA2-94C08C2DB142}"/>
              </a:ext>
            </a:extLst>
          </p:cNvPr>
          <p:cNvSpPr>
            <a:spLocks noGrp="1"/>
          </p:cNvSpPr>
          <p:nvPr>
            <p:ph idx="1"/>
          </p:nvPr>
        </p:nvSpPr>
        <p:spPr>
          <a:xfrm>
            <a:off x="511270" y="1129745"/>
            <a:ext cx="9195950" cy="4618796"/>
          </a:xfrm>
        </p:spPr>
        <p:txBody>
          <a:bodyPr/>
          <a:lstStyle/>
          <a:p>
            <a:pPr marL="0" indent="0">
              <a:spcBef>
                <a:spcPts val="0"/>
              </a:spcBef>
              <a:spcAft>
                <a:spcPts val="1500"/>
              </a:spcAft>
              <a:buNone/>
            </a:pPr>
            <a:r>
              <a:rPr lang="en-US" sz="1600"/>
              <a:t>Māori data </a:t>
            </a:r>
            <a:r>
              <a:rPr lang="en-US" sz="1600" b="0"/>
              <a:t>refers broadly to digital or </a:t>
            </a:r>
            <a:r>
              <a:rPr lang="en-US" sz="1600" b="0" err="1"/>
              <a:t>digitisable</a:t>
            </a:r>
            <a:r>
              <a:rPr lang="en-US" sz="1600" b="0"/>
              <a:t> data, information or knowledge (including </a:t>
            </a:r>
            <a:r>
              <a:rPr lang="en-US" sz="1600" b="0" err="1"/>
              <a:t>mātauranga</a:t>
            </a:r>
            <a:r>
              <a:rPr lang="en-US" sz="1600" b="0"/>
              <a:t> Māori) that is about, from or connected to Māori. It includes data about population, place, culture and environment. </a:t>
            </a:r>
          </a:p>
          <a:p>
            <a:pPr marL="0" indent="0">
              <a:spcBef>
                <a:spcPts val="0"/>
              </a:spcBef>
              <a:spcAft>
                <a:spcPts val="1500"/>
              </a:spcAft>
              <a:buNone/>
            </a:pPr>
            <a:r>
              <a:rPr lang="en-US" sz="1600"/>
              <a:t>Māori data governance </a:t>
            </a:r>
            <a:r>
              <a:rPr lang="en-US" sz="1600" b="0"/>
              <a:t>refers to the processes, practices, standards and policies that enable Māori, as collectives and as individuals, to have control over Māori data. Māori data governance enables Māori to make decisions about how, when and why Māori data is defined and classified, collected, stored, accessed, </a:t>
            </a:r>
            <a:r>
              <a:rPr lang="en-US" sz="1600" b="0" err="1"/>
              <a:t>analysed</a:t>
            </a:r>
            <a:r>
              <a:rPr lang="en-US" sz="1600" b="0"/>
              <a:t>, used and shared</a:t>
            </a:r>
          </a:p>
          <a:p>
            <a:pPr marL="0" indent="0">
              <a:spcBef>
                <a:spcPts val="0"/>
              </a:spcBef>
              <a:spcAft>
                <a:spcPts val="1500"/>
              </a:spcAft>
              <a:buNone/>
            </a:pPr>
            <a:r>
              <a:rPr lang="en-US" sz="1600"/>
              <a:t>Māori data sovereignty </a:t>
            </a:r>
            <a:r>
              <a:rPr lang="en-US" sz="1600" b="0"/>
              <a:t>is the inherent rights and interests that Māori have in relation to the collection, ownership and application of Māori data. Māori data sovereignty thus extends beyond mainstream concepts of data sovereignty which are primarily concerned with data residency and jurisdiction.</a:t>
            </a:r>
          </a:p>
        </p:txBody>
      </p:sp>
      <p:pic>
        <p:nvPicPr>
          <p:cNvPr id="6" name="Picture 5">
            <a:extLst>
              <a:ext uri="{FF2B5EF4-FFF2-40B4-BE49-F238E27FC236}">
                <a16:creationId xmlns:a16="http://schemas.microsoft.com/office/drawing/2014/main" id="{5A96852F-8A06-05E4-55D0-6A75C5CBFCEE}"/>
              </a:ext>
            </a:extLst>
          </p:cNvPr>
          <p:cNvPicPr>
            <a:picLocks noChangeAspect="1"/>
          </p:cNvPicPr>
          <p:nvPr/>
        </p:nvPicPr>
        <p:blipFill>
          <a:blip r:embed="rId3"/>
          <a:stretch>
            <a:fillRect/>
          </a:stretch>
        </p:blipFill>
        <p:spPr>
          <a:xfrm>
            <a:off x="9708148" y="1218419"/>
            <a:ext cx="2189476" cy="3050672"/>
          </a:xfrm>
          <a:prstGeom prst="rect">
            <a:avLst/>
          </a:prstGeom>
        </p:spPr>
      </p:pic>
      <p:sp>
        <p:nvSpPr>
          <p:cNvPr id="8" name="TextBox 7">
            <a:extLst>
              <a:ext uri="{FF2B5EF4-FFF2-40B4-BE49-F238E27FC236}">
                <a16:creationId xmlns:a16="http://schemas.microsoft.com/office/drawing/2014/main" id="{C2EEFED9-EC8A-98E7-A2D3-2C03E4CD662D}"/>
              </a:ext>
            </a:extLst>
          </p:cNvPr>
          <p:cNvSpPr txBox="1"/>
          <p:nvPr/>
        </p:nvSpPr>
        <p:spPr>
          <a:xfrm>
            <a:off x="360648" y="6141724"/>
            <a:ext cx="11523535" cy="276999"/>
          </a:xfrm>
          <a:prstGeom prst="rect">
            <a:avLst/>
          </a:prstGeom>
          <a:noFill/>
        </p:spPr>
        <p:txBody>
          <a:bodyPr wrap="square" lIns="91440" tIns="45720" rIns="91440" bIns="45720" rtlCol="0" anchor="t">
            <a:spAutoFit/>
          </a:bodyPr>
          <a:lstStyle/>
          <a:p>
            <a:r>
              <a:rPr lang="en-NZ" sz="1200" i="1">
                <a:latin typeface="Arial"/>
                <a:cs typeface="Arial"/>
              </a:rPr>
              <a:t>from: Kukutai, T., Campbell-</a:t>
            </a:r>
            <a:r>
              <a:rPr lang="en-NZ" sz="1200" i="1" err="1">
                <a:latin typeface="Arial"/>
                <a:cs typeface="Arial"/>
              </a:rPr>
              <a:t>Kamariera</a:t>
            </a:r>
            <a:r>
              <a:rPr lang="en-NZ" sz="1200" i="1">
                <a:latin typeface="Arial"/>
                <a:cs typeface="Arial"/>
              </a:rPr>
              <a:t>, K., Mead, A., Mikaere, K., Moses, C., Whitehead, J. &amp; Cormack, D. (2023). Māori data governance model. </a:t>
            </a:r>
            <a:r>
              <a:rPr lang="en-NZ" sz="1200" i="1" err="1">
                <a:latin typeface="Arial"/>
                <a:cs typeface="Arial"/>
              </a:rPr>
              <a:t>Te</a:t>
            </a:r>
            <a:r>
              <a:rPr lang="en-NZ" sz="1200" i="1">
                <a:latin typeface="Arial"/>
                <a:cs typeface="Arial"/>
              </a:rPr>
              <a:t> </a:t>
            </a:r>
            <a:r>
              <a:rPr lang="en-NZ" sz="1200" i="1" err="1">
                <a:latin typeface="Arial"/>
                <a:cs typeface="Arial"/>
              </a:rPr>
              <a:t>Kāhui</a:t>
            </a:r>
            <a:r>
              <a:rPr lang="en-NZ" sz="1200" i="1">
                <a:latin typeface="Arial"/>
                <a:cs typeface="Arial"/>
              </a:rPr>
              <a:t> </a:t>
            </a:r>
            <a:r>
              <a:rPr lang="en-NZ" sz="1200" i="1" err="1">
                <a:latin typeface="Arial"/>
                <a:cs typeface="Arial"/>
              </a:rPr>
              <a:t>Raraunga</a:t>
            </a:r>
            <a:r>
              <a:rPr lang="en-NZ" sz="1200" i="1">
                <a:latin typeface="Arial"/>
                <a:cs typeface="Arial"/>
              </a:rPr>
              <a:t>.</a:t>
            </a:r>
            <a:endParaRPr lang="en-NZ" i="1"/>
          </a:p>
        </p:txBody>
      </p:sp>
      <p:pic>
        <p:nvPicPr>
          <p:cNvPr id="9" name="Picture 8" descr="A close-up of a brown and white text&#10;&#10;Description automatically generated">
            <a:extLst>
              <a:ext uri="{FF2B5EF4-FFF2-40B4-BE49-F238E27FC236}">
                <a16:creationId xmlns:a16="http://schemas.microsoft.com/office/drawing/2014/main" id="{D3B47E66-C7B3-D3BB-BAE2-3DC43777EDC4}"/>
              </a:ext>
            </a:extLst>
          </p:cNvPr>
          <p:cNvPicPr>
            <a:picLocks noChangeAspect="1"/>
          </p:cNvPicPr>
          <p:nvPr/>
        </p:nvPicPr>
        <p:blipFill>
          <a:blip r:embed="rId4"/>
          <a:stretch>
            <a:fillRect/>
          </a:stretch>
        </p:blipFill>
        <p:spPr>
          <a:xfrm>
            <a:off x="2584711" y="4269371"/>
            <a:ext cx="6372225" cy="1638300"/>
          </a:xfrm>
          <a:prstGeom prst="rect">
            <a:avLst/>
          </a:prstGeom>
        </p:spPr>
      </p:pic>
    </p:spTree>
    <p:extLst>
      <p:ext uri="{BB962C8B-B14F-4D97-AF65-F5344CB8AC3E}">
        <p14:creationId xmlns:p14="http://schemas.microsoft.com/office/powerpoint/2010/main" val="4287150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EF0E9-805C-088C-741E-C360D3BCEE18}"/>
              </a:ext>
            </a:extLst>
          </p:cNvPr>
          <p:cNvSpPr>
            <a:spLocks noGrp="1"/>
          </p:cNvSpPr>
          <p:nvPr>
            <p:ph type="title"/>
          </p:nvPr>
        </p:nvSpPr>
        <p:spPr>
          <a:xfrm>
            <a:off x="428638" y="722647"/>
            <a:ext cx="7578111" cy="612692"/>
          </a:xfrm>
        </p:spPr>
        <p:txBody>
          <a:bodyPr>
            <a:normAutofit fontScale="90000"/>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US" sz="3600">
                <a:latin typeface="Aptos"/>
              </a:rPr>
              <a:t>Tilde: a CARE principles perspective</a:t>
            </a:r>
          </a:p>
        </p:txBody>
      </p:sp>
      <p:sp>
        <p:nvSpPr>
          <p:cNvPr id="3" name="Content Placeholder 2">
            <a:extLst>
              <a:ext uri="{FF2B5EF4-FFF2-40B4-BE49-F238E27FC236}">
                <a16:creationId xmlns:a16="http://schemas.microsoft.com/office/drawing/2014/main" id="{CED00168-6457-F587-2ABB-6F1E4C6FB379}"/>
              </a:ext>
            </a:extLst>
          </p:cNvPr>
          <p:cNvSpPr>
            <a:spLocks noGrp="1"/>
          </p:cNvSpPr>
          <p:nvPr>
            <p:ph idx="1"/>
          </p:nvPr>
        </p:nvSpPr>
        <p:spPr>
          <a:xfrm>
            <a:off x="463907" y="1716153"/>
            <a:ext cx="7782999" cy="3282364"/>
          </a:xfrm>
        </p:spPr>
        <p:txBody>
          <a:bodyPr vert="horz" lIns="45720" tIns="22860" rIns="45720" bIns="22860" rtlCol="0" anchor="t">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228283" indent="-228283"/>
            <a:r>
              <a:rPr lang="en-US" sz="1800" dirty="0">
                <a:latin typeface="Aptos"/>
                <a:ea typeface="+mn-lt"/>
                <a:cs typeface="+mn-lt"/>
              </a:rPr>
              <a:t>NZ is on a journey to understand how to address </a:t>
            </a:r>
            <a:r>
              <a:rPr lang="en-US" sz="1800" b="1" dirty="0">
                <a:latin typeface="Aptos"/>
                <a:ea typeface="+mn-lt"/>
                <a:cs typeface="+mn-lt"/>
              </a:rPr>
              <a:t>Indigenous data sovereignty </a:t>
            </a:r>
            <a:r>
              <a:rPr lang="en-US" sz="1800" dirty="0">
                <a:latin typeface="Aptos"/>
                <a:ea typeface="+mn-lt"/>
                <a:cs typeface="+mn-lt"/>
              </a:rPr>
              <a:t>and how government agencies and research </a:t>
            </a:r>
            <a:r>
              <a:rPr lang="en-US" sz="1800" dirty="0" err="1">
                <a:latin typeface="Aptos"/>
                <a:ea typeface="+mn-lt"/>
                <a:cs typeface="+mn-lt"/>
              </a:rPr>
              <a:t>organisations</a:t>
            </a:r>
            <a:r>
              <a:rPr lang="en-US" sz="1800" dirty="0">
                <a:latin typeface="Aptos"/>
                <a:ea typeface="+mn-lt"/>
                <a:cs typeface="+mn-lt"/>
              </a:rPr>
              <a:t> can address </a:t>
            </a:r>
            <a:r>
              <a:rPr lang="en-US" sz="1800" b="1" dirty="0">
                <a:latin typeface="Aptos"/>
                <a:ea typeface="+mn-lt"/>
                <a:cs typeface="+mn-lt"/>
              </a:rPr>
              <a:t>Māori data governance </a:t>
            </a:r>
            <a:endParaRPr lang="en-US" sz="1800" b="1" dirty="0">
              <a:latin typeface="Aptos"/>
            </a:endParaRPr>
          </a:p>
          <a:p>
            <a:pPr marL="228283" indent="-228283"/>
            <a:r>
              <a:rPr lang="en-US" sz="1800" dirty="0">
                <a:latin typeface="Aptos"/>
                <a:ea typeface="+mn-lt"/>
                <a:cs typeface="+mn-lt"/>
              </a:rPr>
              <a:t>According to the definition of Māori data from indigenous data scientists</a:t>
            </a:r>
            <a:r>
              <a:rPr lang="en-US" sz="1800" b="1" dirty="0">
                <a:latin typeface="Aptos"/>
                <a:ea typeface="+mn-lt"/>
                <a:cs typeface="+mn-lt"/>
              </a:rPr>
              <a:t>, GeoNet data can be considered as Māori data</a:t>
            </a:r>
            <a:r>
              <a:rPr lang="en-US" sz="1800" dirty="0">
                <a:latin typeface="Aptos"/>
                <a:ea typeface="+mn-lt"/>
                <a:cs typeface="+mn-lt"/>
              </a:rPr>
              <a:t>, as they refer data about the environment</a:t>
            </a:r>
          </a:p>
          <a:p>
            <a:pPr marL="228283" indent="-228283"/>
            <a:r>
              <a:rPr lang="en-US" sz="1800" dirty="0">
                <a:latin typeface="Aptos"/>
              </a:rPr>
              <a:t>the problem is more </a:t>
            </a:r>
            <a:r>
              <a:rPr lang="en-US" sz="1800" b="1" dirty="0">
                <a:latin typeface="Aptos"/>
              </a:rPr>
              <a:t>complex </a:t>
            </a:r>
            <a:r>
              <a:rPr lang="en-US" sz="1800" dirty="0">
                <a:latin typeface="Aptos"/>
              </a:rPr>
              <a:t>and there are few Māori-led principles that are directly applicable to a national-scale open research data infrastructure. </a:t>
            </a:r>
          </a:p>
          <a:p>
            <a:pPr marL="228283" indent="-228283"/>
            <a:r>
              <a:rPr lang="en-US" sz="1800" b="1" dirty="0">
                <a:latin typeface="Aptos"/>
                <a:ea typeface="+mn-lt"/>
                <a:cs typeface="+mn-lt"/>
              </a:rPr>
              <a:t>Open-data </a:t>
            </a:r>
            <a:r>
              <a:rPr lang="en-US" sz="1800" dirty="0">
                <a:latin typeface="Aptos"/>
                <a:ea typeface="+mn-lt"/>
                <a:cs typeface="+mn-lt"/>
              </a:rPr>
              <a:t>policies, removing barriers on domain specific </a:t>
            </a:r>
            <a:r>
              <a:rPr lang="en-US" sz="1800" b="1" dirty="0">
                <a:latin typeface="Aptos"/>
                <a:ea typeface="+mn-lt"/>
                <a:cs typeface="+mn-lt"/>
              </a:rPr>
              <a:t>data use</a:t>
            </a:r>
            <a:r>
              <a:rPr lang="en-US" sz="1800" dirty="0">
                <a:latin typeface="Aptos"/>
                <a:ea typeface="+mn-lt"/>
                <a:cs typeface="+mn-lt"/>
              </a:rPr>
              <a:t>, allowing </a:t>
            </a:r>
            <a:r>
              <a:rPr lang="en-US" sz="1800" b="1" dirty="0">
                <a:latin typeface="Aptos"/>
                <a:ea typeface="+mn-lt"/>
                <a:cs typeface="+mn-lt"/>
              </a:rPr>
              <a:t>geographical location</a:t>
            </a:r>
            <a:r>
              <a:rPr lang="en-US" sz="1800" dirty="0">
                <a:latin typeface="Aptos"/>
                <a:ea typeface="+mn-lt"/>
                <a:cs typeface="+mn-lt"/>
              </a:rPr>
              <a:t> of digital data are all good (initial) steps towards that</a:t>
            </a:r>
            <a:endParaRPr lang="en-US" sz="1800" dirty="0">
              <a:latin typeface="Aptos"/>
            </a:endParaRPr>
          </a:p>
        </p:txBody>
      </p:sp>
      <p:sp>
        <p:nvSpPr>
          <p:cNvPr id="4" name="Date Placeholder 3">
            <a:extLst>
              <a:ext uri="{FF2B5EF4-FFF2-40B4-BE49-F238E27FC236}">
                <a16:creationId xmlns:a16="http://schemas.microsoft.com/office/drawing/2014/main" id="{8107951C-AC74-9BD2-4672-AD90B3FB8846}"/>
              </a:ext>
            </a:extLst>
          </p:cNvPr>
          <p:cNvSpPr>
            <a:spLocks noGrp="1"/>
          </p:cNvSpPr>
          <p:nvPr>
            <p:ph type="dt" sz="half" idx="10"/>
          </p:nvPr>
        </p:nvSpPr>
        <p:spPr/>
        <p:txBody>
          <a:bodyPr/>
          <a:lstStyle>
            <a:defPPr>
              <a:defRPr lang="en-US"/>
            </a:defPPr>
            <a:lvl1pPr marL="0" algn="l" defTabSz="114300" rtl="0" eaLnBrk="1" latinLnBrk="0" hangingPunct="1">
              <a:defRPr sz="450" kern="1200">
                <a:solidFill>
                  <a:schemeClr val="tx1"/>
                </a:solidFill>
                <a:latin typeface="+mn-lt"/>
                <a:ea typeface="+mn-ea"/>
                <a:cs typeface="+mn-cs"/>
              </a:defRPr>
            </a:lvl1pPr>
            <a:lvl2pPr marL="114300" algn="l" defTabSz="114300" rtl="0" eaLnBrk="1" latinLnBrk="0" hangingPunct="1">
              <a:defRPr sz="450" kern="1200">
                <a:solidFill>
                  <a:schemeClr val="tx1"/>
                </a:solidFill>
                <a:latin typeface="+mn-lt"/>
                <a:ea typeface="+mn-ea"/>
                <a:cs typeface="+mn-cs"/>
              </a:defRPr>
            </a:lvl2pPr>
            <a:lvl3pPr marL="228600" algn="l" defTabSz="114300" rtl="0" eaLnBrk="1" latinLnBrk="0" hangingPunct="1">
              <a:defRPr sz="450" kern="1200">
                <a:solidFill>
                  <a:schemeClr val="tx1"/>
                </a:solidFill>
                <a:latin typeface="+mn-lt"/>
                <a:ea typeface="+mn-ea"/>
                <a:cs typeface="+mn-cs"/>
              </a:defRPr>
            </a:lvl3pPr>
            <a:lvl4pPr marL="342900" algn="l" defTabSz="114300" rtl="0" eaLnBrk="1" latinLnBrk="0" hangingPunct="1">
              <a:defRPr sz="450" kern="1200">
                <a:solidFill>
                  <a:schemeClr val="tx1"/>
                </a:solidFill>
                <a:latin typeface="+mn-lt"/>
                <a:ea typeface="+mn-ea"/>
                <a:cs typeface="+mn-cs"/>
              </a:defRPr>
            </a:lvl4pPr>
            <a:lvl5pPr marL="457200" algn="l" defTabSz="114300" rtl="0" eaLnBrk="1" latinLnBrk="0" hangingPunct="1">
              <a:defRPr sz="450" kern="1200">
                <a:solidFill>
                  <a:schemeClr val="tx1"/>
                </a:solidFill>
                <a:latin typeface="+mn-lt"/>
                <a:ea typeface="+mn-ea"/>
                <a:cs typeface="+mn-cs"/>
              </a:defRPr>
            </a:lvl5pPr>
            <a:lvl6pPr marL="571500" algn="l" defTabSz="114300" rtl="0" eaLnBrk="1" latinLnBrk="0" hangingPunct="1">
              <a:defRPr sz="450" kern="1200">
                <a:solidFill>
                  <a:schemeClr val="tx1"/>
                </a:solidFill>
                <a:latin typeface="+mn-lt"/>
                <a:ea typeface="+mn-ea"/>
                <a:cs typeface="+mn-cs"/>
              </a:defRPr>
            </a:lvl6pPr>
            <a:lvl7pPr marL="685800" algn="l" defTabSz="114300" rtl="0" eaLnBrk="1" latinLnBrk="0" hangingPunct="1">
              <a:defRPr sz="450" kern="1200">
                <a:solidFill>
                  <a:schemeClr val="tx1"/>
                </a:solidFill>
                <a:latin typeface="+mn-lt"/>
                <a:ea typeface="+mn-ea"/>
                <a:cs typeface="+mn-cs"/>
              </a:defRPr>
            </a:lvl7pPr>
            <a:lvl8pPr marL="800100" algn="l" defTabSz="114300" rtl="0" eaLnBrk="1" latinLnBrk="0" hangingPunct="1">
              <a:defRPr sz="450" kern="1200">
                <a:solidFill>
                  <a:schemeClr val="tx1"/>
                </a:solidFill>
                <a:latin typeface="+mn-lt"/>
                <a:ea typeface="+mn-ea"/>
                <a:cs typeface="+mn-cs"/>
              </a:defRPr>
            </a:lvl8pPr>
            <a:lvl9pPr marL="914400" algn="l" defTabSz="114300" rtl="0" eaLnBrk="1" latinLnBrk="0" hangingPunct="1">
              <a:defRPr sz="450" kern="1200">
                <a:solidFill>
                  <a:schemeClr val="tx1"/>
                </a:solidFill>
                <a:latin typeface="+mn-lt"/>
                <a:ea typeface="+mn-ea"/>
                <a:cs typeface="+mn-cs"/>
              </a:defRPr>
            </a:lvl9pPr>
          </a:lstStyle>
          <a:p>
            <a:r>
              <a:rPr lang="en-NZ"/>
              <a:t>EGU 30 April 2025</a:t>
            </a:r>
            <a:endParaRPr lang="en-US"/>
          </a:p>
        </p:txBody>
      </p:sp>
      <p:sp>
        <p:nvSpPr>
          <p:cNvPr id="5" name="TextBox 13">
            <a:extLst>
              <a:ext uri="{FF2B5EF4-FFF2-40B4-BE49-F238E27FC236}">
                <a16:creationId xmlns:a16="http://schemas.microsoft.com/office/drawing/2014/main" id="{67480E88-BB2E-1E09-4FE2-4B2C05A2D0EE}"/>
              </a:ext>
            </a:extLst>
          </p:cNvPr>
          <p:cNvSpPr txBox="1"/>
          <p:nvPr/>
        </p:nvSpPr>
        <p:spPr>
          <a:xfrm>
            <a:off x="8885651" y="3003967"/>
            <a:ext cx="3026289" cy="3062377"/>
          </a:xfrm>
          <a:prstGeom prst="rect">
            <a:avLst/>
          </a:prstGeom>
          <a:noFill/>
        </p:spPr>
        <p:txBody>
          <a:bodyPr rot="0" spcFirstLastPara="0" vert="horz" wrap="square" lIns="45720" tIns="22860" rIns="45720" bIns="22860" numCol="1" spcCol="0" rtlCol="0" fromWordArt="0" anchor="t" anchorCtr="0" forceAA="0" compatLnSpc="1">
            <a:prstTxWarp prst="textNoShape">
              <a:avLst/>
            </a:prstTxWarp>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US" sz="1400" i="1">
                <a:latin typeface="Aptos"/>
                <a:cs typeface="Arial"/>
              </a:rPr>
              <a:t>"Key actions:</a:t>
            </a:r>
            <a:endParaRPr lang="en-US" sz="1400" i="1">
              <a:latin typeface="Aptos"/>
            </a:endParaRPr>
          </a:p>
          <a:p>
            <a:pPr marL="171450" indent="-171450">
              <a:buFont typeface="Arial"/>
              <a:buChar char="•"/>
            </a:pPr>
            <a:r>
              <a:rPr lang="en-US" sz="1400" b="1" i="1">
                <a:latin typeface="Aptos"/>
                <a:cs typeface="Arial"/>
              </a:rPr>
              <a:t>Identify and remove barriers to Māori accessing and using their own data</a:t>
            </a:r>
            <a:r>
              <a:rPr lang="en-US" sz="1400" i="1">
                <a:latin typeface="Aptos"/>
                <a:cs typeface="Arial"/>
              </a:rPr>
              <a:t>. Barriers include financial costs associated with accessing data, as well as </a:t>
            </a:r>
            <a:r>
              <a:rPr lang="en-US" sz="1400" b="1" i="1">
                <a:latin typeface="Aptos"/>
                <a:cs typeface="Arial"/>
              </a:rPr>
              <a:t>issues of data interoperability.</a:t>
            </a:r>
            <a:endParaRPr lang="en-US" sz="1400" b="1" i="1">
              <a:latin typeface="Aptos"/>
            </a:endParaRPr>
          </a:p>
          <a:p>
            <a:pPr marL="171450" indent="-171450">
              <a:buFont typeface="Arial"/>
              <a:buChar char="•"/>
            </a:pPr>
            <a:r>
              <a:rPr lang="en-US" sz="1400" i="1">
                <a:latin typeface="Aptos"/>
                <a:cs typeface="Arial"/>
              </a:rPr>
              <a:t>Where data sets involve Māori data, the </a:t>
            </a:r>
            <a:r>
              <a:rPr lang="en-US" sz="1400" b="1" i="1">
                <a:latin typeface="Aptos"/>
                <a:cs typeface="Arial"/>
              </a:rPr>
              <a:t>relevant Māori rights-holder or authority needs to give permission in order for the data to be open access. </a:t>
            </a:r>
            <a:endParaRPr lang="en-US" sz="1400" b="1" i="1">
              <a:latin typeface="Aptos"/>
            </a:endParaRPr>
          </a:p>
          <a:p>
            <a:pPr marL="171450" indent="-171450">
              <a:buFont typeface="Arial"/>
              <a:buChar char="•"/>
            </a:pPr>
            <a:r>
              <a:rPr lang="en-US" sz="1400" i="1">
                <a:latin typeface="Aptos"/>
                <a:cs typeface="Arial"/>
              </a:rPr>
              <a:t>The benefits of using Māori data must be fairly shared with Māori."</a:t>
            </a:r>
            <a:endParaRPr lang="en-US" sz="1400" i="1">
              <a:latin typeface="Aptos"/>
            </a:endParaRPr>
          </a:p>
        </p:txBody>
      </p:sp>
      <p:pic>
        <p:nvPicPr>
          <p:cNvPr id="6" name="Content Placeholder 16">
            <a:extLst>
              <a:ext uri="{FF2B5EF4-FFF2-40B4-BE49-F238E27FC236}">
                <a16:creationId xmlns:a16="http://schemas.microsoft.com/office/drawing/2014/main" id="{A8AC8F93-B4FA-24D5-0AEC-EA1056CBC184}"/>
              </a:ext>
            </a:extLst>
          </p:cNvPr>
          <p:cNvPicPr>
            <a:picLocks noGrp="1" noChangeAspect="1"/>
          </p:cNvPicPr>
          <p:nvPr/>
        </p:nvPicPr>
        <p:blipFill>
          <a:blip r:embed="rId2"/>
          <a:stretch>
            <a:fillRect/>
          </a:stretch>
        </p:blipFill>
        <p:spPr bwMode="auto">
          <a:xfrm>
            <a:off x="9244833" y="1839216"/>
            <a:ext cx="2096090" cy="1036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18">
            <a:extLst>
              <a:ext uri="{FF2B5EF4-FFF2-40B4-BE49-F238E27FC236}">
                <a16:creationId xmlns:a16="http://schemas.microsoft.com/office/drawing/2014/main" id="{128D8C76-3741-0D9F-2463-B3EC72299C99}"/>
              </a:ext>
            </a:extLst>
          </p:cNvPr>
          <p:cNvSpPr txBox="1"/>
          <p:nvPr/>
        </p:nvSpPr>
        <p:spPr>
          <a:xfrm>
            <a:off x="8642739" y="6413295"/>
            <a:ext cx="3292822" cy="261610"/>
          </a:xfrm>
          <a:prstGeom prst="rect">
            <a:avLst/>
          </a:prstGeom>
          <a:noFill/>
        </p:spPr>
        <p:txBody>
          <a:bodyPr wrap="square" lIns="45720" tIns="22860" rIns="45720" bIns="22860" rtlCol="0" anchor="t">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NZ" sz="1400">
                <a:latin typeface="Aptos"/>
                <a:cs typeface="Arial"/>
              </a:rPr>
              <a:t>from Kukutai et al (2023) TKR MDG model </a:t>
            </a:r>
            <a:endParaRPr lang="en-NZ" sz="1400">
              <a:latin typeface="Aptos"/>
            </a:endParaRPr>
          </a:p>
        </p:txBody>
      </p:sp>
      <p:sp>
        <p:nvSpPr>
          <p:cNvPr id="8" name="TextBox 7">
            <a:extLst>
              <a:ext uri="{FF2B5EF4-FFF2-40B4-BE49-F238E27FC236}">
                <a16:creationId xmlns:a16="http://schemas.microsoft.com/office/drawing/2014/main" id="{C5C58198-2639-CCD8-C873-3F1C480068D1}"/>
              </a:ext>
            </a:extLst>
          </p:cNvPr>
          <p:cNvSpPr txBox="1"/>
          <p:nvPr/>
        </p:nvSpPr>
        <p:spPr>
          <a:xfrm>
            <a:off x="643300" y="5034323"/>
            <a:ext cx="7424212" cy="854080"/>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US" sz="1600" i="1" dirty="0">
                <a:solidFill>
                  <a:srgbClr val="4B4B4B"/>
                </a:solidFill>
                <a:latin typeface="Aptos"/>
                <a:cs typeface="Arial"/>
              </a:rPr>
              <a:t>"</a:t>
            </a:r>
            <a:r>
              <a:rPr lang="en-US" sz="1600" b="1" i="1" dirty="0">
                <a:solidFill>
                  <a:srgbClr val="4B4B4B"/>
                </a:solidFill>
                <a:latin typeface="Aptos"/>
                <a:cs typeface="Arial"/>
              </a:rPr>
              <a:t>Māori data </a:t>
            </a:r>
            <a:r>
              <a:rPr lang="en-US" sz="1600" i="1" dirty="0">
                <a:solidFill>
                  <a:srgbClr val="4B4B4B"/>
                </a:solidFill>
                <a:latin typeface="Aptos"/>
                <a:cs typeface="Arial"/>
              </a:rPr>
              <a:t>refers broadly to digital or </a:t>
            </a:r>
            <a:r>
              <a:rPr lang="en-US" sz="1600" i="1" dirty="0" err="1">
                <a:solidFill>
                  <a:srgbClr val="4B4B4B"/>
                </a:solidFill>
                <a:latin typeface="Aptos"/>
                <a:cs typeface="Arial"/>
              </a:rPr>
              <a:t>digitisable</a:t>
            </a:r>
            <a:r>
              <a:rPr lang="en-US" sz="1600" i="1" dirty="0">
                <a:solidFill>
                  <a:srgbClr val="4B4B4B"/>
                </a:solidFill>
                <a:latin typeface="Aptos"/>
                <a:cs typeface="Arial"/>
              </a:rPr>
              <a:t> data, information or knowledge (including mātauranga Māori) that is about, from or connected to Māori. It includes data about population, place, culture and environment." </a:t>
            </a:r>
            <a:endParaRPr lang="en-US" sz="1600" i="1" dirty="0">
              <a:solidFill>
                <a:srgbClr val="000000"/>
              </a:solidFill>
              <a:latin typeface="Aptos"/>
              <a:cs typeface="Arial"/>
            </a:endParaRPr>
          </a:p>
          <a:p>
            <a:pPr algn="l"/>
            <a:endParaRPr lang="en-US" sz="450" i="1" dirty="0">
              <a:latin typeface="Aptos"/>
            </a:endParaRPr>
          </a:p>
        </p:txBody>
      </p:sp>
      <p:pic>
        <p:nvPicPr>
          <p:cNvPr id="9" name="Picture 8" descr="A close-up of a brown and white text&#10;&#10;Description automatically generated">
            <a:extLst>
              <a:ext uri="{FF2B5EF4-FFF2-40B4-BE49-F238E27FC236}">
                <a16:creationId xmlns:a16="http://schemas.microsoft.com/office/drawing/2014/main" id="{78874336-1D43-5B2C-CD2C-FF9BF7992053}"/>
              </a:ext>
            </a:extLst>
          </p:cNvPr>
          <p:cNvPicPr>
            <a:picLocks noChangeAspect="1"/>
          </p:cNvPicPr>
          <p:nvPr/>
        </p:nvPicPr>
        <p:blipFill>
          <a:blip r:embed="rId3"/>
          <a:stretch>
            <a:fillRect/>
          </a:stretch>
        </p:blipFill>
        <p:spPr>
          <a:xfrm>
            <a:off x="8886166" y="787233"/>
            <a:ext cx="3056796" cy="881313"/>
          </a:xfrm>
          <a:prstGeom prst="rect">
            <a:avLst/>
          </a:prstGeom>
        </p:spPr>
      </p:pic>
    </p:spTree>
    <p:extLst>
      <p:ext uri="{BB962C8B-B14F-4D97-AF65-F5344CB8AC3E}">
        <p14:creationId xmlns:p14="http://schemas.microsoft.com/office/powerpoint/2010/main" val="800827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FF62B-3967-6DA8-8A70-73C2BAE8D720}"/>
              </a:ext>
            </a:extLst>
          </p:cNvPr>
          <p:cNvSpPr>
            <a:spLocks noGrp="1"/>
          </p:cNvSpPr>
          <p:nvPr>
            <p:ph type="title"/>
          </p:nvPr>
        </p:nvSpPr>
        <p:spPr>
          <a:xfrm>
            <a:off x="514447" y="84179"/>
            <a:ext cx="9330047" cy="1143000"/>
          </a:xfrm>
        </p:spPr>
        <p:txBody>
          <a:bodyPr>
            <a:normAutofit fontScale="90000"/>
          </a:bodyPr>
          <a:lstStyle/>
          <a:p>
            <a:r>
              <a:rPr lang="en-NZ"/>
              <a:t>Māori data, Māori data governance and Māori data sovereignty</a:t>
            </a:r>
          </a:p>
        </p:txBody>
      </p:sp>
      <p:sp>
        <p:nvSpPr>
          <p:cNvPr id="3" name="Content Placeholder 2">
            <a:extLst>
              <a:ext uri="{FF2B5EF4-FFF2-40B4-BE49-F238E27FC236}">
                <a16:creationId xmlns:a16="http://schemas.microsoft.com/office/drawing/2014/main" id="{0F2F3230-3385-C9C2-0FA2-94C08C2DB142}"/>
              </a:ext>
            </a:extLst>
          </p:cNvPr>
          <p:cNvSpPr>
            <a:spLocks noGrp="1"/>
          </p:cNvSpPr>
          <p:nvPr>
            <p:ph idx="1"/>
          </p:nvPr>
        </p:nvSpPr>
        <p:spPr>
          <a:xfrm>
            <a:off x="511270" y="1129745"/>
            <a:ext cx="9195950" cy="4618796"/>
          </a:xfrm>
        </p:spPr>
        <p:txBody>
          <a:bodyPr/>
          <a:lstStyle/>
          <a:p>
            <a:pPr marL="0" indent="0">
              <a:spcBef>
                <a:spcPts val="0"/>
              </a:spcBef>
              <a:spcAft>
                <a:spcPts val="1500"/>
              </a:spcAft>
              <a:buNone/>
            </a:pPr>
            <a:r>
              <a:rPr lang="en-US" sz="1600" b="1" dirty="0"/>
              <a:t>Māori data </a:t>
            </a:r>
            <a:r>
              <a:rPr lang="en-US" sz="1600" b="0" dirty="0"/>
              <a:t>refers broadly to digital or </a:t>
            </a:r>
            <a:r>
              <a:rPr lang="en-US" sz="1600" b="0" dirty="0" err="1"/>
              <a:t>digitisable</a:t>
            </a:r>
            <a:r>
              <a:rPr lang="en-US" sz="1600" b="0" dirty="0"/>
              <a:t> data, information or knowledge (including mātauranga Māori) that is about, from or connected to Māori. It includes data about population, place, culture and environment. </a:t>
            </a:r>
          </a:p>
          <a:p>
            <a:pPr marL="0" indent="0">
              <a:spcBef>
                <a:spcPts val="0"/>
              </a:spcBef>
              <a:spcAft>
                <a:spcPts val="1500"/>
              </a:spcAft>
              <a:buNone/>
            </a:pPr>
            <a:r>
              <a:rPr lang="en-US" sz="1600" dirty="0"/>
              <a:t>Māori </a:t>
            </a:r>
            <a:r>
              <a:rPr lang="en-US" sz="1600" b="1" dirty="0"/>
              <a:t>data governance </a:t>
            </a:r>
            <a:r>
              <a:rPr lang="en-US" sz="1600" b="0" dirty="0"/>
              <a:t>refers to the processes, practices, standards and policies that enable Māori, as collectives and as individuals, to have control over Māori data. Māori data governance enables Māori to make decisions about how, when and why Māori data is defined and classified, collected, stored, accessed, </a:t>
            </a:r>
            <a:r>
              <a:rPr lang="en-US" sz="1600" b="0" dirty="0" err="1"/>
              <a:t>analysed</a:t>
            </a:r>
            <a:r>
              <a:rPr lang="en-US" sz="1600" b="0" dirty="0"/>
              <a:t>, used and shared</a:t>
            </a:r>
          </a:p>
          <a:p>
            <a:pPr marL="0" indent="0">
              <a:spcBef>
                <a:spcPts val="0"/>
              </a:spcBef>
              <a:spcAft>
                <a:spcPts val="1500"/>
              </a:spcAft>
              <a:buNone/>
            </a:pPr>
            <a:r>
              <a:rPr lang="en-US" sz="1600" dirty="0"/>
              <a:t>Māori </a:t>
            </a:r>
            <a:r>
              <a:rPr lang="en-US" sz="1600" b="1" dirty="0"/>
              <a:t>data sovereignty </a:t>
            </a:r>
            <a:r>
              <a:rPr lang="en-US" sz="1600" b="0" dirty="0"/>
              <a:t>is the inherent rights and interests that Māori have in relation to the collection, ownership and application of Māori data. Māori data sovereignty thus extends beyond mainstream concepts of data sovereignty which are primarily concerned with data residency and jurisdiction.</a:t>
            </a:r>
          </a:p>
        </p:txBody>
      </p:sp>
      <p:pic>
        <p:nvPicPr>
          <p:cNvPr id="6" name="Picture 5">
            <a:extLst>
              <a:ext uri="{FF2B5EF4-FFF2-40B4-BE49-F238E27FC236}">
                <a16:creationId xmlns:a16="http://schemas.microsoft.com/office/drawing/2014/main" id="{5A96852F-8A06-05E4-55D0-6A75C5CBFCEE}"/>
              </a:ext>
            </a:extLst>
          </p:cNvPr>
          <p:cNvPicPr>
            <a:picLocks noChangeAspect="1"/>
          </p:cNvPicPr>
          <p:nvPr/>
        </p:nvPicPr>
        <p:blipFill>
          <a:blip r:embed="rId3"/>
          <a:stretch>
            <a:fillRect/>
          </a:stretch>
        </p:blipFill>
        <p:spPr>
          <a:xfrm>
            <a:off x="9708148" y="1218419"/>
            <a:ext cx="2189476" cy="3050672"/>
          </a:xfrm>
          <a:prstGeom prst="rect">
            <a:avLst/>
          </a:prstGeom>
        </p:spPr>
      </p:pic>
      <p:sp>
        <p:nvSpPr>
          <p:cNvPr id="8" name="TextBox 7">
            <a:extLst>
              <a:ext uri="{FF2B5EF4-FFF2-40B4-BE49-F238E27FC236}">
                <a16:creationId xmlns:a16="http://schemas.microsoft.com/office/drawing/2014/main" id="{C2EEFED9-EC8A-98E7-A2D3-2C03E4CD662D}"/>
              </a:ext>
            </a:extLst>
          </p:cNvPr>
          <p:cNvSpPr txBox="1"/>
          <p:nvPr/>
        </p:nvSpPr>
        <p:spPr>
          <a:xfrm>
            <a:off x="360648" y="6141724"/>
            <a:ext cx="11523535" cy="276999"/>
          </a:xfrm>
          <a:prstGeom prst="rect">
            <a:avLst/>
          </a:prstGeom>
          <a:noFill/>
        </p:spPr>
        <p:txBody>
          <a:bodyPr wrap="square" lIns="91440" tIns="45720" rIns="91440" bIns="45720" rtlCol="0" anchor="t">
            <a:spAutoFit/>
          </a:bodyPr>
          <a:lstStyle/>
          <a:p>
            <a:r>
              <a:rPr lang="en-NZ" sz="1200" i="1">
                <a:latin typeface="Arial"/>
                <a:cs typeface="Arial"/>
              </a:rPr>
              <a:t>from: Kukutai, T., Campbell-</a:t>
            </a:r>
            <a:r>
              <a:rPr lang="en-NZ" sz="1200" i="1" err="1">
                <a:latin typeface="Arial"/>
                <a:cs typeface="Arial"/>
              </a:rPr>
              <a:t>Kamariera</a:t>
            </a:r>
            <a:r>
              <a:rPr lang="en-NZ" sz="1200" i="1">
                <a:latin typeface="Arial"/>
                <a:cs typeface="Arial"/>
              </a:rPr>
              <a:t>, K., Mead, A., Mikaere, K., Moses, C., Whitehead, J. &amp; Cormack, D. (2023). Māori data governance model. </a:t>
            </a:r>
            <a:r>
              <a:rPr lang="en-NZ" sz="1200" i="1" err="1">
                <a:latin typeface="Arial"/>
                <a:cs typeface="Arial"/>
              </a:rPr>
              <a:t>Te</a:t>
            </a:r>
            <a:r>
              <a:rPr lang="en-NZ" sz="1200" i="1">
                <a:latin typeface="Arial"/>
                <a:cs typeface="Arial"/>
              </a:rPr>
              <a:t> </a:t>
            </a:r>
            <a:r>
              <a:rPr lang="en-NZ" sz="1200" i="1" err="1">
                <a:latin typeface="Arial"/>
                <a:cs typeface="Arial"/>
              </a:rPr>
              <a:t>Kāhui</a:t>
            </a:r>
            <a:r>
              <a:rPr lang="en-NZ" sz="1200" i="1">
                <a:latin typeface="Arial"/>
                <a:cs typeface="Arial"/>
              </a:rPr>
              <a:t> </a:t>
            </a:r>
            <a:r>
              <a:rPr lang="en-NZ" sz="1200" i="1" err="1">
                <a:latin typeface="Arial"/>
                <a:cs typeface="Arial"/>
              </a:rPr>
              <a:t>Raraunga</a:t>
            </a:r>
            <a:r>
              <a:rPr lang="en-NZ" sz="1200" i="1">
                <a:latin typeface="Arial"/>
                <a:cs typeface="Arial"/>
              </a:rPr>
              <a:t>.</a:t>
            </a:r>
            <a:endParaRPr lang="en-NZ" i="1"/>
          </a:p>
        </p:txBody>
      </p:sp>
      <p:pic>
        <p:nvPicPr>
          <p:cNvPr id="9" name="Picture 8" descr="A close-up of a brown and white text&#10;&#10;Description automatically generated">
            <a:extLst>
              <a:ext uri="{FF2B5EF4-FFF2-40B4-BE49-F238E27FC236}">
                <a16:creationId xmlns:a16="http://schemas.microsoft.com/office/drawing/2014/main" id="{D3B47E66-C7B3-D3BB-BAE2-3DC43777EDC4}"/>
              </a:ext>
            </a:extLst>
          </p:cNvPr>
          <p:cNvPicPr>
            <a:picLocks noChangeAspect="1"/>
          </p:cNvPicPr>
          <p:nvPr/>
        </p:nvPicPr>
        <p:blipFill>
          <a:blip r:embed="rId4"/>
          <a:stretch>
            <a:fillRect/>
          </a:stretch>
        </p:blipFill>
        <p:spPr>
          <a:xfrm>
            <a:off x="2584711" y="4269371"/>
            <a:ext cx="6372225" cy="1638300"/>
          </a:xfrm>
          <a:prstGeom prst="rect">
            <a:avLst/>
          </a:prstGeom>
        </p:spPr>
      </p:pic>
    </p:spTree>
    <p:extLst>
      <p:ext uri="{BB962C8B-B14F-4D97-AF65-F5344CB8AC3E}">
        <p14:creationId xmlns:p14="http://schemas.microsoft.com/office/powerpoint/2010/main" val="148052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98C9-50AB-4CBF-92FE-5BC1C72840DD}"/>
              </a:ext>
            </a:extLst>
          </p:cNvPr>
          <p:cNvSpPr>
            <a:spLocks noGrp="1"/>
          </p:cNvSpPr>
          <p:nvPr>
            <p:ph type="title"/>
          </p:nvPr>
        </p:nvSpPr>
        <p:spPr>
          <a:xfrm>
            <a:off x="0" y="-109071"/>
            <a:ext cx="7512348" cy="1047386"/>
          </a:xfrm>
        </p:spPr>
        <p:txBody>
          <a:bodyPr>
            <a:normAutofit/>
          </a:bodyPr>
          <a:lstStyle/>
          <a:p>
            <a:r>
              <a:rPr lang="en-NZ" sz="3600" dirty="0"/>
              <a:t>What is CARE?</a:t>
            </a:r>
          </a:p>
        </p:txBody>
      </p:sp>
      <p:pic>
        <p:nvPicPr>
          <p:cNvPr id="6" name="Picture 2" descr="FAIR Guiding Principles for scientific data management and stewardship can be accessed here">
            <a:extLst>
              <a:ext uri="{FF2B5EF4-FFF2-40B4-BE49-F238E27FC236}">
                <a16:creationId xmlns:a16="http://schemas.microsoft.com/office/drawing/2014/main" id="{F07B8CFF-C9E3-B376-F123-32B33FFC96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47642" y="5676508"/>
            <a:ext cx="2128496" cy="11814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AC2BB6C-9B78-4ADF-3601-73E6CA64B0F7}"/>
              </a:ext>
            </a:extLst>
          </p:cNvPr>
          <p:cNvPicPr>
            <a:picLocks noChangeAspect="1"/>
          </p:cNvPicPr>
          <p:nvPr/>
        </p:nvPicPr>
        <p:blipFill>
          <a:blip r:embed="rId4"/>
          <a:stretch>
            <a:fillRect/>
          </a:stretch>
        </p:blipFill>
        <p:spPr>
          <a:xfrm>
            <a:off x="-1" y="688425"/>
            <a:ext cx="4539727" cy="6169576"/>
          </a:xfrm>
          <a:prstGeom prst="rect">
            <a:avLst/>
          </a:prstGeom>
        </p:spPr>
      </p:pic>
      <p:sp>
        <p:nvSpPr>
          <p:cNvPr id="10" name="TextBox 9">
            <a:extLst>
              <a:ext uri="{FF2B5EF4-FFF2-40B4-BE49-F238E27FC236}">
                <a16:creationId xmlns:a16="http://schemas.microsoft.com/office/drawing/2014/main" id="{68865A85-0FED-3EE2-9D94-88707202BDB7}"/>
              </a:ext>
            </a:extLst>
          </p:cNvPr>
          <p:cNvSpPr txBox="1"/>
          <p:nvPr/>
        </p:nvSpPr>
        <p:spPr>
          <a:xfrm>
            <a:off x="3065929" y="6581001"/>
            <a:ext cx="2022438" cy="276999"/>
          </a:xfrm>
          <a:prstGeom prst="rect">
            <a:avLst/>
          </a:prstGeom>
          <a:noFill/>
        </p:spPr>
        <p:txBody>
          <a:bodyPr wrap="square" rtlCol="0">
            <a:spAutoFit/>
          </a:bodyPr>
          <a:lstStyle/>
          <a:p>
            <a:r>
              <a:rPr lang="en-NZ" sz="1200" dirty="0"/>
              <a:t>Carroll et al. (2020)</a:t>
            </a:r>
          </a:p>
        </p:txBody>
      </p:sp>
      <p:pic>
        <p:nvPicPr>
          <p:cNvPr id="13" name="Picture 12">
            <a:extLst>
              <a:ext uri="{FF2B5EF4-FFF2-40B4-BE49-F238E27FC236}">
                <a16:creationId xmlns:a16="http://schemas.microsoft.com/office/drawing/2014/main" id="{DF37F627-BA69-D448-A588-9785EEADDBE9}"/>
              </a:ext>
            </a:extLst>
          </p:cNvPr>
          <p:cNvPicPr>
            <a:picLocks noChangeAspect="1"/>
          </p:cNvPicPr>
          <p:nvPr/>
        </p:nvPicPr>
        <p:blipFill>
          <a:blip r:embed="rId5"/>
          <a:srcRect t="26119"/>
          <a:stretch/>
        </p:blipFill>
        <p:spPr>
          <a:xfrm>
            <a:off x="6610300" y="0"/>
            <a:ext cx="5581700" cy="5630619"/>
          </a:xfrm>
          <a:prstGeom prst="rect">
            <a:avLst/>
          </a:prstGeom>
        </p:spPr>
      </p:pic>
      <p:sp>
        <p:nvSpPr>
          <p:cNvPr id="15" name="TextBox 14">
            <a:extLst>
              <a:ext uri="{FF2B5EF4-FFF2-40B4-BE49-F238E27FC236}">
                <a16:creationId xmlns:a16="http://schemas.microsoft.com/office/drawing/2014/main" id="{C1ABC550-1593-90E4-B1F1-FC7A2583DF51}"/>
              </a:ext>
            </a:extLst>
          </p:cNvPr>
          <p:cNvSpPr txBox="1"/>
          <p:nvPr/>
        </p:nvSpPr>
        <p:spPr>
          <a:xfrm>
            <a:off x="10719433" y="5350941"/>
            <a:ext cx="2022438" cy="276999"/>
          </a:xfrm>
          <a:prstGeom prst="rect">
            <a:avLst/>
          </a:prstGeom>
          <a:noFill/>
        </p:spPr>
        <p:txBody>
          <a:bodyPr wrap="square" rtlCol="0">
            <a:spAutoFit/>
          </a:bodyPr>
          <a:lstStyle/>
          <a:p>
            <a:r>
              <a:rPr lang="en-NZ" sz="1200" dirty="0" err="1">
                <a:solidFill>
                  <a:schemeClr val="bg1"/>
                </a:solidFill>
              </a:rPr>
              <a:t>Kukutai</a:t>
            </a:r>
            <a:r>
              <a:rPr lang="en-NZ" sz="1200" dirty="0">
                <a:solidFill>
                  <a:schemeClr val="bg1"/>
                </a:solidFill>
              </a:rPr>
              <a:t> et al. (2023)</a:t>
            </a:r>
          </a:p>
        </p:txBody>
      </p:sp>
    </p:spTree>
    <p:extLst>
      <p:ext uri="{BB962C8B-B14F-4D97-AF65-F5344CB8AC3E}">
        <p14:creationId xmlns:p14="http://schemas.microsoft.com/office/powerpoint/2010/main" val="2496813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5E443D-1193-943D-27F5-81049CFC63E6}"/>
              </a:ext>
            </a:extLst>
          </p:cNvPr>
          <p:cNvPicPr>
            <a:picLocks noChangeAspect="1"/>
          </p:cNvPicPr>
          <p:nvPr/>
        </p:nvPicPr>
        <p:blipFill>
          <a:blip r:embed="rId3"/>
          <a:stretch>
            <a:fillRect/>
          </a:stretch>
        </p:blipFill>
        <p:spPr>
          <a:xfrm>
            <a:off x="7986642" y="3698404"/>
            <a:ext cx="4100249" cy="3121640"/>
          </a:xfrm>
          <a:prstGeom prst="rect">
            <a:avLst/>
          </a:prstGeom>
        </p:spPr>
      </p:pic>
      <p:sp>
        <p:nvSpPr>
          <p:cNvPr id="59" name="Oval 58">
            <a:extLst>
              <a:ext uri="{FF2B5EF4-FFF2-40B4-BE49-F238E27FC236}">
                <a16:creationId xmlns:a16="http://schemas.microsoft.com/office/drawing/2014/main" id="{854F74D7-1641-B008-B9E8-D6AC5A98A2A0}"/>
              </a:ext>
            </a:extLst>
          </p:cNvPr>
          <p:cNvSpPr/>
          <p:nvPr/>
        </p:nvSpPr>
        <p:spPr>
          <a:xfrm>
            <a:off x="9711114" y="3264188"/>
            <a:ext cx="2090569" cy="90493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064F98C9-50AB-4CBF-92FE-5BC1C72840DD}"/>
              </a:ext>
            </a:extLst>
          </p:cNvPr>
          <p:cNvSpPr>
            <a:spLocks noGrp="1"/>
          </p:cNvSpPr>
          <p:nvPr>
            <p:ph type="title"/>
          </p:nvPr>
        </p:nvSpPr>
        <p:spPr>
          <a:xfrm>
            <a:off x="533054" y="284664"/>
            <a:ext cx="7512348" cy="1047386"/>
          </a:xfrm>
        </p:spPr>
        <p:txBody>
          <a:bodyPr>
            <a:normAutofit/>
          </a:bodyPr>
          <a:lstStyle/>
          <a:p>
            <a:r>
              <a:rPr lang="en-NZ" sz="3600" dirty="0"/>
              <a:t>What is CARE?</a:t>
            </a:r>
          </a:p>
        </p:txBody>
      </p:sp>
      <p:cxnSp>
        <p:nvCxnSpPr>
          <p:cNvPr id="12" name="Straight Connector 11">
            <a:extLst>
              <a:ext uri="{FF2B5EF4-FFF2-40B4-BE49-F238E27FC236}">
                <a16:creationId xmlns:a16="http://schemas.microsoft.com/office/drawing/2014/main" id="{AAC539F6-13DC-CCA8-4275-F2E8CF8FD83A}"/>
              </a:ext>
            </a:extLst>
          </p:cNvPr>
          <p:cNvCxnSpPr>
            <a:cxnSpLocks/>
          </p:cNvCxnSpPr>
          <p:nvPr/>
        </p:nvCxnSpPr>
        <p:spPr>
          <a:xfrm>
            <a:off x="613186" y="3151991"/>
            <a:ext cx="10969758"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86528F9-AC36-3052-A0AC-28F288B0BFFE}"/>
              </a:ext>
            </a:extLst>
          </p:cNvPr>
          <p:cNvCxnSpPr/>
          <p:nvPr/>
        </p:nvCxnSpPr>
        <p:spPr>
          <a:xfrm>
            <a:off x="613186" y="2646381"/>
            <a:ext cx="0" cy="505610"/>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4CB116F-98CF-9BDA-54C3-93BB6075074B}"/>
              </a:ext>
            </a:extLst>
          </p:cNvPr>
          <p:cNvSpPr txBox="1"/>
          <p:nvPr/>
        </p:nvSpPr>
        <p:spPr>
          <a:xfrm>
            <a:off x="91168" y="1723052"/>
            <a:ext cx="1621703" cy="923330"/>
          </a:xfrm>
          <a:prstGeom prst="rect">
            <a:avLst/>
          </a:prstGeom>
          <a:noFill/>
        </p:spPr>
        <p:txBody>
          <a:bodyPr wrap="square" rtlCol="0">
            <a:spAutoFit/>
          </a:bodyPr>
          <a:lstStyle/>
          <a:p>
            <a:r>
              <a:rPr lang="en-NZ" b="1" dirty="0"/>
              <a:t>1970s</a:t>
            </a:r>
          </a:p>
          <a:p>
            <a:r>
              <a:rPr lang="en-NZ" dirty="0"/>
              <a:t>Discourse starts (again)</a:t>
            </a:r>
          </a:p>
        </p:txBody>
      </p:sp>
      <p:cxnSp>
        <p:nvCxnSpPr>
          <p:cNvPr id="16" name="Straight Connector 15">
            <a:extLst>
              <a:ext uri="{FF2B5EF4-FFF2-40B4-BE49-F238E27FC236}">
                <a16:creationId xmlns:a16="http://schemas.microsoft.com/office/drawing/2014/main" id="{D6B69ACD-55D1-D9F4-56A1-7DAC9DFC5AB4}"/>
              </a:ext>
            </a:extLst>
          </p:cNvPr>
          <p:cNvCxnSpPr/>
          <p:nvPr/>
        </p:nvCxnSpPr>
        <p:spPr>
          <a:xfrm>
            <a:off x="11582944" y="2633725"/>
            <a:ext cx="0" cy="505610"/>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A301C6FB-2CFF-034D-ADA5-3B7737AD86AC}"/>
              </a:ext>
            </a:extLst>
          </p:cNvPr>
          <p:cNvSpPr txBox="1"/>
          <p:nvPr/>
        </p:nvSpPr>
        <p:spPr>
          <a:xfrm>
            <a:off x="9850077" y="3367067"/>
            <a:ext cx="1831250" cy="646331"/>
          </a:xfrm>
          <a:prstGeom prst="rect">
            <a:avLst/>
          </a:prstGeom>
          <a:noFill/>
        </p:spPr>
        <p:txBody>
          <a:bodyPr wrap="square" rtlCol="0">
            <a:spAutoFit/>
          </a:bodyPr>
          <a:lstStyle/>
          <a:p>
            <a:r>
              <a:rPr lang="en-NZ" b="1" dirty="0"/>
              <a:t>2019</a:t>
            </a:r>
          </a:p>
          <a:p>
            <a:r>
              <a:rPr lang="en-NZ" dirty="0"/>
              <a:t>CARE principles</a:t>
            </a:r>
          </a:p>
        </p:txBody>
      </p:sp>
      <p:cxnSp>
        <p:nvCxnSpPr>
          <p:cNvPr id="19" name="Straight Connector 18">
            <a:extLst>
              <a:ext uri="{FF2B5EF4-FFF2-40B4-BE49-F238E27FC236}">
                <a16:creationId xmlns:a16="http://schemas.microsoft.com/office/drawing/2014/main" id="{413A0A0E-40D1-EB2E-217F-34BBFB4E35B2}"/>
              </a:ext>
            </a:extLst>
          </p:cNvPr>
          <p:cNvCxnSpPr>
            <a:cxnSpLocks/>
          </p:cNvCxnSpPr>
          <p:nvPr/>
        </p:nvCxnSpPr>
        <p:spPr>
          <a:xfrm>
            <a:off x="8153047" y="1332050"/>
            <a:ext cx="0" cy="1816356"/>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83F23EA7-36B6-D791-A7AD-8DCB9FC81682}"/>
              </a:ext>
            </a:extLst>
          </p:cNvPr>
          <p:cNvSpPr txBox="1"/>
          <p:nvPr/>
        </p:nvSpPr>
        <p:spPr>
          <a:xfrm>
            <a:off x="7701394" y="699270"/>
            <a:ext cx="1621703" cy="646331"/>
          </a:xfrm>
          <a:prstGeom prst="rect">
            <a:avLst/>
          </a:prstGeom>
          <a:noFill/>
        </p:spPr>
        <p:txBody>
          <a:bodyPr wrap="square" rtlCol="0">
            <a:spAutoFit/>
          </a:bodyPr>
          <a:lstStyle/>
          <a:p>
            <a:r>
              <a:rPr lang="en-NZ" b="1" dirty="0"/>
              <a:t>2007</a:t>
            </a:r>
          </a:p>
          <a:p>
            <a:r>
              <a:rPr lang="en-NZ" dirty="0"/>
              <a:t>UNDRIP</a:t>
            </a:r>
          </a:p>
        </p:txBody>
      </p:sp>
      <p:cxnSp>
        <p:nvCxnSpPr>
          <p:cNvPr id="23" name="Straight Connector 22">
            <a:extLst>
              <a:ext uri="{FF2B5EF4-FFF2-40B4-BE49-F238E27FC236}">
                <a16:creationId xmlns:a16="http://schemas.microsoft.com/office/drawing/2014/main" id="{6861F234-F2E6-0A16-6338-E1BC12DA3F1D}"/>
              </a:ext>
            </a:extLst>
          </p:cNvPr>
          <p:cNvCxnSpPr>
            <a:cxnSpLocks/>
          </p:cNvCxnSpPr>
          <p:nvPr/>
        </p:nvCxnSpPr>
        <p:spPr>
          <a:xfrm flipH="1">
            <a:off x="5422329" y="3162772"/>
            <a:ext cx="1" cy="1729753"/>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CE79B0D-BBF1-EE2C-0883-FC0C81A2FE1A}"/>
              </a:ext>
            </a:extLst>
          </p:cNvPr>
          <p:cNvSpPr txBox="1"/>
          <p:nvPr/>
        </p:nvSpPr>
        <p:spPr>
          <a:xfrm>
            <a:off x="4727702" y="4892525"/>
            <a:ext cx="2531097" cy="1200329"/>
          </a:xfrm>
          <a:prstGeom prst="rect">
            <a:avLst/>
          </a:prstGeom>
          <a:noFill/>
        </p:spPr>
        <p:txBody>
          <a:bodyPr wrap="square" rtlCol="0">
            <a:spAutoFit/>
          </a:bodyPr>
          <a:lstStyle/>
          <a:p>
            <a:r>
              <a:rPr lang="en-NZ" b="1" dirty="0"/>
              <a:t>1993</a:t>
            </a:r>
          </a:p>
          <a:p>
            <a:r>
              <a:rPr lang="en-NZ" dirty="0"/>
              <a:t>Lakota Declaration,</a:t>
            </a:r>
          </a:p>
          <a:p>
            <a:r>
              <a:rPr lang="en-NZ" dirty="0" err="1"/>
              <a:t>Mātaatua</a:t>
            </a:r>
            <a:r>
              <a:rPr lang="en-NZ" dirty="0"/>
              <a:t> Declaration, </a:t>
            </a:r>
            <a:r>
              <a:rPr lang="en-NZ" dirty="0" err="1"/>
              <a:t>Julayinbul</a:t>
            </a:r>
            <a:r>
              <a:rPr lang="en-NZ" dirty="0"/>
              <a:t> Statement </a:t>
            </a:r>
          </a:p>
        </p:txBody>
      </p:sp>
      <p:cxnSp>
        <p:nvCxnSpPr>
          <p:cNvPr id="25" name="Straight Connector 24">
            <a:extLst>
              <a:ext uri="{FF2B5EF4-FFF2-40B4-BE49-F238E27FC236}">
                <a16:creationId xmlns:a16="http://schemas.microsoft.com/office/drawing/2014/main" id="{0A1DBDC8-152B-F38E-E90A-909D3FB01127}"/>
              </a:ext>
            </a:extLst>
          </p:cNvPr>
          <p:cNvCxnSpPr>
            <a:cxnSpLocks/>
          </p:cNvCxnSpPr>
          <p:nvPr/>
        </p:nvCxnSpPr>
        <p:spPr>
          <a:xfrm>
            <a:off x="6423699" y="3148406"/>
            <a:ext cx="0" cy="356794"/>
          </a:xfrm>
          <a:prstGeom prst="line">
            <a:avLst/>
          </a:prstGeom>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AEDD2F04-C1A5-FA78-DBEA-7CAC1019C659}"/>
              </a:ext>
            </a:extLst>
          </p:cNvPr>
          <p:cNvSpPr txBox="1"/>
          <p:nvPr/>
        </p:nvSpPr>
        <p:spPr>
          <a:xfrm>
            <a:off x="6063998" y="3505200"/>
            <a:ext cx="1621703" cy="646331"/>
          </a:xfrm>
          <a:prstGeom prst="rect">
            <a:avLst/>
          </a:prstGeom>
          <a:noFill/>
        </p:spPr>
        <p:txBody>
          <a:bodyPr wrap="square" rtlCol="0">
            <a:spAutoFit/>
          </a:bodyPr>
          <a:lstStyle/>
          <a:p>
            <a:r>
              <a:rPr lang="en-NZ" b="1" dirty="0"/>
              <a:t>1998</a:t>
            </a:r>
          </a:p>
          <a:p>
            <a:r>
              <a:rPr lang="en-NZ" dirty="0"/>
              <a:t>OCAP®</a:t>
            </a:r>
          </a:p>
        </p:txBody>
      </p:sp>
      <p:cxnSp>
        <p:nvCxnSpPr>
          <p:cNvPr id="29" name="Straight Connector 28">
            <a:extLst>
              <a:ext uri="{FF2B5EF4-FFF2-40B4-BE49-F238E27FC236}">
                <a16:creationId xmlns:a16="http://schemas.microsoft.com/office/drawing/2014/main" id="{AF4DE8E5-4E53-5C85-0185-E3DDB0745ADC}"/>
              </a:ext>
            </a:extLst>
          </p:cNvPr>
          <p:cNvCxnSpPr>
            <a:cxnSpLocks/>
          </p:cNvCxnSpPr>
          <p:nvPr/>
        </p:nvCxnSpPr>
        <p:spPr>
          <a:xfrm>
            <a:off x="10756399" y="3139335"/>
            <a:ext cx="0" cy="118215"/>
          </a:xfrm>
          <a:prstGeom prst="line">
            <a:avLst/>
          </a:prstGeom>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4469B06C-0F26-7D6F-436A-EBD9C1B139C8}"/>
              </a:ext>
            </a:extLst>
          </p:cNvPr>
          <p:cNvSpPr txBox="1"/>
          <p:nvPr/>
        </p:nvSpPr>
        <p:spPr>
          <a:xfrm>
            <a:off x="10897455" y="1737327"/>
            <a:ext cx="1621703" cy="923330"/>
          </a:xfrm>
          <a:prstGeom prst="rect">
            <a:avLst/>
          </a:prstGeom>
          <a:noFill/>
        </p:spPr>
        <p:txBody>
          <a:bodyPr wrap="square" rtlCol="0">
            <a:spAutoFit/>
          </a:bodyPr>
          <a:lstStyle/>
          <a:p>
            <a:r>
              <a:rPr lang="en-NZ" b="1" dirty="0"/>
              <a:t>2023</a:t>
            </a:r>
          </a:p>
          <a:p>
            <a:r>
              <a:rPr lang="en-NZ" dirty="0"/>
              <a:t>Māori Data Gov Model</a:t>
            </a:r>
          </a:p>
        </p:txBody>
      </p:sp>
      <p:cxnSp>
        <p:nvCxnSpPr>
          <p:cNvPr id="34" name="Straight Connector 33">
            <a:extLst>
              <a:ext uri="{FF2B5EF4-FFF2-40B4-BE49-F238E27FC236}">
                <a16:creationId xmlns:a16="http://schemas.microsoft.com/office/drawing/2014/main" id="{63BB486B-A0FC-9B92-CC8A-F8BA9B538762}"/>
              </a:ext>
            </a:extLst>
          </p:cNvPr>
          <p:cNvCxnSpPr>
            <a:cxnSpLocks/>
          </p:cNvCxnSpPr>
          <p:nvPr/>
        </p:nvCxnSpPr>
        <p:spPr>
          <a:xfrm>
            <a:off x="2669622" y="3148406"/>
            <a:ext cx="0" cy="713589"/>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4360B15F-E006-FC7B-88FB-C2FF1B15A1F8}"/>
              </a:ext>
            </a:extLst>
          </p:cNvPr>
          <p:cNvSpPr txBox="1"/>
          <p:nvPr/>
        </p:nvSpPr>
        <p:spPr>
          <a:xfrm>
            <a:off x="2341923" y="3871239"/>
            <a:ext cx="1621703" cy="923330"/>
          </a:xfrm>
          <a:prstGeom prst="rect">
            <a:avLst/>
          </a:prstGeom>
          <a:noFill/>
        </p:spPr>
        <p:txBody>
          <a:bodyPr wrap="square" rtlCol="0">
            <a:spAutoFit/>
          </a:bodyPr>
          <a:lstStyle/>
          <a:p>
            <a:r>
              <a:rPr lang="en-NZ" b="1" dirty="0"/>
              <a:t>1980</a:t>
            </a:r>
          </a:p>
          <a:p>
            <a:r>
              <a:rPr lang="en-NZ" dirty="0"/>
              <a:t>Traditional Elders Circle</a:t>
            </a:r>
          </a:p>
        </p:txBody>
      </p:sp>
      <p:cxnSp>
        <p:nvCxnSpPr>
          <p:cNvPr id="37" name="Straight Connector 36">
            <a:extLst>
              <a:ext uri="{FF2B5EF4-FFF2-40B4-BE49-F238E27FC236}">
                <a16:creationId xmlns:a16="http://schemas.microsoft.com/office/drawing/2014/main" id="{3F9FE66E-0315-E044-96DC-E747548C90ED}"/>
              </a:ext>
            </a:extLst>
          </p:cNvPr>
          <p:cNvCxnSpPr>
            <a:cxnSpLocks/>
          </p:cNvCxnSpPr>
          <p:nvPr/>
        </p:nvCxnSpPr>
        <p:spPr>
          <a:xfrm>
            <a:off x="4457278" y="2302500"/>
            <a:ext cx="0" cy="826441"/>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1041FAC6-1550-873E-6D3D-7E415F0DF36C}"/>
              </a:ext>
            </a:extLst>
          </p:cNvPr>
          <p:cNvSpPr txBox="1"/>
          <p:nvPr/>
        </p:nvSpPr>
        <p:spPr>
          <a:xfrm>
            <a:off x="3764155" y="1393640"/>
            <a:ext cx="1388152" cy="923330"/>
          </a:xfrm>
          <a:prstGeom prst="rect">
            <a:avLst/>
          </a:prstGeom>
          <a:noFill/>
        </p:spPr>
        <p:txBody>
          <a:bodyPr wrap="square" rtlCol="0">
            <a:spAutoFit/>
          </a:bodyPr>
          <a:lstStyle/>
          <a:p>
            <a:r>
              <a:rPr lang="en-NZ" b="1" dirty="0"/>
              <a:t>1988</a:t>
            </a:r>
          </a:p>
          <a:p>
            <a:r>
              <a:rPr lang="en-NZ" dirty="0"/>
              <a:t>Declaration</a:t>
            </a:r>
          </a:p>
          <a:p>
            <a:r>
              <a:rPr lang="en-NZ" dirty="0"/>
              <a:t>of </a:t>
            </a:r>
            <a:r>
              <a:rPr lang="en-NZ" dirty="0" err="1"/>
              <a:t>Belém</a:t>
            </a:r>
            <a:endParaRPr lang="en-NZ" dirty="0"/>
          </a:p>
        </p:txBody>
      </p:sp>
      <p:cxnSp>
        <p:nvCxnSpPr>
          <p:cNvPr id="40" name="Straight Connector 39">
            <a:extLst>
              <a:ext uri="{FF2B5EF4-FFF2-40B4-BE49-F238E27FC236}">
                <a16:creationId xmlns:a16="http://schemas.microsoft.com/office/drawing/2014/main" id="{E00F6EBC-FEB0-A9C0-B1FE-7A46A19D3663}"/>
              </a:ext>
            </a:extLst>
          </p:cNvPr>
          <p:cNvCxnSpPr>
            <a:cxnSpLocks/>
          </p:cNvCxnSpPr>
          <p:nvPr/>
        </p:nvCxnSpPr>
        <p:spPr>
          <a:xfrm>
            <a:off x="5199380" y="1191521"/>
            <a:ext cx="0" cy="1959282"/>
          </a:xfrm>
          <a:prstGeom prst="line">
            <a:avLst/>
          </a:prstGeom>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99846693-E38B-7D7A-84F1-F9DB90758D3C}"/>
              </a:ext>
            </a:extLst>
          </p:cNvPr>
          <p:cNvSpPr txBox="1"/>
          <p:nvPr/>
        </p:nvSpPr>
        <p:spPr>
          <a:xfrm>
            <a:off x="4611478" y="268191"/>
            <a:ext cx="1621703" cy="923330"/>
          </a:xfrm>
          <a:prstGeom prst="rect">
            <a:avLst/>
          </a:prstGeom>
          <a:noFill/>
        </p:spPr>
        <p:txBody>
          <a:bodyPr wrap="square" rtlCol="0">
            <a:spAutoFit/>
          </a:bodyPr>
          <a:lstStyle/>
          <a:p>
            <a:r>
              <a:rPr lang="en-NZ" b="1" dirty="0"/>
              <a:t>1992</a:t>
            </a:r>
          </a:p>
          <a:p>
            <a:r>
              <a:rPr lang="en-NZ" dirty="0"/>
              <a:t>Kari-Oca Declaration</a:t>
            </a:r>
          </a:p>
        </p:txBody>
      </p:sp>
      <p:cxnSp>
        <p:nvCxnSpPr>
          <p:cNvPr id="44" name="Straight Connector 43">
            <a:extLst>
              <a:ext uri="{FF2B5EF4-FFF2-40B4-BE49-F238E27FC236}">
                <a16:creationId xmlns:a16="http://schemas.microsoft.com/office/drawing/2014/main" id="{48852432-FB8D-2BB3-C33A-33B8FC4CFCA4}"/>
              </a:ext>
            </a:extLst>
          </p:cNvPr>
          <p:cNvCxnSpPr>
            <a:cxnSpLocks/>
          </p:cNvCxnSpPr>
          <p:nvPr/>
        </p:nvCxnSpPr>
        <p:spPr>
          <a:xfrm>
            <a:off x="7264587" y="2899186"/>
            <a:ext cx="0" cy="229755"/>
          </a:xfrm>
          <a:prstGeom prst="line">
            <a:avLst/>
          </a:prstGeom>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BA3760B6-D4AA-20E7-DBFA-46C95296BC36}"/>
              </a:ext>
            </a:extLst>
          </p:cNvPr>
          <p:cNvSpPr txBox="1"/>
          <p:nvPr/>
        </p:nvSpPr>
        <p:spPr>
          <a:xfrm>
            <a:off x="6809013" y="2020431"/>
            <a:ext cx="2156324" cy="923330"/>
          </a:xfrm>
          <a:prstGeom prst="rect">
            <a:avLst/>
          </a:prstGeom>
          <a:noFill/>
        </p:spPr>
        <p:txBody>
          <a:bodyPr wrap="square" rtlCol="0">
            <a:spAutoFit/>
          </a:bodyPr>
          <a:lstStyle/>
          <a:p>
            <a:r>
              <a:rPr lang="en-NZ" b="1" dirty="0"/>
              <a:t>2002</a:t>
            </a:r>
          </a:p>
          <a:p>
            <a:r>
              <a:rPr lang="en-NZ" dirty="0"/>
              <a:t>Kimberley Declaration</a:t>
            </a:r>
          </a:p>
        </p:txBody>
      </p:sp>
      <p:cxnSp>
        <p:nvCxnSpPr>
          <p:cNvPr id="46" name="Straight Connector 45">
            <a:extLst>
              <a:ext uri="{FF2B5EF4-FFF2-40B4-BE49-F238E27FC236}">
                <a16:creationId xmlns:a16="http://schemas.microsoft.com/office/drawing/2014/main" id="{DCFA9B66-AA86-FA69-A354-76B56FD41883}"/>
              </a:ext>
            </a:extLst>
          </p:cNvPr>
          <p:cNvCxnSpPr>
            <a:cxnSpLocks/>
          </p:cNvCxnSpPr>
          <p:nvPr/>
        </p:nvCxnSpPr>
        <p:spPr>
          <a:xfrm>
            <a:off x="5758517" y="3139335"/>
            <a:ext cx="0" cy="1012196"/>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AE5682BB-064A-4FA4-E25C-3F624659B349}"/>
              </a:ext>
            </a:extLst>
          </p:cNvPr>
          <p:cNvCxnSpPr>
            <a:cxnSpLocks/>
          </p:cNvCxnSpPr>
          <p:nvPr/>
        </p:nvCxnSpPr>
        <p:spPr>
          <a:xfrm>
            <a:off x="5598946" y="2073044"/>
            <a:ext cx="0" cy="1066291"/>
          </a:xfrm>
          <a:prstGeom prst="line">
            <a:avLst/>
          </a:prstGeom>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1E28DE8F-8EED-683F-FF7D-8B035B977E9E}"/>
              </a:ext>
            </a:extLst>
          </p:cNvPr>
          <p:cNvSpPr txBox="1"/>
          <p:nvPr/>
        </p:nvSpPr>
        <p:spPr>
          <a:xfrm>
            <a:off x="5222848" y="1149714"/>
            <a:ext cx="2345667" cy="923330"/>
          </a:xfrm>
          <a:prstGeom prst="rect">
            <a:avLst/>
          </a:prstGeom>
          <a:noFill/>
        </p:spPr>
        <p:txBody>
          <a:bodyPr wrap="square" rtlCol="0">
            <a:spAutoFit/>
          </a:bodyPr>
          <a:lstStyle/>
          <a:p>
            <a:r>
              <a:rPr lang="en-NZ" b="1" dirty="0"/>
              <a:t>1994</a:t>
            </a:r>
          </a:p>
          <a:p>
            <a:r>
              <a:rPr lang="en-NZ" dirty="0"/>
              <a:t>Hopi, Apache opt-out</a:t>
            </a:r>
          </a:p>
          <a:p>
            <a:r>
              <a:rPr lang="en-NZ" dirty="0" err="1"/>
              <a:t>SCdlS</a:t>
            </a:r>
            <a:r>
              <a:rPr lang="en-NZ" dirty="0"/>
              <a:t> Statement</a:t>
            </a:r>
          </a:p>
        </p:txBody>
      </p:sp>
      <p:sp>
        <p:nvSpPr>
          <p:cNvPr id="57" name="TextBox 56">
            <a:extLst>
              <a:ext uri="{FF2B5EF4-FFF2-40B4-BE49-F238E27FC236}">
                <a16:creationId xmlns:a16="http://schemas.microsoft.com/office/drawing/2014/main" id="{0FCCD831-6D8F-77FD-3D8E-5334FE04EDAD}"/>
              </a:ext>
            </a:extLst>
          </p:cNvPr>
          <p:cNvSpPr txBox="1"/>
          <p:nvPr/>
        </p:nvSpPr>
        <p:spPr>
          <a:xfrm>
            <a:off x="5422329" y="4151531"/>
            <a:ext cx="2345667" cy="923330"/>
          </a:xfrm>
          <a:prstGeom prst="rect">
            <a:avLst/>
          </a:prstGeom>
          <a:noFill/>
        </p:spPr>
        <p:txBody>
          <a:bodyPr wrap="square" rtlCol="0">
            <a:spAutoFit/>
          </a:bodyPr>
          <a:lstStyle/>
          <a:p>
            <a:r>
              <a:rPr lang="en-NZ" b="1" dirty="0"/>
              <a:t>1995</a:t>
            </a:r>
          </a:p>
          <a:p>
            <a:r>
              <a:rPr lang="en-NZ" dirty="0" err="1"/>
              <a:t>Tambunan</a:t>
            </a:r>
            <a:r>
              <a:rPr lang="en-NZ" dirty="0"/>
              <a:t> Statement</a:t>
            </a:r>
          </a:p>
          <a:p>
            <a:r>
              <a:rPr lang="en-NZ" dirty="0"/>
              <a:t>Suva Statement</a:t>
            </a:r>
          </a:p>
        </p:txBody>
      </p:sp>
      <p:sp>
        <p:nvSpPr>
          <p:cNvPr id="10" name="TextBox 9">
            <a:extLst>
              <a:ext uri="{FF2B5EF4-FFF2-40B4-BE49-F238E27FC236}">
                <a16:creationId xmlns:a16="http://schemas.microsoft.com/office/drawing/2014/main" id="{E491CE23-EE92-43F4-DA31-E73438BCB3B1}"/>
              </a:ext>
            </a:extLst>
          </p:cNvPr>
          <p:cNvSpPr txBox="1"/>
          <p:nvPr/>
        </p:nvSpPr>
        <p:spPr>
          <a:xfrm>
            <a:off x="10727823" y="6544131"/>
            <a:ext cx="2022438" cy="276999"/>
          </a:xfrm>
          <a:prstGeom prst="rect">
            <a:avLst/>
          </a:prstGeom>
          <a:noFill/>
        </p:spPr>
        <p:txBody>
          <a:bodyPr wrap="square" rtlCol="0">
            <a:spAutoFit/>
          </a:bodyPr>
          <a:lstStyle/>
          <a:p>
            <a:r>
              <a:rPr lang="en-NZ" sz="1200" dirty="0"/>
              <a:t>Carroll et al. (2020)</a:t>
            </a:r>
          </a:p>
        </p:txBody>
      </p:sp>
    </p:spTree>
    <p:extLst>
      <p:ext uri="{BB962C8B-B14F-4D97-AF65-F5344CB8AC3E}">
        <p14:creationId xmlns:p14="http://schemas.microsoft.com/office/powerpoint/2010/main" val="1268308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46FDA-9FA9-9E73-31F0-01D2A4E1688D}"/>
              </a:ext>
            </a:extLst>
          </p:cNvPr>
          <p:cNvSpPr>
            <a:spLocks noGrp="1"/>
          </p:cNvSpPr>
          <p:nvPr>
            <p:ph type="title"/>
          </p:nvPr>
        </p:nvSpPr>
        <p:spPr/>
        <p:txBody>
          <a:bodyPr/>
          <a:lstStyle/>
          <a:p>
            <a:r>
              <a:rPr lang="en-NZ" dirty="0"/>
              <a:t>Why CARE?</a:t>
            </a:r>
          </a:p>
        </p:txBody>
      </p:sp>
      <p:sp>
        <p:nvSpPr>
          <p:cNvPr id="3" name="Content Placeholder 2">
            <a:extLst>
              <a:ext uri="{FF2B5EF4-FFF2-40B4-BE49-F238E27FC236}">
                <a16:creationId xmlns:a16="http://schemas.microsoft.com/office/drawing/2014/main" id="{5FCED5EE-5BF9-178D-79CB-28C5A367D9C7}"/>
              </a:ext>
            </a:extLst>
          </p:cNvPr>
          <p:cNvSpPr>
            <a:spLocks noGrp="1"/>
          </p:cNvSpPr>
          <p:nvPr>
            <p:ph idx="1"/>
          </p:nvPr>
        </p:nvSpPr>
        <p:spPr>
          <a:xfrm>
            <a:off x="511885" y="1836382"/>
            <a:ext cx="5584115" cy="4351338"/>
          </a:xfrm>
        </p:spPr>
        <p:txBody>
          <a:bodyPr>
            <a:normAutofit/>
          </a:bodyPr>
          <a:lstStyle/>
          <a:p>
            <a:r>
              <a:rPr lang="en-NZ" dirty="0"/>
              <a:t>Over 370 million Indigenous persons </a:t>
            </a:r>
            <a:r>
              <a:rPr lang="en-NZ" sz="2000" dirty="0"/>
              <a:t>living 5000 cultures, in 90 countries</a:t>
            </a:r>
            <a:endParaRPr lang="en-NZ" dirty="0"/>
          </a:p>
          <a:p>
            <a:r>
              <a:rPr lang="en-NZ" dirty="0"/>
              <a:t>Data inequities, data exploitation</a:t>
            </a:r>
          </a:p>
          <a:p>
            <a:r>
              <a:rPr lang="en-US" dirty="0" err="1"/>
              <a:t>Epistemicide</a:t>
            </a:r>
            <a:r>
              <a:rPr lang="en-US" dirty="0"/>
              <a:t> </a:t>
            </a:r>
            <a:r>
              <a:rPr lang="en-US" sz="2000" dirty="0"/>
              <a:t>(suppression and co-optation of Indigenous knowledges and data systems)</a:t>
            </a:r>
            <a:endParaRPr lang="en-US" sz="3200" dirty="0"/>
          </a:p>
          <a:p>
            <a:r>
              <a:rPr lang="en-NZ" dirty="0"/>
              <a:t>Decolonisation</a:t>
            </a:r>
          </a:p>
          <a:p>
            <a:r>
              <a:rPr lang="en-NZ" dirty="0"/>
              <a:t>Plural knowledges</a:t>
            </a:r>
          </a:p>
        </p:txBody>
      </p:sp>
      <p:pic>
        <p:nvPicPr>
          <p:cNvPr id="5" name="Picture 4">
            <a:extLst>
              <a:ext uri="{FF2B5EF4-FFF2-40B4-BE49-F238E27FC236}">
                <a16:creationId xmlns:a16="http://schemas.microsoft.com/office/drawing/2014/main" id="{E1D3C07E-C022-C927-89FA-051AF27870F3}"/>
              </a:ext>
            </a:extLst>
          </p:cNvPr>
          <p:cNvPicPr>
            <a:picLocks noChangeAspect="1"/>
          </p:cNvPicPr>
          <p:nvPr/>
        </p:nvPicPr>
        <p:blipFill>
          <a:blip r:embed="rId2"/>
          <a:stretch>
            <a:fillRect/>
          </a:stretch>
        </p:blipFill>
        <p:spPr>
          <a:xfrm>
            <a:off x="6422315" y="2341397"/>
            <a:ext cx="5769685" cy="4516603"/>
          </a:xfrm>
          <a:prstGeom prst="rect">
            <a:avLst/>
          </a:prstGeom>
        </p:spPr>
      </p:pic>
      <p:sp>
        <p:nvSpPr>
          <p:cNvPr id="6" name="TextBox 5">
            <a:extLst>
              <a:ext uri="{FF2B5EF4-FFF2-40B4-BE49-F238E27FC236}">
                <a16:creationId xmlns:a16="http://schemas.microsoft.com/office/drawing/2014/main" id="{779380F5-EAC9-39FB-C235-83B93DC350E6}"/>
              </a:ext>
            </a:extLst>
          </p:cNvPr>
          <p:cNvSpPr txBox="1"/>
          <p:nvPr/>
        </p:nvSpPr>
        <p:spPr>
          <a:xfrm>
            <a:off x="10406675" y="2341397"/>
            <a:ext cx="2022438" cy="276999"/>
          </a:xfrm>
          <a:prstGeom prst="rect">
            <a:avLst/>
          </a:prstGeom>
          <a:noFill/>
        </p:spPr>
        <p:txBody>
          <a:bodyPr wrap="square" rtlCol="0">
            <a:spAutoFit/>
          </a:bodyPr>
          <a:lstStyle/>
          <a:p>
            <a:r>
              <a:rPr lang="en-NZ" sz="1200" dirty="0"/>
              <a:t>Te </a:t>
            </a:r>
            <a:r>
              <a:rPr lang="en-NZ" sz="1200" dirty="0" err="1"/>
              <a:t>Kāhui</a:t>
            </a:r>
            <a:r>
              <a:rPr lang="en-NZ" sz="1200" dirty="0"/>
              <a:t> </a:t>
            </a:r>
            <a:r>
              <a:rPr lang="en-NZ" sz="1200" dirty="0" err="1"/>
              <a:t>Raraunga</a:t>
            </a:r>
            <a:r>
              <a:rPr lang="en-NZ" sz="1200" dirty="0"/>
              <a:t> (2021)</a:t>
            </a:r>
          </a:p>
        </p:txBody>
      </p:sp>
    </p:spTree>
    <p:extLst>
      <p:ext uri="{BB962C8B-B14F-4D97-AF65-F5344CB8AC3E}">
        <p14:creationId xmlns:p14="http://schemas.microsoft.com/office/powerpoint/2010/main" val="585263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E1AE4-6B54-49CA-6C2B-56A9C1E9638D}"/>
              </a:ext>
            </a:extLst>
          </p:cNvPr>
          <p:cNvSpPr>
            <a:spLocks noGrp="1"/>
          </p:cNvSpPr>
          <p:nvPr>
            <p:ph type="title"/>
          </p:nvPr>
        </p:nvSpPr>
        <p:spPr/>
        <p:txBody>
          <a:bodyPr/>
          <a:lstStyle/>
          <a:p>
            <a:r>
              <a:rPr lang="en-US" dirty="0"/>
              <a:t>Real-World Example</a:t>
            </a:r>
          </a:p>
        </p:txBody>
      </p:sp>
      <p:sp>
        <p:nvSpPr>
          <p:cNvPr id="3" name="Content Placeholder 2">
            <a:extLst>
              <a:ext uri="{FF2B5EF4-FFF2-40B4-BE49-F238E27FC236}">
                <a16:creationId xmlns:a16="http://schemas.microsoft.com/office/drawing/2014/main" id="{B6FD4BCF-949F-67E2-0C77-0DEE309166BA}"/>
              </a:ext>
            </a:extLst>
          </p:cNvPr>
          <p:cNvSpPr>
            <a:spLocks noGrp="1"/>
          </p:cNvSpPr>
          <p:nvPr>
            <p:ph idx="1"/>
          </p:nvPr>
        </p:nvSpPr>
        <p:spPr/>
        <p:txBody>
          <a:bodyPr vert="horz" lIns="91440" tIns="45720" rIns="91440" bIns="45720" rtlCol="0" anchor="t">
            <a:normAutofit/>
          </a:bodyPr>
          <a:lstStyle/>
          <a:p>
            <a:r>
              <a:rPr lang="en-US" dirty="0"/>
              <a:t>Iwi-led, science-supported project on </a:t>
            </a:r>
            <a:r>
              <a:rPr lang="en-US"/>
              <a:t>landscape change</a:t>
            </a:r>
          </a:p>
          <a:p>
            <a:r>
              <a:rPr lang="en-US" dirty="0"/>
              <a:t>Holistic, locally based framework and </a:t>
            </a:r>
            <a:r>
              <a:rPr lang="en-US" dirty="0" err="1"/>
              <a:t>waiata</a:t>
            </a:r>
            <a:r>
              <a:rPr lang="en-US" dirty="0"/>
              <a:t> (songs) developed</a:t>
            </a:r>
          </a:p>
          <a:p>
            <a:r>
              <a:rPr lang="en-US" dirty="0"/>
              <a:t>QGIS chosen to share knowledges and data</a:t>
            </a:r>
          </a:p>
        </p:txBody>
      </p:sp>
      <p:pic>
        <p:nvPicPr>
          <p:cNvPr id="8" name="Picture 7" descr="A group of people standing on a grassy area&#10;&#10;AI-generated content may be incorrect.">
            <a:extLst>
              <a:ext uri="{FF2B5EF4-FFF2-40B4-BE49-F238E27FC236}">
                <a16:creationId xmlns:a16="http://schemas.microsoft.com/office/drawing/2014/main" id="{7616D3A8-E1B6-4BC4-227E-01052465C1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66048"/>
            <a:ext cx="4389269" cy="3291952"/>
          </a:xfrm>
          <a:prstGeom prst="rect">
            <a:avLst/>
          </a:prstGeom>
        </p:spPr>
      </p:pic>
      <p:pic>
        <p:nvPicPr>
          <p:cNvPr id="1026" name="Picture 2">
            <a:extLst>
              <a:ext uri="{FF2B5EF4-FFF2-40B4-BE49-F238E27FC236}">
                <a16:creationId xmlns:a16="http://schemas.microsoft.com/office/drawing/2014/main" id="{C2681992-E0BA-CD1A-687E-7301E330DB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6712" y="3566048"/>
            <a:ext cx="3815288" cy="32986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green and orange pencil in a circle&#10;&#10;AI-generated content may be incorrect.">
            <a:extLst>
              <a:ext uri="{FF2B5EF4-FFF2-40B4-BE49-F238E27FC236}">
                <a16:creationId xmlns:a16="http://schemas.microsoft.com/office/drawing/2014/main" id="{5586CFF2-271C-BD95-3FC7-E29A6929F7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81892" y="6048947"/>
            <a:ext cx="786384" cy="786384"/>
          </a:xfrm>
          <a:prstGeom prst="rect">
            <a:avLst/>
          </a:prstGeom>
        </p:spPr>
      </p:pic>
      <p:pic>
        <p:nvPicPr>
          <p:cNvPr id="6" name="Picture 5" descr="A group of people sitting in chairs in a room&#10;&#10;AI-generated content may be incorrect.">
            <a:extLst>
              <a:ext uri="{FF2B5EF4-FFF2-40B4-BE49-F238E27FC236}">
                <a16:creationId xmlns:a16="http://schemas.microsoft.com/office/drawing/2014/main" id="{2A092C10-AA9E-F53F-7FAE-020A7B5E4F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7443" y="3566048"/>
            <a:ext cx="4389269" cy="3291952"/>
          </a:xfrm>
          <a:prstGeom prst="rect">
            <a:avLst/>
          </a:prstGeom>
        </p:spPr>
      </p:pic>
      <p:cxnSp>
        <p:nvCxnSpPr>
          <p:cNvPr id="12" name="Straight Connector 11">
            <a:extLst>
              <a:ext uri="{FF2B5EF4-FFF2-40B4-BE49-F238E27FC236}">
                <a16:creationId xmlns:a16="http://schemas.microsoft.com/office/drawing/2014/main" id="{47F40D45-F81D-8992-513F-E9CAC568E7EC}"/>
              </a:ext>
            </a:extLst>
          </p:cNvPr>
          <p:cNvCxnSpPr/>
          <p:nvPr/>
        </p:nvCxnSpPr>
        <p:spPr>
          <a:xfrm>
            <a:off x="3987443" y="3559366"/>
            <a:ext cx="0" cy="3305316"/>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6270274-F812-7DD0-C1C1-4FC713479115}"/>
              </a:ext>
            </a:extLst>
          </p:cNvPr>
          <p:cNvCxnSpPr/>
          <p:nvPr/>
        </p:nvCxnSpPr>
        <p:spPr>
          <a:xfrm>
            <a:off x="8376712" y="3559366"/>
            <a:ext cx="0" cy="3305316"/>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3099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21B57-0C1B-9379-B7DF-7FE293F657B6}"/>
              </a:ext>
            </a:extLst>
          </p:cNvPr>
          <p:cNvSpPr>
            <a:spLocks noGrp="1"/>
          </p:cNvSpPr>
          <p:nvPr>
            <p:ph type="title"/>
          </p:nvPr>
        </p:nvSpPr>
        <p:spPr>
          <a:xfrm>
            <a:off x="262359" y="191254"/>
            <a:ext cx="11165711" cy="956016"/>
          </a:xfrm>
        </p:spPr>
        <p:txBody>
          <a:bodyPr>
            <a:normAutofit/>
          </a:bodyPr>
          <a:lstStyle/>
          <a:p>
            <a:r>
              <a:rPr lang="en-US" dirty="0">
                <a:cs typeface="Arial"/>
              </a:rPr>
              <a:t>Open Discussion</a:t>
            </a:r>
            <a:endParaRPr lang="en-US" b="0" dirty="0">
              <a:cs typeface="Arial"/>
            </a:endParaRPr>
          </a:p>
        </p:txBody>
      </p:sp>
      <p:sp>
        <p:nvSpPr>
          <p:cNvPr id="3" name="Content Placeholder 2">
            <a:extLst>
              <a:ext uri="{FF2B5EF4-FFF2-40B4-BE49-F238E27FC236}">
                <a16:creationId xmlns:a16="http://schemas.microsoft.com/office/drawing/2014/main" id="{865EC1ED-9DC2-ED8F-7C12-EC18A5E750CC}"/>
              </a:ext>
            </a:extLst>
          </p:cNvPr>
          <p:cNvSpPr>
            <a:spLocks noGrp="1"/>
          </p:cNvSpPr>
          <p:nvPr>
            <p:ph idx="1"/>
          </p:nvPr>
        </p:nvSpPr>
        <p:spPr>
          <a:xfrm>
            <a:off x="260076" y="1330981"/>
            <a:ext cx="11671848" cy="4991992"/>
          </a:xfrm>
        </p:spPr>
        <p:txBody>
          <a:bodyPr>
            <a:normAutofit/>
          </a:bodyPr>
          <a:lstStyle/>
          <a:p>
            <a:r>
              <a:rPr lang="en-US" sz="2000" b="0" dirty="0">
                <a:ea typeface="+mn-lt"/>
                <a:cs typeface="+mn-lt"/>
              </a:rPr>
              <a:t>Have you shared your research results with local communities?</a:t>
            </a:r>
          </a:p>
          <a:p>
            <a:r>
              <a:rPr lang="en-US" sz="2000" b="0" dirty="0">
                <a:ea typeface="+mn-lt"/>
                <a:cs typeface="+mn-lt"/>
              </a:rPr>
              <a:t>How do your experiences relate to Indigenous data/knowledges?</a:t>
            </a:r>
          </a:p>
          <a:p>
            <a:r>
              <a:rPr lang="en-US" sz="2000" b="0" dirty="0">
                <a:ea typeface="+mn-lt"/>
                <a:cs typeface="+mn-lt"/>
              </a:rPr>
              <a:t>What can we do to advocate for Indigenous data sovereignty and governance?</a:t>
            </a:r>
          </a:p>
          <a:p>
            <a:r>
              <a:rPr lang="en-US" sz="2000" b="0" dirty="0">
                <a:ea typeface="+mn-lt"/>
                <a:cs typeface="+mn-lt"/>
              </a:rPr>
              <a:t>What is the capability of your </a:t>
            </a:r>
            <a:r>
              <a:rPr lang="en-US" sz="2000" b="0" dirty="0" err="1">
                <a:ea typeface="+mn-lt"/>
                <a:cs typeface="+mn-lt"/>
              </a:rPr>
              <a:t>organisation</a:t>
            </a:r>
            <a:r>
              <a:rPr lang="en-US" sz="2000" b="0" dirty="0">
                <a:ea typeface="+mn-lt"/>
                <a:cs typeface="+mn-lt"/>
              </a:rPr>
              <a:t> to govern, manage, use and interpret Indigenous data in culturally safe ways?</a:t>
            </a:r>
            <a:endParaRPr lang="en-US" sz="2000" dirty="0"/>
          </a:p>
          <a:p>
            <a:r>
              <a:rPr lang="en-US" sz="2000" b="0" dirty="0">
                <a:ea typeface="+mn-lt"/>
                <a:cs typeface="+mn-lt"/>
              </a:rPr>
              <a:t>What </a:t>
            </a:r>
            <a:r>
              <a:rPr lang="en-US" sz="2000" dirty="0">
                <a:ea typeface="+mn-lt"/>
                <a:cs typeface="+mn-lt"/>
              </a:rPr>
              <a:t>roles and responsibilities</a:t>
            </a:r>
            <a:r>
              <a:rPr lang="en-US" sz="2000" b="0" dirty="0">
                <a:ea typeface="+mn-lt"/>
                <a:cs typeface="+mn-lt"/>
              </a:rPr>
              <a:t> are needed to ensure culturally safe data practices?</a:t>
            </a:r>
            <a:endParaRPr lang="en-US" sz="2000" dirty="0"/>
          </a:p>
        </p:txBody>
      </p:sp>
      <p:sp>
        <p:nvSpPr>
          <p:cNvPr id="5" name="TextBox 4">
            <a:extLst>
              <a:ext uri="{FF2B5EF4-FFF2-40B4-BE49-F238E27FC236}">
                <a16:creationId xmlns:a16="http://schemas.microsoft.com/office/drawing/2014/main" id="{E19FE109-1359-DFE4-B854-7175E06FC49E}"/>
              </a:ext>
            </a:extLst>
          </p:cNvPr>
          <p:cNvSpPr txBox="1"/>
          <p:nvPr/>
        </p:nvSpPr>
        <p:spPr>
          <a:xfrm>
            <a:off x="334232" y="6322973"/>
            <a:ext cx="11523535" cy="461665"/>
          </a:xfrm>
          <a:prstGeom prst="rect">
            <a:avLst/>
          </a:prstGeom>
          <a:noFill/>
        </p:spPr>
        <p:txBody>
          <a:bodyPr wrap="square" lIns="91440" tIns="45720" rIns="91440" bIns="45720" rtlCol="0" anchor="t">
            <a:spAutoFit/>
          </a:bodyPr>
          <a:lstStyle/>
          <a:p>
            <a:r>
              <a:rPr lang="en-NZ" sz="1200" i="1" dirty="0">
                <a:latin typeface="Arial"/>
                <a:cs typeface="Arial"/>
              </a:rPr>
              <a:t>Adapted from: </a:t>
            </a:r>
            <a:endParaRPr lang="en-NZ" i="1" dirty="0"/>
          </a:p>
          <a:p>
            <a:r>
              <a:rPr lang="en-NZ" sz="1200" i="1" dirty="0" err="1">
                <a:latin typeface="Arial"/>
                <a:cs typeface="Arial"/>
              </a:rPr>
              <a:t>Kukutai</a:t>
            </a:r>
            <a:r>
              <a:rPr lang="en-NZ" sz="1200" i="1" dirty="0">
                <a:latin typeface="Arial"/>
                <a:cs typeface="Arial"/>
              </a:rPr>
              <a:t>, T., Campbell-</a:t>
            </a:r>
            <a:r>
              <a:rPr lang="en-NZ" sz="1200" i="1" dirty="0" err="1">
                <a:latin typeface="Arial"/>
                <a:cs typeface="Arial"/>
              </a:rPr>
              <a:t>Kamariera</a:t>
            </a:r>
            <a:r>
              <a:rPr lang="en-NZ" sz="1200" i="1" dirty="0">
                <a:latin typeface="Arial"/>
                <a:cs typeface="Arial"/>
              </a:rPr>
              <a:t>, K., Mead, A., </a:t>
            </a:r>
            <a:r>
              <a:rPr lang="en-NZ" sz="1200" i="1" dirty="0" err="1">
                <a:latin typeface="Arial"/>
                <a:cs typeface="Arial"/>
              </a:rPr>
              <a:t>Mikaere</a:t>
            </a:r>
            <a:r>
              <a:rPr lang="en-NZ" sz="1200" i="1" dirty="0">
                <a:latin typeface="Arial"/>
                <a:cs typeface="Arial"/>
              </a:rPr>
              <a:t>, K., Moses, C., Whitehead, J. &amp; Cormack, D. (2023). Māori data governance model. Te </a:t>
            </a:r>
            <a:r>
              <a:rPr lang="en-NZ" sz="1200" i="1" dirty="0" err="1">
                <a:latin typeface="Arial"/>
                <a:cs typeface="Arial"/>
              </a:rPr>
              <a:t>Kāhui</a:t>
            </a:r>
            <a:r>
              <a:rPr lang="en-NZ" sz="1200" i="1" dirty="0">
                <a:latin typeface="Arial"/>
                <a:cs typeface="Arial"/>
              </a:rPr>
              <a:t> </a:t>
            </a:r>
            <a:r>
              <a:rPr lang="en-NZ" sz="1200" i="1" dirty="0" err="1">
                <a:latin typeface="Arial"/>
                <a:cs typeface="Arial"/>
              </a:rPr>
              <a:t>Raraunga</a:t>
            </a:r>
            <a:r>
              <a:rPr lang="en-NZ" sz="1200" i="1" dirty="0">
                <a:latin typeface="Arial"/>
                <a:cs typeface="Arial"/>
              </a:rPr>
              <a:t>.</a:t>
            </a:r>
            <a:endParaRPr lang="en-NZ" i="1" dirty="0"/>
          </a:p>
        </p:txBody>
      </p:sp>
    </p:spTree>
    <p:extLst>
      <p:ext uri="{BB962C8B-B14F-4D97-AF65-F5344CB8AC3E}">
        <p14:creationId xmlns:p14="http://schemas.microsoft.com/office/powerpoint/2010/main" val="1204580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21B57-0C1B-9379-B7DF-7FE293F657B6}"/>
              </a:ext>
            </a:extLst>
          </p:cNvPr>
          <p:cNvSpPr>
            <a:spLocks noGrp="1"/>
          </p:cNvSpPr>
          <p:nvPr>
            <p:ph type="title"/>
          </p:nvPr>
        </p:nvSpPr>
        <p:spPr>
          <a:xfrm>
            <a:off x="262359" y="191254"/>
            <a:ext cx="11165711" cy="956016"/>
          </a:xfrm>
        </p:spPr>
        <p:txBody>
          <a:bodyPr>
            <a:normAutofit/>
          </a:bodyPr>
          <a:lstStyle/>
          <a:p>
            <a:r>
              <a:rPr lang="en-US" dirty="0">
                <a:cs typeface="Arial"/>
              </a:rPr>
              <a:t>Open Discussion</a:t>
            </a:r>
            <a:endParaRPr lang="en-US" b="0" dirty="0">
              <a:cs typeface="Arial"/>
            </a:endParaRPr>
          </a:p>
        </p:txBody>
      </p:sp>
      <p:sp>
        <p:nvSpPr>
          <p:cNvPr id="3" name="Content Placeholder 2">
            <a:extLst>
              <a:ext uri="{FF2B5EF4-FFF2-40B4-BE49-F238E27FC236}">
                <a16:creationId xmlns:a16="http://schemas.microsoft.com/office/drawing/2014/main" id="{865EC1ED-9DC2-ED8F-7C12-EC18A5E750CC}"/>
              </a:ext>
            </a:extLst>
          </p:cNvPr>
          <p:cNvSpPr>
            <a:spLocks noGrp="1"/>
          </p:cNvSpPr>
          <p:nvPr>
            <p:ph idx="1"/>
          </p:nvPr>
        </p:nvSpPr>
        <p:spPr>
          <a:xfrm>
            <a:off x="260076" y="1330981"/>
            <a:ext cx="11671848" cy="4991992"/>
          </a:xfrm>
        </p:spPr>
        <p:txBody>
          <a:bodyPr>
            <a:normAutofit/>
          </a:bodyPr>
          <a:lstStyle/>
          <a:p>
            <a:r>
              <a:rPr lang="en-US" sz="2000" b="0" dirty="0">
                <a:ea typeface="+mn-lt"/>
                <a:cs typeface="+mn-lt"/>
              </a:rPr>
              <a:t>Does your </a:t>
            </a:r>
            <a:r>
              <a:rPr lang="en-US" sz="2000" b="0" dirty="0" err="1">
                <a:ea typeface="+mn-lt"/>
                <a:cs typeface="+mn-lt"/>
              </a:rPr>
              <a:t>organisation’s</a:t>
            </a:r>
            <a:r>
              <a:rPr lang="en-US" sz="2000" b="0" dirty="0">
                <a:ea typeface="+mn-lt"/>
                <a:cs typeface="+mn-lt"/>
              </a:rPr>
              <a:t> data infrastructure meet Indigenous peoples needs and priorities?</a:t>
            </a:r>
            <a:endParaRPr lang="en-US" sz="2000" dirty="0"/>
          </a:p>
          <a:p>
            <a:r>
              <a:rPr lang="en-US" sz="2000" b="0" dirty="0">
                <a:ea typeface="+mn-lt"/>
                <a:cs typeface="+mn-lt"/>
              </a:rPr>
              <a:t>Does your </a:t>
            </a:r>
            <a:r>
              <a:rPr lang="en-US" sz="2000" b="0" dirty="0" err="1">
                <a:ea typeface="+mn-lt"/>
                <a:cs typeface="+mn-lt"/>
              </a:rPr>
              <a:t>organisation’s</a:t>
            </a:r>
            <a:r>
              <a:rPr lang="en-US" sz="2000" b="0" dirty="0">
                <a:ea typeface="+mn-lt"/>
                <a:cs typeface="+mn-lt"/>
              </a:rPr>
              <a:t> approach to data collection strengthen </a:t>
            </a:r>
            <a:r>
              <a:rPr lang="en-US" sz="2000" dirty="0">
                <a:ea typeface="+mn-lt"/>
                <a:cs typeface="+mn-lt"/>
              </a:rPr>
              <a:t>relationships </a:t>
            </a:r>
            <a:r>
              <a:rPr lang="en-US" sz="2000" b="0" dirty="0">
                <a:ea typeface="+mn-lt"/>
                <a:cs typeface="+mn-lt"/>
              </a:rPr>
              <a:t>with Indigenous collectives? Do we collect the data that these collectives need to address their priorities?</a:t>
            </a:r>
            <a:endParaRPr lang="en-US" sz="2000" dirty="0"/>
          </a:p>
          <a:p>
            <a:r>
              <a:rPr lang="en-US" sz="2000" b="0" dirty="0">
                <a:ea typeface="+mn-lt"/>
                <a:cs typeface="+mn-lt"/>
              </a:rPr>
              <a:t>What does your </a:t>
            </a:r>
            <a:r>
              <a:rPr lang="en-US" sz="2000" b="0" dirty="0" err="1">
                <a:ea typeface="+mn-lt"/>
                <a:cs typeface="+mn-lt"/>
              </a:rPr>
              <a:t>organisation</a:t>
            </a:r>
            <a:r>
              <a:rPr lang="en-US" sz="2000" b="0" dirty="0">
                <a:ea typeface="+mn-lt"/>
                <a:cs typeface="+mn-lt"/>
              </a:rPr>
              <a:t> do to support Indigenous </a:t>
            </a:r>
            <a:r>
              <a:rPr lang="en-US" sz="2000" dirty="0">
                <a:ea typeface="+mn-lt"/>
                <a:cs typeface="+mn-lt"/>
              </a:rPr>
              <a:t>access </a:t>
            </a:r>
            <a:r>
              <a:rPr lang="en-US" sz="2000" b="0" dirty="0">
                <a:ea typeface="+mn-lt"/>
                <a:cs typeface="+mn-lt"/>
              </a:rPr>
              <a:t>to Indigenous data?</a:t>
            </a:r>
            <a:endParaRPr lang="en-US" sz="2000" b="0" dirty="0">
              <a:cs typeface="Arial"/>
            </a:endParaRPr>
          </a:p>
          <a:p>
            <a:r>
              <a:rPr lang="en-US" sz="2000" dirty="0">
                <a:ea typeface="+mn-lt"/>
                <a:cs typeface="+mn-lt"/>
              </a:rPr>
              <a:t>What does your </a:t>
            </a:r>
            <a:r>
              <a:rPr lang="en-US" sz="2000" dirty="0" err="1">
                <a:ea typeface="+mn-lt"/>
                <a:cs typeface="+mn-lt"/>
              </a:rPr>
              <a:t>organisation</a:t>
            </a:r>
            <a:r>
              <a:rPr lang="en-US" sz="2000" dirty="0">
                <a:ea typeface="+mn-lt"/>
                <a:cs typeface="+mn-lt"/>
              </a:rPr>
              <a:t> do to ensure that Indigenous data actually benefits Indigenous peoples?</a:t>
            </a:r>
            <a:endParaRPr lang="en-US" sz="2000" dirty="0"/>
          </a:p>
          <a:p>
            <a:r>
              <a:rPr lang="en-US" sz="2000" b="0" dirty="0">
                <a:ea typeface="+mn-lt"/>
                <a:cs typeface="+mn-lt"/>
              </a:rPr>
              <a:t>What Indigenous data does your </a:t>
            </a:r>
            <a:r>
              <a:rPr lang="en-US" sz="2000" b="0" dirty="0" err="1">
                <a:ea typeface="+mn-lt"/>
                <a:cs typeface="+mn-lt"/>
              </a:rPr>
              <a:t>organisation</a:t>
            </a:r>
            <a:r>
              <a:rPr lang="en-US" sz="2000" b="0" dirty="0">
                <a:ea typeface="+mn-lt"/>
                <a:cs typeface="+mn-lt"/>
              </a:rPr>
              <a:t> hold that should be returned to appropriate </a:t>
            </a:r>
            <a:r>
              <a:rPr lang="en-US" sz="2000" dirty="0">
                <a:ea typeface="+mn-lt"/>
                <a:cs typeface="+mn-lt"/>
              </a:rPr>
              <a:t>Indigenous</a:t>
            </a:r>
            <a:r>
              <a:rPr lang="en-US" sz="2000" b="0" dirty="0">
                <a:ea typeface="+mn-lt"/>
                <a:cs typeface="+mn-lt"/>
              </a:rPr>
              <a:t> collectives? </a:t>
            </a:r>
            <a:r>
              <a:rPr lang="en-US" sz="2000" dirty="0">
                <a:ea typeface="+mn-lt"/>
                <a:cs typeface="+mn-lt"/>
              </a:rPr>
              <a:t>What is your process for repatriating Indigenous data?</a:t>
            </a:r>
            <a:endParaRPr lang="en-US" sz="2000" dirty="0"/>
          </a:p>
          <a:p>
            <a:r>
              <a:rPr lang="en-US" sz="2000" b="0" dirty="0">
                <a:ea typeface="+mn-lt"/>
                <a:cs typeface="+mn-lt"/>
              </a:rPr>
              <a:t>Do you have free, informed and prior </a:t>
            </a:r>
            <a:r>
              <a:rPr lang="en-US" sz="2000" dirty="0">
                <a:ea typeface="+mn-lt"/>
                <a:cs typeface="+mn-lt"/>
              </a:rPr>
              <a:t>consent </a:t>
            </a:r>
            <a:r>
              <a:rPr lang="en-US" sz="2000" b="0" dirty="0">
                <a:ea typeface="+mn-lt"/>
                <a:cs typeface="+mn-lt"/>
              </a:rPr>
              <a:t>for particular data use? What actions can we take to develop negotiated and ongoing consent throughout the use and reuse of data?</a:t>
            </a:r>
            <a:endParaRPr lang="en-US" sz="2000" dirty="0"/>
          </a:p>
          <a:p>
            <a:r>
              <a:rPr lang="en-US" sz="2000" b="0" dirty="0">
                <a:ea typeface="+mn-lt"/>
                <a:cs typeface="+mn-lt"/>
              </a:rPr>
              <a:t>What processes do we have as </a:t>
            </a:r>
            <a:r>
              <a:rPr lang="en-US" sz="2000" b="0" dirty="0" err="1">
                <a:ea typeface="+mn-lt"/>
                <a:cs typeface="+mn-lt"/>
              </a:rPr>
              <a:t>organisations</a:t>
            </a:r>
            <a:r>
              <a:rPr lang="en-US" sz="2000" b="0" dirty="0">
                <a:ea typeface="+mn-lt"/>
                <a:cs typeface="+mn-lt"/>
              </a:rPr>
              <a:t> for restoring balance with Indigenous peoples in situations where data harm occurs, </a:t>
            </a:r>
            <a:r>
              <a:rPr lang="en-US" sz="2000" dirty="0">
                <a:ea typeface="+mn-lt"/>
                <a:cs typeface="+mn-lt"/>
              </a:rPr>
              <a:t>Indigenous</a:t>
            </a:r>
            <a:r>
              <a:rPr lang="en-US" sz="2000" b="0" dirty="0">
                <a:ea typeface="+mn-lt"/>
                <a:cs typeface="+mn-lt"/>
              </a:rPr>
              <a:t> data is misused, or any other aspects are breached?</a:t>
            </a:r>
            <a:endParaRPr lang="en-US" sz="2000" dirty="0"/>
          </a:p>
        </p:txBody>
      </p:sp>
      <p:sp>
        <p:nvSpPr>
          <p:cNvPr id="5" name="TextBox 4">
            <a:extLst>
              <a:ext uri="{FF2B5EF4-FFF2-40B4-BE49-F238E27FC236}">
                <a16:creationId xmlns:a16="http://schemas.microsoft.com/office/drawing/2014/main" id="{E19FE109-1359-DFE4-B854-7175E06FC49E}"/>
              </a:ext>
            </a:extLst>
          </p:cNvPr>
          <p:cNvSpPr txBox="1"/>
          <p:nvPr/>
        </p:nvSpPr>
        <p:spPr>
          <a:xfrm>
            <a:off x="334232" y="6322973"/>
            <a:ext cx="11523535" cy="461665"/>
          </a:xfrm>
          <a:prstGeom prst="rect">
            <a:avLst/>
          </a:prstGeom>
          <a:noFill/>
        </p:spPr>
        <p:txBody>
          <a:bodyPr wrap="square" lIns="91440" tIns="45720" rIns="91440" bIns="45720" rtlCol="0" anchor="t">
            <a:spAutoFit/>
          </a:bodyPr>
          <a:lstStyle/>
          <a:p>
            <a:r>
              <a:rPr lang="en-NZ" sz="1200" i="1" dirty="0">
                <a:latin typeface="Arial"/>
                <a:cs typeface="Arial"/>
              </a:rPr>
              <a:t>Adapted from: </a:t>
            </a:r>
            <a:endParaRPr lang="en-NZ" i="1" dirty="0"/>
          </a:p>
          <a:p>
            <a:r>
              <a:rPr lang="en-NZ" sz="1200" i="1" dirty="0" err="1">
                <a:latin typeface="Arial"/>
                <a:cs typeface="Arial"/>
              </a:rPr>
              <a:t>Kukutai</a:t>
            </a:r>
            <a:r>
              <a:rPr lang="en-NZ" sz="1200" i="1" dirty="0">
                <a:latin typeface="Arial"/>
                <a:cs typeface="Arial"/>
              </a:rPr>
              <a:t>, T., Campbell-</a:t>
            </a:r>
            <a:r>
              <a:rPr lang="en-NZ" sz="1200" i="1" dirty="0" err="1">
                <a:latin typeface="Arial"/>
                <a:cs typeface="Arial"/>
              </a:rPr>
              <a:t>Kamariera</a:t>
            </a:r>
            <a:r>
              <a:rPr lang="en-NZ" sz="1200" i="1" dirty="0">
                <a:latin typeface="Arial"/>
                <a:cs typeface="Arial"/>
              </a:rPr>
              <a:t>, K., Mead, A., </a:t>
            </a:r>
            <a:r>
              <a:rPr lang="en-NZ" sz="1200" i="1" dirty="0" err="1">
                <a:latin typeface="Arial"/>
                <a:cs typeface="Arial"/>
              </a:rPr>
              <a:t>Mikaere</a:t>
            </a:r>
            <a:r>
              <a:rPr lang="en-NZ" sz="1200" i="1" dirty="0">
                <a:latin typeface="Arial"/>
                <a:cs typeface="Arial"/>
              </a:rPr>
              <a:t>, K., Moses, C., Whitehead, J. &amp; Cormack, D. (2023). Māori data governance model. Te </a:t>
            </a:r>
            <a:r>
              <a:rPr lang="en-NZ" sz="1200" i="1" dirty="0" err="1">
                <a:latin typeface="Arial"/>
                <a:cs typeface="Arial"/>
              </a:rPr>
              <a:t>Kāhui</a:t>
            </a:r>
            <a:r>
              <a:rPr lang="en-NZ" sz="1200" i="1" dirty="0">
                <a:latin typeface="Arial"/>
                <a:cs typeface="Arial"/>
              </a:rPr>
              <a:t> </a:t>
            </a:r>
            <a:r>
              <a:rPr lang="en-NZ" sz="1200" i="1" dirty="0" err="1">
                <a:latin typeface="Arial"/>
                <a:cs typeface="Arial"/>
              </a:rPr>
              <a:t>Raraunga</a:t>
            </a:r>
            <a:r>
              <a:rPr lang="en-NZ" sz="1200" i="1" dirty="0">
                <a:latin typeface="Arial"/>
                <a:cs typeface="Arial"/>
              </a:rPr>
              <a:t>.</a:t>
            </a:r>
            <a:endParaRPr lang="en-NZ" i="1" dirty="0"/>
          </a:p>
        </p:txBody>
      </p:sp>
    </p:spTree>
    <p:extLst>
      <p:ext uri="{BB962C8B-B14F-4D97-AF65-F5344CB8AC3E}">
        <p14:creationId xmlns:p14="http://schemas.microsoft.com/office/powerpoint/2010/main" val="3219163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8550-2304-EF29-084A-32B599F34894}"/>
              </a:ext>
            </a:extLst>
          </p:cNvPr>
          <p:cNvSpPr>
            <a:spLocks noGrp="1"/>
          </p:cNvSpPr>
          <p:nvPr>
            <p:ph type="title"/>
          </p:nvPr>
        </p:nvSpPr>
        <p:spPr/>
        <p:txBody>
          <a:bodyPr/>
          <a:lstStyle/>
          <a:p>
            <a:r>
              <a:rPr lang="en-US" dirty="0"/>
              <a:t>Useful resources</a:t>
            </a:r>
          </a:p>
        </p:txBody>
      </p:sp>
      <p:sp>
        <p:nvSpPr>
          <p:cNvPr id="3" name="Content Placeholder 2">
            <a:extLst>
              <a:ext uri="{FF2B5EF4-FFF2-40B4-BE49-F238E27FC236}">
                <a16:creationId xmlns:a16="http://schemas.microsoft.com/office/drawing/2014/main" id="{96ACB2C9-8107-1FE3-7F27-EF7407E2A68F}"/>
              </a:ext>
            </a:extLst>
          </p:cNvPr>
          <p:cNvSpPr>
            <a:spLocks noGrp="1"/>
          </p:cNvSpPr>
          <p:nvPr>
            <p:ph idx="1"/>
          </p:nvPr>
        </p:nvSpPr>
        <p:spPr/>
        <p:txBody>
          <a:bodyPr vert="horz" lIns="91440" tIns="45720" rIns="91440" bIns="45720" rtlCol="0" anchor="t">
            <a:normAutofit lnSpcReduction="10000"/>
          </a:bodyPr>
          <a:lstStyle/>
          <a:p>
            <a:r>
              <a:rPr lang="en-US" dirty="0"/>
              <a:t>CARE principles: </a:t>
            </a:r>
            <a:r>
              <a:rPr lang="en-US" dirty="0">
                <a:ea typeface="+mn-lt"/>
                <a:cs typeface="+mn-lt"/>
                <a:hlinkClick r:id="rId2"/>
              </a:rPr>
              <a:t>https://www.gida-global.org/care</a:t>
            </a:r>
            <a:r>
              <a:rPr lang="en-US" dirty="0">
                <a:ea typeface="+mn-lt"/>
                <a:cs typeface="+mn-lt"/>
              </a:rPr>
              <a:t> </a:t>
            </a:r>
          </a:p>
          <a:p>
            <a:r>
              <a:rPr lang="en-NZ" sz="2800" dirty="0">
                <a:latin typeface="+mn-lt"/>
              </a:rPr>
              <a:t>Global Indigenous Data Alliance 2018 (</a:t>
            </a:r>
            <a:r>
              <a:rPr lang="en-NZ" sz="2800" dirty="0">
                <a:latin typeface="+mn-lt"/>
                <a:hlinkClick r:id="rId2"/>
              </a:rPr>
              <a:t>https://www.gida-global.org/care</a:t>
            </a:r>
            <a:r>
              <a:rPr lang="en-NZ" sz="2800" dirty="0">
                <a:latin typeface="+mn-lt"/>
              </a:rPr>
              <a:t>) </a:t>
            </a:r>
          </a:p>
          <a:p>
            <a:r>
              <a:rPr lang="en-NZ" sz="2800" b="0" i="0" dirty="0">
                <a:effectLst/>
                <a:latin typeface="+mn-lt"/>
              </a:rPr>
              <a:t>First Nations Information Governance Centre (</a:t>
            </a:r>
            <a:r>
              <a:rPr lang="en-NZ" sz="2800" dirty="0">
                <a:latin typeface="+mn-lt"/>
                <a:hlinkClick r:id="rId3"/>
              </a:rPr>
              <a:t>https://fnigc.ca/</a:t>
            </a:r>
            <a:r>
              <a:rPr lang="en-NZ" sz="2800" dirty="0">
                <a:latin typeface="+mn-lt"/>
              </a:rPr>
              <a:t>) </a:t>
            </a:r>
          </a:p>
          <a:p>
            <a:endParaRPr lang="en-US" dirty="0">
              <a:ea typeface="+mn-lt"/>
              <a:cs typeface="+mn-lt"/>
            </a:endParaRPr>
          </a:p>
          <a:p>
            <a:r>
              <a:rPr lang="en-US" dirty="0" err="1"/>
              <a:t>Kukutai</a:t>
            </a:r>
            <a:r>
              <a:rPr lang="en-US" dirty="0"/>
              <a:t>, 2024 - How Indigenous communities in New Zealand are protecting their data, Science, </a:t>
            </a:r>
            <a:br>
              <a:rPr lang="en-US" dirty="0"/>
            </a:br>
            <a:r>
              <a:rPr lang="en-US" dirty="0">
                <a:hlinkClick r:id="rId4"/>
              </a:rPr>
              <a:t>https://doi.org/10.1126/science.ado9298</a:t>
            </a:r>
            <a:r>
              <a:rPr lang="en-US" dirty="0"/>
              <a:t> </a:t>
            </a:r>
          </a:p>
          <a:p>
            <a:r>
              <a:rPr lang="en-US" dirty="0"/>
              <a:t>Te </a:t>
            </a:r>
            <a:r>
              <a:rPr lang="en-US" dirty="0" err="1"/>
              <a:t>Kāhui</a:t>
            </a:r>
            <a:r>
              <a:rPr lang="en-US" dirty="0"/>
              <a:t> </a:t>
            </a:r>
            <a:r>
              <a:rPr lang="en-US" dirty="0" err="1"/>
              <a:t>Raraunga</a:t>
            </a:r>
            <a:r>
              <a:rPr lang="en-US" dirty="0"/>
              <a:t> </a:t>
            </a:r>
            <a:r>
              <a:rPr lang="en-US" dirty="0" err="1"/>
              <a:t>Maori</a:t>
            </a:r>
            <a:r>
              <a:rPr lang="en-US" dirty="0"/>
              <a:t> Data Governance Model - </a:t>
            </a:r>
            <a:r>
              <a:rPr lang="en-US" dirty="0">
                <a:ea typeface="+mn-lt"/>
                <a:cs typeface="+mn-lt"/>
                <a:hlinkClick r:id="rId5"/>
              </a:rPr>
              <a:t>https://www.kahuiraraunga.io/maoridatagovernance</a:t>
            </a:r>
            <a:r>
              <a:rPr lang="en-US" dirty="0">
                <a:ea typeface="+mn-lt"/>
                <a:cs typeface="+mn-lt"/>
              </a:rPr>
              <a:t> </a:t>
            </a:r>
          </a:p>
          <a:p>
            <a:endParaRPr lang="en-US" dirty="0">
              <a:ea typeface="+mn-lt"/>
              <a:cs typeface="+mn-lt"/>
            </a:endParaRPr>
          </a:p>
          <a:p>
            <a:pPr marL="0" indent="0">
              <a:buNone/>
            </a:pPr>
            <a:endParaRPr lang="en-US" dirty="0"/>
          </a:p>
          <a:p>
            <a:endParaRPr lang="en-US" dirty="0"/>
          </a:p>
        </p:txBody>
      </p:sp>
    </p:spTree>
    <p:extLst>
      <p:ext uri="{BB962C8B-B14F-4D97-AF65-F5344CB8AC3E}">
        <p14:creationId xmlns:p14="http://schemas.microsoft.com/office/powerpoint/2010/main" val="2738157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6DA70-8410-53CC-DE54-80DAC64163F8}"/>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D4FA3113-87D5-70E3-8779-6B68E9C094B6}"/>
              </a:ext>
            </a:extLst>
          </p:cNvPr>
          <p:cNvSpPr>
            <a:spLocks noGrp="1"/>
          </p:cNvSpPr>
          <p:nvPr>
            <p:ph idx="1"/>
          </p:nvPr>
        </p:nvSpPr>
        <p:spPr/>
        <p:txBody>
          <a:bodyPr/>
          <a:lstStyle/>
          <a:p>
            <a:endParaRPr lang="en-NZ"/>
          </a:p>
        </p:txBody>
      </p:sp>
    </p:spTree>
    <p:extLst>
      <p:ext uri="{BB962C8B-B14F-4D97-AF65-F5344CB8AC3E}">
        <p14:creationId xmlns:p14="http://schemas.microsoft.com/office/powerpoint/2010/main" val="14996073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BA3F6B55AC51498C6F0BBDD2DA5F2D" ma:contentTypeVersion="17" ma:contentTypeDescription="Create a new document." ma:contentTypeScope="" ma:versionID="e55f5a6b663d8c598677afffea97712f">
  <xsd:schema xmlns:xsd="http://www.w3.org/2001/XMLSchema" xmlns:xs="http://www.w3.org/2001/XMLSchema" xmlns:p="http://schemas.microsoft.com/office/2006/metadata/properties" xmlns:ns2="7a78cab2-52c8-44ad-961b-61513cfd0216" xmlns:ns3="a0a79112-ad61-494d-a77e-cb4c46480bc0" targetNamespace="http://schemas.microsoft.com/office/2006/metadata/properties" ma:root="true" ma:fieldsID="253868542cac174294f58c197b649c66" ns2:_="" ns3:_="">
    <xsd:import namespace="7a78cab2-52c8-44ad-961b-61513cfd0216"/>
    <xsd:import namespace="a0a79112-ad61-494d-a77e-cb4c46480b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MediaServiceObjectDetectorVersions" minOccurs="0"/>
                <xsd:element ref="ns2:MediaServiceSearchProperties" minOccurs="0"/>
                <xsd:element ref="ns2:lcf76f155ced4ddcb4097134ff3c332f" minOccurs="0"/>
                <xsd:element ref="ns3:TaxCatchAll"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78cab2-52c8-44ad-961b-61513cfd02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b52d86-b4fb-4a69-bff9-22602fffdd43"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a79112-ad61-494d-a77e-cb4c46480b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e31b7fa-1013-41ee-81d0-293002e4149d}" ma:internalName="TaxCatchAll" ma:showField="CatchAllData" ma:web="a0a79112-ad61-494d-a77e-cb4c46480b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a78cab2-52c8-44ad-961b-61513cfd0216">
      <Terms xmlns="http://schemas.microsoft.com/office/infopath/2007/PartnerControls"/>
    </lcf76f155ced4ddcb4097134ff3c332f>
    <TaxCatchAll xmlns="a0a79112-ad61-494d-a77e-cb4c46480bc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2EC217-1349-4E35-9493-476CFFFA5FF2}">
  <ds:schemaRefs>
    <ds:schemaRef ds:uri="7a78cab2-52c8-44ad-961b-61513cfd0216"/>
    <ds:schemaRef ds:uri="a0a79112-ad61-494d-a77e-cb4c46480b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1EFF783-767E-48D9-8611-9CFF3F470526}">
  <ds:schemaRefs>
    <ds:schemaRef ds:uri="7a78cab2-52c8-44ad-961b-61513cfd0216"/>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a0a79112-ad61-494d-a77e-cb4c46480bc0"/>
    <ds:schemaRef ds:uri="http://www.w3.org/XML/1998/namespace"/>
    <ds:schemaRef ds:uri="http://purl.org/dc/terms/"/>
  </ds:schemaRefs>
</ds:datastoreItem>
</file>

<file path=customXml/itemProps3.xml><?xml version="1.0" encoding="utf-8"?>
<ds:datastoreItem xmlns:ds="http://schemas.openxmlformats.org/officeDocument/2006/customXml" ds:itemID="{D24AF1C7-D4FF-4103-AD47-DB4E746C04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2120</TotalTime>
  <Words>2171</Words>
  <Application>Microsoft Office PowerPoint</Application>
  <PresentationFormat>Widescreen</PresentationFormat>
  <Paragraphs>157</Paragraphs>
  <Slides>15</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Aptos</vt:lpstr>
      <vt:lpstr>Aptos Display</vt:lpstr>
      <vt:lpstr>Arial</vt:lpstr>
      <vt:lpstr>Calibri</vt:lpstr>
      <vt:lpstr>Memento</vt:lpstr>
      <vt:lpstr>Palatino Linotype</vt:lpstr>
      <vt:lpstr>Raleway-Regular</vt:lpstr>
      <vt:lpstr>office theme</vt:lpstr>
      <vt:lpstr>CARE about and with communities – a Discussion</vt:lpstr>
      <vt:lpstr>What is CARE?</vt:lpstr>
      <vt:lpstr>What is CARE?</vt:lpstr>
      <vt:lpstr>Why CARE?</vt:lpstr>
      <vt:lpstr>Real-World Example</vt:lpstr>
      <vt:lpstr>Open Discussion</vt:lpstr>
      <vt:lpstr>Open Discussion</vt:lpstr>
      <vt:lpstr>Useful resources</vt:lpstr>
      <vt:lpstr>PowerPoint Presentation</vt:lpstr>
      <vt:lpstr>PowerPoint Presentation</vt:lpstr>
      <vt:lpstr>National context: Māori data sovereignty and governance</vt:lpstr>
      <vt:lpstr>Data as taonga</vt:lpstr>
      <vt:lpstr>Māori data, Māori data governance and Māori data sovereignty</vt:lpstr>
      <vt:lpstr>Tilde: a CARE principles perspective</vt:lpstr>
      <vt:lpstr>Māori data, Māori data governance and Māori data sovereignty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Andrea Wolter</dc:creator>
  <cp:lastModifiedBy>Andrea Wolter</cp:lastModifiedBy>
  <cp:revision>9</cp:revision>
  <dcterms:created xsi:type="dcterms:W3CDTF">2025-06-10T05:55:10Z</dcterms:created>
  <dcterms:modified xsi:type="dcterms:W3CDTF">2025-06-24T07:39:39Z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0x010100CFBA3F6B55AC51498C6F0BBDD2DA5F2D</vt:lpwstr>
  </property>
  <property fmtid="{D5CDD505-2E9C-101B-9397-08002B2CF9AE}" pid="3" name="MediaServiceImageTags">
    <vt:lpwstr/>
  </property>
</Properties>
</file>