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jJ/9+qnO5d327dQxq/oO+i7tUl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 name="Google Shape;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t>Public</a:t>
            </a:r>
            <a:r>
              <a:rPr lang="en-US"/>
              <a:t> - </a:t>
            </a:r>
            <a:r>
              <a:rPr lang="en-US" sz="1200">
                <a:solidFill>
                  <a:srgbClr val="1C1D1F"/>
                </a:solidFill>
                <a:highlight>
                  <a:srgbClr val="FFFFFF"/>
                </a:highlight>
                <a:latin typeface="Roboto"/>
                <a:ea typeface="Roboto"/>
                <a:cs typeface="Roboto"/>
                <a:sym typeface="Roboto"/>
              </a:rPr>
              <a:t>data should be in  convenient, modifiable, machine readable, non-propriety formats that can be retrieved, downloaded, indexed, and searched. </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b="1" lang="en-US" sz="1200">
                <a:solidFill>
                  <a:srgbClr val="1C1D1F"/>
                </a:solidFill>
                <a:highlight>
                  <a:srgbClr val="FFFFFF"/>
                </a:highlight>
                <a:latin typeface="Roboto"/>
                <a:ea typeface="Roboto"/>
                <a:cs typeface="Roboto"/>
                <a:sym typeface="Roboto"/>
              </a:rPr>
              <a:t>Described - </a:t>
            </a:r>
            <a:r>
              <a:rPr lang="en-US" sz="1200">
                <a:solidFill>
                  <a:srgbClr val="1C1D1F"/>
                </a:solidFill>
                <a:highlight>
                  <a:srgbClr val="FFFFFF"/>
                </a:highlight>
                <a:latin typeface="Roboto"/>
                <a:ea typeface="Roboto"/>
                <a:cs typeface="Roboto"/>
                <a:sym typeface="Roboto"/>
              </a:rPr>
              <a:t>described with sufficient information to understand the data's strengths, weaknesses, analytical limitations, security requirements, and how processed. Uses granular metadata that documents data elements, data dictionaries</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b="1" lang="en-US" sz="1200">
                <a:solidFill>
                  <a:srgbClr val="1C1D1F"/>
                </a:solidFill>
                <a:highlight>
                  <a:srgbClr val="FFFFFF"/>
                </a:highlight>
                <a:latin typeface="Roboto"/>
                <a:ea typeface="Roboto"/>
                <a:cs typeface="Roboto"/>
                <a:sym typeface="Roboto"/>
              </a:rPr>
              <a:t>Reusable</a:t>
            </a:r>
            <a:r>
              <a:rPr lang="en-US" sz="1200">
                <a:solidFill>
                  <a:srgbClr val="1C1D1F"/>
                </a:solidFill>
                <a:highlight>
                  <a:srgbClr val="FFFFFF"/>
                </a:highlight>
                <a:latin typeface="Roboto"/>
                <a:ea typeface="Roboto"/>
                <a:cs typeface="Roboto"/>
                <a:sym typeface="Roboto"/>
              </a:rPr>
              <a:t> - Open data are made available under an open license that places no restrictions on their use.</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b="1" lang="en-US" sz="1200">
                <a:solidFill>
                  <a:srgbClr val="1C1D1F"/>
                </a:solidFill>
                <a:highlight>
                  <a:srgbClr val="FFFFFF"/>
                </a:highlight>
                <a:latin typeface="Roboto"/>
                <a:ea typeface="Roboto"/>
                <a:cs typeface="Roboto"/>
                <a:sym typeface="Roboto"/>
              </a:rPr>
              <a:t>Complete</a:t>
            </a:r>
            <a:r>
              <a:rPr lang="en-US" sz="1200">
                <a:solidFill>
                  <a:srgbClr val="1C1D1F"/>
                </a:solidFill>
                <a:highlight>
                  <a:srgbClr val="FFFFFF"/>
                </a:highlight>
                <a:latin typeface="Roboto"/>
                <a:ea typeface="Roboto"/>
                <a:cs typeface="Roboto"/>
                <a:sym typeface="Roboto"/>
              </a:rPr>
              <a:t> - Published in finest level of granularity as practical. Derived or aggregate open data should also be published but must reference the primary data.</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b="1" lang="en-US" sz="1200">
                <a:solidFill>
                  <a:srgbClr val="1C1D1F"/>
                </a:solidFill>
                <a:highlight>
                  <a:srgbClr val="FFFFFF"/>
                </a:highlight>
                <a:latin typeface="Roboto"/>
                <a:ea typeface="Roboto"/>
                <a:cs typeface="Roboto"/>
                <a:sym typeface="Roboto"/>
              </a:rPr>
              <a:t>Timely</a:t>
            </a:r>
            <a:r>
              <a:rPr lang="en-US" sz="1200">
                <a:solidFill>
                  <a:srgbClr val="1C1D1F"/>
                </a:solidFill>
                <a:highlight>
                  <a:srgbClr val="FFFFFF"/>
                </a:highlight>
                <a:latin typeface="Roboto"/>
                <a:ea typeface="Roboto"/>
                <a:cs typeface="Roboto"/>
                <a:sym typeface="Roboto"/>
              </a:rPr>
              <a:t> - Open data available as quickly as necessary to preserve the value of the data. Frequency of release should account for key audiences and downstream needs.</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b="1" lang="en-US" sz="1200">
                <a:solidFill>
                  <a:srgbClr val="1C1D1F"/>
                </a:solidFill>
                <a:highlight>
                  <a:srgbClr val="FFFFFF"/>
                </a:highlight>
                <a:latin typeface="Roboto"/>
                <a:ea typeface="Roboto"/>
                <a:cs typeface="Roboto"/>
                <a:sym typeface="Roboto"/>
              </a:rPr>
              <a:t>Managed</a:t>
            </a:r>
            <a:r>
              <a:rPr lang="en-US" sz="1200">
                <a:solidFill>
                  <a:srgbClr val="1C1D1F"/>
                </a:solidFill>
                <a:highlight>
                  <a:srgbClr val="FFFFFF"/>
                </a:highlight>
                <a:latin typeface="Roboto"/>
                <a:ea typeface="Roboto"/>
                <a:cs typeface="Roboto"/>
                <a:sym typeface="Roboto"/>
              </a:rPr>
              <a:t> - An NSF point of contact is designated to assist with data use and respond to complaints.</a:t>
            </a:r>
            <a:endParaRPr sz="1200">
              <a:solidFill>
                <a:srgbClr val="1C1D1F"/>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sz="1200">
              <a:solidFill>
                <a:srgbClr val="1C1D1F"/>
              </a:solidFill>
              <a:highlight>
                <a:srgbClr val="FFFFFF"/>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6aad3c8c5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6aad3c8c5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11"/>
          <p:cNvPicPr preferRelativeResize="0"/>
          <p:nvPr/>
        </p:nvPicPr>
        <p:blipFill rotWithShape="1">
          <a:blip r:embed="rId2">
            <a:alphaModFix/>
          </a:blip>
          <a:srcRect b="0" l="0" r="0" t="0"/>
          <a:stretch/>
        </p:blipFill>
        <p:spPr>
          <a:xfrm>
            <a:off x="-12" y="2537455"/>
            <a:ext cx="9144000" cy="2606040"/>
          </a:xfrm>
          <a:prstGeom prst="rect">
            <a:avLst/>
          </a:prstGeom>
          <a:noFill/>
          <a:ln>
            <a:noFill/>
          </a:ln>
        </p:spPr>
      </p:pic>
      <p:pic>
        <p:nvPicPr>
          <p:cNvPr id="10" name="Google Shape;10;p11"/>
          <p:cNvPicPr preferRelativeResize="0"/>
          <p:nvPr/>
        </p:nvPicPr>
        <p:blipFill rotWithShape="1">
          <a:blip r:embed="rId3">
            <a:alphaModFix/>
          </a:blip>
          <a:srcRect b="0" l="0" r="0" t="0"/>
          <a:stretch/>
        </p:blipFill>
        <p:spPr>
          <a:xfrm flipH="1" rot="10800000">
            <a:off x="6171975" y="0"/>
            <a:ext cx="2972025" cy="2972025"/>
          </a:xfrm>
          <a:prstGeom prst="rect">
            <a:avLst/>
          </a:prstGeom>
          <a:noFill/>
          <a:ln>
            <a:noFill/>
          </a:ln>
        </p:spPr>
      </p:pic>
      <p:pic>
        <p:nvPicPr>
          <p:cNvPr id="11" name="Google Shape;11;p11"/>
          <p:cNvPicPr preferRelativeResize="0"/>
          <p:nvPr/>
        </p:nvPicPr>
        <p:blipFill rotWithShape="1">
          <a:blip r:embed="rId4">
            <a:alphaModFix/>
          </a:blip>
          <a:srcRect b="326" l="0" r="0" t="336"/>
          <a:stretch/>
        </p:blipFill>
        <p:spPr>
          <a:xfrm>
            <a:off x="6123296" y="4073066"/>
            <a:ext cx="2902359" cy="886829"/>
          </a:xfrm>
          <a:prstGeom prst="rect">
            <a:avLst/>
          </a:prstGeom>
          <a:noFill/>
          <a:ln>
            <a:noFill/>
          </a:ln>
        </p:spPr>
      </p:pic>
      <p:sp>
        <p:nvSpPr>
          <p:cNvPr id="12" name="Google Shape;12;p11"/>
          <p:cNvSpPr txBox="1"/>
          <p:nvPr>
            <p:ph type="ctrTitle"/>
          </p:nvPr>
        </p:nvSpPr>
        <p:spPr>
          <a:xfrm>
            <a:off x="1143000" y="685233"/>
            <a:ext cx="6858000" cy="17907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rgbClr val="37358C"/>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11"/>
          <p:cNvSpPr txBox="1"/>
          <p:nvPr>
            <p:ph idx="1" type="subTitle"/>
          </p:nvPr>
        </p:nvSpPr>
        <p:spPr>
          <a:xfrm>
            <a:off x="1938130" y="2835705"/>
            <a:ext cx="5225400" cy="1241700"/>
          </a:xfrm>
          <a:prstGeom prst="rect">
            <a:avLst/>
          </a:prstGeom>
          <a:noFill/>
          <a:ln>
            <a:noFill/>
          </a:ln>
          <a:effectLst>
            <a:outerShdw blurRad="50800" rotWithShape="0" algn="tl" dir="2700000" dist="38100">
              <a:srgbClr val="000000">
                <a:alpha val="40000"/>
              </a:srgbClr>
            </a:outerShdw>
          </a:effectLst>
        </p:spPr>
        <p:txBody>
          <a:bodyPr anchorCtr="0" anchor="t" bIns="34275" lIns="68575" spcFirstLastPara="1" rIns="68575" wrap="square" tIns="34275">
            <a:normAutofit/>
          </a:bodyPr>
          <a:lstStyle>
            <a:lvl1pPr lvl="0" algn="ctr">
              <a:lnSpc>
                <a:spcPct val="90000"/>
              </a:lnSpc>
              <a:spcBef>
                <a:spcPts val="800"/>
              </a:spcBef>
              <a:spcAft>
                <a:spcPts val="0"/>
              </a:spcAft>
              <a:buClr>
                <a:schemeClr val="lt1"/>
              </a:buClr>
              <a:buSzPts val="3300"/>
              <a:buNone/>
              <a:defRPr b="1" i="0" sz="3300">
                <a:solidFill>
                  <a:schemeClr val="lt1"/>
                </a:solidFill>
                <a:latin typeface="Arial"/>
                <a:ea typeface="Arial"/>
                <a:cs typeface="Arial"/>
                <a:sym typeface="Arial"/>
              </a:defRPr>
            </a:lvl1pPr>
            <a:lvl2pPr lvl="1" algn="ctr">
              <a:lnSpc>
                <a:spcPct val="90000"/>
              </a:lnSpc>
              <a:spcBef>
                <a:spcPts val="400"/>
              </a:spcBef>
              <a:spcAft>
                <a:spcPts val="0"/>
              </a:spcAft>
              <a:buClr>
                <a:srgbClr val="3D3D3D"/>
              </a:buClr>
              <a:buSzPts val="1500"/>
              <a:buNone/>
              <a:defRPr sz="1500"/>
            </a:lvl2pPr>
            <a:lvl3pPr lvl="2" algn="ctr">
              <a:lnSpc>
                <a:spcPct val="90000"/>
              </a:lnSpc>
              <a:spcBef>
                <a:spcPts val="400"/>
              </a:spcBef>
              <a:spcAft>
                <a:spcPts val="0"/>
              </a:spcAft>
              <a:buClr>
                <a:srgbClr val="3D3D3D"/>
              </a:buClr>
              <a:buSzPts val="1400"/>
              <a:buNone/>
              <a:defRPr sz="1400"/>
            </a:lvl3pPr>
            <a:lvl4pPr lvl="3" algn="ctr">
              <a:lnSpc>
                <a:spcPct val="90000"/>
              </a:lnSpc>
              <a:spcBef>
                <a:spcPts val="400"/>
              </a:spcBef>
              <a:spcAft>
                <a:spcPts val="0"/>
              </a:spcAft>
              <a:buClr>
                <a:srgbClr val="3D3D3D"/>
              </a:buClr>
              <a:buSzPts val="1200"/>
              <a:buNone/>
              <a:defRPr sz="1200"/>
            </a:lvl4pPr>
            <a:lvl5pPr lvl="4" algn="ctr">
              <a:lnSpc>
                <a:spcPct val="90000"/>
              </a:lnSpc>
              <a:spcBef>
                <a:spcPts val="400"/>
              </a:spcBef>
              <a:spcAft>
                <a:spcPts val="0"/>
              </a:spcAft>
              <a:buClr>
                <a:srgbClr val="3D3D3D"/>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pic>
        <p:nvPicPr>
          <p:cNvPr id="15" name="Google Shape;15;p12"/>
          <p:cNvPicPr preferRelativeResize="0"/>
          <p:nvPr/>
        </p:nvPicPr>
        <p:blipFill rotWithShape="1">
          <a:blip r:embed="rId2">
            <a:alphaModFix/>
          </a:blip>
          <a:srcRect b="0" l="0" r="0" t="0"/>
          <a:stretch/>
        </p:blipFill>
        <p:spPr>
          <a:xfrm>
            <a:off x="5772200" y="1771700"/>
            <a:ext cx="3371801" cy="3371801"/>
          </a:xfrm>
          <a:prstGeom prst="rect">
            <a:avLst/>
          </a:prstGeom>
          <a:noFill/>
          <a:ln>
            <a:noFill/>
          </a:ln>
        </p:spPr>
      </p:pic>
      <p:cxnSp>
        <p:nvCxnSpPr>
          <p:cNvPr id="16" name="Google Shape;16;p12"/>
          <p:cNvCxnSpPr/>
          <p:nvPr/>
        </p:nvCxnSpPr>
        <p:spPr>
          <a:xfrm>
            <a:off x="244366" y="93488"/>
            <a:ext cx="0" cy="650400"/>
          </a:xfrm>
          <a:prstGeom prst="straightConnector1">
            <a:avLst/>
          </a:prstGeom>
          <a:noFill/>
          <a:ln cap="flat" cmpd="sng" w="76200">
            <a:solidFill>
              <a:srgbClr val="C02A31"/>
            </a:solidFill>
            <a:prstDash val="solid"/>
            <a:miter lim="800000"/>
            <a:headEnd len="sm" w="sm" type="none"/>
            <a:tailEnd len="sm" w="sm" type="none"/>
          </a:ln>
        </p:spPr>
      </p:cxnSp>
      <p:pic>
        <p:nvPicPr>
          <p:cNvPr id="17" name="Google Shape;17;p12"/>
          <p:cNvPicPr preferRelativeResize="0"/>
          <p:nvPr/>
        </p:nvPicPr>
        <p:blipFill rotWithShape="1">
          <a:blip r:embed="rId3">
            <a:alphaModFix/>
          </a:blip>
          <a:srcRect b="237" l="0" r="0" t="247"/>
          <a:stretch/>
        </p:blipFill>
        <p:spPr>
          <a:xfrm>
            <a:off x="6033401" y="102297"/>
            <a:ext cx="3035484" cy="575204"/>
          </a:xfrm>
          <a:prstGeom prst="rect">
            <a:avLst/>
          </a:prstGeom>
          <a:noFill/>
          <a:ln>
            <a:noFill/>
          </a:ln>
        </p:spPr>
      </p:pic>
      <p:sp>
        <p:nvSpPr>
          <p:cNvPr id="18" name="Google Shape;18;p12"/>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7358C"/>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12"/>
          <p:cNvSpPr txBox="1"/>
          <p:nvPr>
            <p:ph idx="1" type="body"/>
          </p:nvPr>
        </p:nvSpPr>
        <p:spPr>
          <a:xfrm>
            <a:off x="606287" y="1249951"/>
            <a:ext cx="7886700" cy="3263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3D3D3D"/>
              </a:buClr>
              <a:buSzPts val="1400"/>
              <a:buNone/>
              <a:defRPr/>
            </a:lvl1pPr>
            <a:lvl2pPr indent="-228600" lvl="1" marL="914400" algn="l">
              <a:lnSpc>
                <a:spcPct val="90000"/>
              </a:lnSpc>
              <a:spcBef>
                <a:spcPts val="400"/>
              </a:spcBef>
              <a:spcAft>
                <a:spcPts val="0"/>
              </a:spcAft>
              <a:buClr>
                <a:srgbClr val="3D3D3D"/>
              </a:buClr>
              <a:buSzPts val="1400"/>
              <a:buNone/>
              <a:defRPr/>
            </a:lvl2pPr>
            <a:lvl3pPr indent="-228600" lvl="2" marL="1371600" algn="l">
              <a:lnSpc>
                <a:spcPct val="90000"/>
              </a:lnSpc>
              <a:spcBef>
                <a:spcPts val="400"/>
              </a:spcBef>
              <a:spcAft>
                <a:spcPts val="0"/>
              </a:spcAft>
              <a:buClr>
                <a:srgbClr val="3D3D3D"/>
              </a:buClr>
              <a:buSzPts val="1400"/>
              <a:buNone/>
              <a:defRPr/>
            </a:lvl3pPr>
            <a:lvl4pPr indent="-228600" lvl="3" marL="1828800" algn="l">
              <a:lnSpc>
                <a:spcPct val="90000"/>
              </a:lnSpc>
              <a:spcBef>
                <a:spcPts val="400"/>
              </a:spcBef>
              <a:spcAft>
                <a:spcPts val="0"/>
              </a:spcAft>
              <a:buClr>
                <a:srgbClr val="3D3D3D"/>
              </a:buClr>
              <a:buSzPts val="1400"/>
              <a:buNone/>
              <a:defRPr/>
            </a:lvl4pPr>
            <a:lvl5pPr indent="-228600" lvl="4" marL="2286000" algn="l">
              <a:lnSpc>
                <a:spcPct val="90000"/>
              </a:lnSpc>
              <a:spcBef>
                <a:spcPts val="400"/>
              </a:spcBef>
              <a:spcAft>
                <a:spcPts val="0"/>
              </a:spcAft>
              <a:buClr>
                <a:srgbClr val="3D3D3D"/>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Only">
  <p:cSld name="TITLE_ONLY">
    <p:spTree>
      <p:nvGrpSpPr>
        <p:cNvPr id="20" name="Shape 20"/>
        <p:cNvGrpSpPr/>
        <p:nvPr/>
      </p:nvGrpSpPr>
      <p:grpSpPr>
        <a:xfrm>
          <a:off x="0" y="0"/>
          <a:ext cx="0" cy="0"/>
          <a:chOff x="0" y="0"/>
          <a:chExt cx="0" cy="0"/>
        </a:xfrm>
      </p:grpSpPr>
      <p:sp>
        <p:nvSpPr>
          <p:cNvPr id="21" name="Google Shape;21;p13"/>
          <p:cNvSpPr/>
          <p:nvPr/>
        </p:nvSpPr>
        <p:spPr>
          <a:xfrm rot="5400000">
            <a:off x="4053880" y="-4060376"/>
            <a:ext cx="1054776" cy="9159765"/>
          </a:xfrm>
          <a:custGeom>
            <a:rect b="b" l="l" r="r" t="t"/>
            <a:pathLst>
              <a:path extrusionOk="0" h="12213020" w="1406368">
                <a:moveTo>
                  <a:pt x="0" y="12213020"/>
                </a:moveTo>
                <a:lnTo>
                  <a:pt x="0" y="0"/>
                </a:lnTo>
                <a:lnTo>
                  <a:pt x="365824" y="0"/>
                </a:lnTo>
                <a:lnTo>
                  <a:pt x="585106" y="501754"/>
                </a:lnTo>
                <a:cubicBezTo>
                  <a:pt x="1086671" y="1833960"/>
                  <a:pt x="1406368" y="3850077"/>
                  <a:pt x="1406368" y="6106510"/>
                </a:cubicBezTo>
                <a:cubicBezTo>
                  <a:pt x="1406368" y="8362945"/>
                  <a:pt x="1086671" y="10379061"/>
                  <a:pt x="585106" y="11711265"/>
                </a:cubicBezTo>
                <a:lnTo>
                  <a:pt x="365825" y="12213020"/>
                </a:lnTo>
                <a:close/>
              </a:path>
            </a:pathLst>
          </a:custGeom>
          <a:gradFill>
            <a:gsLst>
              <a:gs pos="0">
                <a:schemeClr val="accent2"/>
              </a:gs>
              <a:gs pos="5000">
                <a:schemeClr val="accent2"/>
              </a:gs>
              <a:gs pos="95000">
                <a:schemeClr val="accent1"/>
              </a:gs>
              <a:gs pos="100000">
                <a:schemeClr val="accent1"/>
              </a:gs>
            </a:gsLst>
            <a:lin ang="540000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2" name="Google Shape;22;p13"/>
          <p:cNvPicPr preferRelativeResize="0"/>
          <p:nvPr/>
        </p:nvPicPr>
        <p:blipFill rotWithShape="1">
          <a:blip r:embed="rId2">
            <a:alphaModFix/>
          </a:blip>
          <a:srcRect b="326" l="0" r="0" t="336"/>
          <a:stretch/>
        </p:blipFill>
        <p:spPr>
          <a:xfrm>
            <a:off x="3252312" y="76091"/>
            <a:ext cx="2902359" cy="886829"/>
          </a:xfrm>
          <a:prstGeom prst="rect">
            <a:avLst/>
          </a:prstGeom>
          <a:noFill/>
          <a:ln>
            <a:noFill/>
          </a:ln>
        </p:spPr>
      </p:pic>
      <p:sp>
        <p:nvSpPr>
          <p:cNvPr id="23" name="Google Shape;23;p13"/>
          <p:cNvSpPr txBox="1"/>
          <p:nvPr>
            <p:ph type="title"/>
          </p:nvPr>
        </p:nvSpPr>
        <p:spPr>
          <a:xfrm>
            <a:off x="1314450" y="1213091"/>
            <a:ext cx="6515100" cy="8220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rgbClr val="37358C"/>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 name="Shape 2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2">
    <p:spTree>
      <p:nvGrpSpPr>
        <p:cNvPr id="25" name="Shape 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 name="Shape 26"/>
        <p:cNvGrpSpPr/>
        <p:nvPr/>
      </p:nvGrpSpPr>
      <p:grpSpPr>
        <a:xfrm>
          <a:off x="0" y="0"/>
          <a:ext cx="0" cy="0"/>
          <a:chOff x="0" y="0"/>
          <a:chExt cx="0" cy="0"/>
        </a:xfrm>
      </p:grpSpPr>
      <p:cxnSp>
        <p:nvCxnSpPr>
          <p:cNvPr id="27" name="Google Shape;27;p16"/>
          <p:cNvCxnSpPr/>
          <p:nvPr/>
        </p:nvCxnSpPr>
        <p:spPr>
          <a:xfrm>
            <a:off x="244366" y="93488"/>
            <a:ext cx="0" cy="650400"/>
          </a:xfrm>
          <a:prstGeom prst="straightConnector1">
            <a:avLst/>
          </a:prstGeom>
          <a:noFill/>
          <a:ln cap="flat" cmpd="sng" w="76200">
            <a:solidFill>
              <a:srgbClr val="C02A31"/>
            </a:solidFill>
            <a:prstDash val="solid"/>
            <a:miter lim="800000"/>
            <a:headEnd len="sm" w="sm" type="none"/>
            <a:tailEnd len="sm" w="sm" type="none"/>
          </a:ln>
        </p:spPr>
      </p:cxnSp>
      <p:sp>
        <p:nvSpPr>
          <p:cNvPr id="28" name="Google Shape;28;p16"/>
          <p:cNvSpPr txBox="1"/>
          <p:nvPr>
            <p:ph type="title"/>
          </p:nvPr>
        </p:nvSpPr>
        <p:spPr>
          <a:xfrm>
            <a:off x="330476" y="102297"/>
            <a:ext cx="5703000" cy="650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7358C"/>
              </a:buClr>
              <a:buSzPts val="32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29" name="Google Shape;29;p16"/>
          <p:cNvPicPr preferRelativeResize="0"/>
          <p:nvPr/>
        </p:nvPicPr>
        <p:blipFill rotWithShape="1">
          <a:blip r:embed="rId2">
            <a:alphaModFix/>
          </a:blip>
          <a:srcRect b="237" l="0" r="0" t="247"/>
          <a:stretch/>
        </p:blipFill>
        <p:spPr>
          <a:xfrm>
            <a:off x="6033401" y="102297"/>
            <a:ext cx="3035484" cy="5752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37358C"/>
              </a:buClr>
              <a:buSzPts val="3300"/>
              <a:buFont typeface="Arial"/>
              <a:buNone/>
              <a:defRPr b="1" i="0" sz="3300" u="none" cap="none" strike="noStrike">
                <a:solidFill>
                  <a:srgbClr val="37358C"/>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rgbClr val="3D3D3D"/>
              </a:buClr>
              <a:buSzPts val="2000"/>
              <a:buFont typeface="Arial"/>
              <a:buNone/>
              <a:defRPr b="0" i="0" sz="2000" u="none" cap="none" strike="noStrike">
                <a:solidFill>
                  <a:srgbClr val="3D3D3D"/>
                </a:solidFill>
                <a:latin typeface="Arial"/>
                <a:ea typeface="Arial"/>
                <a:cs typeface="Arial"/>
                <a:sym typeface="Arial"/>
              </a:defRPr>
            </a:lvl1pPr>
            <a:lvl2pPr indent="-228600" lvl="1" marL="914400" marR="0" rtl="0" algn="l">
              <a:lnSpc>
                <a:spcPct val="90000"/>
              </a:lnSpc>
              <a:spcBef>
                <a:spcPts val="400"/>
              </a:spcBef>
              <a:spcAft>
                <a:spcPts val="0"/>
              </a:spcAft>
              <a:buClr>
                <a:srgbClr val="3D3D3D"/>
              </a:buClr>
              <a:buSzPts val="1700"/>
              <a:buFont typeface="Arial"/>
              <a:buNone/>
              <a:defRPr b="0" i="0" sz="1700" u="none" cap="none" strike="noStrike">
                <a:solidFill>
                  <a:srgbClr val="3D3D3D"/>
                </a:solidFill>
                <a:latin typeface="Arial"/>
                <a:ea typeface="Arial"/>
                <a:cs typeface="Arial"/>
                <a:sym typeface="Arial"/>
              </a:defRPr>
            </a:lvl2pPr>
            <a:lvl3pPr indent="-228600" lvl="2" marL="1371600" marR="0" rtl="0" algn="l">
              <a:lnSpc>
                <a:spcPct val="90000"/>
              </a:lnSpc>
              <a:spcBef>
                <a:spcPts val="400"/>
              </a:spcBef>
              <a:spcAft>
                <a:spcPts val="0"/>
              </a:spcAft>
              <a:buClr>
                <a:srgbClr val="3D3D3D"/>
              </a:buClr>
              <a:buSzPts val="1500"/>
              <a:buFont typeface="Arial"/>
              <a:buNone/>
              <a:defRPr b="0" i="0" sz="1500" u="none" cap="none" strike="noStrike">
                <a:solidFill>
                  <a:srgbClr val="3D3D3D"/>
                </a:solidFill>
                <a:latin typeface="Arial"/>
                <a:ea typeface="Arial"/>
                <a:cs typeface="Arial"/>
                <a:sym typeface="Arial"/>
              </a:defRPr>
            </a:lvl3pPr>
            <a:lvl4pPr indent="-228600" lvl="3" marL="1828800" marR="0" rtl="0" algn="l">
              <a:lnSpc>
                <a:spcPct val="90000"/>
              </a:lnSpc>
              <a:spcBef>
                <a:spcPts val="400"/>
              </a:spcBef>
              <a:spcAft>
                <a:spcPts val="0"/>
              </a:spcAft>
              <a:buClr>
                <a:srgbClr val="3D3D3D"/>
              </a:buClr>
              <a:buSzPts val="1400"/>
              <a:buFont typeface="Arial"/>
              <a:buNone/>
              <a:defRPr b="0" i="0" sz="1400" u="none" cap="none" strike="noStrike">
                <a:solidFill>
                  <a:srgbClr val="3D3D3D"/>
                </a:solidFill>
                <a:latin typeface="Arial"/>
                <a:ea typeface="Arial"/>
                <a:cs typeface="Arial"/>
                <a:sym typeface="Arial"/>
              </a:defRPr>
            </a:lvl4pPr>
            <a:lvl5pPr indent="-228600" lvl="4" marL="2286000" marR="0" rtl="0" algn="l">
              <a:lnSpc>
                <a:spcPct val="90000"/>
              </a:lnSpc>
              <a:spcBef>
                <a:spcPts val="400"/>
              </a:spcBef>
              <a:spcAft>
                <a:spcPts val="0"/>
              </a:spcAft>
              <a:buClr>
                <a:srgbClr val="3D3D3D"/>
              </a:buClr>
              <a:buSzPts val="1400"/>
              <a:buFont typeface="Arial"/>
              <a:buNone/>
              <a:defRPr b="0" i="0" sz="1400" u="none" cap="none" strike="noStrike">
                <a:solidFill>
                  <a:srgbClr val="3D3D3D"/>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nsf.gov/policies/privac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bidenwhitehouse.archives.gov/wp-content/uploads/2022/05/05-2022-Desirable-Characteristics-of-Data-Repositorie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txBox="1"/>
          <p:nvPr>
            <p:ph type="ctrTitle"/>
          </p:nvPr>
        </p:nvSpPr>
        <p:spPr>
          <a:xfrm>
            <a:off x="1143000" y="342058"/>
            <a:ext cx="6858000" cy="1790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37358C"/>
              </a:buClr>
              <a:buSzPts val="4500"/>
              <a:buFont typeface="Arial"/>
              <a:buNone/>
            </a:pPr>
            <a:r>
              <a:rPr lang="en-US" sz="4800"/>
              <a:t>Data Regulations Outside the EU</a:t>
            </a:r>
            <a:endParaRPr sz="4800"/>
          </a:p>
        </p:txBody>
      </p:sp>
      <p:sp>
        <p:nvSpPr>
          <p:cNvPr id="35" name="Google Shape;35;p1"/>
          <p:cNvSpPr txBox="1"/>
          <p:nvPr>
            <p:ph idx="1" type="subTitle"/>
          </p:nvPr>
        </p:nvSpPr>
        <p:spPr>
          <a:xfrm>
            <a:off x="1682549" y="2846750"/>
            <a:ext cx="5778900" cy="1241700"/>
          </a:xfrm>
          <a:prstGeom prst="rect">
            <a:avLst/>
          </a:prstGeom>
          <a:noFill/>
          <a:ln>
            <a:noFill/>
          </a:ln>
          <a:effectLst>
            <a:outerShdw blurRad="50800" rotWithShape="0" algn="tl" dir="2700000" dist="38100">
              <a:srgbClr val="000000">
                <a:alpha val="40000"/>
              </a:srgbClr>
            </a:outerShdw>
          </a:effectLst>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3300"/>
              <a:buNone/>
            </a:pPr>
            <a:r>
              <a:rPr lang="en-US" sz="3600"/>
              <a:t>EarthScope</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9"/>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US"/>
              <a:t>Privacy</a:t>
            </a:r>
            <a:endParaRPr/>
          </a:p>
        </p:txBody>
      </p:sp>
      <p:sp>
        <p:nvSpPr>
          <p:cNvPr id="91" name="Google Shape;91;p9"/>
          <p:cNvSpPr txBox="1"/>
          <p:nvPr/>
        </p:nvSpPr>
        <p:spPr>
          <a:xfrm>
            <a:off x="415700" y="1136675"/>
            <a:ext cx="8355600" cy="367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hlink"/>
                </a:solidFill>
                <a:latin typeface="Arial"/>
                <a:ea typeface="Arial"/>
                <a:cs typeface="Arial"/>
                <a:sym typeface="Arial"/>
                <a:hlinkClick r:id="rId3"/>
              </a:rPr>
              <a:t>NSF Privacy Policy</a:t>
            </a:r>
            <a:endParaRPr b="0" i="0" sz="2400" u="none" cap="none" strike="noStrike">
              <a:solidFill>
                <a:srgbClr val="3D3D3D"/>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2"/>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D3D3D"/>
                </a:solidFill>
              </a:rPr>
              <a:t>Open Data</a:t>
            </a:r>
            <a:endParaRPr/>
          </a:p>
        </p:txBody>
      </p:sp>
      <p:sp>
        <p:nvSpPr>
          <p:cNvPr id="41" name="Google Shape;41;p2"/>
          <p:cNvSpPr txBox="1"/>
          <p:nvPr/>
        </p:nvSpPr>
        <p:spPr>
          <a:xfrm>
            <a:off x="376225" y="1012200"/>
            <a:ext cx="8513700" cy="4131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3200"/>
              <a:buFont typeface="Arial"/>
              <a:buNone/>
            </a:pPr>
            <a:r>
              <a:rPr b="1" i="0" lang="en-US" sz="3200" u="none" cap="none" strike="noStrike">
                <a:solidFill>
                  <a:schemeClr val="accent2"/>
                </a:solidFill>
                <a:latin typeface="Arial"/>
                <a:ea typeface="Arial"/>
                <a:cs typeface="Arial"/>
                <a:sym typeface="Arial"/>
              </a:rPr>
              <a:t>National Science Foundation</a:t>
            </a:r>
            <a:endParaRPr b="1" i="0" sz="32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3D3D3D"/>
              </a:solidFill>
              <a:latin typeface="Arial"/>
              <a:ea typeface="Arial"/>
              <a:cs typeface="Arial"/>
              <a:sym typeface="Arial"/>
            </a:endParaRPr>
          </a:p>
          <a:p>
            <a:pPr indent="-381000" lvl="0" marL="457200" marR="0" rtl="0" algn="l">
              <a:lnSpc>
                <a:spcPct val="100000"/>
              </a:lnSpc>
              <a:spcBef>
                <a:spcPts val="0"/>
              </a:spcBef>
              <a:spcAft>
                <a:spcPts val="0"/>
              </a:spcAft>
              <a:buClr>
                <a:srgbClr val="3D3D3D"/>
              </a:buClr>
              <a:buSzPts val="2400"/>
              <a:buFont typeface="Arial"/>
              <a:buChar char="-"/>
            </a:pPr>
            <a:r>
              <a:rPr b="1" i="0" lang="en-US" sz="2400" u="none" cap="none" strike="noStrike">
                <a:solidFill>
                  <a:srgbClr val="3D3D3D"/>
                </a:solidFill>
                <a:latin typeface="Arial"/>
                <a:ea typeface="Arial"/>
                <a:cs typeface="Arial"/>
                <a:sym typeface="Arial"/>
              </a:rPr>
              <a:t>Public and Accessible</a:t>
            </a:r>
            <a:endParaRPr b="1" i="0" sz="2400" u="none" cap="none" strike="noStrike">
              <a:solidFill>
                <a:srgbClr val="3D3D3D"/>
              </a:solidFill>
              <a:latin typeface="Arial"/>
              <a:ea typeface="Arial"/>
              <a:cs typeface="Arial"/>
              <a:sym typeface="Arial"/>
            </a:endParaRPr>
          </a:p>
          <a:p>
            <a:pPr indent="-381000" lvl="0" marL="457200" marR="0" rtl="0" algn="l">
              <a:lnSpc>
                <a:spcPct val="100000"/>
              </a:lnSpc>
              <a:spcBef>
                <a:spcPts val="0"/>
              </a:spcBef>
              <a:spcAft>
                <a:spcPts val="0"/>
              </a:spcAft>
              <a:buClr>
                <a:srgbClr val="3D3D3D"/>
              </a:buClr>
              <a:buSzPts val="2400"/>
              <a:buFont typeface="Arial"/>
              <a:buChar char="-"/>
            </a:pPr>
            <a:r>
              <a:rPr b="1" i="0" lang="en-US" sz="2400" u="none" cap="none" strike="noStrike">
                <a:solidFill>
                  <a:srgbClr val="3D3D3D"/>
                </a:solidFill>
                <a:latin typeface="Arial"/>
                <a:ea typeface="Arial"/>
                <a:cs typeface="Arial"/>
                <a:sym typeface="Arial"/>
              </a:rPr>
              <a:t>Described</a:t>
            </a:r>
            <a:endParaRPr b="1" i="0" sz="2400" u="none" cap="none" strike="noStrike">
              <a:solidFill>
                <a:srgbClr val="3D3D3D"/>
              </a:solidFill>
              <a:latin typeface="Arial"/>
              <a:ea typeface="Arial"/>
              <a:cs typeface="Arial"/>
              <a:sym typeface="Arial"/>
            </a:endParaRPr>
          </a:p>
          <a:p>
            <a:pPr indent="-381000" lvl="0" marL="457200" marR="0" rtl="0" algn="l">
              <a:lnSpc>
                <a:spcPct val="100000"/>
              </a:lnSpc>
              <a:spcBef>
                <a:spcPts val="0"/>
              </a:spcBef>
              <a:spcAft>
                <a:spcPts val="0"/>
              </a:spcAft>
              <a:buClr>
                <a:srgbClr val="3D3D3D"/>
              </a:buClr>
              <a:buSzPts val="2400"/>
              <a:buFont typeface="Arial"/>
              <a:buChar char="-"/>
            </a:pPr>
            <a:r>
              <a:rPr b="1" i="0" lang="en-US" sz="2400" u="none" cap="none" strike="noStrike">
                <a:solidFill>
                  <a:srgbClr val="3D3D3D"/>
                </a:solidFill>
                <a:latin typeface="Arial"/>
                <a:ea typeface="Arial"/>
                <a:cs typeface="Arial"/>
                <a:sym typeface="Arial"/>
              </a:rPr>
              <a:t>Reusable</a:t>
            </a:r>
            <a:endParaRPr b="1" i="0" sz="2400" u="none" cap="none" strike="noStrike">
              <a:solidFill>
                <a:srgbClr val="3D3D3D"/>
              </a:solidFill>
              <a:latin typeface="Arial"/>
              <a:ea typeface="Arial"/>
              <a:cs typeface="Arial"/>
              <a:sym typeface="Arial"/>
            </a:endParaRPr>
          </a:p>
          <a:p>
            <a:pPr indent="-381000" lvl="0" marL="457200" marR="0" rtl="0" algn="l">
              <a:lnSpc>
                <a:spcPct val="100000"/>
              </a:lnSpc>
              <a:spcBef>
                <a:spcPts val="0"/>
              </a:spcBef>
              <a:spcAft>
                <a:spcPts val="0"/>
              </a:spcAft>
              <a:buClr>
                <a:srgbClr val="3D3D3D"/>
              </a:buClr>
              <a:buSzPts val="2400"/>
              <a:buFont typeface="Arial"/>
              <a:buChar char="-"/>
            </a:pPr>
            <a:r>
              <a:rPr b="1" i="0" lang="en-US" sz="2400" u="none" cap="none" strike="noStrike">
                <a:solidFill>
                  <a:srgbClr val="3D3D3D"/>
                </a:solidFill>
                <a:latin typeface="Arial"/>
                <a:ea typeface="Arial"/>
                <a:cs typeface="Arial"/>
                <a:sym typeface="Arial"/>
              </a:rPr>
              <a:t>Complete</a:t>
            </a:r>
            <a:endParaRPr b="1" i="0" sz="2400" u="none" cap="none" strike="noStrike">
              <a:solidFill>
                <a:srgbClr val="3D3D3D"/>
              </a:solidFill>
              <a:latin typeface="Arial"/>
              <a:ea typeface="Arial"/>
              <a:cs typeface="Arial"/>
              <a:sym typeface="Arial"/>
            </a:endParaRPr>
          </a:p>
          <a:p>
            <a:pPr indent="-381000" lvl="0" marL="457200" marR="0" rtl="0" algn="l">
              <a:lnSpc>
                <a:spcPct val="100000"/>
              </a:lnSpc>
              <a:spcBef>
                <a:spcPts val="0"/>
              </a:spcBef>
              <a:spcAft>
                <a:spcPts val="0"/>
              </a:spcAft>
              <a:buClr>
                <a:srgbClr val="3D3D3D"/>
              </a:buClr>
              <a:buSzPts val="2400"/>
              <a:buFont typeface="Arial"/>
              <a:buChar char="-"/>
            </a:pPr>
            <a:r>
              <a:rPr b="1" i="0" lang="en-US" sz="2400" u="none" cap="none" strike="noStrike">
                <a:solidFill>
                  <a:srgbClr val="3D3D3D"/>
                </a:solidFill>
                <a:latin typeface="Arial"/>
                <a:ea typeface="Arial"/>
                <a:cs typeface="Arial"/>
                <a:sym typeface="Arial"/>
              </a:rPr>
              <a:t>Timely</a:t>
            </a:r>
            <a:endParaRPr b="1" i="0" sz="2400" u="none" cap="none" strike="noStrike">
              <a:solidFill>
                <a:srgbClr val="3D3D3D"/>
              </a:solidFill>
              <a:latin typeface="Arial"/>
              <a:ea typeface="Arial"/>
              <a:cs typeface="Arial"/>
              <a:sym typeface="Arial"/>
            </a:endParaRPr>
          </a:p>
          <a:p>
            <a:pPr indent="-381000" lvl="0" marL="457200" marR="0" rtl="0" algn="l">
              <a:lnSpc>
                <a:spcPct val="100000"/>
              </a:lnSpc>
              <a:spcBef>
                <a:spcPts val="0"/>
              </a:spcBef>
              <a:spcAft>
                <a:spcPts val="0"/>
              </a:spcAft>
              <a:buClr>
                <a:srgbClr val="3D3D3D"/>
              </a:buClr>
              <a:buSzPts val="2400"/>
              <a:buFont typeface="Arial"/>
              <a:buChar char="-"/>
            </a:pPr>
            <a:r>
              <a:rPr b="1" i="0" lang="en-US" sz="2400" u="none" cap="none" strike="noStrike">
                <a:solidFill>
                  <a:srgbClr val="3D3D3D"/>
                </a:solidFill>
                <a:latin typeface="Arial"/>
                <a:ea typeface="Arial"/>
                <a:cs typeface="Arial"/>
                <a:sym typeface="Arial"/>
              </a:rPr>
              <a:t>Managed</a:t>
            </a:r>
            <a:endParaRPr b="1" i="0" sz="2400" u="none" cap="none" strike="noStrike">
              <a:solidFill>
                <a:srgbClr val="3D3D3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3D3D3D"/>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2400" u="none" cap="none" strike="noStrike">
                <a:solidFill>
                  <a:srgbClr val="3D3D3D"/>
                </a:solidFill>
                <a:latin typeface="Arial"/>
                <a:ea typeface="Arial"/>
                <a:cs typeface="Arial"/>
                <a:sym typeface="Arial"/>
              </a:rPr>
              <a:t>https://www.nsf.gov/digital/data#what-is-open-data-704</a:t>
            </a:r>
            <a:endParaRPr b="1" i="0" sz="2400" u="none" cap="none" strike="noStrike">
              <a:solidFill>
                <a:srgbClr val="3D3D3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3D3D3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US"/>
              <a:t>National Science Foundation</a:t>
            </a:r>
            <a:endParaRPr/>
          </a:p>
        </p:txBody>
      </p:sp>
      <p:pic>
        <p:nvPicPr>
          <p:cNvPr id="47" name="Google Shape;47;p3" title="Screenshot 2025-06-24 at 9.42.34 AM.png"/>
          <p:cNvPicPr preferRelativeResize="0"/>
          <p:nvPr/>
        </p:nvPicPr>
        <p:blipFill rotWithShape="1">
          <a:blip r:embed="rId3">
            <a:alphaModFix/>
          </a:blip>
          <a:srcRect b="0" l="0" r="0" t="0"/>
          <a:stretch/>
        </p:blipFill>
        <p:spPr>
          <a:xfrm>
            <a:off x="696313" y="1057500"/>
            <a:ext cx="7751383" cy="408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4"/>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US"/>
              <a:t>National Science Foundation</a:t>
            </a:r>
            <a:endParaRPr/>
          </a:p>
        </p:txBody>
      </p:sp>
      <p:sp>
        <p:nvSpPr>
          <p:cNvPr id="53" name="Google Shape;53;p4"/>
          <p:cNvSpPr txBox="1"/>
          <p:nvPr/>
        </p:nvSpPr>
        <p:spPr>
          <a:xfrm>
            <a:off x="415700" y="1136675"/>
            <a:ext cx="8355600" cy="367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D3D3D"/>
              </a:solidFill>
              <a:latin typeface="Arial"/>
              <a:ea typeface="Arial"/>
              <a:cs typeface="Arial"/>
              <a:sym typeface="Arial"/>
            </a:endParaRPr>
          </a:p>
        </p:txBody>
      </p:sp>
      <p:pic>
        <p:nvPicPr>
          <p:cNvPr id="54" name="Google Shape;54;p4" title="Screenshot 2025-06-24 at 9.43.58 AM.png"/>
          <p:cNvPicPr preferRelativeResize="0"/>
          <p:nvPr/>
        </p:nvPicPr>
        <p:blipFill rotWithShape="1">
          <a:blip r:embed="rId3">
            <a:alphaModFix/>
          </a:blip>
          <a:srcRect b="0" l="0" r="0" t="0"/>
          <a:stretch/>
        </p:blipFill>
        <p:spPr>
          <a:xfrm>
            <a:off x="21500" y="977983"/>
            <a:ext cx="9144001" cy="39971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5"/>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US"/>
              <a:t>National Science Foundation</a:t>
            </a:r>
            <a:endParaRPr/>
          </a:p>
        </p:txBody>
      </p:sp>
      <p:sp>
        <p:nvSpPr>
          <p:cNvPr id="60" name="Google Shape;60;p5"/>
          <p:cNvSpPr txBox="1"/>
          <p:nvPr/>
        </p:nvSpPr>
        <p:spPr>
          <a:xfrm>
            <a:off x="415700" y="1136675"/>
            <a:ext cx="8355600" cy="367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D3D3D"/>
              </a:solidFill>
              <a:latin typeface="Arial"/>
              <a:ea typeface="Arial"/>
              <a:cs typeface="Arial"/>
              <a:sym typeface="Arial"/>
            </a:endParaRPr>
          </a:p>
        </p:txBody>
      </p:sp>
      <p:pic>
        <p:nvPicPr>
          <p:cNvPr id="61" name="Google Shape;61;p5" title="Screenshot 2025-06-24 at 9.45.34 AM.png"/>
          <p:cNvPicPr preferRelativeResize="0"/>
          <p:nvPr/>
        </p:nvPicPr>
        <p:blipFill rotWithShape="1">
          <a:blip r:embed="rId3">
            <a:alphaModFix/>
          </a:blip>
          <a:srcRect b="0" l="0" r="0" t="0"/>
          <a:stretch/>
        </p:blipFill>
        <p:spPr>
          <a:xfrm>
            <a:off x="700300" y="1093262"/>
            <a:ext cx="7980924" cy="3766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6"/>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US"/>
              <a:t>National Science Foundation</a:t>
            </a:r>
            <a:endParaRPr/>
          </a:p>
        </p:txBody>
      </p:sp>
      <p:sp>
        <p:nvSpPr>
          <p:cNvPr id="67" name="Google Shape;67;p6"/>
          <p:cNvSpPr txBox="1"/>
          <p:nvPr/>
        </p:nvSpPr>
        <p:spPr>
          <a:xfrm>
            <a:off x="415700" y="1136675"/>
            <a:ext cx="8355600" cy="36798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3D3D3D"/>
              </a:buClr>
              <a:buSzPts val="2400"/>
              <a:buFont typeface="Arial"/>
              <a:buChar char="-"/>
            </a:pPr>
            <a:r>
              <a:rPr b="0" i="0" lang="en-US" sz="2400" u="sng" cap="none" strike="noStrike">
                <a:solidFill>
                  <a:schemeClr val="hlink"/>
                </a:solidFill>
                <a:latin typeface="Arial"/>
                <a:ea typeface="Arial"/>
                <a:cs typeface="Arial"/>
                <a:sym typeface="Arial"/>
                <a:hlinkClick r:id="rId3"/>
              </a:rPr>
              <a:t>Desirable Characteristics of Data Repositories for Federally Funded Research</a:t>
            </a:r>
            <a:endParaRPr b="0" i="0" sz="2400" u="none" cap="none" strike="noStrike">
              <a:solidFill>
                <a:srgbClr val="3D3D3D"/>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D3D3D"/>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6aad3c8c5b_0_0"/>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US"/>
              <a:t>License</a:t>
            </a:r>
            <a:endParaRPr/>
          </a:p>
        </p:txBody>
      </p:sp>
      <p:sp>
        <p:nvSpPr>
          <p:cNvPr id="73" name="Google Shape;73;g36aad3c8c5b_0_0"/>
          <p:cNvSpPr txBox="1"/>
          <p:nvPr/>
        </p:nvSpPr>
        <p:spPr>
          <a:xfrm>
            <a:off x="415700" y="1136675"/>
            <a:ext cx="8355600" cy="367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3D3D3D"/>
                </a:solidFill>
              </a:rPr>
              <a:t>CC BY</a:t>
            </a:r>
            <a:endParaRPr sz="2400">
              <a:solidFill>
                <a:srgbClr val="3D3D3D"/>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3D3D3D"/>
              </a:solidFill>
            </a:endParaRPr>
          </a:p>
          <a:p>
            <a:pPr indent="0" lvl="0" marL="0" marR="0" rtl="0" algn="l">
              <a:lnSpc>
                <a:spcPct val="100000"/>
              </a:lnSpc>
              <a:spcBef>
                <a:spcPts val="0"/>
              </a:spcBef>
              <a:spcAft>
                <a:spcPts val="0"/>
              </a:spcAft>
              <a:buClr>
                <a:srgbClr val="000000"/>
              </a:buClr>
              <a:buSzPts val="2400"/>
              <a:buFont typeface="Arial"/>
              <a:buNone/>
            </a:pPr>
            <a:r>
              <a:rPr lang="en-US" sz="2400">
                <a:solidFill>
                  <a:srgbClr val="3D3D3D"/>
                </a:solidFill>
              </a:rPr>
              <a:t>This license enables reusers to distribute, remix, adapt, and build upon the material in any medium or format, so long as attribution is given to the creator. The license allows for commercial use. CC BY includes the following elements:</a:t>
            </a:r>
            <a:endParaRPr sz="2400">
              <a:solidFill>
                <a:srgbClr val="3D3D3D"/>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3D3D3D"/>
              </a:solidFill>
            </a:endParaRPr>
          </a:p>
          <a:p>
            <a:pPr indent="0" lvl="0" marL="0" marR="0" rtl="0" algn="l">
              <a:lnSpc>
                <a:spcPct val="100000"/>
              </a:lnSpc>
              <a:spcBef>
                <a:spcPts val="0"/>
              </a:spcBef>
              <a:spcAft>
                <a:spcPts val="0"/>
              </a:spcAft>
              <a:buClr>
                <a:srgbClr val="000000"/>
              </a:buClr>
              <a:buSzPts val="2400"/>
              <a:buFont typeface="Arial"/>
              <a:buNone/>
            </a:pPr>
            <a:r>
              <a:rPr lang="en-US" sz="2400">
                <a:solidFill>
                  <a:srgbClr val="3D3D3D"/>
                </a:solidFill>
              </a:rPr>
              <a:t> BY: credit must be given to the creator.</a:t>
            </a:r>
            <a:endParaRPr sz="2400">
              <a:solidFill>
                <a:srgbClr val="3D3D3D"/>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3D3D3D"/>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3D3D3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US"/>
              <a:t>Privacy</a:t>
            </a:r>
            <a:endParaRPr/>
          </a:p>
        </p:txBody>
      </p:sp>
      <p:sp>
        <p:nvSpPr>
          <p:cNvPr id="79" name="Google Shape;79;p7"/>
          <p:cNvSpPr txBox="1"/>
          <p:nvPr/>
        </p:nvSpPr>
        <p:spPr>
          <a:xfrm>
            <a:off x="415700" y="1136675"/>
            <a:ext cx="8355600" cy="3679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2400" u="none" cap="none" strike="noStrike">
                <a:solidFill>
                  <a:srgbClr val="1C1D1F"/>
                </a:solidFill>
                <a:highlight>
                  <a:srgbClr val="FFFFFF"/>
                </a:highlight>
                <a:latin typeface="Roboto"/>
                <a:ea typeface="Roboto"/>
                <a:cs typeface="Roboto"/>
                <a:sym typeface="Roboto"/>
              </a:rPr>
              <a:t>We automatically collect and store only the following information about your visit:</a:t>
            </a:r>
            <a:endParaRPr b="0" i="0" sz="2400" u="none" cap="none" strike="noStrike">
              <a:solidFill>
                <a:srgbClr val="1C1D1F"/>
              </a:solidFill>
              <a:highlight>
                <a:srgbClr val="FFFFFF"/>
              </a:highlight>
              <a:latin typeface="Roboto"/>
              <a:ea typeface="Roboto"/>
              <a:cs typeface="Roboto"/>
              <a:sym typeface="Roboto"/>
            </a:endParaRPr>
          </a:p>
          <a:p>
            <a:pPr indent="-361950" lvl="0" marL="457200" marR="0" rtl="0" algn="l">
              <a:lnSpc>
                <a:spcPct val="115000"/>
              </a:lnSpc>
              <a:spcBef>
                <a:spcPts val="1200"/>
              </a:spcBef>
              <a:spcAft>
                <a:spcPts val="0"/>
              </a:spcAft>
              <a:buClr>
                <a:srgbClr val="1C1D1F"/>
              </a:buClr>
              <a:buSzPts val="2100"/>
              <a:buFont typeface="Roboto"/>
              <a:buChar char="●"/>
            </a:pPr>
            <a:r>
              <a:rPr b="0" i="0" lang="en-US" sz="2100" u="none" cap="none" strike="noStrike">
                <a:solidFill>
                  <a:srgbClr val="1C1D1F"/>
                </a:solidFill>
                <a:highlight>
                  <a:srgbClr val="FFFFFF"/>
                </a:highlight>
                <a:latin typeface="Roboto"/>
                <a:ea typeface="Roboto"/>
                <a:cs typeface="Roboto"/>
                <a:sym typeface="Roboto"/>
              </a:rPr>
              <a:t>The internet domain (for example, "xcompany.com" if you use a private internet access account or "yourschool.edu" if you connect from a university's domain) from which you access our website.</a:t>
            </a:r>
            <a:endParaRPr b="0" i="0" sz="2100" u="none" cap="none" strike="noStrike">
              <a:solidFill>
                <a:srgbClr val="1C1D1F"/>
              </a:solidFill>
              <a:highlight>
                <a:srgbClr val="FFFFFF"/>
              </a:highlight>
              <a:latin typeface="Roboto"/>
              <a:ea typeface="Roboto"/>
              <a:cs typeface="Roboto"/>
              <a:sym typeface="Roboto"/>
            </a:endParaRPr>
          </a:p>
          <a:p>
            <a:pPr indent="-361950" lvl="0" marL="457200" marR="0" rtl="0" algn="l">
              <a:lnSpc>
                <a:spcPct val="115000"/>
              </a:lnSpc>
              <a:spcBef>
                <a:spcPts val="0"/>
              </a:spcBef>
              <a:spcAft>
                <a:spcPts val="0"/>
              </a:spcAft>
              <a:buClr>
                <a:srgbClr val="1C1D1F"/>
              </a:buClr>
              <a:buSzPts val="2100"/>
              <a:buFont typeface="Roboto"/>
              <a:buChar char="●"/>
            </a:pPr>
            <a:r>
              <a:rPr b="0" i="0" lang="en-US" sz="2100" u="none" cap="none" strike="noStrike">
                <a:solidFill>
                  <a:srgbClr val="1C1D1F"/>
                </a:solidFill>
                <a:highlight>
                  <a:srgbClr val="FFFFFF"/>
                </a:highlight>
                <a:latin typeface="Roboto"/>
                <a:ea typeface="Roboto"/>
                <a:cs typeface="Roboto"/>
                <a:sym typeface="Roboto"/>
              </a:rPr>
              <a:t>The IP address (a number that is automatically assigned to your computer whenever you are on the web) from which you access our website.</a:t>
            </a:r>
            <a:endParaRPr b="0" i="0" sz="2100" u="none" cap="none" strike="noStrike">
              <a:solidFill>
                <a:srgbClr val="1C1D1F"/>
              </a:solidFill>
              <a:highlight>
                <a:srgbClr val="FFFFFF"/>
              </a:highlight>
              <a:latin typeface="Roboto"/>
              <a:ea typeface="Roboto"/>
              <a:cs typeface="Roboto"/>
              <a:sym typeface="Roboto"/>
            </a:endParaRPr>
          </a:p>
          <a:p>
            <a:pPr indent="0" lvl="0" marL="457200" marR="0" rtl="0" algn="l">
              <a:lnSpc>
                <a:spcPct val="115000"/>
              </a:lnSpc>
              <a:spcBef>
                <a:spcPts val="1800"/>
              </a:spcBef>
              <a:spcAft>
                <a:spcPts val="1800"/>
              </a:spcAft>
              <a:buClr>
                <a:srgbClr val="000000"/>
              </a:buClr>
              <a:buSzPts val="2400"/>
              <a:buFont typeface="Arial"/>
              <a:buNone/>
            </a:pPr>
            <a:r>
              <a:t/>
            </a:r>
            <a:endParaRPr b="0" i="0" sz="2400" u="none" cap="none" strike="noStrike">
              <a:solidFill>
                <a:srgbClr val="1C1D1F"/>
              </a:solidFill>
              <a:highlight>
                <a:srgbClr val="FFFFFF"/>
              </a:highlight>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8"/>
          <p:cNvSpPr txBox="1"/>
          <p:nvPr>
            <p:ph type="title"/>
          </p:nvPr>
        </p:nvSpPr>
        <p:spPr>
          <a:xfrm>
            <a:off x="330475" y="102300"/>
            <a:ext cx="6811800" cy="650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200"/>
              <a:buNone/>
            </a:pPr>
            <a:r>
              <a:rPr lang="en-US"/>
              <a:t>Privacy</a:t>
            </a:r>
            <a:endParaRPr/>
          </a:p>
        </p:txBody>
      </p:sp>
      <p:sp>
        <p:nvSpPr>
          <p:cNvPr id="85" name="Google Shape;85;p8"/>
          <p:cNvSpPr txBox="1"/>
          <p:nvPr/>
        </p:nvSpPr>
        <p:spPr>
          <a:xfrm>
            <a:off x="415700" y="1136675"/>
            <a:ext cx="8355600" cy="3679800"/>
          </a:xfrm>
          <a:prstGeom prst="rect">
            <a:avLst/>
          </a:prstGeom>
          <a:noFill/>
          <a:ln>
            <a:noFill/>
          </a:ln>
        </p:spPr>
        <p:txBody>
          <a:bodyPr anchorCtr="0" anchor="t" bIns="91425" lIns="91425" spcFirstLastPara="1" rIns="91425" wrap="square" tIns="91425">
            <a:noAutofit/>
          </a:bodyPr>
          <a:lstStyle/>
          <a:p>
            <a:pPr indent="-361950" lvl="0" marL="457200" marR="0" rtl="0" algn="l">
              <a:lnSpc>
                <a:spcPct val="115000"/>
              </a:lnSpc>
              <a:spcBef>
                <a:spcPts val="0"/>
              </a:spcBef>
              <a:spcAft>
                <a:spcPts val="0"/>
              </a:spcAft>
              <a:buClr>
                <a:srgbClr val="1C1D1F"/>
              </a:buClr>
              <a:buSzPts val="2100"/>
              <a:buFont typeface="Roboto"/>
              <a:buChar char="●"/>
            </a:pPr>
            <a:r>
              <a:rPr b="0" i="0" lang="en-US" sz="2100" u="none" cap="none" strike="noStrike">
                <a:solidFill>
                  <a:srgbClr val="1C1D1F"/>
                </a:solidFill>
                <a:highlight>
                  <a:srgbClr val="FFFFFF"/>
                </a:highlight>
                <a:latin typeface="Roboto"/>
                <a:ea typeface="Roboto"/>
                <a:cs typeface="Roboto"/>
                <a:sym typeface="Roboto"/>
              </a:rPr>
              <a:t>The city you connect from.The type of browser, operating system and device used to access our website.</a:t>
            </a:r>
            <a:endParaRPr b="0" i="0" sz="2100" u="none" cap="none" strike="noStrike">
              <a:solidFill>
                <a:srgbClr val="1C1D1F"/>
              </a:solidFill>
              <a:highlight>
                <a:srgbClr val="FFFFFF"/>
              </a:highlight>
              <a:latin typeface="Roboto"/>
              <a:ea typeface="Roboto"/>
              <a:cs typeface="Roboto"/>
              <a:sym typeface="Roboto"/>
            </a:endParaRPr>
          </a:p>
          <a:p>
            <a:pPr indent="-361950" lvl="0" marL="457200" marR="0" rtl="0" algn="l">
              <a:lnSpc>
                <a:spcPct val="115000"/>
              </a:lnSpc>
              <a:spcBef>
                <a:spcPts val="0"/>
              </a:spcBef>
              <a:spcAft>
                <a:spcPts val="0"/>
              </a:spcAft>
              <a:buClr>
                <a:srgbClr val="1C1D1F"/>
              </a:buClr>
              <a:buSzPts val="2100"/>
              <a:buFont typeface="Roboto"/>
              <a:buChar char="●"/>
            </a:pPr>
            <a:r>
              <a:rPr b="0" i="0" lang="en-US" sz="2100" u="none" cap="none" strike="noStrike">
                <a:solidFill>
                  <a:srgbClr val="1C1D1F"/>
                </a:solidFill>
                <a:highlight>
                  <a:srgbClr val="FFFFFF"/>
                </a:highlight>
                <a:latin typeface="Roboto"/>
                <a:ea typeface="Roboto"/>
                <a:cs typeface="Roboto"/>
                <a:sym typeface="Roboto"/>
              </a:rPr>
              <a:t>The date and time you access our website.</a:t>
            </a:r>
            <a:endParaRPr b="0" i="0" sz="2100" u="none" cap="none" strike="noStrike">
              <a:solidFill>
                <a:srgbClr val="1C1D1F"/>
              </a:solidFill>
              <a:highlight>
                <a:srgbClr val="FFFFFF"/>
              </a:highlight>
              <a:latin typeface="Roboto"/>
              <a:ea typeface="Roboto"/>
              <a:cs typeface="Roboto"/>
              <a:sym typeface="Roboto"/>
            </a:endParaRPr>
          </a:p>
          <a:p>
            <a:pPr indent="-361950" lvl="0" marL="457200" marR="0" rtl="0" algn="l">
              <a:lnSpc>
                <a:spcPct val="115000"/>
              </a:lnSpc>
              <a:spcBef>
                <a:spcPts val="0"/>
              </a:spcBef>
              <a:spcAft>
                <a:spcPts val="0"/>
              </a:spcAft>
              <a:buClr>
                <a:srgbClr val="1C1D1F"/>
              </a:buClr>
              <a:buSzPts val="2100"/>
              <a:buFont typeface="Roboto"/>
              <a:buChar char="●"/>
            </a:pPr>
            <a:r>
              <a:rPr b="0" i="0" lang="en-US" sz="2100" u="none" cap="none" strike="noStrike">
                <a:solidFill>
                  <a:srgbClr val="1C1D1F"/>
                </a:solidFill>
                <a:highlight>
                  <a:srgbClr val="FFFFFF"/>
                </a:highlight>
                <a:latin typeface="Roboto"/>
                <a:ea typeface="Roboto"/>
                <a:cs typeface="Roboto"/>
                <a:sym typeface="Roboto"/>
              </a:rPr>
              <a:t>The pages you visit and the links and buttons you click on our website.</a:t>
            </a:r>
            <a:endParaRPr b="0" i="0" sz="2100" u="none" cap="none" strike="noStrike">
              <a:solidFill>
                <a:srgbClr val="1C1D1F"/>
              </a:solidFill>
              <a:highlight>
                <a:srgbClr val="FFFFFF"/>
              </a:highlight>
              <a:latin typeface="Roboto"/>
              <a:ea typeface="Roboto"/>
              <a:cs typeface="Roboto"/>
              <a:sym typeface="Roboto"/>
            </a:endParaRPr>
          </a:p>
          <a:p>
            <a:pPr indent="-361950" lvl="0" marL="457200" marR="0" rtl="0" algn="l">
              <a:lnSpc>
                <a:spcPct val="115000"/>
              </a:lnSpc>
              <a:spcBef>
                <a:spcPts val="0"/>
              </a:spcBef>
              <a:spcAft>
                <a:spcPts val="0"/>
              </a:spcAft>
              <a:buClr>
                <a:srgbClr val="1C1D1F"/>
              </a:buClr>
              <a:buSzPts val="2100"/>
              <a:buFont typeface="Roboto"/>
              <a:buChar char="●"/>
            </a:pPr>
            <a:r>
              <a:rPr b="0" i="0" lang="en-US" sz="2100" u="none" cap="none" strike="noStrike">
                <a:solidFill>
                  <a:srgbClr val="1C1D1F"/>
                </a:solidFill>
                <a:highlight>
                  <a:srgbClr val="FFFFFF"/>
                </a:highlight>
                <a:latin typeface="Roboto"/>
                <a:ea typeface="Roboto"/>
                <a:cs typeface="Roboto"/>
                <a:sym typeface="Roboto"/>
              </a:rPr>
              <a:t>If you were directed to NSF.gov another website, the address of that referring website.</a:t>
            </a:r>
            <a:endParaRPr b="0" i="0" sz="2100" u="none" cap="none" strike="noStrike">
              <a:solidFill>
                <a:srgbClr val="1C1D1F"/>
              </a:solidFill>
              <a:highlight>
                <a:srgbClr val="FFFFFF"/>
              </a:highlight>
              <a:latin typeface="Roboto"/>
              <a:ea typeface="Roboto"/>
              <a:cs typeface="Roboto"/>
              <a:sym typeface="Roboto"/>
            </a:endParaRPr>
          </a:p>
          <a:p>
            <a:pPr indent="-361950" lvl="0" marL="457200" marR="0" rtl="0" algn="l">
              <a:lnSpc>
                <a:spcPct val="115000"/>
              </a:lnSpc>
              <a:spcBef>
                <a:spcPts val="0"/>
              </a:spcBef>
              <a:spcAft>
                <a:spcPts val="0"/>
              </a:spcAft>
              <a:buClr>
                <a:srgbClr val="1C1D1F"/>
              </a:buClr>
              <a:buSzPts val="2100"/>
              <a:buFont typeface="Roboto"/>
              <a:buChar char="●"/>
            </a:pPr>
            <a:r>
              <a:rPr b="0" i="0" lang="en-US" sz="2100" u="none" cap="none" strike="noStrike">
                <a:solidFill>
                  <a:srgbClr val="1C1D1F"/>
                </a:solidFill>
                <a:highlight>
                  <a:srgbClr val="FFFFFF"/>
                </a:highlight>
                <a:latin typeface="Roboto"/>
                <a:ea typeface="Roboto"/>
                <a:cs typeface="Roboto"/>
                <a:sym typeface="Roboto"/>
              </a:rPr>
              <a:t>Anonymous demographic information about our visitors such as gender, age range, areas of interest and language for adults over the age of 18.</a:t>
            </a:r>
            <a:endParaRPr b="0" i="0" sz="1700" u="none" cap="none" strike="noStrike">
              <a:solidFill>
                <a:srgbClr val="3D3D3D"/>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GAGE-SAGE">
  <a:themeElements>
    <a:clrScheme name="EarthScope_for_print">
      <a:dk1>
        <a:srgbClr val="000000"/>
      </a:dk1>
      <a:lt1>
        <a:srgbClr val="FFFFFF"/>
      </a:lt1>
      <a:dk2>
        <a:srgbClr val="979699"/>
      </a:dk2>
      <a:lt2>
        <a:srgbClr val="F6F3F3"/>
      </a:lt2>
      <a:accent1>
        <a:srgbClr val="CC2929"/>
      </a:accent1>
      <a:accent2>
        <a:srgbClr val="37358C"/>
      </a:accent2>
      <a:accent3>
        <a:srgbClr val="979698"/>
      </a:accent3>
      <a:accent4>
        <a:srgbClr val="F6F3F3"/>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