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#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#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#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#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#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76408" y="4561691"/>
            <a:ext cx="445770" cy="436245"/>
          </a:xfrm>
          <a:custGeom>
            <a:avLst/>
            <a:gdLst/>
            <a:ahLst/>
            <a:cxnLst/>
            <a:rect l="l" t="t" r="r" b="b"/>
            <a:pathLst>
              <a:path w="445770" h="436245">
                <a:moveTo>
                  <a:pt x="223088" y="0"/>
                </a:moveTo>
                <a:lnTo>
                  <a:pt x="178094" y="4428"/>
                </a:lnTo>
                <a:lnTo>
                  <a:pt x="136202" y="17126"/>
                </a:lnTo>
                <a:lnTo>
                  <a:pt x="98305" y="37210"/>
                </a:lnTo>
                <a:lnTo>
                  <a:pt x="65296" y="63798"/>
                </a:lnTo>
                <a:lnTo>
                  <a:pt x="38068" y="96006"/>
                </a:lnTo>
                <a:lnTo>
                  <a:pt x="17514" y="132952"/>
                </a:lnTo>
                <a:lnTo>
                  <a:pt x="4527" y="173754"/>
                </a:lnTo>
                <a:lnTo>
                  <a:pt x="0" y="217528"/>
                </a:lnTo>
                <a:lnTo>
                  <a:pt x="4527" y="261555"/>
                </a:lnTo>
                <a:lnTo>
                  <a:pt x="17515" y="302547"/>
                </a:lnTo>
                <a:lnTo>
                  <a:pt x="38069" y="339629"/>
                </a:lnTo>
                <a:lnTo>
                  <a:pt x="65297" y="371929"/>
                </a:lnTo>
                <a:lnTo>
                  <a:pt x="98306" y="398571"/>
                </a:lnTo>
                <a:lnTo>
                  <a:pt x="136203" y="418684"/>
                </a:lnTo>
                <a:lnTo>
                  <a:pt x="178095" y="431392"/>
                </a:lnTo>
                <a:lnTo>
                  <a:pt x="223089" y="435822"/>
                </a:lnTo>
                <a:lnTo>
                  <a:pt x="267821" y="431392"/>
                </a:lnTo>
                <a:lnTo>
                  <a:pt x="309517" y="418684"/>
                </a:lnTo>
                <a:lnTo>
                  <a:pt x="347273" y="398571"/>
                </a:lnTo>
                <a:lnTo>
                  <a:pt x="380187" y="371929"/>
                </a:lnTo>
                <a:lnTo>
                  <a:pt x="407358" y="339629"/>
                </a:lnTo>
                <a:lnTo>
                  <a:pt x="427882" y="302547"/>
                </a:lnTo>
                <a:lnTo>
                  <a:pt x="440859" y="261555"/>
                </a:lnTo>
                <a:lnTo>
                  <a:pt x="445385" y="217528"/>
                </a:lnTo>
                <a:lnTo>
                  <a:pt x="440859" y="173754"/>
                </a:lnTo>
                <a:lnTo>
                  <a:pt x="427882" y="132952"/>
                </a:lnTo>
                <a:lnTo>
                  <a:pt x="407357" y="96006"/>
                </a:lnTo>
                <a:lnTo>
                  <a:pt x="380187" y="63798"/>
                </a:lnTo>
                <a:lnTo>
                  <a:pt x="347272" y="37210"/>
                </a:lnTo>
                <a:lnTo>
                  <a:pt x="309516" y="17126"/>
                </a:lnTo>
                <a:lnTo>
                  <a:pt x="267821" y="4428"/>
                </a:lnTo>
                <a:lnTo>
                  <a:pt x="223088" y="0"/>
                </a:lnTo>
                <a:close/>
              </a:path>
            </a:pathLst>
          </a:custGeom>
          <a:solidFill>
            <a:srgbClr val="00A9C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0821" y="4823801"/>
            <a:ext cx="159461" cy="691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19922" y="4823801"/>
            <a:ext cx="141399" cy="691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96593" y="4612433"/>
            <a:ext cx="207383" cy="1890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077" y="128587"/>
            <a:ext cx="8390890" cy="673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077" y="891222"/>
            <a:ext cx="8595995" cy="3435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11150" y="4871481"/>
            <a:ext cx="2964815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57579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#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aic.gov.au/privacy/notifiable-data-breaches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atacommissioner.gov.au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hyperlink" Target="https://www.dataplace.gov.au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aic.gov.au/privacy/australian-privacy-principles/australian-privacy-principles-guidelines/chapter-8-app-8-cross-border-disclosure-of-personal-information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mailto:anusuriya.Devaraju@csiro.au" TargetMode="External"/><Relationship Id="rId5" Type="http://schemas.openxmlformats.org/officeDocument/2006/relationships/hyperlink" Target="https://people.csiro.au/d/a/anusuriya-devaraj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iro.au/en/about/policies/privacy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slation.gov.au/C2004A03712/latest/versions" TargetMode="External"/><Relationship Id="rId3" Type="http://schemas.openxmlformats.org/officeDocument/2006/relationships/hyperlink" Target="https://www.oaic.gov.au/privacy/australian-privacy-principles/australian-privacy-principles-quick-reference" TargetMode="External"/><Relationship Id="rId4" Type="http://schemas.openxmlformats.org/officeDocument/2006/relationships/hyperlink" Target="https://www.oaic.gov.au/privacy/notifiable-data-breaches/about-the-notifiable-data-breaches-scheme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aic.gov.au/privacy/australian-privacy-principles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hyperlink" Target="https://www.oaic.gov.au/privacy/australian-privacy-principles/australian-privacy-principles-quick-reference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180615" y="4180202"/>
            <a:ext cx="720725" cy="711200"/>
            <a:chOff x="8180615" y="4180202"/>
            <a:chExt cx="720725" cy="711200"/>
          </a:xfrm>
        </p:grpSpPr>
        <p:sp>
          <p:nvSpPr>
            <p:cNvPr id="3" name="object 3" descr=""/>
            <p:cNvSpPr/>
            <p:nvPr/>
          </p:nvSpPr>
          <p:spPr>
            <a:xfrm>
              <a:off x="8180615" y="4180202"/>
              <a:ext cx="720725" cy="711200"/>
            </a:xfrm>
            <a:custGeom>
              <a:avLst/>
              <a:gdLst/>
              <a:ahLst/>
              <a:cxnLst/>
              <a:rect l="l" t="t" r="r" b="b"/>
              <a:pathLst>
                <a:path w="720725" h="711200">
                  <a:moveTo>
                    <a:pt x="360743" y="0"/>
                  </a:moveTo>
                  <a:lnTo>
                    <a:pt x="311752" y="3244"/>
                  </a:lnTo>
                  <a:lnTo>
                    <a:pt x="264777" y="12694"/>
                  </a:lnTo>
                  <a:lnTo>
                    <a:pt x="220245" y="27923"/>
                  </a:lnTo>
                  <a:lnTo>
                    <a:pt x="178584" y="48504"/>
                  </a:lnTo>
                  <a:lnTo>
                    <a:pt x="140222" y="74011"/>
                  </a:lnTo>
                  <a:lnTo>
                    <a:pt x="105587" y="104017"/>
                  </a:lnTo>
                  <a:lnTo>
                    <a:pt x="75107" y="138097"/>
                  </a:lnTo>
                  <a:lnTo>
                    <a:pt x="49209" y="175823"/>
                  </a:lnTo>
                  <a:lnTo>
                    <a:pt x="28322" y="216769"/>
                  </a:lnTo>
                  <a:lnTo>
                    <a:pt x="12872" y="260509"/>
                  </a:lnTo>
                  <a:lnTo>
                    <a:pt x="3289" y="306616"/>
                  </a:lnTo>
                  <a:lnTo>
                    <a:pt x="0" y="354664"/>
                  </a:lnTo>
                  <a:lnTo>
                    <a:pt x="3289" y="402998"/>
                  </a:lnTo>
                  <a:lnTo>
                    <a:pt x="12873" y="449344"/>
                  </a:lnTo>
                  <a:lnTo>
                    <a:pt x="28322" y="493280"/>
                  </a:lnTo>
                  <a:lnTo>
                    <a:pt x="49210" y="534383"/>
                  </a:lnTo>
                  <a:lnTo>
                    <a:pt x="75107" y="572231"/>
                  </a:lnTo>
                  <a:lnTo>
                    <a:pt x="105588" y="606402"/>
                  </a:lnTo>
                  <a:lnTo>
                    <a:pt x="140223" y="636474"/>
                  </a:lnTo>
                  <a:lnTo>
                    <a:pt x="178585" y="662025"/>
                  </a:lnTo>
                  <a:lnTo>
                    <a:pt x="220246" y="682632"/>
                  </a:lnTo>
                  <a:lnTo>
                    <a:pt x="264778" y="697875"/>
                  </a:lnTo>
                  <a:lnTo>
                    <a:pt x="311753" y="707330"/>
                  </a:lnTo>
                  <a:lnTo>
                    <a:pt x="360744" y="710575"/>
                  </a:lnTo>
                  <a:lnTo>
                    <a:pt x="409440" y="707330"/>
                  </a:lnTo>
                  <a:lnTo>
                    <a:pt x="456170" y="697875"/>
                  </a:lnTo>
                  <a:lnTo>
                    <a:pt x="500500" y="682632"/>
                  </a:lnTo>
                  <a:lnTo>
                    <a:pt x="542000" y="662025"/>
                  </a:lnTo>
                  <a:lnTo>
                    <a:pt x="580237" y="636474"/>
                  </a:lnTo>
                  <a:lnTo>
                    <a:pt x="614777" y="606402"/>
                  </a:lnTo>
                  <a:lnTo>
                    <a:pt x="645190" y="572231"/>
                  </a:lnTo>
                  <a:lnTo>
                    <a:pt x="671043" y="534383"/>
                  </a:lnTo>
                  <a:lnTo>
                    <a:pt x="691903" y="493280"/>
                  </a:lnTo>
                  <a:lnTo>
                    <a:pt x="707338" y="449344"/>
                  </a:lnTo>
                  <a:lnTo>
                    <a:pt x="716916" y="402998"/>
                  </a:lnTo>
                  <a:lnTo>
                    <a:pt x="720205" y="354664"/>
                  </a:lnTo>
                  <a:lnTo>
                    <a:pt x="716916" y="306616"/>
                  </a:lnTo>
                  <a:lnTo>
                    <a:pt x="707338" y="260509"/>
                  </a:lnTo>
                  <a:lnTo>
                    <a:pt x="691903" y="216769"/>
                  </a:lnTo>
                  <a:lnTo>
                    <a:pt x="671043" y="175823"/>
                  </a:lnTo>
                  <a:lnTo>
                    <a:pt x="645190" y="138097"/>
                  </a:lnTo>
                  <a:lnTo>
                    <a:pt x="614777" y="104017"/>
                  </a:lnTo>
                  <a:lnTo>
                    <a:pt x="580236" y="74011"/>
                  </a:lnTo>
                  <a:lnTo>
                    <a:pt x="542000" y="48504"/>
                  </a:lnTo>
                  <a:lnTo>
                    <a:pt x="500500" y="27923"/>
                  </a:lnTo>
                  <a:lnTo>
                    <a:pt x="456169" y="12694"/>
                  </a:lnTo>
                  <a:lnTo>
                    <a:pt x="409439" y="3244"/>
                  </a:lnTo>
                  <a:lnTo>
                    <a:pt x="360743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4772" y="4607552"/>
              <a:ext cx="207049" cy="11278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518496" y="4608804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24131" y="0"/>
                  </a:moveTo>
                  <a:lnTo>
                    <a:pt x="0" y="0"/>
                  </a:lnTo>
                  <a:lnTo>
                    <a:pt x="0" y="110282"/>
                  </a:lnTo>
                  <a:lnTo>
                    <a:pt x="24131" y="110282"/>
                  </a:lnTo>
                  <a:lnTo>
                    <a:pt x="24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4386" y="4607552"/>
              <a:ext cx="228647" cy="1127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374951" y="4262945"/>
              <a:ext cx="335915" cy="308610"/>
            </a:xfrm>
            <a:custGeom>
              <a:avLst/>
              <a:gdLst/>
              <a:ahLst/>
              <a:cxnLst/>
              <a:rect l="l" t="t" r="r" b="b"/>
              <a:pathLst>
                <a:path w="335915" h="308610">
                  <a:moveTo>
                    <a:pt x="35572" y="92710"/>
                  </a:moveTo>
                  <a:lnTo>
                    <a:pt x="27952" y="85178"/>
                  </a:lnTo>
                  <a:lnTo>
                    <a:pt x="17780" y="85178"/>
                  </a:lnTo>
                  <a:lnTo>
                    <a:pt x="7620" y="85178"/>
                  </a:lnTo>
                  <a:lnTo>
                    <a:pt x="0" y="92710"/>
                  </a:lnTo>
                  <a:lnTo>
                    <a:pt x="0" y="211772"/>
                  </a:lnTo>
                  <a:lnTo>
                    <a:pt x="7620" y="220548"/>
                  </a:lnTo>
                  <a:lnTo>
                    <a:pt x="27952" y="220548"/>
                  </a:lnTo>
                  <a:lnTo>
                    <a:pt x="35572" y="211772"/>
                  </a:lnTo>
                  <a:lnTo>
                    <a:pt x="35572" y="92710"/>
                  </a:lnTo>
                  <a:close/>
                </a:path>
                <a:path w="335915" h="308610">
                  <a:moveTo>
                    <a:pt x="95275" y="41313"/>
                  </a:moveTo>
                  <a:lnTo>
                    <a:pt x="87642" y="33832"/>
                  </a:lnTo>
                  <a:lnTo>
                    <a:pt x="77482" y="33832"/>
                  </a:lnTo>
                  <a:lnTo>
                    <a:pt x="67322" y="33832"/>
                  </a:lnTo>
                  <a:lnTo>
                    <a:pt x="59702" y="41313"/>
                  </a:lnTo>
                  <a:lnTo>
                    <a:pt x="59702" y="195491"/>
                  </a:lnTo>
                  <a:lnTo>
                    <a:pt x="67322" y="203009"/>
                  </a:lnTo>
                  <a:lnTo>
                    <a:pt x="87642" y="203009"/>
                  </a:lnTo>
                  <a:lnTo>
                    <a:pt x="95275" y="195491"/>
                  </a:lnTo>
                  <a:lnTo>
                    <a:pt x="95275" y="41313"/>
                  </a:lnTo>
                  <a:close/>
                </a:path>
                <a:path w="335915" h="308610">
                  <a:moveTo>
                    <a:pt x="154965" y="7480"/>
                  </a:moveTo>
                  <a:lnTo>
                    <a:pt x="147345" y="0"/>
                  </a:lnTo>
                  <a:lnTo>
                    <a:pt x="137185" y="0"/>
                  </a:lnTo>
                  <a:lnTo>
                    <a:pt x="128295" y="0"/>
                  </a:lnTo>
                  <a:lnTo>
                    <a:pt x="119405" y="7480"/>
                  </a:lnTo>
                  <a:lnTo>
                    <a:pt x="119405" y="177927"/>
                  </a:lnTo>
                  <a:lnTo>
                    <a:pt x="128295" y="186690"/>
                  </a:lnTo>
                  <a:lnTo>
                    <a:pt x="147345" y="186690"/>
                  </a:lnTo>
                  <a:lnTo>
                    <a:pt x="154965" y="177927"/>
                  </a:lnTo>
                  <a:lnTo>
                    <a:pt x="154965" y="7480"/>
                  </a:lnTo>
                  <a:close/>
                </a:path>
                <a:path w="335915" h="308610">
                  <a:moveTo>
                    <a:pt x="214668" y="58864"/>
                  </a:moveTo>
                  <a:lnTo>
                    <a:pt x="207048" y="51346"/>
                  </a:lnTo>
                  <a:lnTo>
                    <a:pt x="196888" y="51346"/>
                  </a:lnTo>
                  <a:lnTo>
                    <a:pt x="187998" y="51346"/>
                  </a:lnTo>
                  <a:lnTo>
                    <a:pt x="179108" y="58864"/>
                  </a:lnTo>
                  <a:lnTo>
                    <a:pt x="179108" y="229323"/>
                  </a:lnTo>
                  <a:lnTo>
                    <a:pt x="187998" y="236829"/>
                  </a:lnTo>
                  <a:lnTo>
                    <a:pt x="207048" y="236829"/>
                  </a:lnTo>
                  <a:lnTo>
                    <a:pt x="214668" y="229323"/>
                  </a:lnTo>
                  <a:lnTo>
                    <a:pt x="214668" y="58864"/>
                  </a:lnTo>
                  <a:close/>
                </a:path>
                <a:path w="335915" h="308610">
                  <a:moveTo>
                    <a:pt x="275628" y="17500"/>
                  </a:moveTo>
                  <a:lnTo>
                    <a:pt x="274078" y="10541"/>
                  </a:lnTo>
                  <a:lnTo>
                    <a:pt x="269925" y="4991"/>
                  </a:lnTo>
                  <a:lnTo>
                    <a:pt x="263855" y="1320"/>
                  </a:lnTo>
                  <a:lnTo>
                    <a:pt x="256590" y="0"/>
                  </a:lnTo>
                  <a:lnTo>
                    <a:pt x="247675" y="0"/>
                  </a:lnTo>
                  <a:lnTo>
                    <a:pt x="238810" y="7480"/>
                  </a:lnTo>
                  <a:lnTo>
                    <a:pt x="238810" y="245605"/>
                  </a:lnTo>
                  <a:lnTo>
                    <a:pt x="247675" y="254381"/>
                  </a:lnTo>
                  <a:lnTo>
                    <a:pt x="256590" y="254381"/>
                  </a:lnTo>
                  <a:lnTo>
                    <a:pt x="263855" y="252869"/>
                  </a:lnTo>
                  <a:lnTo>
                    <a:pt x="269925" y="248894"/>
                  </a:lnTo>
                  <a:lnTo>
                    <a:pt x="274078" y="243281"/>
                  </a:lnTo>
                  <a:lnTo>
                    <a:pt x="275628" y="236829"/>
                  </a:lnTo>
                  <a:lnTo>
                    <a:pt x="275628" y="17500"/>
                  </a:lnTo>
                  <a:close/>
                </a:path>
                <a:path w="335915" h="308610">
                  <a:moveTo>
                    <a:pt x="276910" y="289471"/>
                  </a:moveTo>
                  <a:lnTo>
                    <a:pt x="275348" y="282308"/>
                  </a:lnTo>
                  <a:lnTo>
                    <a:pt x="271030" y="276313"/>
                  </a:lnTo>
                  <a:lnTo>
                    <a:pt x="264579" y="272199"/>
                  </a:lnTo>
                  <a:lnTo>
                    <a:pt x="256590" y="270675"/>
                  </a:lnTo>
                  <a:lnTo>
                    <a:pt x="249326" y="272199"/>
                  </a:lnTo>
                  <a:lnTo>
                    <a:pt x="243243" y="276313"/>
                  </a:lnTo>
                  <a:lnTo>
                    <a:pt x="239064" y="282308"/>
                  </a:lnTo>
                  <a:lnTo>
                    <a:pt x="237515" y="289471"/>
                  </a:lnTo>
                  <a:lnTo>
                    <a:pt x="239064" y="297167"/>
                  </a:lnTo>
                  <a:lnTo>
                    <a:pt x="243243" y="303098"/>
                  </a:lnTo>
                  <a:lnTo>
                    <a:pt x="249326" y="306920"/>
                  </a:lnTo>
                  <a:lnTo>
                    <a:pt x="256590" y="308267"/>
                  </a:lnTo>
                  <a:lnTo>
                    <a:pt x="264579" y="306920"/>
                  </a:lnTo>
                  <a:lnTo>
                    <a:pt x="271030" y="303098"/>
                  </a:lnTo>
                  <a:lnTo>
                    <a:pt x="275348" y="297167"/>
                  </a:lnTo>
                  <a:lnTo>
                    <a:pt x="276910" y="289471"/>
                  </a:lnTo>
                  <a:close/>
                </a:path>
                <a:path w="335915" h="308610">
                  <a:moveTo>
                    <a:pt x="335343" y="92710"/>
                  </a:moveTo>
                  <a:lnTo>
                    <a:pt x="326428" y="85178"/>
                  </a:lnTo>
                  <a:lnTo>
                    <a:pt x="317550" y="85178"/>
                  </a:lnTo>
                  <a:lnTo>
                    <a:pt x="307390" y="85178"/>
                  </a:lnTo>
                  <a:lnTo>
                    <a:pt x="299770" y="92710"/>
                  </a:lnTo>
                  <a:lnTo>
                    <a:pt x="299770" y="211772"/>
                  </a:lnTo>
                  <a:lnTo>
                    <a:pt x="307390" y="220548"/>
                  </a:lnTo>
                  <a:lnTo>
                    <a:pt x="326428" y="220548"/>
                  </a:lnTo>
                  <a:lnTo>
                    <a:pt x="335343" y="211772"/>
                  </a:lnTo>
                  <a:lnTo>
                    <a:pt x="335343" y="92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39077" y="4827270"/>
            <a:ext cx="184150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solidFill>
                  <a:srgbClr val="757579"/>
                </a:solidFill>
                <a:latin typeface="Calibri"/>
                <a:cs typeface="Calibri"/>
              </a:rPr>
              <a:t>Australia’s</a:t>
            </a:r>
            <a:r>
              <a:rPr dirty="0" sz="950" spc="13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50">
                <a:solidFill>
                  <a:srgbClr val="757579"/>
                </a:solidFill>
                <a:latin typeface="Calibri"/>
                <a:cs typeface="Calibri"/>
              </a:rPr>
              <a:t>National</a:t>
            </a:r>
            <a:r>
              <a:rPr dirty="0" sz="950" spc="14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50">
                <a:solidFill>
                  <a:srgbClr val="757579"/>
                </a:solidFill>
                <a:latin typeface="Calibri"/>
                <a:cs typeface="Calibri"/>
              </a:rPr>
              <a:t>Science</a:t>
            </a:r>
            <a:r>
              <a:rPr dirty="0" sz="950" spc="204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757579"/>
                </a:solidFill>
                <a:latin typeface="Calibri"/>
                <a:cs typeface="Calibri"/>
              </a:rPr>
              <a:t>Agency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3522" y="3422269"/>
            <a:ext cx="356552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solidFill>
                  <a:srgbClr val="757579"/>
                </a:solidFill>
                <a:latin typeface="Calibri"/>
                <a:cs typeface="Calibri"/>
              </a:rPr>
              <a:t>Data</a:t>
            </a:r>
            <a:r>
              <a:rPr dirty="0" sz="2400" spc="-11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57579"/>
                </a:solidFill>
                <a:latin typeface="Calibri"/>
                <a:cs typeface="Calibri"/>
              </a:rPr>
              <a:t>Regulations</a:t>
            </a:r>
            <a:r>
              <a:rPr dirty="0" sz="2400" spc="-5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57579"/>
                </a:solidFill>
                <a:latin typeface="Calibri"/>
                <a:cs typeface="Calibri"/>
              </a:rPr>
              <a:t>in</a:t>
            </a:r>
            <a:r>
              <a:rPr dirty="0" sz="2400" spc="-6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757579"/>
                </a:solidFill>
                <a:latin typeface="Calibri"/>
                <a:cs typeface="Calibri"/>
              </a:rPr>
              <a:t>Australia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3522" y="4006532"/>
            <a:ext cx="3016885" cy="4629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40" b="1">
                <a:latin typeface="Calibri"/>
                <a:cs typeface="Calibri"/>
              </a:rPr>
              <a:t>Dr.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Anusuriya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Devaraju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spc="-10" b="1">
                <a:latin typeface="Calibri"/>
                <a:cs typeface="Calibri"/>
              </a:rPr>
              <a:t>Data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Architect,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CSIRO</a:t>
            </a:r>
            <a:r>
              <a:rPr dirty="0" sz="1400" spc="-8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Mineral</a:t>
            </a:r>
            <a:r>
              <a:rPr dirty="0" sz="1400" spc="-10" b="1">
                <a:latin typeface="Calibri"/>
                <a:cs typeface="Calibri"/>
              </a:rPr>
              <a:t> Resources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6475" y="4267200"/>
            <a:ext cx="2006809" cy="4762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2853" y="3594912"/>
            <a:ext cx="2394843" cy="4496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9232" y="2998787"/>
            <a:ext cx="2042133" cy="43095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077" y="867281"/>
            <a:ext cx="8641715" cy="254381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400" spc="-25">
                <a:latin typeface="Calibri"/>
                <a:cs typeface="Calibri"/>
              </a:rPr>
              <a:t>Triggered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data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breach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likely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result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serious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harm.</a:t>
            </a:r>
            <a:endParaRPr sz="2400">
              <a:latin typeface="Calibri"/>
              <a:cs typeface="Calibri"/>
            </a:endParaRPr>
          </a:p>
          <a:p>
            <a:pPr lvl="1" marL="406400" indent="-177800">
              <a:lnSpc>
                <a:spcPts val="2290"/>
              </a:lnSpc>
              <a:spcBef>
                <a:spcPts val="375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breach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occurs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personal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organisation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408305">
              <a:lnSpc>
                <a:spcPts val="2290"/>
              </a:lnSpc>
            </a:pPr>
            <a:r>
              <a:rPr dirty="0" sz="2000">
                <a:latin typeface="Calibri"/>
                <a:cs typeface="Calibri"/>
              </a:rPr>
              <a:t>agency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lost,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without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authorisation,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disclosed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unlawfully.</a:t>
            </a:r>
            <a:endParaRPr sz="2000">
              <a:latin typeface="Calibri"/>
              <a:cs typeface="Calibri"/>
            </a:endParaRPr>
          </a:p>
          <a:p>
            <a:pPr marL="227329" indent="-214629">
              <a:lnSpc>
                <a:spcPts val="2755"/>
              </a:lnSpc>
              <a:spcBef>
                <a:spcPts val="280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400">
                <a:latin typeface="Calibri"/>
                <a:cs typeface="Calibri"/>
              </a:rPr>
              <a:t>Applies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organisations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agencies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covered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Privacy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Act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ts val="2755"/>
              </a:lnSpc>
            </a:pPr>
            <a:r>
              <a:rPr dirty="0" sz="2400" spc="-10">
                <a:latin typeface="Calibri"/>
                <a:cs typeface="Calibri"/>
              </a:rPr>
              <a:t>1988.</a:t>
            </a:r>
            <a:endParaRPr sz="2400">
              <a:latin typeface="Calibri"/>
              <a:cs typeface="Calibri"/>
            </a:endParaRPr>
          </a:p>
          <a:p>
            <a:pPr marL="226695" marR="5080" indent="-214629">
              <a:lnSpc>
                <a:spcPts val="2630"/>
              </a:lnSpc>
              <a:spcBef>
                <a:spcPts val="575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affected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individuals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Office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Australian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Commissioner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(OAIC)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notified</a:t>
            </a:r>
            <a:r>
              <a:rPr dirty="0" sz="2400" spc="-1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50"/>
              <a:t>Notifiable</a:t>
            </a:r>
            <a:r>
              <a:rPr dirty="0" sz="3050" spc="95"/>
              <a:t> </a:t>
            </a:r>
            <a:r>
              <a:rPr dirty="0" sz="3050"/>
              <a:t>Data</a:t>
            </a:r>
            <a:r>
              <a:rPr dirty="0" sz="3050" spc="80"/>
              <a:t> </a:t>
            </a:r>
            <a:r>
              <a:rPr dirty="0" sz="3050"/>
              <a:t>Breaches</a:t>
            </a:r>
            <a:r>
              <a:rPr dirty="0" sz="3050" spc="50"/>
              <a:t> </a:t>
            </a:r>
            <a:r>
              <a:rPr dirty="0" sz="3050"/>
              <a:t>(NDB)</a:t>
            </a:r>
            <a:r>
              <a:rPr dirty="0" sz="3050" spc="100"/>
              <a:t> </a:t>
            </a:r>
            <a:r>
              <a:rPr dirty="0" sz="3050"/>
              <a:t>Scheme</a:t>
            </a:r>
            <a:r>
              <a:rPr dirty="0" sz="3050" spc="95"/>
              <a:t> </a:t>
            </a:r>
            <a:r>
              <a:rPr dirty="0" sz="3050"/>
              <a:t>(since</a:t>
            </a:r>
            <a:r>
              <a:rPr dirty="0" sz="3050" spc="100"/>
              <a:t> </a:t>
            </a:r>
            <a:r>
              <a:rPr dirty="0" sz="3050" spc="-10"/>
              <a:t>2018)</a:t>
            </a:r>
            <a:endParaRPr sz="3050"/>
          </a:p>
        </p:txBody>
      </p:sp>
      <p:sp>
        <p:nvSpPr>
          <p:cNvPr id="4" name="object 4" descr=""/>
          <p:cNvSpPr txBox="1"/>
          <p:nvPr/>
        </p:nvSpPr>
        <p:spPr>
          <a:xfrm>
            <a:off x="330517" y="4422457"/>
            <a:ext cx="41192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https://www.oaic.gov.au/privacy/notifiable</a:t>
            </a:r>
            <a:r>
              <a:rPr dirty="0" u="sng" sz="12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2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data</a:t>
            </a:r>
            <a:r>
              <a:rPr dirty="0" u="sng" sz="12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2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breaches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077" y="880999"/>
            <a:ext cx="8242300" cy="3627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27329" indent="-214629">
              <a:lnSpc>
                <a:spcPts val="2025"/>
              </a:lnSpc>
              <a:spcBef>
                <a:spcPts val="130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000" spc="-10">
                <a:latin typeface="Calibri"/>
                <a:cs typeface="Calibri"/>
              </a:rPr>
              <a:t>Establishes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85" b="1">
                <a:latin typeface="Calibri"/>
                <a:cs typeface="Calibri"/>
              </a:rPr>
              <a:t>DATA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Scheme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setting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practices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Australian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1689"/>
              </a:lnSpc>
            </a:pPr>
            <a:r>
              <a:rPr dirty="0" sz="2000">
                <a:latin typeface="Calibri"/>
                <a:cs typeface="Calibri"/>
              </a:rPr>
              <a:t>Government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purposes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government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delivery,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policy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1989"/>
              </a:lnSpc>
            </a:pP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development,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development.</a:t>
            </a:r>
            <a:endParaRPr sz="2000">
              <a:latin typeface="Calibri"/>
              <a:cs typeface="Calibri"/>
            </a:endParaRPr>
          </a:p>
          <a:p>
            <a:pPr marL="227329" indent="-214629">
              <a:lnSpc>
                <a:spcPts val="1955"/>
              </a:lnSpc>
              <a:buFont typeface="Arial MT"/>
              <a:buChar char="•"/>
              <a:tabLst>
                <a:tab pos="227329" algn="l"/>
              </a:tabLst>
            </a:pPr>
            <a:r>
              <a:rPr dirty="0" sz="2000" spc="-10">
                <a:latin typeface="Calibri"/>
                <a:cs typeface="Calibri"/>
              </a:rPr>
              <a:t>Intelligence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enforcement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agencies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excluded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Scheme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1989"/>
              </a:lnSpc>
            </a:pPr>
            <a:r>
              <a:rPr dirty="0" sz="2000" spc="-10">
                <a:latin typeface="Calibri"/>
                <a:cs typeface="Calibri"/>
              </a:rPr>
              <a:t>protect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national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security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enforcement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operations.</a:t>
            </a:r>
            <a:endParaRPr sz="2000">
              <a:latin typeface="Calibri"/>
              <a:cs typeface="Calibri"/>
            </a:endParaRPr>
          </a:p>
          <a:p>
            <a:pPr marL="227329" indent="-214629">
              <a:lnSpc>
                <a:spcPts val="1989"/>
              </a:lnSpc>
              <a:buFont typeface="Arial MT"/>
              <a:buChar char="•"/>
              <a:tabLst>
                <a:tab pos="227329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allows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overriding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Commonwealth,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State,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or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Territory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1989"/>
              </a:lnSpc>
            </a:pPr>
            <a:r>
              <a:rPr dirty="0" sz="2000" b="1">
                <a:latin typeface="Calibri"/>
                <a:cs typeface="Calibri"/>
              </a:rPr>
              <a:t>laws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otherwise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restrict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227329" indent="-214629">
              <a:lnSpc>
                <a:spcPts val="2330"/>
              </a:lnSpc>
              <a:buFont typeface="Arial MT"/>
              <a:buChar char="•"/>
              <a:tabLst>
                <a:tab pos="227329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Scheme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involves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three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participant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roles</a:t>
            </a:r>
            <a:r>
              <a:rPr dirty="0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lvl="1" marL="408305" indent="-179705">
              <a:lnSpc>
                <a:spcPts val="2005"/>
              </a:lnSpc>
              <a:buFont typeface="Arial MT"/>
              <a:buChar char="•"/>
              <a:tabLst>
                <a:tab pos="408305" algn="l"/>
              </a:tabLst>
            </a:pPr>
            <a:r>
              <a:rPr dirty="0" sz="1700" b="1">
                <a:latin typeface="Calibri"/>
                <a:cs typeface="Calibri"/>
              </a:rPr>
              <a:t>Data</a:t>
            </a:r>
            <a:r>
              <a:rPr dirty="0" sz="1700" spc="-5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Custodians</a:t>
            </a:r>
            <a:r>
              <a:rPr dirty="0" sz="1700" spc="-4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(who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hold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data)</a:t>
            </a:r>
            <a:endParaRPr sz="1700">
              <a:latin typeface="Calibri"/>
              <a:cs typeface="Calibri"/>
            </a:endParaRPr>
          </a:p>
          <a:p>
            <a:pPr lvl="1" marL="408305" indent="-179705">
              <a:lnSpc>
                <a:spcPts val="2035"/>
              </a:lnSpc>
              <a:spcBef>
                <a:spcPts val="60"/>
              </a:spcBef>
              <a:buFont typeface="Arial MT"/>
              <a:buChar char="•"/>
              <a:tabLst>
                <a:tab pos="408305" algn="l"/>
              </a:tabLst>
            </a:pPr>
            <a:r>
              <a:rPr dirty="0" sz="1700" b="1">
                <a:latin typeface="Calibri"/>
                <a:cs typeface="Calibri"/>
              </a:rPr>
              <a:t>Accredited</a:t>
            </a:r>
            <a:r>
              <a:rPr dirty="0" sz="1700" spc="3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Users</a:t>
            </a:r>
            <a:r>
              <a:rPr dirty="0" sz="1700" spc="-7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(who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request</a:t>
            </a:r>
            <a:r>
              <a:rPr dirty="0" sz="1700">
                <a:latin typeface="Calibri"/>
                <a:cs typeface="Calibri"/>
              </a:rPr>
              <a:t> 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use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data)</a:t>
            </a:r>
            <a:endParaRPr sz="1700">
              <a:latin typeface="Calibri"/>
              <a:cs typeface="Calibri"/>
            </a:endParaRPr>
          </a:p>
          <a:p>
            <a:pPr lvl="1" marL="408305" indent="-179705">
              <a:lnSpc>
                <a:spcPts val="1955"/>
              </a:lnSpc>
              <a:buFont typeface="Arial MT"/>
              <a:buChar char="•"/>
              <a:tabLst>
                <a:tab pos="408305" algn="l"/>
              </a:tabLst>
            </a:pPr>
            <a:r>
              <a:rPr dirty="0" sz="1700" b="1">
                <a:latin typeface="Calibri"/>
                <a:cs typeface="Calibri"/>
              </a:rPr>
              <a:t>Accredited</a:t>
            </a:r>
            <a:r>
              <a:rPr dirty="0" sz="1700" spc="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Data</a:t>
            </a:r>
            <a:r>
              <a:rPr dirty="0" sz="1700" spc="-5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Service</a:t>
            </a:r>
            <a:r>
              <a:rPr dirty="0" sz="1700" spc="-7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Providers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(who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offer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services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enable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safe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sharing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data)</a:t>
            </a:r>
            <a:endParaRPr sz="1700">
              <a:latin typeface="Calibri"/>
              <a:cs typeface="Calibri"/>
            </a:endParaRPr>
          </a:p>
          <a:p>
            <a:pPr marL="227329" indent="-214629">
              <a:lnSpc>
                <a:spcPts val="1985"/>
              </a:lnSpc>
              <a:buFont typeface="Arial MT"/>
              <a:buChar char="•"/>
              <a:tabLst>
                <a:tab pos="227329" algn="l"/>
              </a:tabLst>
            </a:pPr>
            <a:r>
              <a:rPr dirty="0" sz="2000" spc="-10">
                <a:latin typeface="Calibri"/>
                <a:cs typeface="Calibri"/>
              </a:rPr>
              <a:t>Data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cannot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until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data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sharing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agreement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20">
                <a:latin typeface="Calibri"/>
                <a:cs typeface="Calibri"/>
              </a:rPr>
              <a:t>registered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1989"/>
              </a:lnSpc>
            </a:pPr>
            <a:r>
              <a:rPr dirty="0" sz="2000" spc="-10">
                <a:latin typeface="Calibri"/>
                <a:cs typeface="Calibri"/>
              </a:rPr>
              <a:t>Scheme.</a:t>
            </a:r>
            <a:endParaRPr sz="2000">
              <a:latin typeface="Calibri"/>
              <a:cs typeface="Calibri"/>
            </a:endParaRPr>
          </a:p>
          <a:p>
            <a:pPr marL="227329" indent="-214629">
              <a:lnSpc>
                <a:spcPts val="2325"/>
              </a:lnSpc>
              <a:buFont typeface="Arial MT"/>
              <a:buChar char="•"/>
              <a:tabLst>
                <a:tab pos="227329" algn="l"/>
              </a:tabLst>
            </a:pP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Office of</a:t>
            </a:r>
            <a:r>
              <a:rPr dirty="0" u="sng" sz="2000" spc="-5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the</a:t>
            </a:r>
            <a:r>
              <a:rPr dirty="0" u="sng" sz="2000" spc="-6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National</a:t>
            </a:r>
            <a:r>
              <a:rPr dirty="0" u="sng" sz="2000" spc="-4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Data</a:t>
            </a:r>
            <a:r>
              <a:rPr dirty="0" u="sng" sz="2000" spc="-9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Commissioner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dirty="0" spc="-85"/>
              <a:t> </a:t>
            </a:r>
            <a:r>
              <a:rPr dirty="0"/>
              <a:t>Availability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110"/>
              <a:t> </a:t>
            </a:r>
            <a:r>
              <a:rPr dirty="0" spc="-25"/>
              <a:t>Transparency</a:t>
            </a:r>
            <a:r>
              <a:rPr dirty="0" spc="-135"/>
              <a:t> </a:t>
            </a:r>
            <a:r>
              <a:rPr dirty="0"/>
              <a:t>Act</a:t>
            </a:r>
            <a:r>
              <a:rPr dirty="0" spc="-8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Dataplace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575" y="571500"/>
            <a:ext cx="3943350" cy="24003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13375" y="3107753"/>
            <a:ext cx="3181350" cy="513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247650" marR="5080" indent="-234950">
              <a:lnSpc>
                <a:spcPct val="104900"/>
              </a:lnSpc>
              <a:spcBef>
                <a:spcPts val="3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catalogue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assets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by </a:t>
            </a:r>
            <a:r>
              <a:rPr dirty="0" sz="1550">
                <a:latin typeface="Calibri"/>
                <a:cs typeface="Calibri"/>
              </a:rPr>
              <a:t>Australian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government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agencies.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650" y="1562100"/>
            <a:ext cx="4543425" cy="29337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0427" y="1098549"/>
            <a:ext cx="2839720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10">
                <a:solidFill>
                  <a:srgbClr val="004A86"/>
                </a:solidFill>
                <a:latin typeface="Calibri"/>
                <a:cs typeface="Calibri"/>
                <a:hlinkClick r:id="rId4"/>
              </a:rPr>
              <a:t>https://www.dataplace.gov.au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92086" y="1257046"/>
            <a:ext cx="4095115" cy="1160780"/>
            <a:chOff x="892086" y="1257046"/>
            <a:chExt cx="4095115" cy="1160780"/>
          </a:xfrm>
        </p:grpSpPr>
        <p:sp>
          <p:nvSpPr>
            <p:cNvPr id="8" name="object 8" descr=""/>
            <p:cNvSpPr/>
            <p:nvPr/>
          </p:nvSpPr>
          <p:spPr>
            <a:xfrm>
              <a:off x="892086" y="1366647"/>
              <a:ext cx="2809875" cy="19050"/>
            </a:xfrm>
            <a:custGeom>
              <a:avLst/>
              <a:gdLst/>
              <a:ahLst/>
              <a:cxnLst/>
              <a:rect l="l" t="t" r="r" b="b"/>
              <a:pathLst>
                <a:path w="2809875" h="19050">
                  <a:moveTo>
                    <a:pt x="2809836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809836" y="19050"/>
                  </a:lnTo>
                  <a:lnTo>
                    <a:pt x="2809836" y="0"/>
                  </a:lnTo>
                  <a:close/>
                </a:path>
              </a:pathLst>
            </a:custGeom>
            <a:solidFill>
              <a:srgbClr val="004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93558" y="1257046"/>
              <a:ext cx="3793490" cy="1160780"/>
            </a:xfrm>
            <a:custGeom>
              <a:avLst/>
              <a:gdLst/>
              <a:ahLst/>
              <a:cxnLst/>
              <a:rect l="l" t="t" r="r" b="b"/>
              <a:pathLst>
                <a:path w="3793490" h="1160780">
                  <a:moveTo>
                    <a:pt x="3718645" y="30471"/>
                  </a:moveTo>
                  <a:lnTo>
                    <a:pt x="0" y="1148587"/>
                  </a:lnTo>
                  <a:lnTo>
                    <a:pt x="3657" y="1160652"/>
                  </a:lnTo>
                  <a:lnTo>
                    <a:pt x="3722249" y="42522"/>
                  </a:lnTo>
                  <a:lnTo>
                    <a:pt x="3718645" y="30471"/>
                  </a:lnTo>
                  <a:close/>
                </a:path>
                <a:path w="3793490" h="1160780">
                  <a:moveTo>
                    <a:pt x="3780410" y="26796"/>
                  </a:moveTo>
                  <a:lnTo>
                    <a:pt x="3730866" y="26796"/>
                  </a:lnTo>
                  <a:lnTo>
                    <a:pt x="3734422" y="38862"/>
                  </a:lnTo>
                  <a:lnTo>
                    <a:pt x="3722249" y="42522"/>
                  </a:lnTo>
                  <a:lnTo>
                    <a:pt x="3731374" y="73025"/>
                  </a:lnTo>
                  <a:lnTo>
                    <a:pt x="3780410" y="26796"/>
                  </a:lnTo>
                  <a:close/>
                </a:path>
                <a:path w="3793490" h="1160780">
                  <a:moveTo>
                    <a:pt x="3730866" y="26796"/>
                  </a:moveTo>
                  <a:lnTo>
                    <a:pt x="3718645" y="30471"/>
                  </a:lnTo>
                  <a:lnTo>
                    <a:pt x="3722249" y="42522"/>
                  </a:lnTo>
                  <a:lnTo>
                    <a:pt x="3734422" y="38862"/>
                  </a:lnTo>
                  <a:lnTo>
                    <a:pt x="3730866" y="26796"/>
                  </a:lnTo>
                  <a:close/>
                </a:path>
                <a:path w="3793490" h="1160780">
                  <a:moveTo>
                    <a:pt x="3709530" y="0"/>
                  </a:moveTo>
                  <a:lnTo>
                    <a:pt x="3718645" y="30471"/>
                  </a:lnTo>
                  <a:lnTo>
                    <a:pt x="3730866" y="26796"/>
                  </a:lnTo>
                  <a:lnTo>
                    <a:pt x="3780410" y="26796"/>
                  </a:lnTo>
                  <a:lnTo>
                    <a:pt x="3793477" y="14477"/>
                  </a:lnTo>
                  <a:lnTo>
                    <a:pt x="3709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077" y="867281"/>
            <a:ext cx="8535670" cy="1780539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400">
                <a:latin typeface="Calibri"/>
                <a:cs typeface="Calibri"/>
              </a:rPr>
              <a:t>Privacy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Responsible Information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Sharing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2024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(PRIS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Act)</a:t>
            </a:r>
            <a:endParaRPr sz="2400">
              <a:latin typeface="Calibri"/>
              <a:cs typeface="Calibri"/>
            </a:endParaRPr>
          </a:p>
          <a:p>
            <a:pPr lvl="1" marL="406400" indent="-1778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b="1">
                <a:latin typeface="Calibri"/>
                <a:cs typeface="Calibri"/>
              </a:rPr>
              <a:t>Jurisdiction: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Western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Australia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(WA)</a:t>
            </a:r>
            <a:endParaRPr sz="2000">
              <a:latin typeface="Calibri"/>
              <a:cs typeface="Calibri"/>
            </a:endParaRPr>
          </a:p>
          <a:p>
            <a:pPr lvl="1" marL="406400" indent="-1778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b="1">
                <a:latin typeface="Calibri"/>
                <a:cs typeface="Calibri"/>
              </a:rPr>
              <a:t>Focus: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Responsible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sharing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among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government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agencies.</a:t>
            </a:r>
            <a:endParaRPr sz="2000">
              <a:latin typeface="Calibri"/>
              <a:cs typeface="Calibri"/>
            </a:endParaRPr>
          </a:p>
          <a:p>
            <a:pPr lvl="1" marL="406400" marR="5080" indent="-177800">
              <a:lnSpc>
                <a:spcPts val="2180"/>
              </a:lnSpc>
              <a:spcBef>
                <a:spcPts val="635"/>
              </a:spcBef>
              <a:buFont typeface="Arial MT"/>
              <a:buChar char="•"/>
              <a:tabLst>
                <a:tab pos="408305" algn="l"/>
              </a:tabLst>
            </a:pPr>
            <a:r>
              <a:rPr dirty="0" sz="2000" spc="-10" b="1">
                <a:latin typeface="Calibri"/>
                <a:cs typeface="Calibri"/>
              </a:rPr>
              <a:t>Complementary</a:t>
            </a:r>
            <a:r>
              <a:rPr dirty="0" sz="2000" spc="-10">
                <a:latin typeface="Calibri"/>
                <a:cs typeface="Calibri"/>
              </a:rPr>
              <a:t>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does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replace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or</a:t>
            </a:r>
            <a:r>
              <a:rPr dirty="0" sz="2000" spc="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override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protections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Privacy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Act,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instead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builds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them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context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WA.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State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125"/>
              <a:t> </a:t>
            </a:r>
            <a:r>
              <a:rPr dirty="0" spc="-25"/>
              <a:t>Territory</a:t>
            </a:r>
            <a:r>
              <a:rPr dirty="0" spc="-95"/>
              <a:t> </a:t>
            </a:r>
            <a:r>
              <a:rPr dirty="0"/>
              <a:t>Data</a:t>
            </a:r>
            <a:r>
              <a:rPr dirty="0" spc="-105"/>
              <a:t> </a:t>
            </a:r>
            <a:r>
              <a:rPr dirty="0"/>
              <a:t>Sharing</a:t>
            </a:r>
            <a:r>
              <a:rPr dirty="0" spc="-85"/>
              <a:t> </a:t>
            </a:r>
            <a:r>
              <a:rPr dirty="0" spc="-10"/>
              <a:t>Legislation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7329" indent="-214629">
              <a:lnSpc>
                <a:spcPts val="2605"/>
              </a:lnSpc>
              <a:spcBef>
                <a:spcPts val="100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/>
              <a:t>Implements</a:t>
            </a:r>
            <a:r>
              <a:rPr dirty="0" spc="-10"/>
              <a:t> </a:t>
            </a:r>
            <a:r>
              <a:rPr dirty="0"/>
              <a:t>four</a:t>
            </a:r>
            <a:r>
              <a:rPr dirty="0" spc="-70"/>
              <a:t> </a:t>
            </a:r>
            <a:r>
              <a:rPr dirty="0"/>
              <a:t>key</a:t>
            </a:r>
            <a:r>
              <a:rPr dirty="0" spc="-40"/>
              <a:t> </a:t>
            </a:r>
            <a:r>
              <a:rPr dirty="0" spc="-10"/>
              <a:t>initiatives</a:t>
            </a:r>
            <a:r>
              <a:rPr dirty="0" spc="-95"/>
              <a:t> </a:t>
            </a:r>
            <a:r>
              <a:rPr dirty="0"/>
              <a:t>from</a:t>
            </a:r>
            <a:r>
              <a:rPr dirty="0" spc="-100"/>
              <a:t> </a:t>
            </a:r>
            <a:r>
              <a:rPr dirty="0" spc="-20"/>
              <a:t>Australia’s</a:t>
            </a:r>
            <a:r>
              <a:rPr dirty="0" spc="-100"/>
              <a:t> </a:t>
            </a:r>
            <a:r>
              <a:rPr dirty="0"/>
              <a:t>2023–2030</a:t>
            </a:r>
            <a:r>
              <a:rPr dirty="0" spc="-70"/>
              <a:t> </a:t>
            </a:r>
            <a:r>
              <a:rPr dirty="0" spc="-10"/>
              <a:t>Cyber</a:t>
            </a:r>
          </a:p>
          <a:p>
            <a:pPr marL="228600">
              <a:lnSpc>
                <a:spcPts val="2605"/>
              </a:lnSpc>
            </a:pPr>
            <a:r>
              <a:rPr dirty="0"/>
              <a:t>Security</a:t>
            </a:r>
            <a:r>
              <a:rPr dirty="0" spc="-45"/>
              <a:t> </a:t>
            </a:r>
            <a:r>
              <a:rPr dirty="0" spc="-10"/>
              <a:t>Strategy:</a:t>
            </a:r>
          </a:p>
          <a:p>
            <a:pPr lvl="1" marL="407034" indent="-178435">
              <a:lnSpc>
                <a:spcPts val="2140"/>
              </a:lnSpc>
              <a:spcBef>
                <a:spcPts val="150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2000" b="1">
                <a:latin typeface="Calibri"/>
                <a:cs typeface="Calibri"/>
              </a:rPr>
              <a:t>Smart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Device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Security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Sets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mandatory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cybersecurity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standards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internet-</a:t>
            </a:r>
            <a:endParaRPr sz="2000">
              <a:latin typeface="Calibri"/>
              <a:cs typeface="Calibri"/>
            </a:endParaRPr>
          </a:p>
          <a:p>
            <a:pPr marL="408305">
              <a:lnSpc>
                <a:spcPts val="2140"/>
              </a:lnSpc>
            </a:pPr>
            <a:r>
              <a:rPr dirty="0" sz="2000"/>
              <a:t>connected</a:t>
            </a:r>
            <a:r>
              <a:rPr dirty="0" sz="2000" spc="-75"/>
              <a:t> </a:t>
            </a:r>
            <a:r>
              <a:rPr dirty="0" sz="2000"/>
              <a:t>products</a:t>
            </a:r>
            <a:r>
              <a:rPr dirty="0" sz="2000" spc="-30"/>
              <a:t> </a:t>
            </a:r>
            <a:r>
              <a:rPr dirty="0" sz="2000"/>
              <a:t>like</a:t>
            </a:r>
            <a:r>
              <a:rPr dirty="0" sz="2000" spc="-25"/>
              <a:t> </a:t>
            </a:r>
            <a:r>
              <a:rPr dirty="0" sz="2000"/>
              <a:t>IoT</a:t>
            </a:r>
            <a:r>
              <a:rPr dirty="0" sz="2000" spc="-65"/>
              <a:t> </a:t>
            </a:r>
            <a:r>
              <a:rPr dirty="0" sz="2000"/>
              <a:t>devices</a:t>
            </a:r>
            <a:r>
              <a:rPr dirty="0" sz="2000" spc="-30"/>
              <a:t> </a:t>
            </a:r>
            <a:r>
              <a:rPr dirty="0" sz="2000"/>
              <a:t>and</a:t>
            </a:r>
            <a:r>
              <a:rPr dirty="0" sz="2000" spc="-70"/>
              <a:t> </a:t>
            </a:r>
            <a:r>
              <a:rPr dirty="0" sz="2000"/>
              <a:t>smart</a:t>
            </a:r>
            <a:r>
              <a:rPr dirty="0" sz="2000" spc="-70"/>
              <a:t> </a:t>
            </a:r>
            <a:r>
              <a:rPr dirty="0" sz="2000" spc="-10"/>
              <a:t>vehicles.</a:t>
            </a:r>
            <a:endParaRPr sz="2000"/>
          </a:p>
          <a:p>
            <a:pPr lvl="1" marL="406400" indent="-177800">
              <a:lnSpc>
                <a:spcPts val="2140"/>
              </a:lnSpc>
              <a:spcBef>
                <a:spcPts val="155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spc="-10" b="1">
                <a:latin typeface="Calibri"/>
                <a:cs typeface="Calibri"/>
              </a:rPr>
              <a:t>Ransomware</a:t>
            </a:r>
            <a:r>
              <a:rPr dirty="0" sz="2000" spc="-10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Reporting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Requires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critical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infrastructure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businesses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earning</a:t>
            </a:r>
            <a:endParaRPr sz="2000">
              <a:latin typeface="Calibri"/>
              <a:cs typeface="Calibri"/>
            </a:endParaRPr>
          </a:p>
          <a:p>
            <a:pPr marL="408305">
              <a:lnSpc>
                <a:spcPts val="1914"/>
              </a:lnSpc>
            </a:pPr>
            <a:r>
              <a:rPr dirty="0" sz="2000"/>
              <a:t>&gt;</a:t>
            </a:r>
            <a:r>
              <a:rPr dirty="0" sz="2000" spc="-55"/>
              <a:t> </a:t>
            </a:r>
            <a:r>
              <a:rPr dirty="0" sz="2000"/>
              <a:t>A$3M</a:t>
            </a:r>
            <a:r>
              <a:rPr dirty="0" sz="2000" spc="-35"/>
              <a:t> </a:t>
            </a:r>
            <a:r>
              <a:rPr dirty="0" sz="2000"/>
              <a:t>annually</a:t>
            </a:r>
            <a:r>
              <a:rPr dirty="0" sz="2000" spc="-35"/>
              <a:t> </a:t>
            </a:r>
            <a:r>
              <a:rPr dirty="0" sz="2000"/>
              <a:t>to</a:t>
            </a:r>
            <a:r>
              <a:rPr dirty="0" sz="2000" spc="-40"/>
              <a:t> </a:t>
            </a:r>
            <a:r>
              <a:rPr dirty="0" sz="2000"/>
              <a:t>report</a:t>
            </a:r>
            <a:r>
              <a:rPr dirty="0" sz="2000" spc="-30"/>
              <a:t> </a:t>
            </a:r>
            <a:r>
              <a:rPr dirty="0" sz="2000" spc="-10"/>
              <a:t>ransomware</a:t>
            </a:r>
            <a:r>
              <a:rPr dirty="0" sz="2000" spc="-50"/>
              <a:t> </a:t>
            </a:r>
            <a:r>
              <a:rPr dirty="0" sz="2000" spc="-10"/>
              <a:t>payments</a:t>
            </a:r>
            <a:r>
              <a:rPr dirty="0" sz="2000" spc="-65"/>
              <a:t> </a:t>
            </a:r>
            <a:r>
              <a:rPr dirty="0" sz="2000"/>
              <a:t>within</a:t>
            </a:r>
            <a:r>
              <a:rPr dirty="0" sz="2000" spc="-35"/>
              <a:t> </a:t>
            </a:r>
            <a:r>
              <a:rPr dirty="0" sz="2000"/>
              <a:t>72 hours</a:t>
            </a:r>
            <a:r>
              <a:rPr dirty="0" sz="2000" spc="-60"/>
              <a:t> </a:t>
            </a:r>
            <a:r>
              <a:rPr dirty="0" sz="2000"/>
              <a:t>to</a:t>
            </a:r>
            <a:r>
              <a:rPr dirty="0" sz="2000" spc="-35"/>
              <a:t> </a:t>
            </a:r>
            <a:r>
              <a:rPr dirty="0" sz="2000" spc="-25"/>
              <a:t>the</a:t>
            </a:r>
            <a:endParaRPr sz="2000"/>
          </a:p>
          <a:p>
            <a:pPr marL="408305">
              <a:lnSpc>
                <a:spcPts val="2175"/>
              </a:lnSpc>
            </a:pPr>
            <a:r>
              <a:rPr dirty="0" sz="2000" spc="-10"/>
              <a:t>Australian</a:t>
            </a:r>
            <a:r>
              <a:rPr dirty="0" sz="2000" spc="-40"/>
              <a:t> </a:t>
            </a:r>
            <a:r>
              <a:rPr dirty="0" sz="2000"/>
              <a:t>Signals</a:t>
            </a:r>
            <a:r>
              <a:rPr dirty="0" sz="2000" spc="5"/>
              <a:t> </a:t>
            </a:r>
            <a:r>
              <a:rPr dirty="0" sz="2000" spc="-10"/>
              <a:t>Directorate.</a:t>
            </a:r>
            <a:endParaRPr sz="2000"/>
          </a:p>
          <a:p>
            <a:pPr lvl="1" marL="407034" marR="413384" indent="-178435">
              <a:lnSpc>
                <a:spcPct val="79800"/>
              </a:lnSpc>
              <a:spcBef>
                <a:spcPts val="640"/>
              </a:spcBef>
              <a:buFont typeface="Arial MT"/>
              <a:buChar char="•"/>
              <a:tabLst>
                <a:tab pos="408305" algn="l"/>
              </a:tabLst>
            </a:pPr>
            <a:r>
              <a:rPr dirty="0" sz="2000" spc="-10" b="1">
                <a:latin typeface="Calibri"/>
                <a:cs typeface="Calibri"/>
              </a:rPr>
              <a:t>Voluntary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Incident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Sharing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Allows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organisations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voluntarily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major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cyber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incident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details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National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Cyber Security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Coordinator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under 	protection.</a:t>
            </a:r>
            <a:endParaRPr sz="2000">
              <a:latin typeface="Calibri"/>
              <a:cs typeface="Calibri"/>
            </a:endParaRPr>
          </a:p>
          <a:p>
            <a:pPr lvl="1" marL="406400" indent="-177800">
              <a:lnSpc>
                <a:spcPts val="2175"/>
              </a:lnSpc>
              <a:spcBef>
                <a:spcPts val="80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b="1">
                <a:latin typeface="Calibri"/>
                <a:cs typeface="Calibri"/>
              </a:rPr>
              <a:t>Cyber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Incident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Review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Board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Establishes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independent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board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review</a:t>
            </a:r>
            <a:endParaRPr sz="2000">
              <a:latin typeface="Calibri"/>
              <a:cs typeface="Calibri"/>
            </a:endParaRPr>
          </a:p>
          <a:p>
            <a:pPr marL="408305">
              <a:lnSpc>
                <a:spcPts val="2175"/>
              </a:lnSpc>
            </a:pPr>
            <a:r>
              <a:rPr dirty="0" sz="2000"/>
              <a:t>major</a:t>
            </a:r>
            <a:r>
              <a:rPr dirty="0" sz="2000" spc="-50"/>
              <a:t> </a:t>
            </a:r>
            <a:r>
              <a:rPr dirty="0" sz="2000"/>
              <a:t>cyber</a:t>
            </a:r>
            <a:r>
              <a:rPr dirty="0" sz="2000" spc="-50"/>
              <a:t> </a:t>
            </a:r>
            <a:r>
              <a:rPr dirty="0" sz="2000"/>
              <a:t>incidents</a:t>
            </a:r>
            <a:r>
              <a:rPr dirty="0" sz="2000" spc="-60"/>
              <a:t> </a:t>
            </a:r>
            <a:r>
              <a:rPr dirty="0" sz="2000"/>
              <a:t>and</a:t>
            </a:r>
            <a:r>
              <a:rPr dirty="0" sz="2000" spc="-35"/>
              <a:t> </a:t>
            </a:r>
            <a:r>
              <a:rPr dirty="0" sz="2000"/>
              <a:t>share</a:t>
            </a:r>
            <a:r>
              <a:rPr dirty="0" sz="2000" spc="15"/>
              <a:t> </a:t>
            </a:r>
            <a:r>
              <a:rPr dirty="0" sz="2000"/>
              <a:t>lessons</a:t>
            </a:r>
            <a:r>
              <a:rPr dirty="0" sz="2000" spc="10"/>
              <a:t> </a:t>
            </a:r>
            <a:r>
              <a:rPr dirty="0" sz="2000" spc="-10"/>
              <a:t>learned.</a:t>
            </a:r>
            <a:endParaRPr sz="2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Cyber</a:t>
            </a:r>
            <a:r>
              <a:rPr dirty="0" spc="-5"/>
              <a:t> </a:t>
            </a:r>
            <a:r>
              <a:rPr dirty="0"/>
              <a:t>Security</a:t>
            </a:r>
            <a:r>
              <a:rPr dirty="0" spc="-65"/>
              <a:t> </a:t>
            </a:r>
            <a:r>
              <a:rPr dirty="0"/>
              <a:t>Act</a:t>
            </a:r>
            <a:r>
              <a:rPr dirty="0" spc="-90"/>
              <a:t> </a:t>
            </a:r>
            <a:r>
              <a:rPr dirty="0"/>
              <a:t>2024</a:t>
            </a:r>
            <a:r>
              <a:rPr dirty="0" spc="30"/>
              <a:t> </a:t>
            </a:r>
            <a:r>
              <a:rPr dirty="0" spc="-10"/>
              <a:t>(Cth)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077" y="752855"/>
            <a:ext cx="8479790" cy="33597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1292225">
              <a:lnSpc>
                <a:spcPts val="2630"/>
              </a:lnSpc>
              <a:spcBef>
                <a:spcPts val="400"/>
              </a:spcBef>
            </a:pPr>
            <a:r>
              <a:rPr dirty="0" sz="2400">
                <a:latin typeface="Calibri"/>
                <a:cs typeface="Calibri"/>
              </a:rPr>
              <a:t>How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share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Compliance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regulatory requirements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Australia: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800" i="1">
                <a:latin typeface="Calibri"/>
                <a:cs typeface="Calibri"/>
              </a:rPr>
              <a:t>(This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is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not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exhaustive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list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but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solid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starting</a:t>
            </a:r>
            <a:r>
              <a:rPr dirty="0" sz="1800" spc="-10" i="1">
                <a:latin typeface="Calibri"/>
                <a:cs typeface="Calibri"/>
              </a:rPr>
              <a:t> point)</a:t>
            </a:r>
            <a:endParaRPr sz="1800">
              <a:latin typeface="Calibri"/>
              <a:cs typeface="Calibri"/>
            </a:endParaRPr>
          </a:p>
          <a:p>
            <a:pPr marL="227329" indent="-214629">
              <a:lnSpc>
                <a:spcPts val="2290"/>
              </a:lnSpc>
              <a:spcBef>
                <a:spcPts val="345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000" b="1">
                <a:latin typeface="Calibri"/>
                <a:cs typeface="Calibri"/>
              </a:rPr>
              <a:t>Know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Legal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Frameworks: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Follow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Privacy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1988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Australian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Privacy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90"/>
              </a:lnSpc>
            </a:pPr>
            <a:r>
              <a:rPr dirty="0" sz="2000">
                <a:latin typeface="Calibri"/>
                <a:cs typeface="Calibri"/>
              </a:rPr>
              <a:t>Principles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(APPs),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state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laws.</a:t>
            </a:r>
            <a:endParaRPr sz="20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26695" algn="l"/>
              </a:tabLst>
            </a:pPr>
            <a:r>
              <a:rPr dirty="0" sz="2000" b="1">
                <a:latin typeface="Calibri"/>
                <a:cs typeface="Calibri"/>
              </a:rPr>
              <a:t>Minimise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Data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necessary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anonymised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de-identified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data.</a:t>
            </a:r>
            <a:endParaRPr sz="20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26695" algn="l"/>
              </a:tabLst>
            </a:pPr>
            <a:r>
              <a:rPr dirty="0" sz="2000" b="1">
                <a:latin typeface="Calibri"/>
                <a:cs typeface="Calibri"/>
              </a:rPr>
              <a:t>Secure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Data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Transfer</a:t>
            </a:r>
            <a:r>
              <a:rPr dirty="0" sz="2000" spc="-20">
                <a:latin typeface="Calibri"/>
                <a:cs typeface="Calibri"/>
              </a:rPr>
              <a:t>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Encrypt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secure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channels.</a:t>
            </a:r>
            <a:endParaRPr sz="20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26695" algn="l"/>
              </a:tabLst>
            </a:pPr>
            <a:r>
              <a:rPr dirty="0" sz="2000" spc="-10" b="1">
                <a:latin typeface="Calibri"/>
                <a:cs typeface="Calibri"/>
              </a:rPr>
              <a:t>Protect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Cross-</a:t>
            </a:r>
            <a:r>
              <a:rPr dirty="0" sz="2000" b="1">
                <a:latin typeface="Calibri"/>
                <a:cs typeface="Calibri"/>
              </a:rPr>
              <a:t>Border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Data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APP8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localisation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storage.</a:t>
            </a:r>
            <a:endParaRPr sz="2000">
              <a:latin typeface="Calibri"/>
              <a:cs typeface="Calibri"/>
            </a:endParaRPr>
          </a:p>
          <a:p>
            <a:pPr marL="226695" indent="-213995">
              <a:lnSpc>
                <a:spcPts val="2290"/>
              </a:lnSpc>
              <a:spcBef>
                <a:spcPts val="380"/>
              </a:spcBef>
              <a:buFont typeface="Arial MT"/>
              <a:buChar char="•"/>
              <a:tabLst>
                <a:tab pos="226695" algn="l"/>
              </a:tabLst>
            </a:pPr>
            <a:r>
              <a:rPr dirty="0" sz="2000" b="1">
                <a:latin typeface="Calibri"/>
                <a:cs typeface="Calibri"/>
              </a:rPr>
              <a:t>Accountability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Governance: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Monitor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maintain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audit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trails,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train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90"/>
              </a:lnSpc>
            </a:pPr>
            <a:r>
              <a:rPr dirty="0" sz="2000">
                <a:latin typeface="Calibri"/>
                <a:cs typeface="Calibri"/>
              </a:rPr>
              <a:t>qualified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staff.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077" y="128587"/>
            <a:ext cx="223329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Conclusions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2571750"/>
          </a:xfrm>
          <a:custGeom>
            <a:avLst/>
            <a:gdLst/>
            <a:ahLst/>
            <a:cxnLst/>
            <a:rect l="l" t="t" r="r" b="b"/>
            <a:pathLst>
              <a:path w="9144000" h="2571750">
                <a:moveTo>
                  <a:pt x="0" y="2571750"/>
                </a:moveTo>
                <a:lnTo>
                  <a:pt x="9144000" y="2571750"/>
                </a:lnTo>
                <a:lnTo>
                  <a:pt x="9144000" y="0"/>
                </a:lnTo>
                <a:lnTo>
                  <a:pt x="0" y="0"/>
                </a:lnTo>
                <a:lnTo>
                  <a:pt x="0" y="2571750"/>
                </a:lnTo>
                <a:close/>
              </a:path>
            </a:pathLst>
          </a:custGeom>
          <a:solidFill>
            <a:srgbClr val="00A9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39077" y="4827270"/>
            <a:ext cx="184150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solidFill>
                  <a:srgbClr val="757579"/>
                </a:solidFill>
                <a:latin typeface="Calibri"/>
                <a:cs typeface="Calibri"/>
              </a:rPr>
              <a:t>Australia’s</a:t>
            </a:r>
            <a:r>
              <a:rPr dirty="0" sz="950" spc="13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50">
                <a:solidFill>
                  <a:srgbClr val="757579"/>
                </a:solidFill>
                <a:latin typeface="Calibri"/>
                <a:cs typeface="Calibri"/>
              </a:rPr>
              <a:t>National</a:t>
            </a:r>
            <a:r>
              <a:rPr dirty="0" sz="950" spc="14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50">
                <a:solidFill>
                  <a:srgbClr val="757579"/>
                </a:solidFill>
                <a:latin typeface="Calibri"/>
                <a:cs typeface="Calibri"/>
              </a:rPr>
              <a:t>Science</a:t>
            </a:r>
            <a:r>
              <a:rPr dirty="0" sz="950" spc="204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757579"/>
                </a:solidFill>
                <a:latin typeface="Calibri"/>
                <a:cs typeface="Calibri"/>
              </a:rPr>
              <a:t>Agency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180615" y="4180202"/>
            <a:ext cx="720725" cy="711200"/>
            <a:chOff x="8180615" y="4180202"/>
            <a:chExt cx="720725" cy="711200"/>
          </a:xfrm>
        </p:grpSpPr>
        <p:sp>
          <p:nvSpPr>
            <p:cNvPr id="5" name="object 5" descr=""/>
            <p:cNvSpPr/>
            <p:nvPr/>
          </p:nvSpPr>
          <p:spPr>
            <a:xfrm>
              <a:off x="8180615" y="4180202"/>
              <a:ext cx="720725" cy="711200"/>
            </a:xfrm>
            <a:custGeom>
              <a:avLst/>
              <a:gdLst/>
              <a:ahLst/>
              <a:cxnLst/>
              <a:rect l="l" t="t" r="r" b="b"/>
              <a:pathLst>
                <a:path w="720725" h="711200">
                  <a:moveTo>
                    <a:pt x="360743" y="0"/>
                  </a:moveTo>
                  <a:lnTo>
                    <a:pt x="311752" y="3244"/>
                  </a:lnTo>
                  <a:lnTo>
                    <a:pt x="264777" y="12694"/>
                  </a:lnTo>
                  <a:lnTo>
                    <a:pt x="220245" y="27923"/>
                  </a:lnTo>
                  <a:lnTo>
                    <a:pt x="178584" y="48504"/>
                  </a:lnTo>
                  <a:lnTo>
                    <a:pt x="140222" y="74011"/>
                  </a:lnTo>
                  <a:lnTo>
                    <a:pt x="105587" y="104017"/>
                  </a:lnTo>
                  <a:lnTo>
                    <a:pt x="75107" y="138097"/>
                  </a:lnTo>
                  <a:lnTo>
                    <a:pt x="49209" y="175823"/>
                  </a:lnTo>
                  <a:lnTo>
                    <a:pt x="28322" y="216769"/>
                  </a:lnTo>
                  <a:lnTo>
                    <a:pt x="12872" y="260509"/>
                  </a:lnTo>
                  <a:lnTo>
                    <a:pt x="3289" y="306616"/>
                  </a:lnTo>
                  <a:lnTo>
                    <a:pt x="0" y="354664"/>
                  </a:lnTo>
                  <a:lnTo>
                    <a:pt x="3289" y="402998"/>
                  </a:lnTo>
                  <a:lnTo>
                    <a:pt x="12873" y="449344"/>
                  </a:lnTo>
                  <a:lnTo>
                    <a:pt x="28322" y="493280"/>
                  </a:lnTo>
                  <a:lnTo>
                    <a:pt x="49210" y="534383"/>
                  </a:lnTo>
                  <a:lnTo>
                    <a:pt x="75107" y="572231"/>
                  </a:lnTo>
                  <a:lnTo>
                    <a:pt x="105588" y="606402"/>
                  </a:lnTo>
                  <a:lnTo>
                    <a:pt x="140223" y="636474"/>
                  </a:lnTo>
                  <a:lnTo>
                    <a:pt x="178585" y="662025"/>
                  </a:lnTo>
                  <a:lnTo>
                    <a:pt x="220246" y="682632"/>
                  </a:lnTo>
                  <a:lnTo>
                    <a:pt x="264778" y="697875"/>
                  </a:lnTo>
                  <a:lnTo>
                    <a:pt x="311753" y="707330"/>
                  </a:lnTo>
                  <a:lnTo>
                    <a:pt x="360744" y="710575"/>
                  </a:lnTo>
                  <a:lnTo>
                    <a:pt x="409440" y="707330"/>
                  </a:lnTo>
                  <a:lnTo>
                    <a:pt x="456170" y="697875"/>
                  </a:lnTo>
                  <a:lnTo>
                    <a:pt x="500500" y="682632"/>
                  </a:lnTo>
                  <a:lnTo>
                    <a:pt x="542000" y="662025"/>
                  </a:lnTo>
                  <a:lnTo>
                    <a:pt x="580237" y="636474"/>
                  </a:lnTo>
                  <a:lnTo>
                    <a:pt x="614777" y="606402"/>
                  </a:lnTo>
                  <a:lnTo>
                    <a:pt x="645190" y="572231"/>
                  </a:lnTo>
                  <a:lnTo>
                    <a:pt x="671043" y="534383"/>
                  </a:lnTo>
                  <a:lnTo>
                    <a:pt x="691903" y="493280"/>
                  </a:lnTo>
                  <a:lnTo>
                    <a:pt x="707338" y="449344"/>
                  </a:lnTo>
                  <a:lnTo>
                    <a:pt x="716916" y="402998"/>
                  </a:lnTo>
                  <a:lnTo>
                    <a:pt x="720205" y="354664"/>
                  </a:lnTo>
                  <a:lnTo>
                    <a:pt x="716916" y="306616"/>
                  </a:lnTo>
                  <a:lnTo>
                    <a:pt x="707338" y="260509"/>
                  </a:lnTo>
                  <a:lnTo>
                    <a:pt x="691903" y="216769"/>
                  </a:lnTo>
                  <a:lnTo>
                    <a:pt x="671043" y="175823"/>
                  </a:lnTo>
                  <a:lnTo>
                    <a:pt x="645190" y="138097"/>
                  </a:lnTo>
                  <a:lnTo>
                    <a:pt x="614777" y="104017"/>
                  </a:lnTo>
                  <a:lnTo>
                    <a:pt x="580236" y="74011"/>
                  </a:lnTo>
                  <a:lnTo>
                    <a:pt x="542000" y="48504"/>
                  </a:lnTo>
                  <a:lnTo>
                    <a:pt x="500500" y="27923"/>
                  </a:lnTo>
                  <a:lnTo>
                    <a:pt x="456169" y="12694"/>
                  </a:lnTo>
                  <a:lnTo>
                    <a:pt x="409439" y="3244"/>
                  </a:lnTo>
                  <a:lnTo>
                    <a:pt x="360743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4772" y="4607552"/>
              <a:ext cx="207049" cy="1127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518496" y="4608804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24131" y="0"/>
                  </a:moveTo>
                  <a:lnTo>
                    <a:pt x="0" y="0"/>
                  </a:lnTo>
                  <a:lnTo>
                    <a:pt x="0" y="110282"/>
                  </a:lnTo>
                  <a:lnTo>
                    <a:pt x="24131" y="110282"/>
                  </a:lnTo>
                  <a:lnTo>
                    <a:pt x="24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4386" y="4607552"/>
              <a:ext cx="228647" cy="11278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374951" y="4262945"/>
              <a:ext cx="335915" cy="308610"/>
            </a:xfrm>
            <a:custGeom>
              <a:avLst/>
              <a:gdLst/>
              <a:ahLst/>
              <a:cxnLst/>
              <a:rect l="l" t="t" r="r" b="b"/>
              <a:pathLst>
                <a:path w="335915" h="308610">
                  <a:moveTo>
                    <a:pt x="35572" y="92710"/>
                  </a:moveTo>
                  <a:lnTo>
                    <a:pt x="27952" y="85178"/>
                  </a:lnTo>
                  <a:lnTo>
                    <a:pt x="17780" y="85178"/>
                  </a:lnTo>
                  <a:lnTo>
                    <a:pt x="7620" y="85178"/>
                  </a:lnTo>
                  <a:lnTo>
                    <a:pt x="0" y="92710"/>
                  </a:lnTo>
                  <a:lnTo>
                    <a:pt x="0" y="211772"/>
                  </a:lnTo>
                  <a:lnTo>
                    <a:pt x="7620" y="220548"/>
                  </a:lnTo>
                  <a:lnTo>
                    <a:pt x="27952" y="220548"/>
                  </a:lnTo>
                  <a:lnTo>
                    <a:pt x="35572" y="211772"/>
                  </a:lnTo>
                  <a:lnTo>
                    <a:pt x="35572" y="92710"/>
                  </a:lnTo>
                  <a:close/>
                </a:path>
                <a:path w="335915" h="308610">
                  <a:moveTo>
                    <a:pt x="95275" y="41313"/>
                  </a:moveTo>
                  <a:lnTo>
                    <a:pt x="87642" y="33832"/>
                  </a:lnTo>
                  <a:lnTo>
                    <a:pt x="77482" y="33832"/>
                  </a:lnTo>
                  <a:lnTo>
                    <a:pt x="67322" y="33832"/>
                  </a:lnTo>
                  <a:lnTo>
                    <a:pt x="59702" y="41313"/>
                  </a:lnTo>
                  <a:lnTo>
                    <a:pt x="59702" y="195491"/>
                  </a:lnTo>
                  <a:lnTo>
                    <a:pt x="67322" y="203009"/>
                  </a:lnTo>
                  <a:lnTo>
                    <a:pt x="87642" y="203009"/>
                  </a:lnTo>
                  <a:lnTo>
                    <a:pt x="95275" y="195491"/>
                  </a:lnTo>
                  <a:lnTo>
                    <a:pt x="95275" y="41313"/>
                  </a:lnTo>
                  <a:close/>
                </a:path>
                <a:path w="335915" h="308610">
                  <a:moveTo>
                    <a:pt x="154965" y="7480"/>
                  </a:moveTo>
                  <a:lnTo>
                    <a:pt x="147345" y="0"/>
                  </a:lnTo>
                  <a:lnTo>
                    <a:pt x="137185" y="0"/>
                  </a:lnTo>
                  <a:lnTo>
                    <a:pt x="128295" y="0"/>
                  </a:lnTo>
                  <a:lnTo>
                    <a:pt x="119405" y="7480"/>
                  </a:lnTo>
                  <a:lnTo>
                    <a:pt x="119405" y="177927"/>
                  </a:lnTo>
                  <a:lnTo>
                    <a:pt x="128295" y="186690"/>
                  </a:lnTo>
                  <a:lnTo>
                    <a:pt x="147345" y="186690"/>
                  </a:lnTo>
                  <a:lnTo>
                    <a:pt x="154965" y="177927"/>
                  </a:lnTo>
                  <a:lnTo>
                    <a:pt x="154965" y="7480"/>
                  </a:lnTo>
                  <a:close/>
                </a:path>
                <a:path w="335915" h="308610">
                  <a:moveTo>
                    <a:pt x="214668" y="58864"/>
                  </a:moveTo>
                  <a:lnTo>
                    <a:pt x="207048" y="51346"/>
                  </a:lnTo>
                  <a:lnTo>
                    <a:pt x="196888" y="51346"/>
                  </a:lnTo>
                  <a:lnTo>
                    <a:pt x="187998" y="51346"/>
                  </a:lnTo>
                  <a:lnTo>
                    <a:pt x="179108" y="58864"/>
                  </a:lnTo>
                  <a:lnTo>
                    <a:pt x="179108" y="229323"/>
                  </a:lnTo>
                  <a:lnTo>
                    <a:pt x="187998" y="236829"/>
                  </a:lnTo>
                  <a:lnTo>
                    <a:pt x="207048" y="236829"/>
                  </a:lnTo>
                  <a:lnTo>
                    <a:pt x="214668" y="229323"/>
                  </a:lnTo>
                  <a:lnTo>
                    <a:pt x="214668" y="58864"/>
                  </a:lnTo>
                  <a:close/>
                </a:path>
                <a:path w="335915" h="308610">
                  <a:moveTo>
                    <a:pt x="275628" y="17500"/>
                  </a:moveTo>
                  <a:lnTo>
                    <a:pt x="274078" y="10541"/>
                  </a:lnTo>
                  <a:lnTo>
                    <a:pt x="269925" y="4991"/>
                  </a:lnTo>
                  <a:lnTo>
                    <a:pt x="263855" y="1320"/>
                  </a:lnTo>
                  <a:lnTo>
                    <a:pt x="256590" y="0"/>
                  </a:lnTo>
                  <a:lnTo>
                    <a:pt x="247675" y="0"/>
                  </a:lnTo>
                  <a:lnTo>
                    <a:pt x="238810" y="7480"/>
                  </a:lnTo>
                  <a:lnTo>
                    <a:pt x="238810" y="245605"/>
                  </a:lnTo>
                  <a:lnTo>
                    <a:pt x="247675" y="254381"/>
                  </a:lnTo>
                  <a:lnTo>
                    <a:pt x="256590" y="254381"/>
                  </a:lnTo>
                  <a:lnTo>
                    <a:pt x="263855" y="252869"/>
                  </a:lnTo>
                  <a:lnTo>
                    <a:pt x="269925" y="248894"/>
                  </a:lnTo>
                  <a:lnTo>
                    <a:pt x="274078" y="243281"/>
                  </a:lnTo>
                  <a:lnTo>
                    <a:pt x="275628" y="236829"/>
                  </a:lnTo>
                  <a:lnTo>
                    <a:pt x="275628" y="17500"/>
                  </a:lnTo>
                  <a:close/>
                </a:path>
                <a:path w="335915" h="308610">
                  <a:moveTo>
                    <a:pt x="276910" y="289471"/>
                  </a:moveTo>
                  <a:lnTo>
                    <a:pt x="275348" y="282308"/>
                  </a:lnTo>
                  <a:lnTo>
                    <a:pt x="271030" y="276313"/>
                  </a:lnTo>
                  <a:lnTo>
                    <a:pt x="264579" y="272199"/>
                  </a:lnTo>
                  <a:lnTo>
                    <a:pt x="256590" y="270675"/>
                  </a:lnTo>
                  <a:lnTo>
                    <a:pt x="249326" y="272199"/>
                  </a:lnTo>
                  <a:lnTo>
                    <a:pt x="243243" y="276313"/>
                  </a:lnTo>
                  <a:lnTo>
                    <a:pt x="239064" y="282308"/>
                  </a:lnTo>
                  <a:lnTo>
                    <a:pt x="237515" y="289471"/>
                  </a:lnTo>
                  <a:lnTo>
                    <a:pt x="239064" y="297167"/>
                  </a:lnTo>
                  <a:lnTo>
                    <a:pt x="243243" y="303098"/>
                  </a:lnTo>
                  <a:lnTo>
                    <a:pt x="249326" y="306920"/>
                  </a:lnTo>
                  <a:lnTo>
                    <a:pt x="256590" y="308267"/>
                  </a:lnTo>
                  <a:lnTo>
                    <a:pt x="264579" y="306920"/>
                  </a:lnTo>
                  <a:lnTo>
                    <a:pt x="271030" y="303098"/>
                  </a:lnTo>
                  <a:lnTo>
                    <a:pt x="275348" y="297167"/>
                  </a:lnTo>
                  <a:lnTo>
                    <a:pt x="276910" y="289471"/>
                  </a:lnTo>
                  <a:close/>
                </a:path>
                <a:path w="335915" h="308610">
                  <a:moveTo>
                    <a:pt x="335343" y="92710"/>
                  </a:moveTo>
                  <a:lnTo>
                    <a:pt x="326428" y="85178"/>
                  </a:lnTo>
                  <a:lnTo>
                    <a:pt x="317550" y="85178"/>
                  </a:lnTo>
                  <a:lnTo>
                    <a:pt x="307390" y="85178"/>
                  </a:lnTo>
                  <a:lnTo>
                    <a:pt x="299770" y="92710"/>
                  </a:lnTo>
                  <a:lnTo>
                    <a:pt x="299770" y="211772"/>
                  </a:lnTo>
                  <a:lnTo>
                    <a:pt x="307390" y="220548"/>
                  </a:lnTo>
                  <a:lnTo>
                    <a:pt x="326428" y="220548"/>
                  </a:lnTo>
                  <a:lnTo>
                    <a:pt x="335343" y="211772"/>
                  </a:lnTo>
                  <a:lnTo>
                    <a:pt x="335343" y="92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39077" y="2778061"/>
            <a:ext cx="199580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latin typeface="Calibri"/>
                <a:cs typeface="Calibri"/>
              </a:rPr>
              <a:t>Thank</a:t>
            </a:r>
            <a:r>
              <a:rPr dirty="0" sz="3600" spc="-85" b="1">
                <a:latin typeface="Calibri"/>
                <a:cs typeface="Calibri"/>
              </a:rPr>
              <a:t> </a:t>
            </a:r>
            <a:r>
              <a:rPr dirty="0" sz="3600" spc="-25" b="1">
                <a:latin typeface="Calibri"/>
                <a:cs typeface="Calibri"/>
              </a:rPr>
              <a:t>you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9077" y="3501326"/>
            <a:ext cx="3209925" cy="884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18285">
              <a:lnSpc>
                <a:spcPct val="110200"/>
              </a:lnSpc>
              <a:spcBef>
                <a:spcPts val="95"/>
              </a:spcBef>
            </a:pPr>
            <a:r>
              <a:rPr dirty="0" sz="1250">
                <a:solidFill>
                  <a:srgbClr val="757579"/>
                </a:solidFill>
                <a:latin typeface="Calibri"/>
                <a:cs typeface="Calibri"/>
              </a:rPr>
              <a:t>CSIRO</a:t>
            </a:r>
            <a:r>
              <a:rPr dirty="0" sz="1250" spc="9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757579"/>
                </a:solidFill>
                <a:latin typeface="Calibri"/>
                <a:cs typeface="Calibri"/>
              </a:rPr>
              <a:t>Mineral</a:t>
            </a:r>
            <a:r>
              <a:rPr dirty="0" sz="1250" spc="12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757579"/>
                </a:solidFill>
                <a:latin typeface="Calibri"/>
                <a:cs typeface="Calibri"/>
              </a:rPr>
              <a:t>Resources </a:t>
            </a:r>
            <a:r>
              <a:rPr dirty="0" sz="1250" spc="-20">
                <a:solidFill>
                  <a:srgbClr val="757579"/>
                </a:solidFill>
                <a:latin typeface="Calibri"/>
                <a:cs typeface="Calibri"/>
              </a:rPr>
              <a:t>Dr.</a:t>
            </a:r>
            <a:r>
              <a:rPr dirty="0" sz="1250" spc="3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757579"/>
                </a:solidFill>
                <a:latin typeface="Calibri"/>
                <a:cs typeface="Calibri"/>
              </a:rPr>
              <a:t>Anusuriya</a:t>
            </a:r>
            <a:r>
              <a:rPr dirty="0" sz="1250" spc="4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757579"/>
                </a:solidFill>
                <a:latin typeface="Calibri"/>
                <a:cs typeface="Calibri"/>
              </a:rPr>
              <a:t>Devaraju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u="sng" sz="125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anusuriya.Devaraju@csiro.au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u="sng" sz="125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5"/>
              </a:rPr>
              <a:t>https://people.csiro.au/d/a/anusuriya</a:t>
            </a:r>
            <a:r>
              <a:rPr dirty="0" u="sng" sz="125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5"/>
              </a:rPr>
              <a:t>-</a:t>
            </a:r>
            <a:r>
              <a:rPr dirty="0" u="sng" sz="125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5"/>
              </a:rPr>
              <a:t>devaraju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83994" y="1147444"/>
            <a:ext cx="6189980" cy="21672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dirty="0" sz="2000" b="1">
                <a:latin typeface="Calibri"/>
                <a:cs typeface="Calibri"/>
              </a:rPr>
              <a:t>Disclaimer: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presented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herein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intended </a:t>
            </a:r>
            <a:r>
              <a:rPr dirty="0" sz="2000">
                <a:latin typeface="Calibri"/>
                <a:cs typeface="Calibri"/>
              </a:rPr>
              <a:t>solely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general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guidance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experience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in </a:t>
            </a:r>
            <a:r>
              <a:rPr dirty="0" sz="2000">
                <a:latin typeface="Calibri"/>
                <a:cs typeface="Calibri"/>
              </a:rPr>
              <a:t>managing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governing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research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accordance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with </a:t>
            </a:r>
            <a:r>
              <a:rPr dirty="0" sz="2000" spc="-10">
                <a:latin typeface="Calibri"/>
                <a:cs typeface="Calibri"/>
              </a:rPr>
              <a:t>organisational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policies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applicable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regulatory requirements.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does not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constitute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advice.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advice tailored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your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circumstances,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please consult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qualified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legal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professional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institution.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8300" y="4844097"/>
            <a:ext cx="2907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2</a:t>
            </a:r>
            <a:r>
              <a:rPr dirty="0" sz="900" spc="20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|</a:t>
            </a:r>
            <a:r>
              <a:rPr dirty="0" sz="900" spc="28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Data</a:t>
            </a:r>
            <a:r>
              <a:rPr dirty="0" sz="900" spc="-3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757579"/>
                </a:solidFill>
                <a:latin typeface="Calibri"/>
                <a:cs typeface="Calibri"/>
              </a:rPr>
              <a:t>Regulations</a:t>
            </a:r>
            <a:r>
              <a:rPr dirty="0" sz="900" spc="-30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in</a:t>
            </a:r>
            <a:r>
              <a:rPr dirty="0" sz="900" spc="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Australia</a:t>
            </a:r>
            <a:r>
              <a:rPr dirty="0" sz="900" spc="-3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|</a:t>
            </a:r>
            <a:r>
              <a:rPr dirty="0" sz="900" spc="-1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57579"/>
                </a:solidFill>
                <a:latin typeface="Calibri"/>
                <a:cs typeface="Calibri"/>
              </a:rPr>
              <a:t>Anusuriya</a:t>
            </a:r>
            <a:r>
              <a:rPr dirty="0" sz="900" spc="4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757579"/>
                </a:solidFill>
                <a:latin typeface="Calibri"/>
                <a:cs typeface="Calibri"/>
              </a:rPr>
              <a:t>Devaraju</a:t>
            </a:r>
            <a:r>
              <a:rPr dirty="0" sz="900" spc="5">
                <a:solidFill>
                  <a:srgbClr val="75757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757579"/>
                </a:solidFill>
                <a:latin typeface="Calibri"/>
                <a:cs typeface="Calibri"/>
              </a:rPr>
              <a:t>(2025)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dirty="0" spc="-80"/>
              <a:t> </a:t>
            </a:r>
            <a:r>
              <a:rPr dirty="0"/>
              <a:t>Governance</a:t>
            </a:r>
            <a:r>
              <a:rPr dirty="0" spc="-60"/>
              <a:t> </a:t>
            </a:r>
            <a:r>
              <a:rPr dirty="0"/>
              <a:t>&amp;</a:t>
            </a:r>
            <a:r>
              <a:rPr dirty="0" spc="-120"/>
              <a:t> </a:t>
            </a:r>
            <a:r>
              <a:rPr dirty="0"/>
              <a:t>Data</a:t>
            </a:r>
            <a:r>
              <a:rPr dirty="0" spc="-65"/>
              <a:t> </a:t>
            </a:r>
            <a:r>
              <a:rPr dirty="0" spc="-10"/>
              <a:t>Regulation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9077" y="1063624"/>
            <a:ext cx="3939540" cy="3112135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226695" marR="115570" indent="-214629">
              <a:lnSpc>
                <a:spcPct val="90300"/>
              </a:lnSpc>
              <a:spcBef>
                <a:spcPts val="384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Governance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a </a:t>
            </a:r>
            <a:r>
              <a:rPr dirty="0" sz="2400" spc="-5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framework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sets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roles, 	standards,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processes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ensure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quality,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integrity, 	security,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regulatory 	compliance.</a:t>
            </a:r>
            <a:endParaRPr sz="2400">
              <a:latin typeface="Calibri"/>
              <a:cs typeface="Calibri"/>
            </a:endParaRPr>
          </a:p>
          <a:p>
            <a:pPr marL="226695" marR="5080" indent="-214629">
              <a:lnSpc>
                <a:spcPts val="2630"/>
              </a:lnSpc>
              <a:spcBef>
                <a:spcPts val="57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regulation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sets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rules;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governance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ensures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those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rules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implemented.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0" y="933450"/>
            <a:ext cx="3524250" cy="35337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40730" y="4529454"/>
            <a:ext cx="2700020" cy="3276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262890" marR="5080" indent="-250190">
              <a:lnSpc>
                <a:spcPct val="105500"/>
              </a:lnSpc>
              <a:spcBef>
                <a:spcPts val="65"/>
              </a:spcBef>
            </a:pPr>
            <a:r>
              <a:rPr dirty="0" sz="950">
                <a:latin typeface="Calibri"/>
                <a:cs typeface="Calibri"/>
              </a:rPr>
              <a:t>An</a:t>
            </a:r>
            <a:r>
              <a:rPr dirty="0" sz="950" spc="114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AI-generated</a:t>
            </a:r>
            <a:r>
              <a:rPr dirty="0" sz="950" spc="114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image</a:t>
            </a:r>
            <a:r>
              <a:rPr dirty="0" sz="950" spc="16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by</a:t>
            </a:r>
            <a:r>
              <a:rPr dirty="0" sz="950" spc="114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OpenAI,</a:t>
            </a:r>
            <a:r>
              <a:rPr dirty="0" sz="950" spc="18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representing</a:t>
            </a:r>
            <a:r>
              <a:rPr dirty="0" sz="950" spc="90">
                <a:latin typeface="Calibri"/>
                <a:cs typeface="Calibri"/>
              </a:rPr>
              <a:t> </a:t>
            </a:r>
            <a:r>
              <a:rPr dirty="0" sz="950" spc="-25">
                <a:latin typeface="Calibri"/>
                <a:cs typeface="Calibri"/>
              </a:rPr>
              <a:t>the</a:t>
            </a:r>
            <a:r>
              <a:rPr dirty="0" sz="950" spc="10">
                <a:latin typeface="Calibri"/>
                <a:cs typeface="Calibri"/>
              </a:rPr>
              <a:t> components</a:t>
            </a:r>
            <a:r>
              <a:rPr dirty="0" sz="950" spc="4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of</a:t>
            </a:r>
            <a:r>
              <a:rPr dirty="0" sz="950" spc="55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research</a:t>
            </a:r>
            <a:r>
              <a:rPr dirty="0" sz="950" spc="6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data</a:t>
            </a:r>
            <a:r>
              <a:rPr dirty="0" sz="950" spc="114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governance.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4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40005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dirty="0" spc="-140"/>
              <a:t> </a:t>
            </a:r>
            <a:r>
              <a:rPr dirty="0" spc="-10"/>
              <a:t>Regulation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680"/>
              </a:lnSpc>
            </a:pPr>
            <a:fld id="{81D60167-4931-47E6-BA6A-407CBD079E47}" type="slidenum">
              <a:rPr dirty="0" sz="600"/>
              <a:t>4</a:t>
            </a:fld>
            <a:r>
              <a:rPr dirty="0" sz="600" spc="150"/>
              <a:t> </a:t>
            </a:r>
            <a:r>
              <a:rPr dirty="0" sz="600"/>
              <a:t>|</a:t>
            </a:r>
            <a:r>
              <a:rPr dirty="0" sz="600" spc="375"/>
              <a:t> </a:t>
            </a:r>
            <a:r>
              <a:rPr dirty="0" sz="600"/>
              <a:t>Data</a:t>
            </a:r>
            <a:r>
              <a:rPr dirty="0" sz="600" spc="-45"/>
              <a:t> </a:t>
            </a:r>
            <a:r>
              <a:rPr dirty="0" sz="600" spc="-10"/>
              <a:t>Regulations</a:t>
            </a:r>
            <a:r>
              <a:rPr dirty="0" sz="600" spc="10"/>
              <a:t> </a:t>
            </a:r>
            <a:r>
              <a:rPr dirty="0" sz="600"/>
              <a:t>in</a:t>
            </a:r>
            <a:r>
              <a:rPr dirty="0" sz="600" spc="5"/>
              <a:t> </a:t>
            </a:r>
            <a:r>
              <a:rPr dirty="0" sz="600"/>
              <a:t>Australia</a:t>
            </a:r>
            <a:r>
              <a:rPr dirty="0" sz="600" spc="40"/>
              <a:t> </a:t>
            </a:r>
            <a:r>
              <a:rPr dirty="0" sz="600"/>
              <a:t>|</a:t>
            </a:r>
            <a:r>
              <a:rPr dirty="0" sz="600" spc="-35"/>
              <a:t> </a:t>
            </a:r>
            <a:r>
              <a:rPr dirty="0" sz="600" spc="-10"/>
              <a:t>Anusuriya</a:t>
            </a:r>
            <a:r>
              <a:rPr dirty="0" sz="600" spc="-40"/>
              <a:t> </a:t>
            </a:r>
            <a:r>
              <a:rPr dirty="0" sz="600"/>
              <a:t>Devaraju</a:t>
            </a:r>
            <a:r>
              <a:rPr dirty="0" sz="600" spc="5"/>
              <a:t> </a:t>
            </a:r>
            <a:r>
              <a:rPr dirty="0" sz="600" spc="-10"/>
              <a:t>(2025)</a:t>
            </a:r>
            <a:endParaRPr sz="600"/>
          </a:p>
        </p:txBody>
      </p:sp>
      <p:sp>
        <p:nvSpPr>
          <p:cNvPr id="4" name="object 4" descr=""/>
          <p:cNvSpPr txBox="1"/>
          <p:nvPr/>
        </p:nvSpPr>
        <p:spPr>
          <a:xfrm>
            <a:off x="239077" y="1063624"/>
            <a:ext cx="3891279" cy="311213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26695" marR="15875" indent="-214629">
              <a:lnSpc>
                <a:spcPct val="90000"/>
              </a:lnSpc>
              <a:spcBef>
                <a:spcPts val="39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Policies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laws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around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data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impose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how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organisations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share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govern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data,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particularly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personal 	information.</a:t>
            </a:r>
            <a:endParaRPr sz="2400">
              <a:latin typeface="Calibri"/>
              <a:cs typeface="Calibri"/>
            </a:endParaRPr>
          </a:p>
          <a:p>
            <a:pPr marL="226695" marR="5080" indent="-214629">
              <a:lnSpc>
                <a:spcPct val="90500"/>
              </a:lnSpc>
              <a:spcBef>
                <a:spcPts val="625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Safeguard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individuals’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privacy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ensure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responsible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handling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personal 	information.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36184" y="4757420"/>
            <a:ext cx="3344545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latin typeface="Calibri"/>
                <a:cs typeface="Calibri"/>
              </a:rPr>
              <a:t>An</a:t>
            </a:r>
            <a:r>
              <a:rPr dirty="0" sz="950" spc="114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AI-generated</a:t>
            </a:r>
            <a:r>
              <a:rPr dirty="0" sz="950" spc="114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image</a:t>
            </a:r>
            <a:r>
              <a:rPr dirty="0" sz="950" spc="16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by</a:t>
            </a:r>
            <a:r>
              <a:rPr dirty="0" sz="950" spc="1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OpenAI,</a:t>
            </a:r>
            <a:r>
              <a:rPr dirty="0" sz="950" spc="18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representing</a:t>
            </a:r>
            <a:r>
              <a:rPr dirty="0" sz="950" spc="8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data</a:t>
            </a:r>
            <a:r>
              <a:rPr dirty="0" sz="950" spc="85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regulation.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228600" marR="5080" indent="-216535">
              <a:lnSpc>
                <a:spcPct val="82500"/>
              </a:lnSpc>
              <a:spcBef>
                <a:spcPts val="58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150" b="1">
                <a:latin typeface="Calibri"/>
                <a:cs typeface="Calibri"/>
              </a:rPr>
              <a:t>*Information</a:t>
            </a:r>
            <a:r>
              <a:rPr dirty="0" sz="2150" spc="160" b="1">
                <a:latin typeface="Calibri"/>
                <a:cs typeface="Calibri"/>
              </a:rPr>
              <a:t> </a:t>
            </a:r>
            <a:r>
              <a:rPr dirty="0" sz="2150"/>
              <a:t>or</a:t>
            </a:r>
            <a:r>
              <a:rPr dirty="0" sz="2150" spc="55"/>
              <a:t> </a:t>
            </a:r>
            <a:r>
              <a:rPr dirty="0" sz="2150" b="1">
                <a:latin typeface="Calibri"/>
                <a:cs typeface="Calibri"/>
              </a:rPr>
              <a:t>an</a:t>
            </a:r>
            <a:r>
              <a:rPr dirty="0" sz="2150" spc="6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opinion</a:t>
            </a:r>
            <a:r>
              <a:rPr dirty="0" sz="2150" spc="135" b="1">
                <a:latin typeface="Calibri"/>
                <a:cs typeface="Calibri"/>
              </a:rPr>
              <a:t> </a:t>
            </a:r>
            <a:r>
              <a:rPr dirty="0" sz="2150"/>
              <a:t>about</a:t>
            </a:r>
            <a:r>
              <a:rPr dirty="0" sz="2150" spc="135"/>
              <a:t> </a:t>
            </a:r>
            <a:r>
              <a:rPr dirty="0" sz="2150"/>
              <a:t>an</a:t>
            </a:r>
            <a:r>
              <a:rPr dirty="0" sz="2150" spc="85"/>
              <a:t> </a:t>
            </a:r>
            <a:r>
              <a:rPr dirty="0" sz="2150" b="1">
                <a:latin typeface="Calibri"/>
                <a:cs typeface="Calibri"/>
              </a:rPr>
              <a:t>identified</a:t>
            </a:r>
            <a:r>
              <a:rPr dirty="0" sz="2150" spc="6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individual</a:t>
            </a:r>
            <a:r>
              <a:rPr dirty="0" sz="2150"/>
              <a:t>,</a:t>
            </a:r>
            <a:r>
              <a:rPr dirty="0" sz="2150" spc="95"/>
              <a:t> </a:t>
            </a:r>
            <a:r>
              <a:rPr dirty="0" sz="2150"/>
              <a:t>or</a:t>
            </a:r>
            <a:r>
              <a:rPr dirty="0" sz="2150" spc="15"/>
              <a:t> </a:t>
            </a:r>
            <a:r>
              <a:rPr dirty="0" sz="2150" spc="-25"/>
              <a:t>an</a:t>
            </a:r>
            <a:r>
              <a:rPr dirty="0" sz="2150" spc="535"/>
              <a:t> </a:t>
            </a:r>
            <a:r>
              <a:rPr dirty="0" sz="2150"/>
              <a:t>individual</a:t>
            </a:r>
            <a:r>
              <a:rPr dirty="0" sz="2150" spc="50"/>
              <a:t> </a:t>
            </a:r>
            <a:r>
              <a:rPr dirty="0" sz="2150"/>
              <a:t>who</a:t>
            </a:r>
            <a:r>
              <a:rPr dirty="0" sz="2150" spc="80"/>
              <a:t> </a:t>
            </a:r>
            <a:r>
              <a:rPr dirty="0" sz="2150"/>
              <a:t>is</a:t>
            </a:r>
            <a:r>
              <a:rPr dirty="0" sz="2150" spc="135"/>
              <a:t> </a:t>
            </a:r>
            <a:r>
              <a:rPr dirty="0" sz="2150" b="1">
                <a:latin typeface="Calibri"/>
                <a:cs typeface="Calibri"/>
              </a:rPr>
              <a:t>reasonably</a:t>
            </a:r>
            <a:r>
              <a:rPr dirty="0" sz="2150" spc="13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identifiable</a:t>
            </a:r>
            <a:r>
              <a:rPr dirty="0" sz="2150"/>
              <a:t>,</a:t>
            </a:r>
            <a:r>
              <a:rPr dirty="0" sz="2150" spc="90"/>
              <a:t> </a:t>
            </a:r>
            <a:r>
              <a:rPr dirty="0" sz="2150"/>
              <a:t>whether</a:t>
            </a:r>
            <a:r>
              <a:rPr dirty="0" sz="2150" spc="100"/>
              <a:t> </a:t>
            </a:r>
            <a:r>
              <a:rPr dirty="0" sz="2150"/>
              <a:t>the</a:t>
            </a:r>
            <a:r>
              <a:rPr dirty="0" sz="2150" spc="70"/>
              <a:t> </a:t>
            </a:r>
            <a:r>
              <a:rPr dirty="0" sz="2150"/>
              <a:t>information</a:t>
            </a:r>
            <a:r>
              <a:rPr dirty="0" sz="2150" spc="90"/>
              <a:t> </a:t>
            </a:r>
            <a:r>
              <a:rPr dirty="0" sz="2150" spc="-25"/>
              <a:t>or </a:t>
            </a:r>
            <a:r>
              <a:rPr dirty="0" sz="2150"/>
              <a:t>opinion</a:t>
            </a:r>
            <a:r>
              <a:rPr dirty="0" sz="2150" spc="40"/>
              <a:t> </a:t>
            </a:r>
            <a:r>
              <a:rPr dirty="0" sz="2150"/>
              <a:t>is</a:t>
            </a:r>
            <a:r>
              <a:rPr dirty="0" sz="2150" spc="45"/>
              <a:t> </a:t>
            </a:r>
            <a:r>
              <a:rPr dirty="0" sz="2150"/>
              <a:t>true</a:t>
            </a:r>
            <a:r>
              <a:rPr dirty="0" sz="2150" spc="114"/>
              <a:t> </a:t>
            </a:r>
            <a:r>
              <a:rPr dirty="0" sz="2150"/>
              <a:t>or</a:t>
            </a:r>
            <a:r>
              <a:rPr dirty="0" sz="2150" spc="60"/>
              <a:t> </a:t>
            </a:r>
            <a:r>
              <a:rPr dirty="0" sz="2150"/>
              <a:t>not;</a:t>
            </a:r>
            <a:r>
              <a:rPr dirty="0" sz="2150" spc="5"/>
              <a:t> </a:t>
            </a:r>
            <a:r>
              <a:rPr dirty="0" sz="2150"/>
              <a:t>and</a:t>
            </a:r>
            <a:r>
              <a:rPr dirty="0" sz="2150" spc="50"/>
              <a:t> </a:t>
            </a:r>
            <a:r>
              <a:rPr dirty="0" sz="2150"/>
              <a:t>whether</a:t>
            </a:r>
            <a:r>
              <a:rPr dirty="0" sz="2150" spc="60"/>
              <a:t> </a:t>
            </a:r>
            <a:r>
              <a:rPr dirty="0" sz="2150"/>
              <a:t>the</a:t>
            </a:r>
            <a:r>
              <a:rPr dirty="0" sz="2150" spc="35"/>
              <a:t> </a:t>
            </a:r>
            <a:r>
              <a:rPr dirty="0" sz="2150"/>
              <a:t>information</a:t>
            </a:r>
            <a:r>
              <a:rPr dirty="0" sz="2150" spc="50"/>
              <a:t> </a:t>
            </a:r>
            <a:r>
              <a:rPr dirty="0" sz="2150"/>
              <a:t>or</a:t>
            </a:r>
            <a:r>
              <a:rPr dirty="0" sz="2150" spc="60"/>
              <a:t> </a:t>
            </a:r>
            <a:r>
              <a:rPr dirty="0" sz="2150"/>
              <a:t>opinion</a:t>
            </a:r>
            <a:r>
              <a:rPr dirty="0" sz="2150" spc="50"/>
              <a:t> </a:t>
            </a:r>
            <a:r>
              <a:rPr dirty="0" sz="2150"/>
              <a:t>is</a:t>
            </a:r>
            <a:r>
              <a:rPr dirty="0" sz="2150" spc="120"/>
              <a:t> </a:t>
            </a:r>
            <a:r>
              <a:rPr dirty="0" sz="2150" spc="-10"/>
              <a:t>recorded </a:t>
            </a:r>
            <a:r>
              <a:rPr dirty="0" sz="2150"/>
              <a:t>in</a:t>
            </a:r>
            <a:r>
              <a:rPr dirty="0" sz="2150" spc="65"/>
              <a:t> </a:t>
            </a:r>
            <a:r>
              <a:rPr dirty="0" sz="2150"/>
              <a:t>a</a:t>
            </a:r>
            <a:r>
              <a:rPr dirty="0" sz="2150" spc="15"/>
              <a:t> </a:t>
            </a:r>
            <a:r>
              <a:rPr dirty="0" sz="2150"/>
              <a:t>material</a:t>
            </a:r>
            <a:r>
              <a:rPr dirty="0" sz="2150" spc="40"/>
              <a:t> </a:t>
            </a:r>
            <a:r>
              <a:rPr dirty="0" sz="2150"/>
              <a:t>form</a:t>
            </a:r>
            <a:r>
              <a:rPr dirty="0" sz="2150" spc="70"/>
              <a:t> </a:t>
            </a:r>
            <a:r>
              <a:rPr dirty="0" sz="2150"/>
              <a:t>or</a:t>
            </a:r>
            <a:r>
              <a:rPr dirty="0" sz="2150" spc="-5"/>
              <a:t> </a:t>
            </a:r>
            <a:r>
              <a:rPr dirty="0" sz="2150" spc="-20"/>
              <a:t>not.</a:t>
            </a:r>
            <a:endParaRPr sz="215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150"/>
              <a:t>For</a:t>
            </a:r>
            <a:r>
              <a:rPr dirty="0" sz="2150" spc="-10"/>
              <a:t> example:</a:t>
            </a:r>
            <a:endParaRPr sz="2150"/>
          </a:p>
          <a:p>
            <a:pPr lvl="1" marL="407034" indent="-17843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1850">
                <a:latin typeface="Calibri"/>
                <a:cs typeface="Calibri"/>
              </a:rPr>
              <a:t>Individual</a:t>
            </a:r>
            <a:r>
              <a:rPr dirty="0" sz="1850" spc="1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information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–</a:t>
            </a:r>
            <a:r>
              <a:rPr dirty="0" sz="1850" spc="8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Full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name,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Date</a:t>
            </a:r>
            <a:r>
              <a:rPr dirty="0" sz="1850" spc="1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Birth,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Email,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Address,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 spc="-50">
                <a:latin typeface="Calibri"/>
                <a:cs typeface="Calibri"/>
              </a:rPr>
              <a:t>…</a:t>
            </a:r>
            <a:endParaRPr sz="1850">
              <a:latin typeface="Calibri"/>
              <a:cs typeface="Calibri"/>
            </a:endParaRPr>
          </a:p>
          <a:p>
            <a:pPr lvl="1" marL="407034" indent="-178435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1850">
                <a:latin typeface="Calibri"/>
                <a:cs typeface="Calibri"/>
              </a:rPr>
              <a:t>Issued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–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Social</a:t>
            </a:r>
            <a:r>
              <a:rPr dirty="0" sz="1850" spc="-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security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number,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Driver’s</a:t>
            </a:r>
            <a:r>
              <a:rPr dirty="0" sz="1850" spc="5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license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number,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Tax</a:t>
            </a:r>
            <a:r>
              <a:rPr dirty="0" sz="1850" spc="5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number..</a:t>
            </a:r>
            <a:endParaRPr sz="1850">
              <a:latin typeface="Calibri"/>
              <a:cs typeface="Calibri"/>
            </a:endParaRPr>
          </a:p>
          <a:p>
            <a:pPr lvl="1" marL="407034" indent="-178435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1850">
                <a:latin typeface="Calibri"/>
                <a:cs typeface="Calibri"/>
              </a:rPr>
              <a:t>Online</a:t>
            </a:r>
            <a:r>
              <a:rPr dirty="0" sz="1850" spc="9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–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IP</a:t>
            </a:r>
            <a:r>
              <a:rPr dirty="0" sz="1850" spc="9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address,</a:t>
            </a:r>
            <a:r>
              <a:rPr dirty="0" sz="1850" spc="6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login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credentials,</a:t>
            </a:r>
            <a:r>
              <a:rPr dirty="0" sz="1850" spc="65">
                <a:latin typeface="Calibri"/>
                <a:cs typeface="Calibri"/>
              </a:rPr>
              <a:t> </a:t>
            </a:r>
            <a:r>
              <a:rPr dirty="0" sz="1850" spc="-25">
                <a:latin typeface="Calibri"/>
                <a:cs typeface="Calibri"/>
              </a:rPr>
              <a:t>..</a:t>
            </a:r>
            <a:endParaRPr sz="1850">
              <a:latin typeface="Calibri"/>
              <a:cs typeface="Calibri"/>
            </a:endParaRPr>
          </a:p>
          <a:p>
            <a:pPr lvl="1" marL="407670" indent="-17907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407670" algn="l"/>
              </a:tabLst>
            </a:pPr>
            <a:r>
              <a:rPr dirty="0" sz="1850">
                <a:latin typeface="Calibri"/>
                <a:cs typeface="Calibri"/>
              </a:rPr>
              <a:t>Finance</a:t>
            </a:r>
            <a:r>
              <a:rPr dirty="0" sz="1850" spc="5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–</a:t>
            </a:r>
            <a:r>
              <a:rPr dirty="0" sz="1850" spc="6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Bank</a:t>
            </a:r>
            <a:r>
              <a:rPr dirty="0" sz="1850" spc="1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account,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credit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card,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transactions..</a:t>
            </a:r>
            <a:endParaRPr sz="1850">
              <a:latin typeface="Calibri"/>
              <a:cs typeface="Calibri"/>
            </a:endParaRPr>
          </a:p>
          <a:p>
            <a:pPr lvl="1" marL="407670" indent="-17907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407670" algn="l"/>
              </a:tabLst>
            </a:pPr>
            <a:r>
              <a:rPr dirty="0" sz="1850">
                <a:latin typeface="Calibri"/>
                <a:cs typeface="Calibri"/>
              </a:rPr>
              <a:t>Health</a:t>
            </a:r>
            <a:r>
              <a:rPr dirty="0" sz="1850" spc="114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114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biometric</a:t>
            </a:r>
            <a:endParaRPr sz="1850">
              <a:latin typeface="Calibri"/>
              <a:cs typeface="Calibri"/>
            </a:endParaRPr>
          </a:p>
          <a:p>
            <a:pPr lvl="1" marL="407034" indent="-178435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1850">
                <a:latin typeface="Calibri"/>
                <a:cs typeface="Calibri"/>
              </a:rPr>
              <a:t>Recruitment</a:t>
            </a:r>
            <a:r>
              <a:rPr dirty="0" sz="1850" spc="10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records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1696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/>
              <a:t>Personal</a:t>
            </a:r>
            <a:r>
              <a:rPr dirty="0" spc="-195"/>
              <a:t> </a:t>
            </a:r>
            <a:r>
              <a:rPr dirty="0" spc="-10"/>
              <a:t>Information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6392" y="4512627"/>
            <a:ext cx="35775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*Source: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https://www.csiro.au/en/about/policies/privacy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077" y="919480"/>
            <a:ext cx="7971790" cy="3112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329" indent="-214629">
              <a:lnSpc>
                <a:spcPts val="2755"/>
              </a:lnSpc>
              <a:spcBef>
                <a:spcPts val="105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400">
                <a:latin typeface="Calibri"/>
                <a:cs typeface="Calibri"/>
              </a:rPr>
              <a:t>Central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authority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data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regulation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privacy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protection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ts val="2755"/>
              </a:lnSpc>
            </a:pPr>
            <a:r>
              <a:rPr dirty="0" sz="2400" spc="-10">
                <a:latin typeface="Calibri"/>
                <a:cs typeface="Calibri"/>
              </a:rPr>
              <a:t>Australia.</a:t>
            </a:r>
            <a:endParaRPr sz="2400">
              <a:latin typeface="Calibri"/>
              <a:cs typeface="Calibri"/>
            </a:endParaRPr>
          </a:p>
          <a:p>
            <a:pPr lvl="1" marL="406400" indent="-177800">
              <a:lnSpc>
                <a:spcPts val="2290"/>
              </a:lnSpc>
              <a:spcBef>
                <a:spcPts val="375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spc="-10">
                <a:latin typeface="Calibri"/>
                <a:cs typeface="Calibri"/>
              </a:rPr>
              <a:t>Administers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Privacy</a:t>
            </a:r>
            <a:r>
              <a:rPr dirty="0" u="sng" sz="2000" spc="-5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Act</a:t>
            </a:r>
            <a:r>
              <a:rPr dirty="0" u="sng" sz="2000" spc="-5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198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</a:rPr>
              <a:t>8</a:t>
            </a:r>
            <a:r>
              <a:rPr dirty="0" u="sng" sz="2000" spc="-1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enforces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Australian</a:t>
            </a:r>
            <a:r>
              <a:rPr dirty="0" u="sng" sz="2000" spc="-5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0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Privacy</a:t>
            </a:r>
            <a:endParaRPr sz="2000">
              <a:latin typeface="Calibri"/>
              <a:cs typeface="Calibri"/>
            </a:endParaRPr>
          </a:p>
          <a:p>
            <a:pPr marL="408305">
              <a:lnSpc>
                <a:spcPts val="2290"/>
              </a:lnSpc>
            </a:pP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Principles</a:t>
            </a:r>
            <a:r>
              <a:rPr dirty="0" u="sng" sz="2000" spc="-2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0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(APPs)</a:t>
            </a:r>
            <a:endParaRPr sz="2000">
              <a:latin typeface="Calibri"/>
              <a:cs typeface="Calibri"/>
            </a:endParaRPr>
          </a:p>
          <a:p>
            <a:pPr lvl="1" marL="407034" indent="-1784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2000">
                <a:latin typeface="Calibri"/>
                <a:cs typeface="Calibri"/>
              </a:rPr>
              <a:t>Handles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privacy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complaints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investigations</a:t>
            </a:r>
            <a:endParaRPr sz="2000">
              <a:latin typeface="Calibri"/>
              <a:cs typeface="Calibri"/>
            </a:endParaRPr>
          </a:p>
          <a:p>
            <a:pPr lvl="1" marL="407034" indent="-17843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407034" algn="l"/>
              </a:tabLst>
            </a:pPr>
            <a:r>
              <a:rPr dirty="0" sz="2000">
                <a:latin typeface="Calibri"/>
                <a:cs typeface="Calibri"/>
              </a:rPr>
              <a:t>Oversees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Notifiable</a:t>
            </a:r>
            <a:r>
              <a:rPr dirty="0" u="sng" sz="2000" spc="-7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Data</a:t>
            </a:r>
            <a:r>
              <a:rPr dirty="0" u="sng" sz="2000" spc="-1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Breaches</a:t>
            </a:r>
            <a:r>
              <a:rPr dirty="0" u="sng" sz="2000" spc="-8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0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(NDB)</a:t>
            </a:r>
            <a:r>
              <a:rPr dirty="0" u="sng" sz="2000" spc="2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0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4"/>
              </a:rPr>
              <a:t>scheme</a:t>
            </a:r>
            <a:endParaRPr sz="2000">
              <a:latin typeface="Calibri"/>
              <a:cs typeface="Calibri"/>
            </a:endParaRPr>
          </a:p>
          <a:p>
            <a:pPr lvl="1" marL="406400" indent="-1778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>
                <a:latin typeface="Calibri"/>
                <a:cs typeface="Calibri"/>
              </a:rPr>
              <a:t>Provides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guidance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public,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agencies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businesses</a:t>
            </a:r>
            <a:endParaRPr sz="2000">
              <a:latin typeface="Calibri"/>
              <a:cs typeface="Calibri"/>
            </a:endParaRPr>
          </a:p>
          <a:p>
            <a:pPr lvl="1" marL="406400" indent="-1778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spc="-10">
                <a:latin typeface="Calibri"/>
                <a:cs typeface="Calibri"/>
              </a:rPr>
              <a:t>Regulates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emerging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technologies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privacy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impact</a:t>
            </a:r>
            <a:endParaRPr sz="2000">
              <a:latin typeface="Calibri"/>
              <a:cs typeface="Calibri"/>
            </a:endParaRPr>
          </a:p>
          <a:p>
            <a:pPr lvl="1" marL="406400" indent="-1778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406400" algn="l"/>
              </a:tabLst>
            </a:pPr>
            <a:r>
              <a:rPr dirty="0" sz="2000" spc="-10">
                <a:latin typeface="Calibri"/>
                <a:cs typeface="Calibri"/>
              </a:rPr>
              <a:t>Collaborates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internationally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cross-</a:t>
            </a:r>
            <a:r>
              <a:rPr dirty="0" sz="2000">
                <a:latin typeface="Calibri"/>
                <a:cs typeface="Calibri"/>
              </a:rPr>
              <a:t>border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/>
              <a:t>Office</a:t>
            </a:r>
            <a:r>
              <a:rPr dirty="0" sz="2750" spc="65"/>
              <a:t> </a:t>
            </a:r>
            <a:r>
              <a:rPr dirty="0" sz="2750"/>
              <a:t>of</a:t>
            </a:r>
            <a:r>
              <a:rPr dirty="0" sz="2750" spc="85"/>
              <a:t> </a:t>
            </a:r>
            <a:r>
              <a:rPr dirty="0" sz="2750"/>
              <a:t>the</a:t>
            </a:r>
            <a:r>
              <a:rPr dirty="0" sz="2750" spc="80"/>
              <a:t> </a:t>
            </a:r>
            <a:r>
              <a:rPr dirty="0" sz="2750"/>
              <a:t>Australian</a:t>
            </a:r>
            <a:r>
              <a:rPr dirty="0" sz="2750" spc="70"/>
              <a:t> </a:t>
            </a:r>
            <a:r>
              <a:rPr dirty="0" sz="2750"/>
              <a:t>Information</a:t>
            </a:r>
            <a:r>
              <a:rPr dirty="0" sz="2750" spc="75"/>
              <a:t> </a:t>
            </a:r>
            <a:r>
              <a:rPr dirty="0" sz="2750"/>
              <a:t>Commissioner</a:t>
            </a:r>
            <a:r>
              <a:rPr dirty="0" sz="2750" spc="45"/>
              <a:t> </a:t>
            </a:r>
            <a:r>
              <a:rPr dirty="0" sz="2750" spc="-10"/>
              <a:t>(OAIC)</a:t>
            </a:r>
            <a:endParaRPr sz="2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899" y="1344930"/>
            <a:ext cx="6784975" cy="149352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 indent="1158240">
              <a:lnSpc>
                <a:spcPct val="100400"/>
              </a:lnSpc>
              <a:spcBef>
                <a:spcPts val="85"/>
              </a:spcBef>
            </a:pPr>
            <a:r>
              <a:rPr dirty="0" sz="4800"/>
              <a:t>Legal</a:t>
            </a:r>
            <a:r>
              <a:rPr dirty="0" sz="4800" spc="-155"/>
              <a:t> </a:t>
            </a:r>
            <a:r>
              <a:rPr dirty="0" sz="4800" spc="-10"/>
              <a:t>Frameworks </a:t>
            </a:r>
            <a:r>
              <a:rPr dirty="0" sz="4800"/>
              <a:t>Governing</a:t>
            </a:r>
            <a:r>
              <a:rPr dirty="0" sz="4800" spc="-80"/>
              <a:t> </a:t>
            </a:r>
            <a:r>
              <a:rPr dirty="0" sz="4800"/>
              <a:t>Data</a:t>
            </a:r>
            <a:r>
              <a:rPr dirty="0" sz="4800" spc="-110"/>
              <a:t> </a:t>
            </a:r>
            <a:r>
              <a:rPr dirty="0" sz="4800"/>
              <a:t>in</a:t>
            </a:r>
            <a:r>
              <a:rPr dirty="0" sz="4800" spc="-110"/>
              <a:t> </a:t>
            </a:r>
            <a:r>
              <a:rPr dirty="0" sz="4800" spc="-10"/>
              <a:t>Australia</a:t>
            </a:r>
            <a:endParaRPr sz="4800"/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077" y="919480"/>
            <a:ext cx="8390890" cy="3092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329" indent="-214629">
              <a:lnSpc>
                <a:spcPts val="2755"/>
              </a:lnSpc>
              <a:spcBef>
                <a:spcPts val="105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central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legislation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regulating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how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personal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ts val="2755"/>
              </a:lnSpc>
            </a:pPr>
            <a:r>
              <a:rPr dirty="0" sz="2400">
                <a:latin typeface="Calibri"/>
                <a:cs typeface="Calibri"/>
              </a:rPr>
              <a:t>handled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Australia.</a:t>
            </a:r>
            <a:endParaRPr sz="2400">
              <a:latin typeface="Calibri"/>
              <a:cs typeface="Calibri"/>
            </a:endParaRPr>
          </a:p>
          <a:p>
            <a:pPr marL="226695" marR="5080" indent="-214629">
              <a:lnSpc>
                <a:spcPct val="90000"/>
              </a:lnSpc>
              <a:spcBef>
                <a:spcPts val="56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>
                <a:latin typeface="Calibri"/>
                <a:cs typeface="Calibri"/>
              </a:rPr>
              <a:t>Includes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13</a:t>
            </a:r>
            <a:r>
              <a:rPr dirty="0" u="sng" sz="2400" spc="-2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Australian</a:t>
            </a:r>
            <a:r>
              <a:rPr dirty="0" u="sng" sz="2400" spc="-6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Privacy</a:t>
            </a:r>
            <a:r>
              <a:rPr dirty="0" u="sng" sz="2400" spc="-3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Principles</a:t>
            </a:r>
            <a:r>
              <a:rPr dirty="0" u="sng" sz="2400" spc="-4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4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2"/>
              </a:rPr>
              <a:t>(APPs</a:t>
            </a:r>
            <a:r>
              <a:rPr dirty="0" u="sng" sz="240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</a:rPr>
              <a:t>)</a:t>
            </a:r>
            <a:r>
              <a:rPr dirty="0" u="sng" sz="2400" spc="-45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government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agencies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private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sector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organizations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annual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turnover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$3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million.</a:t>
            </a:r>
            <a:endParaRPr sz="2400">
              <a:latin typeface="Calibri"/>
              <a:cs typeface="Calibri"/>
            </a:endParaRPr>
          </a:p>
          <a:p>
            <a:pPr lvl="1" marL="407034" marR="24765" indent="-178435">
              <a:lnSpc>
                <a:spcPct val="89200"/>
              </a:lnSpc>
              <a:spcBef>
                <a:spcPts val="710"/>
              </a:spcBef>
              <a:buFont typeface="Arial MT"/>
              <a:buChar char="•"/>
              <a:tabLst>
                <a:tab pos="408305" algn="l"/>
              </a:tabLst>
            </a:pP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covers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small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operators,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e.g.,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private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health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services,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credit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reporting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bodies,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contracted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providers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Australian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government 	contracts,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employee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associations,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opted-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Privacy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2400" spc="-10">
                <a:latin typeface="Calibri"/>
                <a:cs typeface="Calibri"/>
              </a:rPr>
              <a:t>Covers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collection,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disclosure,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storage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personal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data.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2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600"/>
              <a:t>Privacy</a:t>
            </a:r>
            <a:r>
              <a:rPr dirty="0" sz="2600" spc="-20"/>
              <a:t> </a:t>
            </a:r>
            <a:r>
              <a:rPr dirty="0" sz="2600"/>
              <a:t>Act</a:t>
            </a:r>
            <a:r>
              <a:rPr dirty="0" sz="2600" spc="-75"/>
              <a:t> </a:t>
            </a:r>
            <a:r>
              <a:rPr dirty="0" sz="2600"/>
              <a:t>1988</a:t>
            </a:r>
            <a:r>
              <a:rPr dirty="0" sz="2600" spc="-80"/>
              <a:t> </a:t>
            </a:r>
            <a:r>
              <a:rPr dirty="0" sz="2600"/>
              <a:t>(Cth)</a:t>
            </a:r>
            <a:r>
              <a:rPr dirty="0" sz="2600" spc="-70"/>
              <a:t> </a:t>
            </a:r>
            <a:r>
              <a:rPr dirty="0" sz="2600"/>
              <a:t>(including</a:t>
            </a:r>
            <a:r>
              <a:rPr dirty="0" sz="2600" spc="-50"/>
              <a:t> </a:t>
            </a:r>
            <a:r>
              <a:rPr dirty="0" sz="2600"/>
              <a:t>Australian</a:t>
            </a:r>
            <a:r>
              <a:rPr dirty="0" sz="2600" spc="-55"/>
              <a:t> </a:t>
            </a:r>
            <a:r>
              <a:rPr dirty="0" sz="2600"/>
              <a:t>Privacy</a:t>
            </a:r>
            <a:r>
              <a:rPr dirty="0" sz="2600" spc="-90"/>
              <a:t> </a:t>
            </a:r>
            <a:r>
              <a:rPr dirty="0" sz="2600" spc="-10"/>
              <a:t>Principles)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61925"/>
            <a:ext cx="7343775" cy="461962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41140" y="4448809"/>
            <a:ext cx="4203700" cy="3060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0"/>
              </a:spcBef>
            </a:pPr>
            <a:r>
              <a:rPr dirty="0" sz="900" spc="-10">
                <a:latin typeface="Calibri"/>
                <a:cs typeface="Calibri"/>
              </a:rPr>
              <a:t>Source:</a:t>
            </a:r>
            <a:r>
              <a:rPr dirty="0" sz="900" spc="355">
                <a:latin typeface="Calibri"/>
                <a:cs typeface="Calibri"/>
              </a:rPr>
              <a:t> </a:t>
            </a:r>
            <a:r>
              <a:rPr dirty="0" u="sng" sz="900" spc="-7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https://www.oaic.gov.au/privacy/australian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privacy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principles/australian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privacy</a:t>
            </a:r>
            <a:r>
              <a:rPr dirty="0" sz="900" spc="-10">
                <a:solidFill>
                  <a:srgbClr val="004A86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z="900" spc="500">
                <a:solidFill>
                  <a:srgbClr val="004A86"/>
                </a:solidFill>
                <a:latin typeface="Calibri"/>
                <a:cs typeface="Calibri"/>
              </a:rPr>
              <a:t> 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principles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quick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900" spc="-10">
                <a:solidFill>
                  <a:srgbClr val="004A86"/>
                </a:solidFill>
                <a:uFill>
                  <a:solidFill>
                    <a:srgbClr val="004A86"/>
                  </a:solidFill>
                </a:uFill>
                <a:latin typeface="Calibri"/>
                <a:cs typeface="Calibri"/>
                <a:hlinkClick r:id="rId3"/>
              </a:rPr>
              <a:t>reference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5"/>
              </a:lnSpc>
            </a:pPr>
            <a:fld id="{81D60167-4931-47E6-BA6A-407CBD079E47}" type="slidenum">
              <a:rPr dirty="0"/>
              <a:t>10</a:t>
            </a:fld>
            <a:r>
              <a:rPr dirty="0" spc="200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 spc="-10"/>
              <a:t>Regulations</a:t>
            </a:r>
            <a:r>
              <a:rPr dirty="0" spc="-25"/>
              <a:t> </a:t>
            </a:r>
            <a:r>
              <a:rPr dirty="0"/>
              <a:t>in Australia</a:t>
            </a:r>
            <a:r>
              <a:rPr dirty="0" spc="-30"/>
              <a:t> </a:t>
            </a:r>
            <a:r>
              <a:rPr dirty="0"/>
              <a:t>|</a:t>
            </a:r>
            <a:r>
              <a:rPr dirty="0" spc="-15"/>
              <a:t> </a:t>
            </a:r>
            <a:r>
              <a:rPr dirty="0"/>
              <a:t>Anusuriya</a:t>
            </a:r>
            <a:r>
              <a:rPr dirty="0" spc="45"/>
              <a:t> </a:t>
            </a:r>
            <a:r>
              <a:rPr dirty="0" spc="-10"/>
              <a:t>Devaraju</a:t>
            </a:r>
            <a:r>
              <a:rPr dirty="0" spc="5"/>
              <a:t> </a:t>
            </a:r>
            <a:r>
              <a:rPr dirty="0" spc="-10"/>
              <a:t>(2025)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8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2025-06-24T10:06:40Z</dcterms:created>
  <dcterms:modified xsi:type="dcterms:W3CDTF">2025-06-24T10:06:40Z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2025-06-22T00:00:00Z</vt:filetime>
  </property>
  <property fmtid="{D5CDD505-2E9C-101B-9397-08002B2CF9AE}" pid="3" name="LastSaved">
    <vt:filetime>2025-06-24T00:00:00Z</vt:filetime>
  </property>
</Properties>
</file>