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459" r:id="rId3"/>
    <p:sldId id="450" r:id="rId4"/>
    <p:sldId id="460" r:id="rId5"/>
    <p:sldId id="393" r:id="rId6"/>
    <p:sldId id="394" r:id="rId7"/>
    <p:sldId id="395" r:id="rId8"/>
    <p:sldId id="418" r:id="rId9"/>
    <p:sldId id="396" r:id="rId10"/>
    <p:sldId id="419" r:id="rId11"/>
    <p:sldId id="454" r:id="rId12"/>
    <p:sldId id="451" r:id="rId13"/>
    <p:sldId id="455" r:id="rId14"/>
    <p:sldId id="411" r:id="rId15"/>
    <p:sldId id="458" r:id="rId16"/>
    <p:sldId id="462" r:id="rId17"/>
    <p:sldId id="449" r:id="rId18"/>
    <p:sldId id="461" r:id="rId19"/>
    <p:sldId id="469" r:id="rId20"/>
    <p:sldId id="470" r:id="rId21"/>
    <p:sldId id="471" r:id="rId22"/>
    <p:sldId id="468" r:id="rId23"/>
    <p:sldId id="463" r:id="rId24"/>
    <p:sldId id="341" r:id="rId25"/>
    <p:sldId id="438" r:id="rId26"/>
    <p:sldId id="340" r:id="rId27"/>
    <p:sldId id="439" r:id="rId28"/>
    <p:sldId id="342" r:id="rId29"/>
    <p:sldId id="415" r:id="rId30"/>
    <p:sldId id="448" r:id="rId31"/>
    <p:sldId id="388" r:id="rId32"/>
    <p:sldId id="416" r:id="rId33"/>
    <p:sldId id="417" r:id="rId34"/>
    <p:sldId id="452" r:id="rId35"/>
    <p:sldId id="457" r:id="rId36"/>
    <p:sldId id="464" r:id="rId37"/>
    <p:sldId id="465" r:id="rId38"/>
    <p:sldId id="453" r:id="rId39"/>
    <p:sldId id="472" r:id="rId40"/>
    <p:sldId id="262" r:id="rId41"/>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510E"/>
    <a:srgbClr val="E5A113"/>
    <a:srgbClr val="FEDC7F"/>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52"/>
    <p:restoredTop sz="88163"/>
  </p:normalViewPr>
  <p:slideViewPr>
    <p:cSldViewPr snapToGrid="0">
      <p:cViewPr>
        <p:scale>
          <a:sx n="68" d="100"/>
          <a:sy n="68" d="100"/>
        </p:scale>
        <p:origin x="1504" y="10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3:54:19.905"/>
    </inkml:context>
    <inkml:brush xml:id="br0">
      <inkml:brushProperty name="width" value="0.2" units="cm"/>
      <inkml:brushProperty name="height" value="0.2" units="cm"/>
      <inkml:brushProperty name="color" value="#F6630D"/>
    </inkml:brush>
  </inkml:definitions>
  <inkml:trace contextRef="#ctx0" brushRef="#br0">6342 59 24575,'-46'0'0,"-5"0"0,-45 0 0,6 0 0,24 0 0,-4 0-1639,5 0 1,-1 0 1124,-13 0 0,0 0 514,20 0 0,-1 0 0,-40 0 0,2 0 0,46 0 0,-1 0 0,-20 0 0,-10 0 0,7 0 0,6 1 0,1-2 0,-24-4 0,-3 0 0,7 4 0,5 0-283,22-4 1,1 0 282,-22 4 0,2 2 0,28-1 0,1 0 245,-12 0 1,0 0-246,8 0 0,2 0 0,-44 0 0,12 0 0,12 0 0,14 0 0,10 0 2017,-9 0-2017,6 0 1620,-7 0-1620,1 0 742,6 0-742,-17-8 0,8 6 0,-10-6 0,-1 8 0,1 0 0,0-9 0,9 7 0,-7-6 0,8 8 0,-10 0 0,-1 0 0,1 0 0,0 0 0,-12 0 0,9 0 0,1 0 0,4 0 0,8 0 0,0 0 0,2 0 0,10 0 0,0 0 0,1 0 0,-1 0 0,0 0 0,0 0 0,0 0 0,0 0 0,1 0 0,7 0 0,-5 0 0,14 0 0,-14 0 0,5 0 0,1 0 0,-6 0 0,5 8 0,1 0 0,-6 9 0,14-9 0,-6 6 0,9-12 0,-1 11 0,1-4 0,-1 6 0,1 0 0,7-7 0,-6 6 0,6-6 0,-7 7 0,0 0 0,-1 0 0,1 0 0,7 0 0,-6 0 0,14-1 0,-14 1 0,13-2 0,-12 2 0,5 6 0,-8-4 0,1 12 0,0-6 0,-1 1 0,1 4 0,-1-11 0,1 11 0,7-11 0,2 3 0,0-5 0,11 6 0,-10-5 0,13 5 0,-1 0 0,2-5 0,6 5 0,-7 0 0,5 1 0,-4 9 0,6 7 0,0-5 0,0 5 0,0-7 0,0-1 0,0 0 0,0 0 0,0 0 0,0-7 0,0 6 0,0-7 0,0 17 0,6-6 0,9 5 0,10 1 0,6-7 0,1 16 0,-1-16 0,9 8 0,3 2 0,7-7 0,2 7 0,-3-9 0,1 1 0,0-1 0,-1-8 0,1 7 0,-1-14 0,1 13 0,0-12 0,-1 4 0,-8-7 0,7 1 0,-7-1 0,8 0 0,-8 0 0,7 0 0,-16 0 0,7-1 0,-9 0 0,0 1 0,9-1 0,-7 1 0,7-7 0,-9-3 0,1 1 0,7-5 0,-5 4 0,14 2 0,-15-6 0,16 5 0,-16 0 0,16-6 0,-7 6 0,8-7 0,1 0 0,10 0 0,2 0 0,0 0 0,7 0 0,-6 0 0,9 0 0,0 0 0,0 0 0,11 0 0,-8 0 0,20 0 0,-20 0-498,20 0 498,-9 0 0,12 0 0,-1 0 0,1-9 0,-12 7 0,9-15 0,-20 14 0,8-13 0,-11 6 0,0-1 0,-9-4 0,6 5 0,-17 1 0,8-7 0,0 14 0,-8-13 0,-1 13 0,6-13 498,-22 6-498,22-1 0,-16-4 0,9 12 0,0-13 0,-1 6 0,1 0 0,9-7 0,-6 7 0,6-9 0,1 1 0,-8 7 0,18-6 0,-8 6 0,0-7 0,7-1 0,-16 1 0,6 7 0,1-6 0,-8 7 0,18-9 0,-18 1 0,17 7 0,-17-12 0,18 10 0,-8-13 0,0 7 0,8 0 0,-18 1 0,8 0 0,-11 0 0,1 8 0,0-6 0,-9 7 0,-3-2 0,1-4 0,-14 12 0,12-12 0,-14 12 0,0-11 0,5 12 0,-12-11 0,5 4 0,-8 0 0,8-5 0,-5 5 0,12-7 0,-12 1 0,12-1 0,-13 1 0,14-1 0,-14 1 0,6-1 0,-7 2 0,7-9 0,-6 7 0,14-14 0,-13-3 0,13 0 0,-5-7 0,0 0 0,5 6 0,-4-14 0,-1 14 0,-1-6 0,-8 16 0,-1 2 0,-6 7 0,-2 0 0,0-7 0,-4-2 0,5-7 0,-7-9 0,6 6 0,-4-15 0,5 16 0,-7-7 0,0 8 0,0 8 0,0 2 0,0 7 0,0 1 0,0-1 0,0 1 0,0-7 0,0 4 0,0-4 0,0 7 0,-6 5 0,4-4 0,-10 11 0,11-12 0,-11 12 0,5-5 0,-5 6 0,-1 0 0,0 0 0,0 0 0,6-11 0,-5 8 0,11-14 0,-5 10 0,0-6 0,5 1 0,-11-1 0,11 6 0,-5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3:54:19.905"/>
    </inkml:context>
    <inkml:brush xml:id="br0">
      <inkml:brushProperty name="width" value="0.2" units="cm"/>
      <inkml:brushProperty name="height" value="0.2" units="cm"/>
      <inkml:brushProperty name="color" value="#F6630D"/>
    </inkml:brush>
  </inkml:definitions>
  <inkml:trace contextRef="#ctx0" brushRef="#br0">6342 59 24575,'-46'0'0,"-5"0"0,-45 0 0,6 0 0,24 0 0,-4 0-1639,5 0 1,-1 0 1124,-13 0 0,0 0 514,20 0 0,-1 0 0,-40 0 0,2 0 0,46 0 0,-1 0 0,-20 0 0,-10 0 0,7 0 0,6 1 0,1-2 0,-24-4 0,-3 0 0,7 4 0,5 0-283,22-4 1,1 0 282,-22 4 0,2 2 0,28-1 0,1 0 245,-12 0 1,0 0-246,8 0 0,2 0 0,-44 0 0,12 0 0,12 0 0,14 0 0,10 0 2017,-9 0-2017,6 0 1620,-7 0-1620,1 0 742,6 0-742,-17-8 0,8 6 0,-10-6 0,-1 8 0,1 0 0,0-9 0,9 7 0,-7-6 0,8 8 0,-10 0 0,-1 0 0,1 0 0,0 0 0,-12 0 0,9 0 0,1 0 0,4 0 0,8 0 0,0 0 0,2 0 0,10 0 0,0 0 0,1 0 0,-1 0 0,0 0 0,0 0 0,0 0 0,0 0 0,1 0 0,7 0 0,-5 0 0,14 0 0,-14 0 0,5 0 0,1 0 0,-6 0 0,5 8 0,1 0 0,-6 9 0,14-9 0,-6 6 0,9-12 0,-1 11 0,1-4 0,-1 6 0,1 0 0,7-7 0,-6 6 0,6-6 0,-7 7 0,0 0 0,-1 0 0,1 0 0,7 0 0,-6 0 0,14-1 0,-14 1 0,13-2 0,-12 2 0,5 6 0,-8-4 0,1 12 0,0-6 0,-1 1 0,1 4 0,-1-11 0,1 11 0,7-11 0,2 3 0,0-5 0,11 6 0,-10-5 0,13 5 0,-1 0 0,2-5 0,6 5 0,-7 0 0,5 1 0,-4 9 0,6 7 0,0-5 0,0 5 0,0-7 0,0-1 0,0 0 0,0 0 0,0 0 0,0-7 0,0 6 0,0-7 0,0 17 0,6-6 0,9 5 0,10 1 0,6-7 0,1 16 0,-1-16 0,9 8 0,3 2 0,7-7 0,2 7 0,-3-9 0,1 1 0,0-1 0,-1-8 0,1 7 0,-1-14 0,1 13 0,0-12 0,-1 4 0,-8-7 0,7 1 0,-7-1 0,8 0 0,-8 0 0,7 0 0,-16 0 0,7-1 0,-9 0 0,0 1 0,9-1 0,-7 1 0,7-7 0,-9-3 0,1 1 0,7-5 0,-5 4 0,14 2 0,-15-6 0,16 5 0,-16 0 0,16-6 0,-7 6 0,8-7 0,1 0 0,10 0 0,2 0 0,0 0 0,7 0 0,-6 0 0,9 0 0,0 0 0,0 0 0,11 0 0,-8 0 0,20 0 0,-20 0-498,20 0 498,-9 0 0,12 0 0,-1 0 0,1-9 0,-12 7 0,9-15 0,-20 14 0,8-13 0,-11 6 0,0-1 0,-9-4 0,6 5 0,-17 1 0,8-7 0,0 14 0,-8-13 0,-1 13 0,6-13 498,-22 6-498,22-1 0,-16-4 0,9 12 0,0-13 0,-1 6 0,1 0 0,9-7 0,-6 7 0,6-9 0,1 1 0,-8 7 0,18-6 0,-8 6 0,0-7 0,7-1 0,-16 1 0,6 7 0,1-6 0,-8 7 0,18-9 0,-18 1 0,17 7 0,-17-12 0,18 10 0,-8-13 0,0 7 0,8 0 0,-18 1 0,8 0 0,-11 0 0,1 8 0,0-6 0,-9 7 0,-3-2 0,1-4 0,-14 12 0,12-12 0,-14 12 0,0-11 0,5 12 0,-12-11 0,5 4 0,-8 0 0,8-5 0,-5 5 0,12-7 0,-12 1 0,12-1 0,-13 1 0,14-1 0,-14 1 0,6-1 0,-7 2 0,7-9 0,-6 7 0,14-14 0,-13-3 0,13 0 0,-5-7 0,0 0 0,5 6 0,-4-14 0,-1 14 0,-1-6 0,-8 16 0,-1 2 0,-6 7 0,-2 0 0,0-7 0,-4-2 0,5-7 0,-7-9 0,6 6 0,-4-15 0,5 16 0,-7-7 0,0 8 0,0 8 0,0 2 0,0 7 0,0 1 0,0-1 0,0 1 0,0-7 0,0 4 0,0-4 0,0 7 0,-6 5 0,4-4 0,-10 11 0,11-12 0,-11 12 0,5-5 0,-5 6 0,-1 0 0,0 0 0,0 0 0,6-11 0,-5 8 0,11-14 0,-5 10 0,0-6 0,5 1 0,-11-1 0,11 6 0,-5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0T15:28:13.298"/>
    </inkml:context>
    <inkml:brush xml:id="br0">
      <inkml:brushProperty name="width" value="0.2" units="cm"/>
      <inkml:brushProperty name="height" value="0.2" units="cm"/>
      <inkml:brushProperty name="color" value="#E71224"/>
    </inkml:brush>
  </inkml:definitions>
  <inkml:trace contextRef="#ctx0" brushRef="#br0">0 132 24575,'93'0'0,"3"0"-1639,-11 0 1,7 0 839,-9 0 0,3 0 799,-11 0 0,3 0 0,0 0 0,-5 0 0,1 0 0,-4 0 0,11 0 0,3 0 0,-12 0 0,9 0 0,1 0 0,-7 0-955,-7 0 1,-5 0 0,7 0 954,13 0 0,10 0 0,-1 0 0,-9 0 0,16 0 0,-4 0 0,-13 0 0,3 0 0,-4 0 0,14 0 0,-2 0-1,-21 0 1,3 0 0,-2 0 0,-3 0 0,-1 0 0,-2 0 0,24 0 0,-3 0 0,-3 0 0,-6 0-353,-22 0 0,-3 0 353,8 0 0,-1 0 0,24 0 0,-21 0 0,2 0 0,-14 0 0,1 0 0,11 0 0,-1 0 1388,29 0-1388,7 0 0,-9-5 0,8-3 0,-27 1 0,22-5 0,-25-1 0,14-1 0,-2-4 3276,-15 11-3249,5-3 2081,-13 3-2108,6-4 1106,-7 4-1106,-7 2 540,6 5-540,-6 0 0,0 0 0,5 0 0,-11 0 0,5 0 0,-1 0 0,10 0 0,-6 0 0,26 0 0,-17 0 0,20 0 0,-15 0 0,5 0 0,-6 0 0,1 0 0,-2 0 0,-7 0 0,-7 0 0,-1 0 0,-7 0 0,0 0 0,7 5 0,1 2 0,22 4 0,-4 1 0,13 0 0,0-5 0,2 4 0,-8-10 0,12 5 0,-11 0 0,7-5-352,-24 5 1,0 1 351,31-6 0,-30 6 0,1-1 0,38-5 0,-48 2 0,1 0 0,3-3 0,1 0 0,1 3 0,-2 0 0,31-2 0,10 5 0,-42-5 0,-3-2 0,26 6 0,-11-5 0,1 1 0,7 9 0,-20-8 0,2-2 0,34 6 0,10-6 0,-7 0 0,-37 0 0,-3 0 0,19 0-237,22 0 237,-25 0 0,14 5 0,-2 1 0,-8 6 0,0 0 0,8 1 0,2-1 0,0 0 0,6 1 0,-28-2 0,24 2 0,-23 3 0,19-2 0,-8 3 0,-8-5 0,-1-1 0,0 1 0,10 0 0,1 0 0,14 0 0,-6-5-672,16-1 672,-48-6 0,1 0 0,3 3 0,1 0 0,5-2 0,-1-1 0,-3 3 0,0 0 0,8 1 0,1-1 0,-5-3 0,1 2 0,9 4 0,1 1 0,-5-3 0,1 0-412,8 3 1,1 1 411,-4 0 0,0-1 0,10 1 0,0 0 0,-4 3 0,1 0 0,8-2 0,2 0-878,-6 6 0,1 0 878,0-3 0,-1 0 0,0 1 0,-1-1 0,-5 0 0,0-2-436,-4-2 0,-3-1 436,-11 0 0,-3 0 68,-2 0 1,-2-1-69,39 7 0,1 0 0,-29-6 0,1 0 0,25 1 0,-39-5 0,1 0 0,45-3 0,-38 0 0,36 0 1213,-36 0-1213,14 0 2033,0 0-2033,-7 0 0,22 0 0,-25 0 0,32 0 0,-28 0 0,1 0 0,-11 1 0,1-2-657,27-1 0,1-2 657,-24 0 0,-1 0 0,5-3 0,1-1-316,-1 1 0,1-1 316,-1 1 0,0 0 0,5 0 0,1-1 0,1-3 0,0 0 0,5 3 0,-1-1 0,-4-6 0,0 1 0,5 5 0,-3 1 0,-23-2 0,-2 1-164,14 1 1,-3 1 163,17-5 0,14-1 0,-19 1 0,-9 1 0,-13 0 2247,-3 5-2247,-11-3 1220,4 3-1220,-11-4 486,1 1-486,-8 4 0,-5-3 0,0 7 0,-4-7 0,-1 8 0,-4-7 0,4 6 0,6-7 0,0 3 0,15-5 0,-8 1 0,15-1 0,-5 0 0,1-1 0,-7 2 0,-7 0 0,-4 4 0,-5-2 0,-1 6 0,10-12 0,11 1 0,16-15 0,7 3 0,0-3 0,0 5 0,-1-1 0,-11 6 0,-4 2 0,-16 6 0,-2 0 0,-9 4 0,-1 1 0,-11 4 0,2-8 0,-6-6 0,3-22 0,0 17 0,0-6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ertificates.creativecommons.org/cccertedu/chapter/2-1-copyright-basics/#footnote-37-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INSPIRE is based on a number of common principles:</a:t>
            </a:r>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12</a:t>
            </a:fld>
            <a:endParaRPr lang="en-GB"/>
          </a:p>
        </p:txBody>
      </p:sp>
    </p:spTree>
    <p:extLst>
      <p:ext uri="{BB962C8B-B14F-4D97-AF65-F5344CB8AC3E}">
        <p14:creationId xmlns:p14="http://schemas.microsoft.com/office/powerpoint/2010/main" val="284307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13</a:t>
            </a:fld>
            <a:endParaRPr lang="en-GB"/>
          </a:p>
        </p:txBody>
      </p:sp>
    </p:spTree>
    <p:extLst>
      <p:ext uri="{BB962C8B-B14F-4D97-AF65-F5344CB8AC3E}">
        <p14:creationId xmlns:p14="http://schemas.microsoft.com/office/powerpoint/2010/main" val="48567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197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dirty="0"/>
              <a:t>t is important to note that the author of a work may not necessarily be the copyright holder. For example:</a:t>
            </a:r>
          </a:p>
          <a:p>
            <a:r>
              <a:rPr lang="en-GB" dirty="0"/>
              <a:t>Works created in the course of your employment are likely to be owned by your employer, though ownership rules vary by jurisdiction. Common law countries like Australia and the United States typically adhere to some form of a doctrine commonly known as “work-for-hire.” This doctrine generally provides that if you have created a copyrightable work within the scope of your employment, the employer is the owner of, and controls, the economic rights in the copyrighted work. In many civil law countries, such as France and Germany, the law presumes that copyright vests with the employee-author, unless an employment contract dictates or implies otherwise.</a:t>
            </a:r>
          </a:p>
          <a:p>
            <a:r>
              <a:rPr lang="en-GB" dirty="0"/>
              <a:t>Independent contractors may or may not own and control copyright in the works they create in that capacity. That determination most always depends on the terms of the contract between you and the organization that engaged you to perform the work.</a:t>
            </a:r>
          </a:p>
          <a:p>
            <a:r>
              <a:rPr lang="en-GB" dirty="0"/>
              <a:t>For educators and academic librarians taking this course, it is also worth noting: teachers, university faculty, and learners may or may not own and control copyright in the works they create in those capacities — that determination will depend on certain laws (such as work-for-hire in some instances) and on the terms of the employment or contractor agreement, university or school policies, and terms of </a:t>
            </a:r>
            <a:r>
              <a:rPr lang="en-GB" dirty="0" err="1"/>
              <a:t>enrollment</a:t>
            </a:r>
            <a:r>
              <a:rPr lang="en-GB" dirty="0"/>
              <a:t> at the particular institution.</a:t>
            </a:r>
          </a:p>
          <a:p>
            <a:r>
              <a:rPr lang="en-GB" dirty="0"/>
              <a:t>If you have co-created a single original work that is subject to copyright, you may be a joint owner, rather than an exclusive owner, of the rights granted by copyright law. Joint ownership generally prohibits one author from exploiting a work without the consent of the others, though the United States is a notable exception to this rule.</a:t>
            </a:r>
            <a:r>
              <a:rPr lang="en-GB" b="1" u="sng" baseline="30000" dirty="0">
                <a:hlinkClick r:id="rId3" tooltip="In the US, joint owners of a copyright have an equal right to make decisions about the licensing of the work without consulting the others. It is important in this case to be in agreement with your coauthor--possibly in a formal written agreement--before committing to creating a work together."/>
              </a:rPr>
              <a:t>[4]</a:t>
            </a:r>
            <a:r>
              <a:rPr lang="en-GB" dirty="0"/>
              <a:t> If, on the other hand, you contributed a discrete work to a larger collective work, such as an </a:t>
            </a:r>
            <a:r>
              <a:rPr lang="en-GB" dirty="0" err="1"/>
              <a:t>encyclopedia</a:t>
            </a:r>
            <a:r>
              <a:rPr lang="en-GB" dirty="0"/>
              <a:t> or anthology, you likely own a copyright on your individual contribution.</a:t>
            </a:r>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20</a:t>
            </a:fld>
            <a:endParaRPr lang="en-GB"/>
          </a:p>
        </p:txBody>
      </p:sp>
    </p:spTree>
    <p:extLst>
      <p:ext uri="{BB962C8B-B14F-4D97-AF65-F5344CB8AC3E}">
        <p14:creationId xmlns:p14="http://schemas.microsoft.com/office/powerpoint/2010/main" val="302119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52C2F-8CBD-3160-1253-0759F6AD7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79C88-8413-2430-41A7-1DA04FE44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EB0F90-AB46-A50E-485E-916BB1A9FFAA}"/>
              </a:ext>
            </a:extLst>
          </p:cNvPr>
          <p:cNvSpPr>
            <a:spLocks noGrp="1"/>
          </p:cNvSpPr>
          <p:nvPr>
            <p:ph type="body" idx="1"/>
          </p:nvPr>
        </p:nvSpPr>
        <p:spPr/>
        <p:txBody>
          <a:bodyPr/>
          <a:lstStyle/>
          <a:p>
            <a:endParaRPr lang="en-GB" noProof="0" dirty="0"/>
          </a:p>
        </p:txBody>
      </p:sp>
      <p:sp>
        <p:nvSpPr>
          <p:cNvPr id="4" name="Slide Number Placeholder 3">
            <a:extLst>
              <a:ext uri="{FF2B5EF4-FFF2-40B4-BE49-F238E27FC236}">
                <a16:creationId xmlns:a16="http://schemas.microsoft.com/office/drawing/2014/main" id="{E22C4609-11A2-460B-DAFB-61B1614267C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8102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D565-B443-2F54-DDC3-1FDEF1DC4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B3162-7FB7-859B-7F01-39093C800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9D4F0-3A16-81D9-8906-05ED9B3DD146}"/>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B4187D4B-3280-E633-17F9-F6A7DDEB273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46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49FCB-C62B-4768-9A8C-FEF87D0C5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2B5AE-4F0A-8272-247E-85B0F4CD6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C28D1-0C09-34B3-E74F-293588E3F495}"/>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66905101-88C4-DB2F-9F20-EEFBA81BF21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788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3DE-E9D0-CA57-DB7E-0C45005D4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CE5FC-DC62-CD0B-C65D-3A8B7D535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79856-E215-4D52-46F7-2F4C7A28DB7C}"/>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9D5D097C-B56F-9345-EACF-2D4B73F5D76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4920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B0B3-7E8B-1457-ECD5-D159F424D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026EF-DABC-8F47-6D32-26FF98A76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1C109-4594-5C42-9848-CA781FC76987}"/>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80CA3626-BD54-ADAC-C4D2-E32CA21AA237}"/>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13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it-IT"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48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7423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1F3B-EECD-1A5F-B753-8F8BC1609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54179-FD3D-7444-EACE-FBCE3CE89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864AE-A367-B817-9822-F91BED65ADFA}"/>
              </a:ext>
            </a:extLst>
          </p:cNvPr>
          <p:cNvSpPr>
            <a:spLocks noGrp="1"/>
          </p:cNvSpPr>
          <p:nvPr>
            <p:ph type="body" idx="1"/>
          </p:nvPr>
        </p:nvSpPr>
        <p:spPr/>
        <p:txBody>
          <a:bodyPr/>
          <a:lstStyle/>
          <a:p>
            <a:pPr marL="0" lvl="0" indent="0" algn="l" rtl="0">
              <a:spcBef>
                <a:spcPts val="0"/>
              </a:spcBef>
              <a:spcAft>
                <a:spcPts val="0"/>
              </a:spcAft>
              <a:buNone/>
            </a:pPr>
            <a:endParaRPr lang="it-IT" dirty="0"/>
          </a:p>
        </p:txBody>
      </p:sp>
      <p:sp>
        <p:nvSpPr>
          <p:cNvPr id="4" name="Slide Number Placeholder 3">
            <a:extLst>
              <a:ext uri="{FF2B5EF4-FFF2-40B4-BE49-F238E27FC236}">
                <a16:creationId xmlns:a16="http://schemas.microsoft.com/office/drawing/2014/main" id="{B6AA7F8D-8641-C0E2-700B-3C4E088EA8C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54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85061d9c0_0_65:notes"/>
          <p:cNvSpPr txBox="1">
            <a:spLocks noGrp="1"/>
          </p:cNvSpPr>
          <p:nvPr>
            <p:ph type="body" idx="1"/>
          </p:nvPr>
        </p:nvSpPr>
        <p:spPr>
          <a:xfrm>
            <a:off x="930275" y="3311525"/>
            <a:ext cx="7435800" cy="2709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lang="en-GB" noProof="0" dirty="0"/>
          </a:p>
        </p:txBody>
      </p:sp>
      <p:sp>
        <p:nvSpPr>
          <p:cNvPr id="247" name="Google Shape;247;g2785061d9c0_0_6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25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85061d9c0_0_72:notes"/>
          <p:cNvSpPr txBox="1">
            <a:spLocks noGrp="1"/>
          </p:cNvSpPr>
          <p:nvPr>
            <p:ph type="body" idx="1"/>
          </p:nvPr>
        </p:nvSpPr>
        <p:spPr>
          <a:xfrm>
            <a:off x="930275" y="3311525"/>
            <a:ext cx="7435800" cy="2709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255" name="Google Shape;255;g2785061d9c0_0_72: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728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80BFE17C-F2C5-1182-3522-6B8EAE8D06AB}"/>
            </a:ext>
          </a:extLst>
        </p:cNvPr>
        <p:cNvGrpSpPr/>
        <p:nvPr/>
      </p:nvGrpSpPr>
      <p:grpSpPr>
        <a:xfrm>
          <a:off x="0" y="0"/>
          <a:ext cx="0" cy="0"/>
          <a:chOff x="0" y="0"/>
          <a:chExt cx="0" cy="0"/>
        </a:xfrm>
      </p:grpSpPr>
      <p:sp>
        <p:nvSpPr>
          <p:cNvPr id="254" name="Google Shape;254;g2785061d9c0_0_72:notes">
            <a:extLst>
              <a:ext uri="{FF2B5EF4-FFF2-40B4-BE49-F238E27FC236}">
                <a16:creationId xmlns:a16="http://schemas.microsoft.com/office/drawing/2014/main" id="{22A4B98A-DC09-5241-C380-AAA5DFC40E2D}"/>
              </a:ext>
            </a:extLst>
          </p:cNvPr>
          <p:cNvSpPr txBox="1">
            <a:spLocks noGrp="1"/>
          </p:cNvSpPr>
          <p:nvPr>
            <p:ph type="body" idx="1"/>
          </p:nvPr>
        </p:nvSpPr>
        <p:spPr>
          <a:xfrm>
            <a:off x="930275" y="3311525"/>
            <a:ext cx="7435800" cy="2709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it-IT" dirty="0"/>
              <a:t>I</a:t>
            </a:r>
            <a:endParaRPr dirty="0"/>
          </a:p>
        </p:txBody>
      </p:sp>
      <p:sp>
        <p:nvSpPr>
          <p:cNvPr id="255" name="Google Shape;255;g2785061d9c0_0_72:notes">
            <a:extLst>
              <a:ext uri="{FF2B5EF4-FFF2-40B4-BE49-F238E27FC236}">
                <a16:creationId xmlns:a16="http://schemas.microsoft.com/office/drawing/2014/main" id="{642901DC-549F-44F3-74E8-680DD9034F49}"/>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737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Copying a CC licensed work and sharing it is pretty simple. Just make sure to provide attribution and refrain from using it for commercial purposes if it is licensed with one of the </a:t>
            </a:r>
            <a:r>
              <a:rPr lang="en-GB" dirty="0" err="1"/>
              <a:t>NonCommercial</a:t>
            </a:r>
            <a:r>
              <a:rPr lang="en-GB" dirty="0"/>
              <a:t> licenses.</a:t>
            </a:r>
          </a:p>
          <a:p>
            <a:r>
              <a:rPr lang="en-GB" dirty="0"/>
              <a:t>But what if you are changing a CC licensed work or incorporating it into a new work? First, remember that if your use of someone else’s CC licensed work falls under an exception or limitation to copyright (like fair use or fair dealing), then you have no obligations under the CC license. If that is not the case, you need to rely on the CC license for permission to adapt the work. </a:t>
            </a:r>
            <a:r>
              <a:rPr lang="en-GB" b="1" dirty="0"/>
              <a:t>The threshold question then becomes, is what you are doing creating an adaptation?</a:t>
            </a:r>
            <a:endParaRPr lang="en-GB" dirty="0"/>
          </a:p>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34</a:t>
            </a:fld>
            <a:endParaRPr lang="en-GB"/>
          </a:p>
        </p:txBody>
      </p:sp>
    </p:spTree>
    <p:extLst>
      <p:ext uri="{BB962C8B-B14F-4D97-AF65-F5344CB8AC3E}">
        <p14:creationId xmlns:p14="http://schemas.microsoft.com/office/powerpoint/2010/main" val="8765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52B328-1FC2-1C4B-B807-8716236A14CF}" type="slidenum">
              <a:rPr lang="en-GB" smtClean="0"/>
              <a:t>36</a:t>
            </a:fld>
            <a:endParaRPr lang="en-GB"/>
          </a:p>
        </p:txBody>
      </p:sp>
    </p:spTree>
    <p:extLst>
      <p:ext uri="{BB962C8B-B14F-4D97-AF65-F5344CB8AC3E}">
        <p14:creationId xmlns:p14="http://schemas.microsoft.com/office/powerpoint/2010/main" val="121337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40</a:t>
            </a:fld>
            <a:endParaRPr lang="en-GB"/>
          </a:p>
        </p:txBody>
      </p:sp>
    </p:spTree>
    <p:extLst>
      <p:ext uri="{BB962C8B-B14F-4D97-AF65-F5344CB8AC3E}">
        <p14:creationId xmlns:p14="http://schemas.microsoft.com/office/powerpoint/2010/main" val="3087454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2584450" y="860425"/>
            <a:ext cx="4127500" cy="2322513"/>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88500A9-26C2-1798-6734-D9F0577CAFE9}" type="slidenum">
              <a:rPr/>
              <a:t>5</a:t>
            </a:fld>
            <a:endParaRPr/>
          </a:p>
        </p:txBody>
      </p:sp>
    </p:spTree>
    <p:extLst>
      <p:ext uri="{BB962C8B-B14F-4D97-AF65-F5344CB8AC3E}">
        <p14:creationId xmlns:p14="http://schemas.microsoft.com/office/powerpoint/2010/main" val="157375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4749906" name="Slide Image Placeholder 1"/>
          <p:cNvSpPr>
            <a:spLocks noGrp="1" noRot="1" noChangeAspect="1"/>
          </p:cNvSpPr>
          <p:nvPr>
            <p:ph type="sldImg"/>
          </p:nvPr>
        </p:nvSpPr>
        <p:spPr bwMode="auto">
          <a:xfrm>
            <a:off x="2584450" y="860425"/>
            <a:ext cx="4127500" cy="2322513"/>
          </a:xfrm>
        </p:spPr>
      </p:sp>
      <p:sp>
        <p:nvSpPr>
          <p:cNvPr id="455935353" name="Notes Placeholder 2"/>
          <p:cNvSpPr>
            <a:spLocks noGrp="1"/>
          </p:cNvSpPr>
          <p:nvPr>
            <p:ph type="body" idx="1"/>
          </p:nvPr>
        </p:nvSpPr>
        <p:spPr bwMode="auto"/>
        <p:txBody>
          <a:bodyPr/>
          <a:lstStyle/>
          <a:p>
            <a:pPr>
              <a:defRPr/>
            </a:pPr>
            <a:endParaRPr dirty="0"/>
          </a:p>
        </p:txBody>
      </p:sp>
      <p:sp>
        <p:nvSpPr>
          <p:cNvPr id="1706695526" name="Slide Number Placeholder 3"/>
          <p:cNvSpPr>
            <a:spLocks noGrp="1"/>
          </p:cNvSpPr>
          <p:nvPr>
            <p:ph type="sldNum" sz="quarter" idx="10"/>
          </p:nvPr>
        </p:nvSpPr>
        <p:spPr bwMode="auto"/>
        <p:txBody>
          <a:bodyPr/>
          <a:lstStyle/>
          <a:p>
            <a:pPr>
              <a:defRPr/>
            </a:pPr>
            <a:fld id="{170261E2-42F6-522A-AEC7-9890C59354EF}" type="slidenum">
              <a:rPr/>
              <a:t>6</a:t>
            </a:fld>
            <a:endParaRPr/>
          </a:p>
        </p:txBody>
      </p:sp>
    </p:spTree>
    <p:extLst>
      <p:ext uri="{BB962C8B-B14F-4D97-AF65-F5344CB8AC3E}">
        <p14:creationId xmlns:p14="http://schemas.microsoft.com/office/powerpoint/2010/main" val="13615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4749906" name="Slide Image Placeholder 1"/>
          <p:cNvSpPr>
            <a:spLocks noGrp="1" noRot="1" noChangeAspect="1"/>
          </p:cNvSpPr>
          <p:nvPr>
            <p:ph type="sldImg"/>
          </p:nvPr>
        </p:nvSpPr>
        <p:spPr bwMode="auto">
          <a:xfrm>
            <a:off x="2584450" y="860425"/>
            <a:ext cx="4127500" cy="2322513"/>
          </a:xfrm>
        </p:spPr>
      </p:sp>
      <p:sp>
        <p:nvSpPr>
          <p:cNvPr id="455935353" name="Notes Placeholder 2"/>
          <p:cNvSpPr>
            <a:spLocks noGrp="1"/>
          </p:cNvSpPr>
          <p:nvPr>
            <p:ph type="body" idx="1"/>
          </p:nvPr>
        </p:nvSpPr>
        <p:spPr bwMode="auto"/>
        <p:txBody>
          <a:bodyPr/>
          <a:lstStyle/>
          <a:p>
            <a:pPr>
              <a:defRPr/>
            </a:pPr>
            <a:endParaRPr lang="en-GB" sz="1100" dirty="0"/>
          </a:p>
        </p:txBody>
      </p:sp>
      <p:sp>
        <p:nvSpPr>
          <p:cNvPr id="1706695526" name="Slide Number Placeholder 3"/>
          <p:cNvSpPr>
            <a:spLocks noGrp="1"/>
          </p:cNvSpPr>
          <p:nvPr>
            <p:ph type="sldNum" sz="quarter" idx="10"/>
          </p:nvPr>
        </p:nvSpPr>
        <p:spPr bwMode="auto"/>
        <p:txBody>
          <a:bodyPr/>
          <a:lstStyle/>
          <a:p>
            <a:pPr>
              <a:defRPr/>
            </a:pPr>
            <a:fld id="{170261E2-42F6-522A-AEC7-9890C59354EF}" type="slidenum">
              <a:rPr/>
              <a:t>7</a:t>
            </a:fld>
            <a:endParaRPr/>
          </a:p>
        </p:txBody>
      </p:sp>
    </p:spTree>
    <p:extLst>
      <p:ext uri="{BB962C8B-B14F-4D97-AF65-F5344CB8AC3E}">
        <p14:creationId xmlns:p14="http://schemas.microsoft.com/office/powerpoint/2010/main" val="330678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4749906" name="Slide Image Placeholder 1"/>
          <p:cNvSpPr>
            <a:spLocks noGrp="1" noRot="1" noChangeAspect="1"/>
          </p:cNvSpPr>
          <p:nvPr>
            <p:ph type="sldImg"/>
          </p:nvPr>
        </p:nvSpPr>
        <p:spPr bwMode="auto">
          <a:xfrm>
            <a:off x="2584450" y="860425"/>
            <a:ext cx="4127500" cy="2322513"/>
          </a:xfrm>
        </p:spPr>
      </p:sp>
      <p:sp>
        <p:nvSpPr>
          <p:cNvPr id="455935353" name="Notes Placeholder 2"/>
          <p:cNvSpPr>
            <a:spLocks noGrp="1"/>
          </p:cNvSpPr>
          <p:nvPr>
            <p:ph type="body" idx="1"/>
          </p:nvPr>
        </p:nvSpPr>
        <p:spPr bwMode="auto"/>
        <p:txBody>
          <a:bodyPr/>
          <a:lstStyle/>
          <a:p>
            <a:pPr algn="l"/>
            <a:endParaRPr lang="en-GB" sz="1600" b="0" i="0" dirty="0">
              <a:solidFill>
                <a:srgbClr val="000000"/>
              </a:solidFill>
              <a:effectLst/>
              <a:latin typeface="arial" panose="020B0604020202020204" pitchFamily="34" charset="0"/>
            </a:endParaRPr>
          </a:p>
          <a:p>
            <a:br>
              <a:rPr lang="en-GB" sz="1600" dirty="0"/>
            </a:br>
            <a:endParaRPr dirty="0"/>
          </a:p>
        </p:txBody>
      </p:sp>
      <p:sp>
        <p:nvSpPr>
          <p:cNvPr id="1706695526" name="Slide Number Placeholder 3"/>
          <p:cNvSpPr>
            <a:spLocks noGrp="1"/>
          </p:cNvSpPr>
          <p:nvPr>
            <p:ph type="sldNum" sz="quarter" idx="10"/>
          </p:nvPr>
        </p:nvSpPr>
        <p:spPr bwMode="auto"/>
        <p:txBody>
          <a:bodyPr/>
          <a:lstStyle/>
          <a:p>
            <a:pPr>
              <a:defRPr/>
            </a:pPr>
            <a:fld id="{170261E2-42F6-522A-AEC7-9890C59354EF}" type="slidenum">
              <a:rPr/>
              <a:t>8</a:t>
            </a:fld>
            <a:endParaRPr/>
          </a:p>
        </p:txBody>
      </p:sp>
    </p:spTree>
    <p:extLst>
      <p:ext uri="{BB962C8B-B14F-4D97-AF65-F5344CB8AC3E}">
        <p14:creationId xmlns:p14="http://schemas.microsoft.com/office/powerpoint/2010/main" val="422612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84749906" name="Slide Image Placeholder 1"/>
          <p:cNvSpPr>
            <a:spLocks noGrp="1" noRot="1" noChangeAspect="1"/>
          </p:cNvSpPr>
          <p:nvPr>
            <p:ph type="sldImg"/>
          </p:nvPr>
        </p:nvSpPr>
        <p:spPr bwMode="auto">
          <a:xfrm>
            <a:off x="2584450" y="860425"/>
            <a:ext cx="4127500" cy="2322513"/>
          </a:xfrm>
        </p:spPr>
      </p:sp>
      <p:sp>
        <p:nvSpPr>
          <p:cNvPr id="455935353" name="Notes Placeholder 2"/>
          <p:cNvSpPr>
            <a:spLocks noGrp="1"/>
          </p:cNvSpPr>
          <p:nvPr>
            <p:ph type="body" idx="1"/>
          </p:nvPr>
        </p:nvSpPr>
        <p:spPr bwMode="auto"/>
        <p:txBody>
          <a:bodyPr/>
          <a:lstStyle/>
          <a:p>
            <a:pPr>
              <a:defRPr/>
            </a:pPr>
            <a:endParaRPr dirty="0"/>
          </a:p>
        </p:txBody>
      </p:sp>
      <p:sp>
        <p:nvSpPr>
          <p:cNvPr id="1706695526" name="Slide Number Placeholder 3"/>
          <p:cNvSpPr>
            <a:spLocks noGrp="1"/>
          </p:cNvSpPr>
          <p:nvPr>
            <p:ph type="sldNum" sz="quarter" idx="10"/>
          </p:nvPr>
        </p:nvSpPr>
        <p:spPr bwMode="auto"/>
        <p:txBody>
          <a:bodyPr/>
          <a:lstStyle/>
          <a:p>
            <a:pPr>
              <a:defRPr/>
            </a:pPr>
            <a:fld id="{170261E2-42F6-522A-AEC7-9890C59354EF}" type="slidenum">
              <a:rPr/>
              <a:t>9</a:t>
            </a:fld>
            <a:endParaRPr/>
          </a:p>
        </p:txBody>
      </p:sp>
    </p:spTree>
    <p:extLst>
      <p:ext uri="{BB962C8B-B14F-4D97-AF65-F5344CB8AC3E}">
        <p14:creationId xmlns:p14="http://schemas.microsoft.com/office/powerpoint/2010/main" val="356146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B6548-A1D3-8D7E-80DF-ECE3A399DCA7}"/>
            </a:ext>
          </a:extLst>
        </p:cNvPr>
        <p:cNvGrpSpPr/>
        <p:nvPr/>
      </p:nvGrpSpPr>
      <p:grpSpPr bwMode="auto">
        <a:xfrm>
          <a:off x="0" y="0"/>
          <a:ext cx="0" cy="0"/>
          <a:chOff x="0" y="0"/>
          <a:chExt cx="0" cy="0"/>
        </a:xfrm>
      </p:grpSpPr>
      <p:sp>
        <p:nvSpPr>
          <p:cNvPr id="884749906" name="Slide Image Placeholder 1">
            <a:extLst>
              <a:ext uri="{FF2B5EF4-FFF2-40B4-BE49-F238E27FC236}">
                <a16:creationId xmlns:a16="http://schemas.microsoft.com/office/drawing/2014/main" id="{8249FD6E-1824-B151-BF17-09D98DA88161}"/>
              </a:ext>
            </a:extLst>
          </p:cNvPr>
          <p:cNvSpPr>
            <a:spLocks noGrp="1" noRot="1" noChangeAspect="1"/>
          </p:cNvSpPr>
          <p:nvPr>
            <p:ph type="sldImg"/>
          </p:nvPr>
        </p:nvSpPr>
        <p:spPr bwMode="auto">
          <a:xfrm>
            <a:off x="2584450" y="860425"/>
            <a:ext cx="4127500" cy="2322513"/>
          </a:xfrm>
        </p:spPr>
      </p:sp>
      <p:sp>
        <p:nvSpPr>
          <p:cNvPr id="455935353" name="Notes Placeholder 2">
            <a:extLst>
              <a:ext uri="{FF2B5EF4-FFF2-40B4-BE49-F238E27FC236}">
                <a16:creationId xmlns:a16="http://schemas.microsoft.com/office/drawing/2014/main" id="{16E26DD7-5A36-0243-9F98-8F601CA05B90}"/>
              </a:ext>
            </a:extLst>
          </p:cNvPr>
          <p:cNvSpPr>
            <a:spLocks noGrp="1"/>
          </p:cNvSpPr>
          <p:nvPr>
            <p:ph type="body" idx="1"/>
          </p:nvPr>
        </p:nvSpPr>
        <p:spPr bwMode="auto"/>
        <p:txBody>
          <a:bodyPr/>
          <a:lstStyle/>
          <a:p>
            <a:pPr>
              <a:defRPr/>
            </a:pPr>
            <a:endParaRPr dirty="0"/>
          </a:p>
        </p:txBody>
      </p:sp>
      <p:sp>
        <p:nvSpPr>
          <p:cNvPr id="1706695526" name="Slide Number Placeholder 3">
            <a:extLst>
              <a:ext uri="{FF2B5EF4-FFF2-40B4-BE49-F238E27FC236}">
                <a16:creationId xmlns:a16="http://schemas.microsoft.com/office/drawing/2014/main" id="{A266C773-DF3A-B2F4-013E-3E0E796D0B32}"/>
              </a:ext>
            </a:extLst>
          </p:cNvPr>
          <p:cNvSpPr>
            <a:spLocks noGrp="1"/>
          </p:cNvSpPr>
          <p:nvPr>
            <p:ph type="sldNum" sz="quarter" idx="10"/>
          </p:nvPr>
        </p:nvSpPr>
        <p:spPr bwMode="auto"/>
        <p:txBody>
          <a:bodyPr/>
          <a:lstStyle/>
          <a:p>
            <a:pPr>
              <a:defRPr/>
            </a:pPr>
            <a:fld id="{170261E2-42F6-522A-AEC7-9890C59354EF}" type="slidenum">
              <a:rPr/>
              <a:t>10</a:t>
            </a:fld>
            <a:endParaRPr/>
          </a:p>
        </p:txBody>
      </p:sp>
    </p:spTree>
    <p:extLst>
      <p:ext uri="{BB962C8B-B14F-4D97-AF65-F5344CB8AC3E}">
        <p14:creationId xmlns:p14="http://schemas.microsoft.com/office/powerpoint/2010/main" val="183156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INSPIRE is the EU directive that regulates Data Sharing for geospatial information. It has been implemented in phases and basically requires Member States to establish and operate a network of services related to spatial data sets and to ensure that spatial data sets and services can be linked to this national network. </a:t>
            </a:r>
            <a:r>
              <a:rPr lang="en-GB" sz="1200" kern="1200" dirty="0">
                <a:solidFill>
                  <a:schemeClr val="tx1"/>
                </a:solidFill>
                <a:effectLst/>
                <a:latin typeface="+mn-lt"/>
                <a:ea typeface="+mn-ea"/>
                <a:cs typeface="+mn-cs"/>
              </a:rPr>
              <a:t>The directive aims to harmonize and share publicly-generated spatial data to support environmental decision-making and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INSPIRE directive primarily applies to European public authorities that hold spatial data or use it in the performance of their public tasks. It also applies to third parties accessing the network according to the directive's provisions. P</a:t>
            </a:r>
            <a:r>
              <a:rPr lang="en-GB" sz="1200" kern="1200" dirty="0">
                <a:solidFill>
                  <a:schemeClr val="tx1"/>
                </a:solidFill>
                <a:effectLst/>
                <a:latin typeface="+mn-lt"/>
                <a:ea typeface="+mn-ea"/>
                <a:cs typeface="+mn-cs"/>
              </a:rPr>
              <a:t>ublic research organizations within the European Union are generally mandated to adhere to the INSPIRE (Infrastructure for Spatial Information in Europe) Directive if they manage spatial data that are relevant to environmental policies or activities. </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E552B328-1FC2-1C4B-B807-8716236A14CF}" type="slidenum">
              <a:rPr lang="en-GB" smtClean="0"/>
              <a:t>11</a:t>
            </a:fld>
            <a:endParaRPr lang="en-GB"/>
          </a:p>
        </p:txBody>
      </p:sp>
    </p:spTree>
    <p:extLst>
      <p:ext uri="{BB962C8B-B14F-4D97-AF65-F5344CB8AC3E}">
        <p14:creationId xmlns:p14="http://schemas.microsoft.com/office/powerpoint/2010/main" val="1212181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344A0-E3CB-9142-9F20-A199C00CE1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222FB2-8118-724C-937E-DD4BE19C2BCC}"/>
              </a:ext>
            </a:extLst>
          </p:cNvPr>
          <p:cNvSpPr>
            <a:spLocks noGrp="1"/>
          </p:cNvSpPr>
          <p:nvPr>
            <p:ph idx="1"/>
          </p:nvPr>
        </p:nvSpPr>
        <p:spPr/>
        <p:txBody>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AECAC4A-872F-A546-8132-996DEEF6A13E}"/>
              </a:ext>
            </a:extLst>
          </p:cNvPr>
          <p:cNvSpPr>
            <a:spLocks noGrp="1"/>
          </p:cNvSpPr>
          <p:nvPr>
            <p:ph type="dt" sz="half" idx="10"/>
          </p:nvPr>
        </p:nvSpPr>
        <p:spPr>
          <a:xfrm>
            <a:off x="838200" y="6356350"/>
            <a:ext cx="2743200" cy="365125"/>
          </a:xfrm>
          <a:prstGeom prst="rect">
            <a:avLst/>
          </a:prstGeom>
        </p:spPr>
        <p:txBody>
          <a:bodyPr/>
          <a:lstStyle/>
          <a:p>
            <a:fld id="{A8CF69F3-458A-534F-8AB2-165ACED58887}" type="datetimeFigureOut">
              <a:rPr lang="it-IT" smtClean="0"/>
              <a:t>23/06/25</a:t>
            </a:fld>
            <a:endParaRPr lang="it-IT"/>
          </a:p>
        </p:txBody>
      </p:sp>
      <p:sp>
        <p:nvSpPr>
          <p:cNvPr id="5" name="Segnaposto piè di pagina 4">
            <a:extLst>
              <a:ext uri="{FF2B5EF4-FFF2-40B4-BE49-F238E27FC236}">
                <a16:creationId xmlns:a16="http://schemas.microsoft.com/office/drawing/2014/main" id="{9CBAC3C4-B470-F041-A7FB-B68379CAA3B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245F620-7670-5443-8A6F-E97921ACBD71}"/>
              </a:ext>
            </a:extLst>
          </p:cNvPr>
          <p:cNvSpPr>
            <a:spLocks noGrp="1"/>
          </p:cNvSpPr>
          <p:nvPr>
            <p:ph type="sldNum" sz="quarter" idx="12"/>
          </p:nvPr>
        </p:nvSpPr>
        <p:spPr>
          <a:xfrm>
            <a:off x="8610600" y="6356350"/>
            <a:ext cx="2743200" cy="365125"/>
          </a:xfrm>
          <a:prstGeom prst="rect">
            <a:avLst/>
          </a:prstGeom>
        </p:spPr>
        <p:txBody>
          <a:bodyPr/>
          <a:lstStyle/>
          <a:p>
            <a:fld id="{21D447A2-DAD4-124A-A606-CCBACEE6D4BE}" type="slidenum">
              <a:rPr lang="it-IT" smtClean="0"/>
              <a:t>‹#›</a:t>
            </a:fld>
            <a:endParaRPr lang="it-IT"/>
          </a:p>
        </p:txBody>
      </p:sp>
    </p:spTree>
    <p:extLst>
      <p:ext uri="{BB962C8B-B14F-4D97-AF65-F5344CB8AC3E}">
        <p14:creationId xmlns:p14="http://schemas.microsoft.com/office/powerpoint/2010/main" val="13849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epos-eu.org/on" TargetMode="External"/><Relationship Id="rId2" Type="http://schemas.openxmlformats.org/officeDocument/2006/relationships/slideLayout" Target="../slideLayouts/slideLayout2.xml"/><Relationship Id="rId16" Type="http://schemas.openxmlformats.org/officeDocument/2006/relationships/hyperlink" Target="mailto:info@epos-eric.e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8"/>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 id="2147483663" r:id="rId13"/>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federica.tanlongo@epos-eric.e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freepik.com/author/emybrook/icons"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base.inspire.ec.europa.eu/index_e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opensource.org/osd"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opensource.org/licenses/review-proc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hyperlink" Target="https://opensource.org/osd"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opensource.org/licenses" TargetMode="External"/><Relationship Id="rId4" Type="http://schemas.openxmlformats.org/officeDocument/2006/relationships/hyperlink" Target="https://opensource.org/licenses/review-proces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hyperlink" Target="https://creativecommons.org/" TargetMode="Externa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creativecommons.org/licenses/" TargetMode="External"/><Relationship Id="rId7" Type="http://schemas.openxmlformats.org/officeDocument/2006/relationships/image" Target="../media/image36.sv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2.jpg"/><Relationship Id="rId4" Type="http://schemas.openxmlformats.org/officeDocument/2006/relationships/image" Target="../media/image33.png"/><Relationship Id="rId9"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creativecommons.org/about/download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pexels.com/photo/strawberry-smoothie-on-glass-jar-775032/" TargetMode="External"/><Relationship Id="rId5" Type="http://schemas.openxmlformats.org/officeDocument/2006/relationships/hyperlink" Target="https://creativecommons.org/licenses/by/4.0/" TargetMode="External"/><Relationship Id="rId4" Type="http://schemas.openxmlformats.org/officeDocument/2006/relationships/hyperlink" Target="http://xolotl.org/open-licensing-over-tv-dinners-and-smoothi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certificates.creativecommons.org/cccertedu/" TargetMode="External"/><Relationship Id="rId2" Type="http://schemas.openxmlformats.org/officeDocument/2006/relationships/hyperlink" Target="https://creativecommons.org/faq/"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vecteezy.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pPr algn="l"/>
            <a:r>
              <a:rPr lang="en-GB" sz="4400" dirty="0">
                <a:latin typeface="Calibri" panose="020F0502020204030204" pitchFamily="34" charset="0"/>
                <a:cs typeface="Calibri" panose="020F0502020204030204" pitchFamily="34" charset="0"/>
              </a:rPr>
              <a:t>The rules </a:t>
            </a:r>
            <a:br>
              <a:rPr lang="en-GB" sz="4400" dirty="0">
                <a:latin typeface="Calibri" panose="020F0502020204030204" pitchFamily="34" charset="0"/>
                <a:cs typeface="Calibri" panose="020F0502020204030204" pitchFamily="34" charset="0"/>
              </a:rPr>
            </a:br>
            <a:r>
              <a:rPr lang="en-GB" sz="4400" dirty="0">
                <a:latin typeface="Calibri" panose="020F0502020204030204" pitchFamily="34" charset="0"/>
                <a:cs typeface="Calibri" panose="020F0502020204030204" pitchFamily="34" charset="0"/>
              </a:rPr>
              <a:t>of data sharing</a:t>
            </a:r>
            <a:br>
              <a:rPr lang="en-GB" dirty="0"/>
            </a:br>
            <a:r>
              <a:rPr lang="en-GB" sz="2400" dirty="0"/>
              <a:t>introduction to research data sharing regulations in Europe (and elsewhere)</a:t>
            </a:r>
            <a:endParaRPr lang="en-GB"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5124450" cy="889000"/>
          </a:xfrm>
        </p:spPr>
        <p:txBody>
          <a:bodyPr>
            <a:normAutofit/>
          </a:bodyPr>
          <a:lstStyle/>
          <a:p>
            <a:pPr marL="0" indent="0">
              <a:buNone/>
            </a:pPr>
            <a:r>
              <a:rPr lang="en-GB" sz="1800" dirty="0"/>
              <a:t>Federica Tanlongo </a:t>
            </a:r>
            <a:r>
              <a:rPr lang="en-GB" sz="1800" dirty="0">
                <a:solidFill>
                  <a:srgbClr val="FEDC7F"/>
                </a:solidFill>
              </a:rPr>
              <a:t>|</a:t>
            </a:r>
            <a:r>
              <a:rPr lang="en-GB" sz="1800" dirty="0"/>
              <a:t> </a:t>
            </a:r>
            <a:r>
              <a:rPr lang="en-GB" sz="1800" dirty="0">
                <a:hlinkClick r:id="rId3"/>
              </a:rPr>
              <a:t>federica.tanlongo@epos-eric.eu</a:t>
            </a:r>
            <a:r>
              <a:rPr lang="en-GB" sz="1800" dirty="0"/>
              <a:t> </a:t>
            </a:r>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4"/>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4B7CB50-390E-B8E5-E778-0CC0702EC0C2}"/>
            </a:ext>
          </a:extLst>
        </p:cNvPr>
        <p:cNvGrpSpPr/>
        <p:nvPr/>
      </p:nvGrpSpPr>
      <p:grpSpPr bwMode="auto">
        <a:xfrm>
          <a:off x="0" y="0"/>
          <a:ext cx="0" cy="0"/>
          <a:chOff x="0" y="0"/>
          <a:chExt cx="0" cy="0"/>
        </a:xfrm>
      </p:grpSpPr>
      <p:grpSp>
        <p:nvGrpSpPr>
          <p:cNvPr id="5" name="Group 4">
            <a:extLst>
              <a:ext uri="{FF2B5EF4-FFF2-40B4-BE49-F238E27FC236}">
                <a16:creationId xmlns:a16="http://schemas.microsoft.com/office/drawing/2014/main" id="{750EB677-DE82-BB34-81A6-E874DFBD534F}"/>
              </a:ext>
            </a:extLst>
          </p:cNvPr>
          <p:cNvGrpSpPr/>
          <p:nvPr/>
        </p:nvGrpSpPr>
        <p:grpSpPr>
          <a:xfrm>
            <a:off x="4768681" y="-55996"/>
            <a:ext cx="7275250" cy="6548871"/>
            <a:chOff x="4526902" y="62028"/>
            <a:chExt cx="7390019" cy="6652181"/>
          </a:xfrm>
        </p:grpSpPr>
        <p:pic>
          <p:nvPicPr>
            <p:cNvPr id="6" name="Picture 5">
              <a:extLst>
                <a:ext uri="{FF2B5EF4-FFF2-40B4-BE49-F238E27FC236}">
                  <a16:creationId xmlns:a16="http://schemas.microsoft.com/office/drawing/2014/main" id="{5FC96A1A-B7EE-FEF1-F55A-63DF8791216E}"/>
                </a:ext>
              </a:extLst>
            </p:cNvPr>
            <p:cNvPicPr>
              <a:picLocks noChangeAspect="1"/>
            </p:cNvPicPr>
            <p:nvPr/>
          </p:nvPicPr>
          <p:blipFill rotWithShape="1">
            <a:blip r:embed="rId3">
              <a:duotone>
                <a:prstClr val="black"/>
                <a:schemeClr val="accent3">
                  <a:tint val="45000"/>
                  <a:satMod val="400000"/>
                </a:schemeClr>
              </a:duotone>
            </a:blip>
            <a:srcRect l="31259" t="25550" r="20532" b="26007"/>
            <a:stretch/>
          </p:blipFill>
          <p:spPr bwMode="auto">
            <a:xfrm>
              <a:off x="5814723" y="1092930"/>
              <a:ext cx="4967920" cy="4569958"/>
            </a:xfrm>
            <a:prstGeom prst="ellipse">
              <a:avLst/>
            </a:prstGeom>
            <a:ln w="63500" cap="rnd">
              <a:noFill/>
            </a:ln>
            <a:effectLst/>
          </p:spPr>
        </p:pic>
        <p:sp>
          <p:nvSpPr>
            <p:cNvPr id="7" name="Oval 6">
              <a:extLst>
                <a:ext uri="{FF2B5EF4-FFF2-40B4-BE49-F238E27FC236}">
                  <a16:creationId xmlns:a16="http://schemas.microsoft.com/office/drawing/2014/main" id="{B4720BAD-5DE6-4227-414F-F038FA2CAC89}"/>
                </a:ext>
              </a:extLst>
            </p:cNvPr>
            <p:cNvSpPr/>
            <p:nvPr/>
          </p:nvSpPr>
          <p:spPr>
            <a:xfrm>
              <a:off x="5747245" y="940530"/>
              <a:ext cx="4888444" cy="4888444"/>
            </a:xfrm>
            <a:prstGeom prst="ellipse">
              <a:avLst/>
            </a:prstGeom>
            <a:noFill/>
            <a:ln w="222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DE5AC79B-2D43-D8B7-8D9C-20CFDAD0D081}"/>
                </a:ext>
              </a:extLst>
            </p:cNvPr>
            <p:cNvSpPr/>
            <p:nvPr/>
          </p:nvSpPr>
          <p:spPr>
            <a:xfrm>
              <a:off x="5048583" y="214428"/>
              <a:ext cx="6306255" cy="6362835"/>
            </a:xfrm>
            <a:prstGeom prst="ellipse">
              <a:avLst/>
            </a:prstGeom>
            <a:noFill/>
            <a:ln w="222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1317D60-A013-A96C-966E-F4EF90D030A3}"/>
                </a:ext>
              </a:extLst>
            </p:cNvPr>
            <p:cNvSpPr txBox="1"/>
            <p:nvPr/>
          </p:nvSpPr>
          <p:spPr>
            <a:xfrm>
              <a:off x="6064771" y="1080942"/>
              <a:ext cx="1108145" cy="343895"/>
            </a:xfrm>
            <a:prstGeom prst="rect">
              <a:avLst/>
            </a:prstGeom>
            <a:solidFill>
              <a:schemeClr val="accent4">
                <a:lumMod val="20000"/>
                <a:lumOff val="80000"/>
              </a:schemeClr>
            </a:solidFill>
          </p:spPr>
          <p:txBody>
            <a:bodyPr wrap="square" rtlCol="0">
              <a:spAutoFit/>
            </a:bodyPr>
            <a:lstStyle/>
            <a:p>
              <a:r>
                <a:rPr lang="en-GB" sz="1600" b="1" noProof="0" dirty="0">
                  <a:solidFill>
                    <a:schemeClr val="bg2">
                      <a:lumMod val="25000"/>
                    </a:schemeClr>
                  </a:solidFill>
                  <a:latin typeface="Calibri" panose="020F0502020204030204" pitchFamily="34" charset="0"/>
                  <a:cs typeface="Calibri" panose="020F0502020204030204" pitchFamily="34" charset="0"/>
                </a:rPr>
                <a:t>SOCIAL</a:t>
              </a:r>
            </a:p>
          </p:txBody>
        </p:sp>
        <p:sp>
          <p:nvSpPr>
            <p:cNvPr id="10" name="TextBox 9">
              <a:extLst>
                <a:ext uri="{FF2B5EF4-FFF2-40B4-BE49-F238E27FC236}">
                  <a16:creationId xmlns:a16="http://schemas.microsoft.com/office/drawing/2014/main" id="{B8F34746-3CDF-8E7C-2A51-CDADD9AD1BEC}"/>
                </a:ext>
              </a:extLst>
            </p:cNvPr>
            <p:cNvSpPr txBox="1"/>
            <p:nvPr/>
          </p:nvSpPr>
          <p:spPr>
            <a:xfrm>
              <a:off x="7764214" y="920666"/>
              <a:ext cx="1914788" cy="46797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CLIMATE CHANGE &amp; </a:t>
              </a:r>
            </a:p>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ENVIRONMENT</a:t>
              </a:r>
            </a:p>
          </p:txBody>
        </p:sp>
        <p:sp>
          <p:nvSpPr>
            <p:cNvPr id="11" name="TextBox 10">
              <a:extLst>
                <a:ext uri="{FF2B5EF4-FFF2-40B4-BE49-F238E27FC236}">
                  <a16:creationId xmlns:a16="http://schemas.microsoft.com/office/drawing/2014/main" id="{D84BBF0B-1834-F736-9B33-1658F1EF1C66}"/>
                </a:ext>
              </a:extLst>
            </p:cNvPr>
            <p:cNvSpPr txBox="1"/>
            <p:nvPr/>
          </p:nvSpPr>
          <p:spPr>
            <a:xfrm>
              <a:off x="10577583" y="3262266"/>
              <a:ext cx="1291742" cy="285602"/>
            </a:xfrm>
            <a:prstGeom prst="rect">
              <a:avLst/>
            </a:prstGeom>
            <a:solidFill>
              <a:schemeClr val="accent4">
                <a:lumMod val="20000"/>
                <a:lumOff val="80000"/>
              </a:schemeClr>
            </a:solidFill>
          </p:spPr>
          <p:txBody>
            <a:bodyPr wrap="square" rtlCol="0">
              <a:spAutoFit/>
            </a:bodyPr>
            <a:lstStyle/>
            <a:p>
              <a:pPr algn="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ECONOMIC</a:t>
              </a:r>
            </a:p>
          </p:txBody>
        </p:sp>
        <p:sp>
          <p:nvSpPr>
            <p:cNvPr id="12" name="TextBox 11">
              <a:extLst>
                <a:ext uri="{FF2B5EF4-FFF2-40B4-BE49-F238E27FC236}">
                  <a16:creationId xmlns:a16="http://schemas.microsoft.com/office/drawing/2014/main" id="{40972C41-A784-69D8-5593-BD53BB23F97C}"/>
                </a:ext>
              </a:extLst>
            </p:cNvPr>
            <p:cNvSpPr txBox="1"/>
            <p:nvPr/>
          </p:nvSpPr>
          <p:spPr>
            <a:xfrm>
              <a:off x="9376279" y="5375197"/>
              <a:ext cx="1449171" cy="467972"/>
            </a:xfrm>
            <a:prstGeom prst="rect">
              <a:avLst/>
            </a:prstGeom>
            <a:solidFill>
              <a:schemeClr val="accent4">
                <a:lumMod val="20000"/>
                <a:lumOff val="80000"/>
              </a:schemeClr>
            </a:solidFill>
          </p:spPr>
          <p:txBody>
            <a:bodyPr wrap="square" rtlCol="0">
              <a:spAutoFit/>
            </a:bodyPr>
            <a:lstStyle/>
            <a:p>
              <a:pPr algn="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INNOVATION &amp; AI</a:t>
              </a:r>
            </a:p>
          </p:txBody>
        </p:sp>
        <p:sp>
          <p:nvSpPr>
            <p:cNvPr id="13" name="TextBox 12">
              <a:extLst>
                <a:ext uri="{FF2B5EF4-FFF2-40B4-BE49-F238E27FC236}">
                  <a16:creationId xmlns:a16="http://schemas.microsoft.com/office/drawing/2014/main" id="{C6B2DB99-F9F4-21FA-DED9-B70451A0C15C}"/>
                </a:ext>
              </a:extLst>
            </p:cNvPr>
            <p:cNvSpPr txBox="1"/>
            <p:nvPr/>
          </p:nvSpPr>
          <p:spPr>
            <a:xfrm>
              <a:off x="6000604" y="5456766"/>
              <a:ext cx="1507102" cy="46797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PUBLIC  SERVICES &amp; PA</a:t>
              </a:r>
            </a:p>
          </p:txBody>
        </p:sp>
        <p:sp>
          <p:nvSpPr>
            <p:cNvPr id="14" name="TextBox 13">
              <a:extLst>
                <a:ext uri="{FF2B5EF4-FFF2-40B4-BE49-F238E27FC236}">
                  <a16:creationId xmlns:a16="http://schemas.microsoft.com/office/drawing/2014/main" id="{4360EEB5-5C96-D9C6-D088-F20D1C8D88A6}"/>
                </a:ext>
              </a:extLst>
            </p:cNvPr>
            <p:cNvSpPr txBox="1"/>
            <p:nvPr/>
          </p:nvSpPr>
          <p:spPr>
            <a:xfrm>
              <a:off x="4860757" y="3339197"/>
              <a:ext cx="895117" cy="28560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REUSE</a:t>
              </a:r>
            </a:p>
          </p:txBody>
        </p:sp>
        <p:sp>
          <p:nvSpPr>
            <p:cNvPr id="15" name="TextBox 14">
              <a:extLst>
                <a:ext uri="{FF2B5EF4-FFF2-40B4-BE49-F238E27FC236}">
                  <a16:creationId xmlns:a16="http://schemas.microsoft.com/office/drawing/2014/main" id="{4BFFF5F5-C126-5F62-E62B-E00C35E36F8B}"/>
                </a:ext>
              </a:extLst>
            </p:cNvPr>
            <p:cNvSpPr txBox="1"/>
            <p:nvPr/>
          </p:nvSpPr>
          <p:spPr>
            <a:xfrm>
              <a:off x="7105660" y="6067075"/>
              <a:ext cx="2006256" cy="467972"/>
            </a:xfrm>
            <a:prstGeom prst="rect">
              <a:avLst/>
            </a:prstGeom>
            <a:solidFill>
              <a:schemeClr val="accent6">
                <a:lumMod val="20000"/>
                <a:lumOff val="80000"/>
              </a:schemeClr>
            </a:solidFill>
          </p:spPr>
          <p:txBody>
            <a:bodyPr wrap="square" rtlCol="0">
              <a:spAutoFit/>
            </a:bodyPr>
            <a:lstStyle/>
            <a:p>
              <a:pPr algn="ct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MACHINE-READABLE FORMAT</a:t>
              </a:r>
            </a:p>
          </p:txBody>
        </p:sp>
        <p:sp>
          <p:nvSpPr>
            <p:cNvPr id="16" name="TextBox 15">
              <a:extLst>
                <a:ext uri="{FF2B5EF4-FFF2-40B4-BE49-F238E27FC236}">
                  <a16:creationId xmlns:a16="http://schemas.microsoft.com/office/drawing/2014/main" id="{D7D8BE96-2087-907A-8A14-78DE97BEEF03}"/>
                </a:ext>
              </a:extLst>
            </p:cNvPr>
            <p:cNvSpPr txBox="1"/>
            <p:nvPr/>
          </p:nvSpPr>
          <p:spPr>
            <a:xfrm>
              <a:off x="10290476" y="4561105"/>
              <a:ext cx="1323788" cy="467972"/>
            </a:xfrm>
            <a:prstGeom prst="rect">
              <a:avLst/>
            </a:prstGeom>
            <a:solidFill>
              <a:schemeClr val="accent6">
                <a:lumMod val="20000"/>
                <a:lumOff val="80000"/>
              </a:schemeClr>
            </a:solidFill>
          </p:spPr>
          <p:txBody>
            <a:bodyPr wrap="square" rtlCol="0">
              <a:spAutoFit/>
            </a:bodyPr>
            <a:lstStyle/>
            <a:p>
              <a:pPr algn="ct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EXTENSIVE METADATA</a:t>
              </a:r>
            </a:p>
          </p:txBody>
        </p:sp>
        <p:sp>
          <p:nvSpPr>
            <p:cNvPr id="17" name="TextBox 16">
              <a:extLst>
                <a:ext uri="{FF2B5EF4-FFF2-40B4-BE49-F238E27FC236}">
                  <a16:creationId xmlns:a16="http://schemas.microsoft.com/office/drawing/2014/main" id="{0CCA182B-B615-05E7-CE6C-FE7484A86FD9}"/>
                </a:ext>
              </a:extLst>
            </p:cNvPr>
            <p:cNvSpPr txBox="1"/>
            <p:nvPr/>
          </p:nvSpPr>
          <p:spPr>
            <a:xfrm>
              <a:off x="4557458" y="4388472"/>
              <a:ext cx="1335607" cy="467972"/>
            </a:xfrm>
            <a:prstGeom prst="rect">
              <a:avLst/>
            </a:prstGeom>
            <a:solidFill>
              <a:schemeClr val="accent6">
                <a:lumMod val="20000"/>
                <a:lumOff val="80000"/>
              </a:schemeClr>
            </a:solidFill>
          </p:spPr>
          <p:txBody>
            <a:bodyPr wrap="square" rtlCol="0">
              <a:spAutoFit/>
            </a:bodyPr>
            <a:lstStyle/>
            <a:p>
              <a:pPr algn="ct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API &amp; BULK DOWNLOAD</a:t>
              </a:r>
            </a:p>
          </p:txBody>
        </p:sp>
        <p:sp>
          <p:nvSpPr>
            <p:cNvPr id="18" name="TextBox 17">
              <a:extLst>
                <a:ext uri="{FF2B5EF4-FFF2-40B4-BE49-F238E27FC236}">
                  <a16:creationId xmlns:a16="http://schemas.microsoft.com/office/drawing/2014/main" id="{320F7B5C-FB0F-0D62-5515-2F28817E0B18}"/>
                </a:ext>
              </a:extLst>
            </p:cNvPr>
            <p:cNvSpPr txBox="1"/>
            <p:nvPr/>
          </p:nvSpPr>
          <p:spPr>
            <a:xfrm>
              <a:off x="4526902" y="1875731"/>
              <a:ext cx="1989355" cy="467972"/>
            </a:xfrm>
            <a:prstGeom prst="rect">
              <a:avLst/>
            </a:prstGeom>
            <a:solidFill>
              <a:schemeClr val="accent6">
                <a:lumMod val="20000"/>
                <a:lumOff val="80000"/>
              </a:schemeClr>
            </a:solidFill>
          </p:spPr>
          <p:txBody>
            <a:bodyPr wrap="square" rtlCol="0">
              <a:spAutoFit/>
            </a:bodyPr>
            <a:lstStyle/>
            <a:p>
              <a:pPr algn="ct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PUBLICLY AVAILABLE DOCUMENTATION</a:t>
              </a:r>
            </a:p>
          </p:txBody>
        </p:sp>
        <p:sp>
          <p:nvSpPr>
            <p:cNvPr id="19" name="TextBox 18">
              <a:extLst>
                <a:ext uri="{FF2B5EF4-FFF2-40B4-BE49-F238E27FC236}">
                  <a16:creationId xmlns:a16="http://schemas.microsoft.com/office/drawing/2014/main" id="{A697BF96-85F9-C0E3-019F-64E3EEF8C786}"/>
                </a:ext>
              </a:extLst>
            </p:cNvPr>
            <p:cNvSpPr txBox="1"/>
            <p:nvPr/>
          </p:nvSpPr>
          <p:spPr>
            <a:xfrm>
              <a:off x="10226325" y="1475107"/>
              <a:ext cx="1690596" cy="285602"/>
            </a:xfrm>
            <a:prstGeom prst="rect">
              <a:avLst/>
            </a:prstGeom>
            <a:solidFill>
              <a:schemeClr val="accent6">
                <a:lumMod val="20000"/>
                <a:lumOff val="80000"/>
              </a:schemeClr>
            </a:solidFill>
          </p:spPr>
          <p:txBody>
            <a:bodyPr wrap="square" rtlCol="0">
              <a:spAutoFit/>
            </a:bodyPr>
            <a:lstStyle/>
            <a:p>
              <a:pPr algn="ct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FREE OF CHARGE</a:t>
              </a:r>
            </a:p>
          </p:txBody>
        </p:sp>
        <p:sp>
          <p:nvSpPr>
            <p:cNvPr id="20" name="TextBox 19">
              <a:extLst>
                <a:ext uri="{FF2B5EF4-FFF2-40B4-BE49-F238E27FC236}">
                  <a16:creationId xmlns:a16="http://schemas.microsoft.com/office/drawing/2014/main" id="{20ED93FC-4911-4D73-3947-EE9FC31862FB}"/>
                </a:ext>
              </a:extLst>
            </p:cNvPr>
            <p:cNvSpPr txBox="1"/>
            <p:nvPr/>
          </p:nvSpPr>
          <p:spPr>
            <a:xfrm>
              <a:off x="7401388" y="247563"/>
              <a:ext cx="2194091" cy="467972"/>
            </a:xfrm>
            <a:prstGeom prst="rect">
              <a:avLst/>
            </a:prstGeom>
            <a:solidFill>
              <a:schemeClr val="accent6">
                <a:lumMod val="20000"/>
                <a:lumOff val="80000"/>
              </a:schemeClr>
            </a:solidFill>
          </p:spPr>
          <p:txBody>
            <a:bodyPr wrap="square" rtlCol="0">
              <a:spAutoFit/>
            </a:bodyPr>
            <a:lstStyle/>
            <a:p>
              <a:pPr algn="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CC BY 4.0 OR EQUIVALENT LICENSE</a:t>
              </a:r>
            </a:p>
          </p:txBody>
        </p:sp>
        <p:sp>
          <p:nvSpPr>
            <p:cNvPr id="21" name="Oval 20">
              <a:extLst>
                <a:ext uri="{FF2B5EF4-FFF2-40B4-BE49-F238E27FC236}">
                  <a16:creationId xmlns:a16="http://schemas.microsoft.com/office/drawing/2014/main" id="{F180E73E-6726-A8DF-7D74-0FF921685C99}"/>
                </a:ext>
              </a:extLst>
            </p:cNvPr>
            <p:cNvSpPr/>
            <p:nvPr/>
          </p:nvSpPr>
          <p:spPr bwMode="auto">
            <a:xfrm>
              <a:off x="6830826" y="2011999"/>
              <a:ext cx="2764653" cy="2764653"/>
            </a:xfrm>
            <a:prstGeom prst="ellipse">
              <a:avLst/>
            </a:prstGeom>
            <a:gradFill flip="none" rotWithShape="1">
              <a:gsLst>
                <a:gs pos="100000">
                  <a:schemeClr val="accent4">
                    <a:satMod val="103000"/>
                    <a:lumMod val="102000"/>
                    <a:tint val="94000"/>
                  </a:schemeClr>
                </a:gs>
                <a:gs pos="51000">
                  <a:schemeClr val="accent4">
                    <a:lumMod val="60000"/>
                    <a:lumOff val="40000"/>
                  </a:schemeClr>
                </a:gs>
                <a:gs pos="0">
                  <a:schemeClr val="accent4">
                    <a:lumMod val="75000"/>
                  </a:schemeClr>
                </a:gs>
              </a:gsLst>
              <a:path path="circle">
                <a:fillToRect l="100000" t="100000"/>
              </a:path>
              <a:tileRect r="-100000" b="-100000"/>
            </a:gradFill>
          </p:spPr>
          <p:style>
            <a:lnRef idx="1">
              <a:schemeClr val="accent4"/>
            </a:lnRef>
            <a:fillRef idx="3">
              <a:schemeClr val="accent4"/>
            </a:fillRef>
            <a:effectRef idx="2">
              <a:schemeClr val="accent4"/>
            </a:effectRef>
            <a:fontRef idx="minor">
              <a:schemeClr val="lt1"/>
            </a:fontRef>
          </p:style>
          <p:txBody>
            <a:bodyPr/>
            <a:lstStyle/>
            <a:p>
              <a:endParaRPr lang="en-GB" noProof="0" dirty="0">
                <a:solidFill>
                  <a:schemeClr val="accent4"/>
                </a:solidFill>
                <a:latin typeface="Calibri" panose="020F0502020204030204" pitchFamily="34" charset="0"/>
                <a:cs typeface="Calibri" panose="020F0502020204030204" pitchFamily="34" charset="0"/>
              </a:endParaRPr>
            </a:p>
          </p:txBody>
        </p:sp>
        <p:sp>
          <p:nvSpPr>
            <p:cNvPr id="22" name="Google Shape;258;p41">
              <a:extLst>
                <a:ext uri="{FF2B5EF4-FFF2-40B4-BE49-F238E27FC236}">
                  <a16:creationId xmlns:a16="http://schemas.microsoft.com/office/drawing/2014/main" id="{378C4876-97A8-3A4B-5B09-DA20F2326840}"/>
                </a:ext>
              </a:extLst>
            </p:cNvPr>
            <p:cNvSpPr txBox="1"/>
            <p:nvPr/>
          </p:nvSpPr>
          <p:spPr bwMode="auto">
            <a:xfrm>
              <a:off x="6846868" y="2812553"/>
              <a:ext cx="2697853" cy="1266561"/>
            </a:xfrm>
            <a:prstGeom prst="rect">
              <a:avLst/>
            </a:prstGeom>
            <a:noFill/>
            <a:ln>
              <a:noFill/>
            </a:ln>
          </p:spPr>
          <p:txBody>
            <a:bodyPr spcFirstLastPara="1" wrap="square" lIns="0" tIns="0" rIns="0" bIns="0" anchor="t" anchorCtr="0">
              <a:noAutofit/>
            </a:bodyPr>
            <a:lstStyle/>
            <a:p>
              <a:pPr algn="ctr">
                <a:defRPr/>
              </a:pPr>
              <a:r>
                <a:rPr lang="en-GB" sz="3400" noProof="0" dirty="0">
                  <a:latin typeface="Calibri" panose="020F0502020204030204" pitchFamily="34" charset="0"/>
                  <a:ea typeface="Quicksand Bold"/>
                  <a:cs typeface="Calibri" panose="020F0502020204030204" pitchFamily="34" charset="0"/>
                </a:rPr>
                <a:t>High-value</a:t>
              </a:r>
              <a:endParaRPr lang="en-GB" sz="3400" noProof="0" dirty="0">
                <a:latin typeface="Calibri" panose="020F0502020204030204" pitchFamily="34" charset="0"/>
                <a:cs typeface="Calibri" panose="020F0502020204030204" pitchFamily="34" charset="0"/>
              </a:endParaRPr>
            </a:p>
            <a:p>
              <a:pPr algn="ctr">
                <a:defRPr/>
              </a:pPr>
              <a:r>
                <a:rPr lang="en-GB" sz="3400" noProof="0" dirty="0">
                  <a:latin typeface="Calibri" panose="020F0502020204030204" pitchFamily="34" charset="0"/>
                  <a:ea typeface="Quicksand Bold"/>
                  <a:cs typeface="Calibri" panose="020F0502020204030204" pitchFamily="34" charset="0"/>
                </a:rPr>
                <a:t>Dataset</a:t>
              </a:r>
              <a:endParaRPr lang="en-GB" sz="3400" noProof="0" dirty="0">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FCE8188E-A252-D0FF-575B-1740C74C4F61}"/>
                </a:ext>
              </a:extLst>
            </p:cNvPr>
            <p:cNvSpPr/>
            <p:nvPr/>
          </p:nvSpPr>
          <p:spPr>
            <a:xfrm>
              <a:off x="9239921" y="1123131"/>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4" name="Oval 23">
              <a:extLst>
                <a:ext uri="{FF2B5EF4-FFF2-40B4-BE49-F238E27FC236}">
                  <a16:creationId xmlns:a16="http://schemas.microsoft.com/office/drawing/2014/main" id="{5E5E5F75-8069-C02D-83EC-103B95C4E920}"/>
                </a:ext>
              </a:extLst>
            </p:cNvPr>
            <p:cNvSpPr/>
            <p:nvPr/>
          </p:nvSpPr>
          <p:spPr>
            <a:xfrm>
              <a:off x="6824301" y="1123131"/>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84B40492-8DAC-409A-FC68-175CBA0673F5}"/>
                </a:ext>
              </a:extLst>
            </p:cNvPr>
            <p:cNvSpPr/>
            <p:nvPr/>
          </p:nvSpPr>
          <p:spPr>
            <a:xfrm>
              <a:off x="5584674" y="3240609"/>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CD89EFAE-7E3A-20E0-07D6-C445E1120FA0}"/>
                </a:ext>
              </a:extLst>
            </p:cNvPr>
            <p:cNvSpPr/>
            <p:nvPr/>
          </p:nvSpPr>
          <p:spPr>
            <a:xfrm>
              <a:off x="6795578" y="5358088"/>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77096878-939B-9D5C-0608-E4931DE75381}"/>
                </a:ext>
              </a:extLst>
            </p:cNvPr>
            <p:cNvSpPr/>
            <p:nvPr/>
          </p:nvSpPr>
          <p:spPr>
            <a:xfrm>
              <a:off x="9268166" y="5364544"/>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9BE950D1-06E9-496C-5D64-F46A6F341FE9}"/>
                </a:ext>
              </a:extLst>
            </p:cNvPr>
            <p:cNvSpPr/>
            <p:nvPr/>
          </p:nvSpPr>
          <p:spPr>
            <a:xfrm>
              <a:off x="10479257" y="3287277"/>
              <a:ext cx="304800" cy="296206"/>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0BDC238B-E0FE-59EB-1A6C-2C588758A215}"/>
                </a:ext>
              </a:extLst>
            </p:cNvPr>
            <p:cNvSpPr/>
            <p:nvPr/>
          </p:nvSpPr>
          <p:spPr>
            <a:xfrm>
              <a:off x="5305012" y="1615691"/>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835D91B0-FDE1-DD06-A533-DCA95B93626C}"/>
                </a:ext>
              </a:extLst>
            </p:cNvPr>
            <p:cNvSpPr/>
            <p:nvPr/>
          </p:nvSpPr>
          <p:spPr>
            <a:xfrm>
              <a:off x="10841492" y="1661990"/>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174BCCD6-DB55-FB90-1750-64E3BC361460}"/>
                </a:ext>
              </a:extLst>
            </p:cNvPr>
            <p:cNvSpPr/>
            <p:nvPr/>
          </p:nvSpPr>
          <p:spPr>
            <a:xfrm>
              <a:off x="8081503" y="62028"/>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32" name="Oval 31">
              <a:extLst>
                <a:ext uri="{FF2B5EF4-FFF2-40B4-BE49-F238E27FC236}">
                  <a16:creationId xmlns:a16="http://schemas.microsoft.com/office/drawing/2014/main" id="{1BCC5CD8-68EF-CE30-FBC7-51AAAFC6494A}"/>
                </a:ext>
              </a:extLst>
            </p:cNvPr>
            <p:cNvSpPr/>
            <p:nvPr/>
          </p:nvSpPr>
          <p:spPr>
            <a:xfrm>
              <a:off x="8115764" y="6409409"/>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26ADF87E-10B3-CC02-101D-73FA80C7C36E}"/>
                </a:ext>
              </a:extLst>
            </p:cNvPr>
            <p:cNvSpPr/>
            <p:nvPr/>
          </p:nvSpPr>
          <p:spPr>
            <a:xfrm>
              <a:off x="10694137" y="4963400"/>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34" name="Oval 33">
              <a:extLst>
                <a:ext uri="{FF2B5EF4-FFF2-40B4-BE49-F238E27FC236}">
                  <a16:creationId xmlns:a16="http://schemas.microsoft.com/office/drawing/2014/main" id="{29DB39A4-7986-EE18-B860-E17CF004DDC6}"/>
                </a:ext>
              </a:extLst>
            </p:cNvPr>
            <p:cNvSpPr/>
            <p:nvPr/>
          </p:nvSpPr>
          <p:spPr>
            <a:xfrm>
              <a:off x="5280948" y="4797343"/>
              <a:ext cx="304800" cy="30480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grpSp>
      <p:sp>
        <p:nvSpPr>
          <p:cNvPr id="37" name="Google Shape;258;p41">
            <a:extLst>
              <a:ext uri="{FF2B5EF4-FFF2-40B4-BE49-F238E27FC236}">
                <a16:creationId xmlns:a16="http://schemas.microsoft.com/office/drawing/2014/main" id="{0E9EC4FE-5202-44B6-2A2A-BDA907AF8805}"/>
              </a:ext>
            </a:extLst>
          </p:cNvPr>
          <p:cNvSpPr txBox="1"/>
          <p:nvPr/>
        </p:nvSpPr>
        <p:spPr bwMode="auto">
          <a:xfrm>
            <a:off x="821292" y="2213028"/>
            <a:ext cx="4116468" cy="1221437"/>
          </a:xfrm>
          <a:prstGeom prst="rect">
            <a:avLst/>
          </a:prstGeom>
          <a:noFill/>
          <a:ln>
            <a:noFill/>
          </a:ln>
        </p:spPr>
        <p:txBody>
          <a:bodyPr spcFirstLastPara="1" wrap="square" lIns="0" tIns="0" rIns="0" bIns="0" anchor="t" anchorCtr="0">
            <a:noAutofit/>
          </a:bodyPr>
          <a:lstStyle/>
          <a:p>
            <a:pPr>
              <a:lnSpc>
                <a:spcPct val="114999"/>
              </a:lnSpc>
              <a:spcBef>
                <a:spcPts val="896"/>
              </a:spcBef>
              <a:defRPr/>
            </a:pPr>
            <a:r>
              <a:rPr lang="en-GB" sz="2000" b="1" noProof="0" dirty="0">
                <a:solidFill>
                  <a:schemeClr val="accent4">
                    <a:lumMod val="75000"/>
                  </a:schemeClr>
                </a:solidFill>
                <a:latin typeface="Calibri" panose="020F0502020204030204" pitchFamily="34" charset="0"/>
                <a:cs typeface="Calibri" panose="020F0502020204030204" pitchFamily="34" charset="0"/>
              </a:rPr>
              <a:t>Requirements:</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free of charge </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open data licence</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downloadable in bulk (where relevant) and through application programming interfaces (APIs) </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extensive metadata</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machine readability </a:t>
            </a:r>
          </a:p>
          <a:p>
            <a:pPr marL="342900" indent="-342900">
              <a:spcBef>
                <a:spcPts val="300"/>
              </a:spcBef>
              <a:buFont typeface="Arial" panose="020B0604020202020204" pitchFamily="34" charset="0"/>
              <a:buChar char="•"/>
              <a:defRPr/>
            </a:pPr>
            <a:r>
              <a:rPr lang="en-GB" sz="2000" b="0" i="0" noProof="0" dirty="0">
                <a:solidFill>
                  <a:srgbClr val="000000"/>
                </a:solidFill>
                <a:effectLst/>
                <a:latin typeface="Calibri" panose="020F0502020204030204" pitchFamily="34" charset="0"/>
                <a:cs typeface="Calibri" panose="020F0502020204030204" pitchFamily="34" charset="0"/>
              </a:rPr>
              <a:t>availability of public documentation </a:t>
            </a:r>
          </a:p>
          <a:p>
            <a:pPr marL="342900" indent="-342900">
              <a:spcBef>
                <a:spcPts val="600"/>
              </a:spcBef>
              <a:buFont typeface="Arial" panose="020B0604020202020204" pitchFamily="34" charset="0"/>
              <a:buChar char="•"/>
              <a:defRPr/>
            </a:pPr>
            <a:endParaRPr lang="en-GB" sz="2000" b="0" i="0" noProof="0" dirty="0">
              <a:solidFill>
                <a:srgbClr val="000000"/>
              </a:solidFill>
              <a:effectLst/>
              <a:latin typeface="Calibri" panose="020F0502020204030204" pitchFamily="34" charset="0"/>
              <a:cs typeface="Calibri" panose="020F0502020204030204" pitchFamily="34" charset="0"/>
            </a:endParaRPr>
          </a:p>
          <a:p>
            <a:pPr marL="342900" indent="-342900">
              <a:spcBef>
                <a:spcPts val="600"/>
              </a:spcBef>
              <a:buFont typeface="Arial" panose="020B0604020202020204" pitchFamily="34" charset="0"/>
              <a:buChar char="•"/>
              <a:defRPr/>
            </a:pPr>
            <a:endParaRPr lang="en-GB" sz="2000" noProof="0" dirty="0">
              <a:solidFill>
                <a:schemeClr val="accent3"/>
              </a:solidFill>
              <a:latin typeface="Calibri" panose="020F0502020204030204" pitchFamily="34" charset="0"/>
              <a:cs typeface="Calibri" panose="020F0502020204030204" pitchFamily="34" charset="0"/>
            </a:endParaRPr>
          </a:p>
        </p:txBody>
      </p:sp>
      <p:sp>
        <p:nvSpPr>
          <p:cNvPr id="3" name="Google Shape;258;p41">
            <a:extLst>
              <a:ext uri="{FF2B5EF4-FFF2-40B4-BE49-F238E27FC236}">
                <a16:creationId xmlns:a16="http://schemas.microsoft.com/office/drawing/2014/main" id="{7DE08AEF-9C5E-FA86-B353-69BDC902848F}"/>
              </a:ext>
            </a:extLst>
          </p:cNvPr>
          <p:cNvSpPr txBox="1"/>
          <p:nvPr/>
        </p:nvSpPr>
        <p:spPr bwMode="auto">
          <a:xfrm>
            <a:off x="806910" y="1487464"/>
            <a:ext cx="2939176" cy="659855"/>
          </a:xfrm>
          <a:prstGeom prst="foldedCorner">
            <a:avLst/>
          </a:prstGeom>
          <a:solidFill>
            <a:srgbClr val="FFC000"/>
          </a:solidFill>
          <a:ln>
            <a:noFill/>
          </a:ln>
        </p:spPr>
        <p:txBody>
          <a:bodyPr spcFirstLastPara="1" wrap="square" lIns="0" tIns="0" rIns="0" bIns="0" anchor="t" anchorCtr="0">
            <a:noAutofit/>
          </a:bodyPr>
          <a:lstStyle/>
          <a:p>
            <a:pPr algn="ctr">
              <a:lnSpc>
                <a:spcPct val="114999"/>
              </a:lnSpc>
              <a:spcBef>
                <a:spcPts val="896"/>
              </a:spcBef>
              <a:defRPr/>
            </a:pPr>
            <a:r>
              <a:rPr lang="en-GB" sz="2000" b="1" u="sng" noProof="0" dirty="0">
                <a:latin typeface="Calibri" panose="020F0502020204030204" pitchFamily="34" charset="0"/>
                <a:ea typeface="Quicksand Bold"/>
                <a:cs typeface="Calibri" panose="020F0502020204030204" pitchFamily="34" charset="0"/>
              </a:rPr>
              <a:t>COMPULSORY</a:t>
            </a:r>
            <a:r>
              <a:rPr lang="en-GB" sz="2000" b="1" noProof="0" dirty="0">
                <a:latin typeface="Calibri" panose="020F0502020204030204" pitchFamily="34" charset="0"/>
                <a:ea typeface="Quicksand Bold"/>
                <a:cs typeface="Calibri" panose="020F0502020204030204" pitchFamily="34" charset="0"/>
              </a:rPr>
              <a:t> sharing</a:t>
            </a:r>
            <a:endParaRPr lang="en-GB" sz="2000" b="1" noProof="0" dirty="0">
              <a:latin typeface="Calibri" panose="020F0502020204030204" pitchFamily="34" charset="0"/>
              <a:cs typeface="Calibri" panose="020F0502020204030204" pitchFamily="34" charset="0"/>
            </a:endParaRPr>
          </a:p>
        </p:txBody>
      </p:sp>
      <p:sp>
        <p:nvSpPr>
          <p:cNvPr id="38" name="Title 3">
            <a:extLst>
              <a:ext uri="{FF2B5EF4-FFF2-40B4-BE49-F238E27FC236}">
                <a16:creationId xmlns:a16="http://schemas.microsoft.com/office/drawing/2014/main" id="{A02A0EA7-5A17-D054-5B47-462CAF8A1814}"/>
              </a:ext>
            </a:extLst>
          </p:cNvPr>
          <p:cNvSpPr>
            <a:spLocks noGrp="1"/>
          </p:cNvSpPr>
          <p:nvPr>
            <p:ph type="title"/>
          </p:nvPr>
        </p:nvSpPr>
        <p:spPr bwMode="auto">
          <a:xfrm>
            <a:off x="838200" y="365125"/>
            <a:ext cx="7101062"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High-value datasets</a:t>
            </a:r>
          </a:p>
        </p:txBody>
      </p:sp>
      <p:sp>
        <p:nvSpPr>
          <p:cNvPr id="4" name="TextBox 3">
            <a:extLst>
              <a:ext uri="{FF2B5EF4-FFF2-40B4-BE49-F238E27FC236}">
                <a16:creationId xmlns:a16="http://schemas.microsoft.com/office/drawing/2014/main" id="{8ECF3FEB-B6B1-9DA2-B0A6-5E81F299D9D9}"/>
              </a:ext>
            </a:extLst>
          </p:cNvPr>
          <p:cNvSpPr txBox="1"/>
          <p:nvPr/>
        </p:nvSpPr>
        <p:spPr bwMode="auto">
          <a:xfrm>
            <a:off x="346115" y="5764099"/>
            <a:ext cx="4878930"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Calibri" panose="020F0502020204030204" pitchFamily="34" charset="0"/>
                <a:cs typeface="Calibri" panose="020F0502020204030204" pitchFamily="34" charset="0"/>
              </a:rPr>
              <a:t>Adapted from: Data Governance and Legislative Strategies for FAIR Research - </a:t>
            </a:r>
            <a:r>
              <a:rPr lang="en-GB" sz="1100" noProof="0" dirty="0" err="1">
                <a:latin typeface="Calibri" panose="020F0502020204030204" pitchFamily="34" charset="0"/>
                <a:cs typeface="Calibri" panose="020F0502020204030204" pitchFamily="34" charset="0"/>
              </a:rPr>
              <a:t>Brizioli</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Cacciaguerra</a:t>
            </a:r>
            <a:r>
              <a:rPr lang="en-GB" sz="1100" noProof="0" dirty="0">
                <a:latin typeface="Calibri" panose="020F0502020204030204" pitchFamily="34" charset="0"/>
                <a:cs typeface="Calibri" panose="020F0502020204030204" pitchFamily="34" charset="0"/>
              </a:rPr>
              <a:t>, S., </a:t>
            </a:r>
            <a:r>
              <a:rPr lang="en-GB" sz="1100" noProof="0" dirty="0" err="1">
                <a:latin typeface="Calibri" panose="020F0502020204030204" pitchFamily="34" charset="0"/>
                <a:cs typeface="Calibri" panose="020F0502020204030204" pitchFamily="34" charset="0"/>
              </a:rPr>
              <a:t>Colcelli</a:t>
            </a:r>
            <a:r>
              <a:rPr lang="en-GB" sz="1100" noProof="0" dirty="0">
                <a:latin typeface="Calibri" panose="020F0502020204030204" pitchFamily="34" charset="0"/>
                <a:cs typeface="Calibri" panose="020F0502020204030204" pitchFamily="34" charset="0"/>
              </a:rPr>
              <a:t>, V., </a:t>
            </a:r>
            <a:r>
              <a:rPr lang="en-GB" sz="1100" noProof="0" dirty="0" err="1">
                <a:latin typeface="Calibri" panose="020F0502020204030204" pitchFamily="34" charset="0"/>
                <a:cs typeface="Calibri" panose="020F0502020204030204" pitchFamily="34" charset="0"/>
              </a:rPr>
              <a:t>Locati</a:t>
            </a:r>
            <a:r>
              <a:rPr lang="en-GB" sz="1100" noProof="0" dirty="0">
                <a:latin typeface="Calibri" panose="020F0502020204030204" pitchFamily="34" charset="0"/>
                <a:cs typeface="Calibri" panose="020F0502020204030204" pitchFamily="34" charset="0"/>
              </a:rPr>
              <a:t>, M., </a:t>
            </a:r>
            <a:r>
              <a:rPr lang="en-GB" sz="1100" noProof="0" dirty="0" err="1">
                <a:latin typeface="Calibri" panose="020F0502020204030204" pitchFamily="34" charset="0"/>
                <a:cs typeface="Calibri" panose="020F0502020204030204" pitchFamily="34" charset="0"/>
              </a:rPr>
              <a:t>Schirru</a:t>
            </a:r>
            <a:r>
              <a:rPr lang="en-GB" sz="1100" noProof="0" dirty="0">
                <a:latin typeface="Calibri" panose="020F0502020204030204" pitchFamily="34" charset="0"/>
                <a:cs typeface="Calibri" panose="020F0502020204030204" pitchFamily="34" charset="0"/>
              </a:rPr>
              <a:t> L., 2024 </a:t>
            </a:r>
          </a:p>
        </p:txBody>
      </p:sp>
    </p:spTree>
    <p:extLst>
      <p:ext uri="{BB962C8B-B14F-4D97-AF65-F5344CB8AC3E}">
        <p14:creationId xmlns:p14="http://schemas.microsoft.com/office/powerpoint/2010/main" val="76784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4EC8-73F7-1434-468D-DE6A9050062A}"/>
              </a:ext>
            </a:extLst>
          </p:cNvPr>
          <p:cNvSpPr>
            <a:spLocks noGrp="1"/>
          </p:cNvSpPr>
          <p:nvPr>
            <p:ph type="title"/>
          </p:nvPr>
        </p:nvSpPr>
        <p:spPr/>
        <p:txBody>
          <a:bodyPr/>
          <a:lstStyle/>
          <a:p>
            <a:r>
              <a:rPr lang="en-GB" dirty="0"/>
              <a:t>INSPIRE</a:t>
            </a:r>
            <a:br>
              <a:rPr lang="en-GB" dirty="0"/>
            </a:br>
            <a:r>
              <a:rPr lang="en-GB" kern="0" dirty="0" err="1">
                <a:cs typeface="Arial"/>
                <a:sym typeface="Calibri"/>
              </a:rPr>
              <a:t>IN</a:t>
            </a:r>
            <a:r>
              <a:rPr lang="en-GB" kern="0" dirty="0" err="1">
                <a:solidFill>
                  <a:srgbClr val="E6A112"/>
                </a:solidFill>
                <a:cs typeface="Arial"/>
                <a:sym typeface="Calibri"/>
              </a:rPr>
              <a:t>frastructure</a:t>
            </a:r>
            <a:r>
              <a:rPr lang="en-GB" kern="0" dirty="0">
                <a:solidFill>
                  <a:srgbClr val="E6A112"/>
                </a:solidFill>
                <a:cs typeface="Arial"/>
                <a:sym typeface="Calibri"/>
              </a:rPr>
              <a:t> for </a:t>
            </a:r>
            <a:r>
              <a:rPr lang="en-GB" kern="0" dirty="0" err="1">
                <a:cs typeface="Arial"/>
                <a:sym typeface="Calibri"/>
              </a:rPr>
              <a:t>SP</a:t>
            </a:r>
            <a:r>
              <a:rPr lang="en-GB" kern="0" dirty="0" err="1">
                <a:solidFill>
                  <a:srgbClr val="E6A112"/>
                </a:solidFill>
                <a:cs typeface="Arial"/>
                <a:sym typeface="Calibri"/>
              </a:rPr>
              <a:t>atial</a:t>
            </a:r>
            <a:r>
              <a:rPr lang="en-GB" kern="0" dirty="0">
                <a:solidFill>
                  <a:srgbClr val="E6A112"/>
                </a:solidFill>
                <a:cs typeface="Arial"/>
                <a:sym typeface="Calibri"/>
              </a:rPr>
              <a:t> </a:t>
            </a:r>
            <a:r>
              <a:rPr lang="en-GB" kern="0" dirty="0" err="1">
                <a:cs typeface="Arial"/>
                <a:sym typeface="Calibri"/>
              </a:rPr>
              <a:t>I</a:t>
            </a:r>
            <a:r>
              <a:rPr lang="en-GB" kern="0" dirty="0" err="1">
                <a:solidFill>
                  <a:srgbClr val="E6A112"/>
                </a:solidFill>
                <a:cs typeface="Arial"/>
                <a:sym typeface="Calibri"/>
              </a:rPr>
              <a:t>nfo</a:t>
            </a:r>
            <a:r>
              <a:rPr lang="en-GB" kern="0" dirty="0" err="1">
                <a:cs typeface="Arial"/>
                <a:sym typeface="Calibri"/>
              </a:rPr>
              <a:t>R</a:t>
            </a:r>
            <a:r>
              <a:rPr lang="en-GB" kern="0" dirty="0" err="1">
                <a:solidFill>
                  <a:srgbClr val="E6A112"/>
                </a:solidFill>
                <a:cs typeface="Arial"/>
                <a:sym typeface="Calibri"/>
              </a:rPr>
              <a:t>mation</a:t>
            </a:r>
            <a:r>
              <a:rPr lang="en-GB" kern="0" dirty="0">
                <a:solidFill>
                  <a:srgbClr val="E6A112"/>
                </a:solidFill>
                <a:cs typeface="Arial"/>
                <a:sym typeface="Calibri"/>
              </a:rPr>
              <a:t> in </a:t>
            </a:r>
            <a:r>
              <a:rPr lang="en-GB" kern="0" dirty="0">
                <a:cs typeface="Arial"/>
                <a:sym typeface="Calibri"/>
              </a:rPr>
              <a:t>E</a:t>
            </a:r>
            <a:r>
              <a:rPr lang="en-GB" kern="0" dirty="0">
                <a:solidFill>
                  <a:srgbClr val="E6A112"/>
                </a:solidFill>
                <a:cs typeface="Arial"/>
                <a:sym typeface="Calibri"/>
              </a:rPr>
              <a:t>urope)</a:t>
            </a:r>
            <a:endParaRPr lang="en-GB" dirty="0"/>
          </a:p>
        </p:txBody>
      </p:sp>
      <p:sp>
        <p:nvSpPr>
          <p:cNvPr id="4" name="Content Placeholder 3">
            <a:extLst>
              <a:ext uri="{FF2B5EF4-FFF2-40B4-BE49-F238E27FC236}">
                <a16:creationId xmlns:a16="http://schemas.microsoft.com/office/drawing/2014/main" id="{3695A8AB-CC83-0B49-CFC7-6ADC88075793}"/>
              </a:ext>
            </a:extLst>
          </p:cNvPr>
          <p:cNvSpPr>
            <a:spLocks noGrp="1"/>
          </p:cNvSpPr>
          <p:nvPr>
            <p:ph sz="half" idx="1"/>
          </p:nvPr>
        </p:nvSpPr>
        <p:spPr>
          <a:xfrm>
            <a:off x="838200" y="1825625"/>
            <a:ext cx="6411686" cy="4351338"/>
          </a:xfrm>
        </p:spPr>
        <p:txBody>
          <a:bodyPr/>
          <a:lstStyle/>
          <a:p>
            <a:r>
              <a:rPr lang="en-GB" sz="2200" dirty="0"/>
              <a:t>Directive that </a:t>
            </a:r>
            <a:r>
              <a:rPr lang="en-GB" sz="2200" b="1" dirty="0"/>
              <a:t>requires Member States to establish and operate a network </a:t>
            </a:r>
            <a:r>
              <a:rPr lang="en-GB" sz="2200" dirty="0"/>
              <a:t>of services related t</a:t>
            </a:r>
            <a:r>
              <a:rPr lang="en-GB" sz="2200" b="1" dirty="0"/>
              <a:t>o spatial datasets </a:t>
            </a:r>
            <a:r>
              <a:rPr lang="en-GB" sz="2200" dirty="0"/>
              <a:t>and to ensure their </a:t>
            </a:r>
            <a:r>
              <a:rPr lang="en-GB" sz="2200" b="1" dirty="0"/>
              <a:t>interoperability</a:t>
            </a:r>
            <a:r>
              <a:rPr lang="en-GB" sz="2200" dirty="0"/>
              <a:t>.</a:t>
            </a:r>
          </a:p>
          <a:p>
            <a:r>
              <a:rPr lang="en-GB" dirty="0"/>
              <a:t>Applies to</a:t>
            </a:r>
          </a:p>
          <a:p>
            <a:pPr lvl="1"/>
            <a:r>
              <a:rPr lang="en-GB" b="1" dirty="0"/>
              <a:t>EU public authorities </a:t>
            </a:r>
            <a:r>
              <a:rPr lang="en-GB" dirty="0"/>
              <a:t>that </a:t>
            </a:r>
            <a:r>
              <a:rPr lang="en-GB" b="1" dirty="0"/>
              <a:t>create, hold or use spatial data</a:t>
            </a:r>
            <a:r>
              <a:rPr lang="en-GB" dirty="0"/>
              <a:t> in the performance of their public tasks</a:t>
            </a:r>
            <a:r>
              <a:rPr lang="en-GB" b="1" dirty="0"/>
              <a:t>.</a:t>
            </a:r>
          </a:p>
          <a:p>
            <a:pPr lvl="1"/>
            <a:r>
              <a:rPr lang="en-GB" b="1" dirty="0"/>
              <a:t>Third parties </a:t>
            </a:r>
            <a:r>
              <a:rPr lang="en-GB" dirty="0"/>
              <a:t>accessing the network according to the directive's provisions. </a:t>
            </a:r>
          </a:p>
          <a:p>
            <a:br>
              <a:rPr lang="en-GB" sz="1100" dirty="0"/>
            </a:br>
            <a:r>
              <a:rPr lang="en-GB" sz="2000" dirty="0"/>
              <a:t>Objective: to </a:t>
            </a:r>
            <a:r>
              <a:rPr lang="en-GB" sz="2000" b="1" dirty="0"/>
              <a:t>make spatial data accessible, interoperable, and useful. </a:t>
            </a:r>
          </a:p>
          <a:p>
            <a:endParaRPr lang="en-GB" sz="1100" b="1" dirty="0"/>
          </a:p>
          <a:p>
            <a:endParaRPr lang="en-GB" sz="1100" b="1" dirty="0"/>
          </a:p>
          <a:p>
            <a:endParaRPr lang="en-GB" sz="1100" b="1" dirty="0"/>
          </a:p>
          <a:p>
            <a:endParaRPr lang="en-GB" sz="1100" dirty="0"/>
          </a:p>
        </p:txBody>
      </p:sp>
      <p:pic>
        <p:nvPicPr>
          <p:cNvPr id="3" name="Picture 2" descr="A yellow pineapple with blue stars and green leaves&#10;&#10;Description automatically generated">
            <a:extLst>
              <a:ext uri="{FF2B5EF4-FFF2-40B4-BE49-F238E27FC236}">
                <a16:creationId xmlns:a16="http://schemas.microsoft.com/office/drawing/2014/main" id="{D64E85DA-0F29-870A-DB85-B5AEEB184790}"/>
              </a:ext>
            </a:extLst>
          </p:cNvPr>
          <p:cNvPicPr>
            <a:picLocks noChangeAspect="1"/>
          </p:cNvPicPr>
          <p:nvPr/>
        </p:nvPicPr>
        <p:blipFill>
          <a:blip r:embed="rId3"/>
          <a:stretch>
            <a:fillRect/>
          </a:stretch>
        </p:blipFill>
        <p:spPr>
          <a:xfrm>
            <a:off x="7007896" y="1534400"/>
            <a:ext cx="4552733" cy="4914061"/>
          </a:xfrm>
          <a:prstGeom prst="rect">
            <a:avLst/>
          </a:prstGeom>
        </p:spPr>
      </p:pic>
    </p:spTree>
    <p:extLst>
      <p:ext uri="{BB962C8B-B14F-4D97-AF65-F5344CB8AC3E}">
        <p14:creationId xmlns:p14="http://schemas.microsoft.com/office/powerpoint/2010/main" val="53091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7E2F-FC41-DE6E-80BC-24A457FDC28A}"/>
              </a:ext>
            </a:extLst>
          </p:cNvPr>
          <p:cNvSpPr>
            <a:spLocks noGrp="1"/>
          </p:cNvSpPr>
          <p:nvPr>
            <p:ph type="title"/>
          </p:nvPr>
        </p:nvSpPr>
        <p:spPr/>
        <p:txBody>
          <a:bodyPr/>
          <a:lstStyle/>
          <a:p>
            <a:r>
              <a:rPr lang="en-GB" dirty="0"/>
              <a:t>INSPIRE principles</a:t>
            </a:r>
          </a:p>
        </p:txBody>
      </p:sp>
      <p:sp>
        <p:nvSpPr>
          <p:cNvPr id="3" name="Content Placeholder 2">
            <a:extLst>
              <a:ext uri="{FF2B5EF4-FFF2-40B4-BE49-F238E27FC236}">
                <a16:creationId xmlns:a16="http://schemas.microsoft.com/office/drawing/2014/main" id="{D6C4DC68-5329-3878-027C-309FB5E557EB}"/>
              </a:ext>
            </a:extLst>
          </p:cNvPr>
          <p:cNvSpPr>
            <a:spLocks noGrp="1"/>
          </p:cNvSpPr>
          <p:nvPr>
            <p:ph idx="1"/>
          </p:nvPr>
        </p:nvSpPr>
        <p:spPr/>
        <p:txBody>
          <a:bodyPr/>
          <a:lstStyle/>
          <a:p>
            <a:r>
              <a:rPr lang="en-GB" sz="2000" dirty="0"/>
              <a:t>Data should be collected </a:t>
            </a:r>
            <a:r>
              <a:rPr lang="en-GB" sz="2000" b="1" dirty="0"/>
              <a:t>once </a:t>
            </a:r>
            <a:r>
              <a:rPr lang="en-GB" sz="2000" dirty="0"/>
              <a:t>and </a:t>
            </a:r>
            <a:r>
              <a:rPr lang="en-GB" sz="2000" b="1" dirty="0"/>
              <a:t>kept where it can be maintained </a:t>
            </a:r>
            <a:r>
              <a:rPr lang="en-GB" sz="2000" dirty="0"/>
              <a:t>most effectively.</a:t>
            </a:r>
          </a:p>
          <a:p>
            <a:r>
              <a:rPr lang="en-GB" sz="2000" dirty="0"/>
              <a:t>It should be possible to </a:t>
            </a:r>
            <a:r>
              <a:rPr lang="en-GB" sz="2000" b="1" dirty="0"/>
              <a:t>combine seamless spatial information from different sources </a:t>
            </a:r>
            <a:r>
              <a:rPr lang="en-GB" sz="2000" dirty="0"/>
              <a:t>across Europe and </a:t>
            </a:r>
            <a:r>
              <a:rPr lang="en-GB" sz="2000" b="1" dirty="0"/>
              <a:t>share it with many users and applications</a:t>
            </a:r>
            <a:r>
              <a:rPr lang="en-GB" sz="2000" dirty="0"/>
              <a:t>.</a:t>
            </a:r>
          </a:p>
          <a:p>
            <a:r>
              <a:rPr lang="en-GB" sz="2000" dirty="0"/>
              <a:t>Information should be </a:t>
            </a:r>
            <a:r>
              <a:rPr lang="en-GB" sz="2000" b="1" dirty="0"/>
              <a:t>shareable at different levels  </a:t>
            </a:r>
            <a:r>
              <a:rPr lang="en-GB" sz="2000" dirty="0"/>
              <a:t>(e.g. detailed for research, general for strategic purposes).</a:t>
            </a:r>
          </a:p>
          <a:p>
            <a:r>
              <a:rPr lang="en-GB" sz="2000" dirty="0"/>
              <a:t>Geographic information needed for good governance should be </a:t>
            </a:r>
            <a:r>
              <a:rPr lang="en-GB" sz="2000" b="1" dirty="0"/>
              <a:t>readily and transparently available</a:t>
            </a:r>
            <a:r>
              <a:rPr lang="en-GB" sz="2000" dirty="0"/>
              <a:t>.</a:t>
            </a:r>
          </a:p>
          <a:p>
            <a:r>
              <a:rPr lang="en-GB" sz="2000" dirty="0"/>
              <a:t>It should be </a:t>
            </a:r>
            <a:r>
              <a:rPr lang="en-GB" sz="2000" b="1" dirty="0"/>
              <a:t>easy to find what geographic information is available</a:t>
            </a:r>
            <a:r>
              <a:rPr lang="en-GB" sz="2000" dirty="0"/>
              <a:t>, and </a:t>
            </a:r>
            <a:r>
              <a:rPr lang="en-GB" sz="2000" b="1" dirty="0"/>
              <a:t>how</a:t>
            </a:r>
            <a:r>
              <a:rPr lang="en-GB" sz="2000" dirty="0"/>
              <a:t> and </a:t>
            </a:r>
            <a:r>
              <a:rPr lang="en-GB" sz="2000" b="1" dirty="0"/>
              <a:t>under which conditions </a:t>
            </a:r>
            <a:r>
              <a:rPr lang="en-GB" sz="2000" dirty="0"/>
              <a:t>it can be used.</a:t>
            </a:r>
          </a:p>
          <a:p>
            <a:endParaRPr lang="en-GB" sz="2000" dirty="0"/>
          </a:p>
        </p:txBody>
      </p:sp>
      <p:pic>
        <p:nvPicPr>
          <p:cNvPr id="4" name="Picture 3" descr="A yellow pineapple with blue stars and green leaves&#10;&#10;Description automatically generated">
            <a:extLst>
              <a:ext uri="{FF2B5EF4-FFF2-40B4-BE49-F238E27FC236}">
                <a16:creationId xmlns:a16="http://schemas.microsoft.com/office/drawing/2014/main" id="{811F669C-BDAA-7745-D220-7963A2561A41}"/>
              </a:ext>
            </a:extLst>
          </p:cNvPr>
          <p:cNvPicPr>
            <a:picLocks noChangeAspect="1"/>
          </p:cNvPicPr>
          <p:nvPr/>
        </p:nvPicPr>
        <p:blipFill>
          <a:blip r:embed="rId3"/>
          <a:stretch>
            <a:fillRect/>
          </a:stretch>
        </p:blipFill>
        <p:spPr>
          <a:xfrm>
            <a:off x="9479318" y="-223722"/>
            <a:ext cx="2819363" cy="3043122"/>
          </a:xfrm>
          <a:prstGeom prst="rect">
            <a:avLst/>
          </a:prstGeom>
        </p:spPr>
      </p:pic>
    </p:spTree>
    <p:extLst>
      <p:ext uri="{BB962C8B-B14F-4D97-AF65-F5344CB8AC3E}">
        <p14:creationId xmlns:p14="http://schemas.microsoft.com/office/powerpoint/2010/main" val="3068162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DFE690D-E29B-D6CE-B88C-79813E5A16E0}"/>
              </a:ext>
            </a:extLst>
          </p:cNvPr>
          <p:cNvGrpSpPr/>
          <p:nvPr/>
        </p:nvGrpSpPr>
        <p:grpSpPr>
          <a:xfrm>
            <a:off x="10091853" y="-269259"/>
            <a:ext cx="2054427" cy="2444647"/>
            <a:chOff x="9586452" y="-55407"/>
            <a:chExt cx="2054427" cy="2444647"/>
          </a:xfrm>
        </p:grpSpPr>
        <p:grpSp>
          <p:nvGrpSpPr>
            <p:cNvPr id="17" name="Group 16">
              <a:extLst>
                <a:ext uri="{FF2B5EF4-FFF2-40B4-BE49-F238E27FC236}">
                  <a16:creationId xmlns:a16="http://schemas.microsoft.com/office/drawing/2014/main" id="{EAEF2D8B-C619-C3A5-407D-3648A202BEBD}"/>
                </a:ext>
              </a:extLst>
            </p:cNvPr>
            <p:cNvGrpSpPr/>
            <p:nvPr/>
          </p:nvGrpSpPr>
          <p:grpSpPr>
            <a:xfrm>
              <a:off x="9586452" y="-55407"/>
              <a:ext cx="2054427" cy="2444647"/>
              <a:chOff x="9547123" y="52907"/>
              <a:chExt cx="2054427" cy="2316667"/>
            </a:xfrm>
          </p:grpSpPr>
          <p:pic>
            <p:nvPicPr>
              <p:cNvPr id="19" name="Picture 18" descr="A yellow pineapple with blue stars and green leaves&#10;&#10;Description automatically generated">
                <a:extLst>
                  <a:ext uri="{FF2B5EF4-FFF2-40B4-BE49-F238E27FC236}">
                    <a16:creationId xmlns:a16="http://schemas.microsoft.com/office/drawing/2014/main" id="{175058DB-5CAF-3D1A-D5E2-09D4E97C789F}"/>
                  </a:ext>
                </a:extLst>
              </p:cNvPr>
              <p:cNvPicPr>
                <a:picLocks noChangeAspect="1"/>
              </p:cNvPicPr>
              <p:nvPr/>
            </p:nvPicPr>
            <p:blipFill>
              <a:blip r:embed="rId3"/>
              <a:srcRect l="27444" r="24331" b="29596"/>
              <a:stretch>
                <a:fillRect/>
              </a:stretch>
            </p:blipFill>
            <p:spPr>
              <a:xfrm rot="1684918">
                <a:off x="10168190" y="52907"/>
                <a:ext cx="1373575" cy="2272069"/>
              </a:xfrm>
              <a:prstGeom prst="rect">
                <a:avLst/>
              </a:prstGeom>
            </p:spPr>
          </p:pic>
          <p:sp>
            <p:nvSpPr>
              <p:cNvPr id="20" name="Rectangle 19">
                <a:extLst>
                  <a:ext uri="{FF2B5EF4-FFF2-40B4-BE49-F238E27FC236}">
                    <a16:creationId xmlns:a16="http://schemas.microsoft.com/office/drawing/2014/main" id="{D59FE762-08B6-FC93-1328-0EA717AEE7FB}"/>
                  </a:ext>
                </a:extLst>
              </p:cNvPr>
              <p:cNvSpPr/>
              <p:nvPr/>
            </p:nvSpPr>
            <p:spPr>
              <a:xfrm>
                <a:off x="9547123" y="198590"/>
                <a:ext cx="983225" cy="21709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AE792310-D519-D603-77DC-8FB23ABED29A}"/>
                  </a:ext>
                </a:extLst>
              </p:cNvPr>
              <p:cNvSpPr/>
              <p:nvPr/>
            </p:nvSpPr>
            <p:spPr>
              <a:xfrm rot="19709542">
                <a:off x="11159987" y="640218"/>
                <a:ext cx="441563" cy="953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pic>
          <p:nvPicPr>
            <p:cNvPr id="18" name="Picture 17" descr="A black background with a black square&#10;&#10;AI-generated content may be incorrect.">
              <a:extLst>
                <a:ext uri="{FF2B5EF4-FFF2-40B4-BE49-F238E27FC236}">
                  <a16:creationId xmlns:a16="http://schemas.microsoft.com/office/drawing/2014/main" id="{544465B6-6327-D337-A6BF-7CA1685BED7C}"/>
                </a:ext>
              </a:extLst>
            </p:cNvPr>
            <p:cNvPicPr>
              <a:picLocks noChangeAspect="1"/>
            </p:cNvPicPr>
            <p:nvPr/>
          </p:nvPicPr>
          <p:blipFill>
            <a:blip r:embed="rId4">
              <a:duotone>
                <a:schemeClr val="accent3">
                  <a:shade val="45000"/>
                  <a:satMod val="135000"/>
                </a:schemeClr>
                <a:prstClr val="white"/>
              </a:duotone>
            </a:blip>
            <a:stretch>
              <a:fillRect/>
            </a:stretch>
          </p:blipFill>
          <p:spPr>
            <a:xfrm>
              <a:off x="9766359" y="320532"/>
              <a:ext cx="797241" cy="2050385"/>
            </a:xfrm>
            <a:prstGeom prst="rect">
              <a:avLst/>
            </a:prstGeom>
          </p:spPr>
        </p:pic>
      </p:grpSp>
      <p:sp>
        <p:nvSpPr>
          <p:cNvPr id="5" name="Title 4">
            <a:extLst>
              <a:ext uri="{FF2B5EF4-FFF2-40B4-BE49-F238E27FC236}">
                <a16:creationId xmlns:a16="http://schemas.microsoft.com/office/drawing/2014/main" id="{A8DB9D46-15A9-DB34-7146-248114379668}"/>
              </a:ext>
            </a:extLst>
          </p:cNvPr>
          <p:cNvSpPr>
            <a:spLocks noGrp="1"/>
          </p:cNvSpPr>
          <p:nvPr>
            <p:ph type="title"/>
          </p:nvPr>
        </p:nvSpPr>
        <p:spPr/>
        <p:txBody>
          <a:bodyPr/>
          <a:lstStyle/>
          <a:p>
            <a:r>
              <a:rPr lang="en-GB" dirty="0"/>
              <a:t>INSPIRE in a Nutshell</a:t>
            </a:r>
          </a:p>
        </p:txBody>
      </p:sp>
      <p:sp>
        <p:nvSpPr>
          <p:cNvPr id="3" name="Content Placeholder 2">
            <a:extLst>
              <a:ext uri="{FF2B5EF4-FFF2-40B4-BE49-F238E27FC236}">
                <a16:creationId xmlns:a16="http://schemas.microsoft.com/office/drawing/2014/main" id="{7EDAD5C7-F196-0C1A-EF89-52DC5A3F2200}"/>
              </a:ext>
            </a:extLst>
          </p:cNvPr>
          <p:cNvSpPr>
            <a:spLocks noGrp="1"/>
          </p:cNvSpPr>
          <p:nvPr>
            <p:ph idx="1"/>
          </p:nvPr>
        </p:nvSpPr>
        <p:spPr>
          <a:xfrm>
            <a:off x="838200" y="1584959"/>
            <a:ext cx="10515600" cy="4592003"/>
          </a:xfrm>
        </p:spPr>
        <p:txBody>
          <a:bodyPr/>
          <a:lstStyle/>
          <a:p>
            <a:pPr marL="0" indent="0">
              <a:lnSpc>
                <a:spcPct val="100000"/>
              </a:lnSpc>
              <a:buNone/>
            </a:pPr>
            <a:r>
              <a:rPr lang="en-GB" sz="2000" b="1" dirty="0"/>
              <a:t>Application: </a:t>
            </a:r>
            <a:r>
              <a:rPr lang="en-GB" sz="2000" dirty="0"/>
              <a:t>spatial data in electronic format that falls under the jurisdiction of MS </a:t>
            </a:r>
          </a:p>
          <a:p>
            <a:pPr marL="0" indent="0">
              <a:lnSpc>
                <a:spcPct val="100000"/>
              </a:lnSpc>
              <a:buNone/>
            </a:pPr>
            <a:r>
              <a:rPr lang="en-GB" sz="2000" b="1" dirty="0"/>
              <a:t>Environmental Focus: </a:t>
            </a:r>
            <a:r>
              <a:rPr lang="en-GB" sz="2000" dirty="0"/>
              <a:t>emphasis on spatial data related to environmental policies and activities. </a:t>
            </a:r>
          </a:p>
          <a:p>
            <a:pPr marL="0" indent="0">
              <a:lnSpc>
                <a:spcPct val="100000"/>
              </a:lnSpc>
              <a:buNone/>
            </a:pPr>
            <a:r>
              <a:rPr lang="en-GB" sz="2000" b="1" dirty="0"/>
              <a:t>Network Services: </a:t>
            </a:r>
            <a:r>
              <a:rPr lang="en-GB" sz="2000" dirty="0"/>
              <a:t>MS required to operate a network of services for spatial data, (including discovery, view, download, transformation, and invoke services.)</a:t>
            </a:r>
          </a:p>
          <a:p>
            <a:pPr marL="0" indent="0">
              <a:lnSpc>
                <a:spcPct val="100000"/>
              </a:lnSpc>
              <a:buNone/>
            </a:pPr>
            <a:r>
              <a:rPr lang="en-GB" sz="2000" b="1" dirty="0"/>
              <a:t>Harmonization: </a:t>
            </a:r>
            <a:r>
              <a:rPr lang="en-GB" sz="2000" dirty="0"/>
              <a:t>requirement of </a:t>
            </a:r>
            <a:r>
              <a:rPr lang="en-GB" sz="2000" b="1" dirty="0"/>
              <a:t>documenting data though metadata</a:t>
            </a:r>
            <a:r>
              <a:rPr lang="en-GB" sz="2000" dirty="0"/>
              <a:t>, expose it through network services, and harmonize it according to common data models. </a:t>
            </a:r>
          </a:p>
          <a:p>
            <a:pPr marL="0" indent="0">
              <a:buNone/>
            </a:pPr>
            <a:r>
              <a:rPr lang="en-GB" sz="2000" b="1" dirty="0"/>
              <a:t>Relevance to Research:</a:t>
            </a:r>
          </a:p>
          <a:p>
            <a:pPr>
              <a:lnSpc>
                <a:spcPct val="100000"/>
              </a:lnSpc>
            </a:pPr>
            <a:r>
              <a:rPr lang="en-GB" sz="2000" u="sng" dirty="0"/>
              <a:t>As a data provider</a:t>
            </a:r>
            <a:r>
              <a:rPr lang="en-GB" sz="2000" b="1" dirty="0"/>
              <a:t>: </a:t>
            </a:r>
            <a:r>
              <a:rPr lang="en-GB" sz="2000" dirty="0"/>
              <a:t>RPO often generate/manage valuable spatial data and INSPIRE ensures they’re </a:t>
            </a:r>
            <a:r>
              <a:rPr lang="en-GB" sz="2000" b="1" dirty="0"/>
              <a:t>available in a standardized and usable format</a:t>
            </a:r>
            <a:r>
              <a:rPr lang="en-GB" sz="2000" dirty="0"/>
              <a:t>. </a:t>
            </a:r>
          </a:p>
          <a:p>
            <a:pPr>
              <a:lnSpc>
                <a:spcPct val="100000"/>
              </a:lnSpc>
            </a:pPr>
            <a:r>
              <a:rPr lang="en-GB" sz="2000" u="sng" dirty="0"/>
              <a:t>As a user</a:t>
            </a:r>
            <a:r>
              <a:rPr lang="en-GB" sz="2000" dirty="0"/>
              <a:t>: facilitating </a:t>
            </a:r>
            <a:r>
              <a:rPr lang="en-GB" sz="2000" b="1" dirty="0"/>
              <a:t>environmental research</a:t>
            </a:r>
            <a:r>
              <a:rPr lang="en-GB" sz="2000" dirty="0"/>
              <a:t> by improving accessibility and interoperability</a:t>
            </a:r>
            <a:endParaRPr lang="en-GB" sz="1050" dirty="0"/>
          </a:p>
          <a:p>
            <a:pPr marL="0" indent="0">
              <a:lnSpc>
                <a:spcPct val="100000"/>
              </a:lnSpc>
              <a:spcBef>
                <a:spcPts val="0"/>
              </a:spcBef>
              <a:buNone/>
            </a:pPr>
            <a:r>
              <a:rPr lang="en-GB" sz="1400" dirty="0"/>
              <a:t>Sources:</a:t>
            </a:r>
            <a:br>
              <a:rPr lang="en-GB" sz="1200" dirty="0"/>
            </a:br>
            <a:r>
              <a:rPr lang="en-GB" sz="1200" dirty="0"/>
              <a:t>https://</a:t>
            </a:r>
            <a:r>
              <a:rPr lang="en-GB" sz="1200" dirty="0" err="1"/>
              <a:t>wetransform.to</a:t>
            </a:r>
            <a:r>
              <a:rPr lang="en-GB" sz="1200" dirty="0"/>
              <a:t>/learn-about-inspire/#:~:text=The%20INSPIRE%20directive%20is%20a,access%2C%20find%2C%20and%20process. </a:t>
            </a:r>
          </a:p>
          <a:p>
            <a:pPr marL="0" indent="0">
              <a:lnSpc>
                <a:spcPct val="100000"/>
              </a:lnSpc>
              <a:spcBef>
                <a:spcPts val="0"/>
              </a:spcBef>
              <a:buNone/>
            </a:pPr>
            <a:r>
              <a:rPr lang="en-GB" sz="1200" dirty="0"/>
              <a:t>https://</a:t>
            </a:r>
            <a:r>
              <a:rPr lang="en-GB" sz="1200" dirty="0" err="1"/>
              <a:t>ec.europa.eu</a:t>
            </a:r>
            <a:r>
              <a:rPr lang="en-GB" sz="1200" dirty="0"/>
              <a:t>/info/law/better-regulation/have-your-say/initiatives/12111-Open-data-availability-of-public-datasets_en</a:t>
            </a:r>
          </a:p>
          <a:p>
            <a:pPr marL="0" indent="0">
              <a:buNone/>
            </a:pPr>
            <a:br>
              <a:rPr lang="en-GB" sz="2000" dirty="0"/>
            </a:br>
            <a:br>
              <a:rPr lang="en-GB" sz="2000" dirty="0"/>
            </a:br>
            <a:endParaRPr lang="en-GB" sz="2000" dirty="0"/>
          </a:p>
        </p:txBody>
      </p:sp>
      <p:sp>
        <p:nvSpPr>
          <p:cNvPr id="14" name="TextBox 13">
            <a:extLst>
              <a:ext uri="{FF2B5EF4-FFF2-40B4-BE49-F238E27FC236}">
                <a16:creationId xmlns:a16="http://schemas.microsoft.com/office/drawing/2014/main" id="{CF9E0131-C45B-F29A-A721-93A5BDA42647}"/>
              </a:ext>
            </a:extLst>
          </p:cNvPr>
          <p:cNvSpPr txBox="1"/>
          <p:nvPr/>
        </p:nvSpPr>
        <p:spPr>
          <a:xfrm>
            <a:off x="8992892" y="6111240"/>
            <a:ext cx="6098582" cy="261610"/>
          </a:xfrm>
          <a:prstGeom prst="rect">
            <a:avLst/>
          </a:prstGeom>
          <a:noFill/>
        </p:spPr>
        <p:txBody>
          <a:bodyPr wrap="square">
            <a:spAutoFit/>
          </a:bodyPr>
          <a:lstStyle/>
          <a:p>
            <a:r>
              <a:rPr lang="en-GB" sz="1100" b="0" i="0" u="none" strike="noStrike" dirty="0">
                <a:solidFill>
                  <a:srgbClr val="303030"/>
                </a:solidFill>
                <a:effectLst/>
                <a:latin typeface="Calibri" panose="020F0502020204030204" pitchFamily="34" charset="0"/>
                <a:cs typeface="Calibri" panose="020F0502020204030204" pitchFamily="34" charset="0"/>
                <a:hlinkClick r:id="rId5"/>
              </a:rPr>
              <a:t>Picture: adaptation from amonrat rungreangfangsai</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9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A12F-EE1E-3FE3-F830-ACEA6179AA8A}"/>
              </a:ext>
            </a:extLst>
          </p:cNvPr>
          <p:cNvSpPr>
            <a:spLocks noGrp="1"/>
          </p:cNvSpPr>
          <p:nvPr>
            <p:ph type="title"/>
          </p:nvPr>
        </p:nvSpPr>
        <p:spPr>
          <a:xfrm>
            <a:off x="838200" y="365125"/>
            <a:ext cx="10001865"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latin typeface="+mn-lt"/>
                <a:ea typeface="+mj-ea"/>
                <a:cs typeface="Arial"/>
              </a:rPr>
              <a:t>INSPIRE standards</a:t>
            </a:r>
          </a:p>
        </p:txBody>
      </p:sp>
      <p:sp>
        <p:nvSpPr>
          <p:cNvPr id="3" name="Content Placeholder 2">
            <a:extLst>
              <a:ext uri="{FF2B5EF4-FFF2-40B4-BE49-F238E27FC236}">
                <a16:creationId xmlns:a16="http://schemas.microsoft.com/office/drawing/2014/main" id="{303C9A30-4443-76C5-CC4C-B1EC1A6AFB33}"/>
              </a:ext>
            </a:extLst>
          </p:cNvPr>
          <p:cNvSpPr>
            <a:spLocks noGrp="1"/>
          </p:cNvSpPr>
          <p:nvPr>
            <p:ph idx="1"/>
          </p:nvPr>
        </p:nvSpPr>
        <p:spPr>
          <a:xfrm>
            <a:off x="859971" y="1259567"/>
            <a:ext cx="10058400" cy="4351338"/>
          </a:xfrm>
        </p:spPr>
        <p:txBody>
          <a:bodyPr>
            <a:noAutofit/>
          </a:bodyPr>
          <a:lstStyle/>
          <a:p>
            <a:pPr marL="0" indent="0">
              <a:lnSpc>
                <a:spcPct val="100000"/>
              </a:lnSpc>
              <a:buNone/>
            </a:pPr>
            <a:r>
              <a:rPr lang="en-GB" b="1" noProof="0" dirty="0">
                <a:solidFill>
                  <a:schemeClr val="accent4">
                    <a:lumMod val="75000"/>
                  </a:schemeClr>
                </a:solidFill>
              </a:rPr>
              <a:t>INSPIRE dictates standards and specifications for different levels</a:t>
            </a:r>
            <a:br>
              <a:rPr lang="en-GB" b="1" noProof="0" dirty="0">
                <a:solidFill>
                  <a:schemeClr val="accent4">
                    <a:lumMod val="75000"/>
                  </a:schemeClr>
                </a:solidFill>
              </a:rPr>
            </a:br>
            <a:r>
              <a:rPr lang="en-GB" b="1" noProof="0" dirty="0">
                <a:solidFill>
                  <a:schemeClr val="accent4">
                    <a:lumMod val="75000"/>
                  </a:schemeClr>
                </a:solidFill>
              </a:rPr>
              <a:t> of the infrastructure:</a:t>
            </a:r>
          </a:p>
          <a:p>
            <a:pPr>
              <a:lnSpc>
                <a:spcPct val="100000"/>
              </a:lnSpc>
            </a:pPr>
            <a:r>
              <a:rPr lang="en-GB" sz="2000" b="1" noProof="0" dirty="0">
                <a:solidFill>
                  <a:schemeClr val="accent4">
                    <a:lumMod val="75000"/>
                  </a:schemeClr>
                </a:solidFill>
              </a:rPr>
              <a:t>Metadata: </a:t>
            </a:r>
            <a:r>
              <a:rPr lang="en-GB" sz="2000" noProof="0" dirty="0">
                <a:effectLst/>
              </a:rPr>
              <a:t>metadata are created for the spatial data sets and services </a:t>
            </a:r>
            <a:br>
              <a:rPr lang="en-GB" sz="2000" noProof="0" dirty="0">
                <a:effectLst/>
              </a:rPr>
            </a:br>
            <a:r>
              <a:rPr lang="en-GB" sz="2000" noProof="0" dirty="0">
                <a:effectLst/>
              </a:rPr>
              <a:t>(corresponding to themes listed in the directive)</a:t>
            </a:r>
            <a:endParaRPr lang="en-GB" sz="2000" noProof="0" dirty="0"/>
          </a:p>
          <a:p>
            <a:pPr>
              <a:lnSpc>
                <a:spcPct val="100000"/>
              </a:lnSpc>
            </a:pPr>
            <a:r>
              <a:rPr lang="en-GB" sz="2000" b="1" noProof="0" dirty="0">
                <a:solidFill>
                  <a:schemeClr val="accent4">
                    <a:lumMod val="75000"/>
                  </a:schemeClr>
                </a:solidFill>
              </a:rPr>
              <a:t>Data specification: </a:t>
            </a:r>
            <a:r>
              <a:rPr lang="en-GB" sz="2000" noProof="0" dirty="0">
                <a:effectLst/>
              </a:rPr>
              <a:t>common data models, code lists, map layers and additional metadata on the interoperability to be used when exchanging spatial datasets</a:t>
            </a:r>
            <a:endParaRPr lang="en-GB" sz="2000" noProof="0" dirty="0"/>
          </a:p>
          <a:p>
            <a:pPr>
              <a:lnSpc>
                <a:spcPct val="100000"/>
              </a:lnSpc>
            </a:pPr>
            <a:r>
              <a:rPr lang="en-GB" sz="2000" b="1" noProof="0" dirty="0">
                <a:solidFill>
                  <a:schemeClr val="accent4">
                    <a:lumMod val="75000"/>
                  </a:schemeClr>
                </a:solidFill>
              </a:rPr>
              <a:t>Network services: </a:t>
            </a:r>
            <a:r>
              <a:rPr lang="en-GB" sz="2000" noProof="0" dirty="0"/>
              <a:t>common interfaces for web services.</a:t>
            </a:r>
          </a:p>
          <a:p>
            <a:pPr>
              <a:lnSpc>
                <a:spcPct val="100000"/>
              </a:lnSpc>
            </a:pPr>
            <a:r>
              <a:rPr lang="en-GB" sz="2000" b="1" noProof="0" dirty="0">
                <a:solidFill>
                  <a:schemeClr val="accent4">
                    <a:lumMod val="75000"/>
                  </a:schemeClr>
                </a:solidFill>
              </a:rPr>
              <a:t>Data and service sharing: </a:t>
            </a:r>
            <a:r>
              <a:rPr lang="en-GB" sz="2000" noProof="0" dirty="0"/>
              <a:t>rights and obligations regarding the sharing of spatial data sets and services </a:t>
            </a:r>
            <a:r>
              <a:rPr lang="en-GB" sz="2000" u="sng" noProof="0" dirty="0"/>
              <a:t>between all levels of government</a:t>
            </a:r>
            <a:r>
              <a:rPr lang="en-GB" sz="2000" noProof="0" dirty="0"/>
              <a:t>.</a:t>
            </a:r>
          </a:p>
          <a:p>
            <a:pPr>
              <a:lnSpc>
                <a:spcPct val="100000"/>
              </a:lnSpc>
            </a:pPr>
            <a:r>
              <a:rPr lang="en-GB" sz="2000" b="1" noProof="0" dirty="0">
                <a:solidFill>
                  <a:schemeClr val="accent4">
                    <a:lumMod val="75000"/>
                  </a:schemeClr>
                </a:solidFill>
              </a:rPr>
              <a:t>Spatial data services: </a:t>
            </a:r>
            <a:r>
              <a:rPr lang="en-GB" sz="2000" noProof="0" dirty="0"/>
              <a:t>specify rules for the  interoperability of spatial data services.</a:t>
            </a:r>
          </a:p>
          <a:p>
            <a:pPr>
              <a:lnSpc>
                <a:spcPct val="100000"/>
              </a:lnSpc>
            </a:pPr>
            <a:r>
              <a:rPr lang="en-GB" sz="2000" b="1" noProof="0" dirty="0">
                <a:solidFill>
                  <a:schemeClr val="accent4">
                    <a:lumMod val="75000"/>
                  </a:schemeClr>
                </a:solidFill>
              </a:rPr>
              <a:t>Monitoring and reporting: </a:t>
            </a:r>
            <a:r>
              <a:rPr lang="en-GB" sz="2000" noProof="0" dirty="0"/>
              <a:t>ensure that </a:t>
            </a:r>
            <a:r>
              <a:rPr lang="en-GB" sz="2000" dirty="0"/>
              <a:t>MS </a:t>
            </a:r>
            <a:r>
              <a:rPr lang="en-GB" sz="2000" noProof="0" dirty="0"/>
              <a:t>monitor the implementation and use of their infrastructures for spatial information and report to the EC</a:t>
            </a:r>
            <a:endParaRPr lang="en-GB" sz="2200" dirty="0"/>
          </a:p>
          <a:p>
            <a:pPr>
              <a:lnSpc>
                <a:spcPct val="100000"/>
              </a:lnSpc>
            </a:pPr>
            <a:r>
              <a:rPr lang="en-GB" sz="1200" noProof="0" dirty="0">
                <a:effectLst/>
              </a:rPr>
              <a:t>Source(s):  </a:t>
            </a:r>
            <a:r>
              <a:rPr lang="en-GB" sz="1200" noProof="0" dirty="0">
                <a:effectLst/>
                <a:hlinkClick r:id="rId3"/>
              </a:rPr>
              <a:t>https://knowledge-base.inspire.ec.europa.eu/index_en</a:t>
            </a:r>
            <a:r>
              <a:rPr lang="en-GB" sz="1200" noProof="0" dirty="0"/>
              <a:t> </a:t>
            </a:r>
            <a:endParaRPr lang="en-GB" sz="1200" noProof="0" dirty="0">
              <a:effectLst/>
            </a:endParaRPr>
          </a:p>
        </p:txBody>
      </p:sp>
      <p:pic>
        <p:nvPicPr>
          <p:cNvPr id="5" name="Picture 4" descr="A yellow pineapple with blue stars and green leaves&#10;&#10;Description automatically generated">
            <a:extLst>
              <a:ext uri="{FF2B5EF4-FFF2-40B4-BE49-F238E27FC236}">
                <a16:creationId xmlns:a16="http://schemas.microsoft.com/office/drawing/2014/main" id="{8A62710F-45F0-8141-AEFA-3E0380F53A97}"/>
              </a:ext>
            </a:extLst>
          </p:cNvPr>
          <p:cNvPicPr>
            <a:picLocks noChangeAspect="1"/>
          </p:cNvPicPr>
          <p:nvPr/>
        </p:nvPicPr>
        <p:blipFill>
          <a:blip r:embed="rId4"/>
          <a:stretch>
            <a:fillRect/>
          </a:stretch>
        </p:blipFill>
        <p:spPr>
          <a:xfrm>
            <a:off x="9443919" y="-163286"/>
            <a:ext cx="2968299" cy="3203878"/>
          </a:xfrm>
          <a:prstGeom prst="rect">
            <a:avLst/>
          </a:prstGeom>
        </p:spPr>
      </p:pic>
    </p:spTree>
    <p:extLst>
      <p:ext uri="{BB962C8B-B14F-4D97-AF65-F5344CB8AC3E}">
        <p14:creationId xmlns:p14="http://schemas.microsoft.com/office/powerpoint/2010/main" val="50138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98CFB-08B1-BA6A-2CAD-EAA017F87E0E}"/>
              </a:ext>
            </a:extLst>
          </p:cNvPr>
          <p:cNvSpPr>
            <a:spLocks noGrp="1"/>
          </p:cNvSpPr>
          <p:nvPr>
            <p:ph type="ctrTitle"/>
          </p:nvPr>
        </p:nvSpPr>
        <p:spPr/>
        <p:txBody>
          <a:bodyPr/>
          <a:lstStyle/>
          <a:p>
            <a:r>
              <a:rPr lang="en-GB" dirty="0"/>
              <a:t>Part 2: protecting the data producers’ rights</a:t>
            </a:r>
          </a:p>
        </p:txBody>
      </p:sp>
    </p:spTree>
    <p:extLst>
      <p:ext uri="{BB962C8B-B14F-4D97-AF65-F5344CB8AC3E}">
        <p14:creationId xmlns:p14="http://schemas.microsoft.com/office/powerpoint/2010/main" val="367523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7F8F0-1F6A-FDB5-BB9F-69200AE0D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9B706-F814-D145-B29B-413BC89A9911}"/>
              </a:ext>
            </a:extLst>
          </p:cNvPr>
          <p:cNvSpPr>
            <a:spLocks noGrp="1"/>
          </p:cNvSpPr>
          <p:nvPr>
            <p:ph type="title"/>
          </p:nvPr>
        </p:nvSpPr>
        <p:spPr>
          <a:xfrm>
            <a:off x="1554480" y="2894965"/>
            <a:ext cx="9403080" cy="1325563"/>
          </a:xfrm>
        </p:spPr>
        <p:txBody>
          <a:bodyPr>
            <a:noAutofit/>
          </a:bodyPr>
          <a:lstStyle/>
          <a:p>
            <a:r>
              <a:rPr lang="en-GB" sz="3600" b="0" dirty="0"/>
              <a:t>Making data reusable does </a:t>
            </a:r>
            <a:r>
              <a:rPr lang="en-GB" sz="3600" dirty="0"/>
              <a:t>NOT </a:t>
            </a:r>
            <a:r>
              <a:rPr lang="en-GB" sz="3600" b="0" dirty="0"/>
              <a:t>imply not protecting </a:t>
            </a:r>
            <a:r>
              <a:rPr lang="en-GB" sz="3600" dirty="0">
                <a:solidFill>
                  <a:schemeClr val="accent4"/>
                </a:solidFill>
              </a:rPr>
              <a:t>IPR</a:t>
            </a:r>
            <a:br>
              <a:rPr lang="en-GB" sz="3600" dirty="0"/>
            </a:br>
            <a:br>
              <a:rPr lang="en-GB" sz="3600" dirty="0"/>
            </a:br>
            <a:br>
              <a:rPr lang="en-GB" sz="3600" dirty="0"/>
            </a:br>
            <a:br>
              <a:rPr lang="en-GB" sz="3600" dirty="0"/>
            </a:br>
            <a:br>
              <a:rPr lang="en-GB" sz="3600" dirty="0"/>
            </a:br>
            <a:br>
              <a:rPr lang="en-GB" sz="3600" dirty="0"/>
            </a:br>
            <a:br>
              <a:rPr lang="en-GB" sz="3600" dirty="0"/>
            </a:br>
            <a:endParaRPr lang="en-GB" sz="3600" b="0" dirty="0"/>
          </a:p>
        </p:txBody>
      </p:sp>
    </p:spTree>
    <p:extLst>
      <p:ext uri="{BB962C8B-B14F-4D97-AF65-F5344CB8AC3E}">
        <p14:creationId xmlns:p14="http://schemas.microsoft.com/office/powerpoint/2010/main" val="231369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499C-89B1-5890-8A4F-33A9561B08CE}"/>
              </a:ext>
            </a:extLst>
          </p:cNvPr>
          <p:cNvSpPr>
            <a:spLocks noGrp="1"/>
          </p:cNvSpPr>
          <p:nvPr>
            <p:ph type="title"/>
          </p:nvPr>
        </p:nvSpPr>
        <p:spPr>
          <a:xfrm>
            <a:off x="1554480" y="2894965"/>
            <a:ext cx="9403080" cy="1325563"/>
          </a:xfrm>
        </p:spPr>
        <p:txBody>
          <a:bodyPr>
            <a:noAutofit/>
          </a:bodyPr>
          <a:lstStyle/>
          <a:p>
            <a:r>
              <a:rPr lang="en-GB" sz="3600" b="0" dirty="0"/>
              <a:t>Making data reusable does </a:t>
            </a:r>
            <a:r>
              <a:rPr lang="en-GB" sz="3600" dirty="0"/>
              <a:t>NOT </a:t>
            </a:r>
            <a:r>
              <a:rPr lang="en-GB" sz="3600" b="0" dirty="0"/>
              <a:t>imply not protecting </a:t>
            </a:r>
            <a:r>
              <a:rPr lang="en-GB" sz="3600" dirty="0">
                <a:solidFill>
                  <a:schemeClr val="accent4"/>
                </a:solidFill>
              </a:rPr>
              <a:t>IPR</a:t>
            </a:r>
            <a:br>
              <a:rPr lang="en-GB" sz="3600" dirty="0"/>
            </a:br>
            <a:br>
              <a:rPr lang="en-GB" sz="3600" dirty="0"/>
            </a:br>
            <a:r>
              <a:rPr lang="en-GB" sz="3600" b="0" dirty="0"/>
              <a:t>Making data/products Open does </a:t>
            </a:r>
            <a:r>
              <a:rPr lang="en-GB" sz="3600" dirty="0"/>
              <a:t>NOT </a:t>
            </a:r>
            <a:r>
              <a:rPr lang="en-GB" sz="3600" b="0" dirty="0"/>
              <a:t>mean not </a:t>
            </a:r>
            <a:r>
              <a:rPr lang="en-GB" sz="3600" dirty="0">
                <a:solidFill>
                  <a:schemeClr val="accent4"/>
                </a:solidFill>
              </a:rPr>
              <a:t>attributing </a:t>
            </a:r>
            <a:r>
              <a:rPr lang="en-GB" sz="3600" b="0" dirty="0"/>
              <a:t>a work and </a:t>
            </a:r>
            <a:r>
              <a:rPr lang="en-GB" sz="3600" dirty="0">
                <a:solidFill>
                  <a:schemeClr val="accent4"/>
                </a:solidFill>
              </a:rPr>
              <a:t>recognising the data producers’ rights</a:t>
            </a:r>
            <a:br>
              <a:rPr lang="en-GB" sz="3600" dirty="0"/>
            </a:br>
            <a:br>
              <a:rPr lang="en-GB" sz="3600" dirty="0"/>
            </a:br>
            <a:br>
              <a:rPr lang="en-GB" sz="3600" dirty="0"/>
            </a:br>
            <a:endParaRPr lang="en-GB" sz="3600" b="0" dirty="0"/>
          </a:p>
        </p:txBody>
      </p:sp>
    </p:spTree>
    <p:extLst>
      <p:ext uri="{BB962C8B-B14F-4D97-AF65-F5344CB8AC3E}">
        <p14:creationId xmlns:p14="http://schemas.microsoft.com/office/powerpoint/2010/main" val="23878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B393A-986B-9871-637C-4402397E9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09912-079E-2F10-2628-F10A1445A74D}"/>
              </a:ext>
            </a:extLst>
          </p:cNvPr>
          <p:cNvSpPr>
            <a:spLocks noGrp="1"/>
          </p:cNvSpPr>
          <p:nvPr>
            <p:ph type="title"/>
          </p:nvPr>
        </p:nvSpPr>
        <p:spPr>
          <a:xfrm>
            <a:off x="1554480" y="2894965"/>
            <a:ext cx="9403080" cy="1325563"/>
          </a:xfrm>
        </p:spPr>
        <p:txBody>
          <a:bodyPr>
            <a:noAutofit/>
          </a:bodyPr>
          <a:lstStyle/>
          <a:p>
            <a:r>
              <a:rPr lang="en-GB" sz="3600" b="0" dirty="0"/>
              <a:t>Making data reusable does </a:t>
            </a:r>
            <a:r>
              <a:rPr lang="en-GB" sz="3600" dirty="0"/>
              <a:t>NOT </a:t>
            </a:r>
            <a:r>
              <a:rPr lang="en-GB" sz="3600" b="0" dirty="0"/>
              <a:t>imply not protecting </a:t>
            </a:r>
            <a:r>
              <a:rPr lang="en-GB" sz="3600" dirty="0">
                <a:solidFill>
                  <a:schemeClr val="accent4"/>
                </a:solidFill>
              </a:rPr>
              <a:t>IPR</a:t>
            </a:r>
            <a:br>
              <a:rPr lang="en-GB" sz="3600" dirty="0"/>
            </a:br>
            <a:br>
              <a:rPr lang="en-GB" sz="3600" dirty="0"/>
            </a:br>
            <a:r>
              <a:rPr lang="en-GB" sz="3600" b="0" dirty="0"/>
              <a:t>Making data/products Open does </a:t>
            </a:r>
            <a:r>
              <a:rPr lang="en-GB" sz="3600" dirty="0"/>
              <a:t>NOT </a:t>
            </a:r>
            <a:r>
              <a:rPr lang="en-GB" sz="3600" b="0" dirty="0"/>
              <a:t>mean not </a:t>
            </a:r>
            <a:r>
              <a:rPr lang="en-GB" sz="3600" dirty="0">
                <a:solidFill>
                  <a:schemeClr val="accent4"/>
                </a:solidFill>
              </a:rPr>
              <a:t>attributing </a:t>
            </a:r>
            <a:r>
              <a:rPr lang="en-GB" sz="3600" b="0" dirty="0"/>
              <a:t>a work and </a:t>
            </a:r>
            <a:r>
              <a:rPr lang="en-GB" sz="3600" dirty="0">
                <a:solidFill>
                  <a:schemeClr val="accent4"/>
                </a:solidFill>
              </a:rPr>
              <a:t>recognising the data producers’ rights</a:t>
            </a:r>
            <a:br>
              <a:rPr lang="en-GB" sz="3600" dirty="0"/>
            </a:br>
            <a:br>
              <a:rPr lang="en-GB" sz="3600" dirty="0"/>
            </a:br>
            <a:r>
              <a:rPr lang="en-GB" sz="3600" b="0" dirty="0"/>
              <a:t>Using open licenses does </a:t>
            </a:r>
            <a:r>
              <a:rPr lang="en-GB" sz="3600" dirty="0"/>
              <a:t>NOT </a:t>
            </a:r>
            <a:r>
              <a:rPr lang="en-GB" sz="3600" b="0" dirty="0"/>
              <a:t>mean that no </a:t>
            </a:r>
            <a:r>
              <a:rPr lang="en-GB" sz="3600" dirty="0">
                <a:solidFill>
                  <a:schemeClr val="accent4"/>
                </a:solidFill>
              </a:rPr>
              <a:t>restrictions</a:t>
            </a:r>
            <a:r>
              <a:rPr lang="en-GB" sz="3600" b="0" dirty="0"/>
              <a:t> apply to the usage of data/products</a:t>
            </a:r>
          </a:p>
        </p:txBody>
      </p:sp>
    </p:spTree>
    <p:extLst>
      <p:ext uri="{BB962C8B-B14F-4D97-AF65-F5344CB8AC3E}">
        <p14:creationId xmlns:p14="http://schemas.microsoft.com/office/powerpoint/2010/main" val="421648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6D6D-8340-D2BF-3712-454176355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57EC3-09DC-815C-566D-C574188CBD13}"/>
              </a:ext>
            </a:extLst>
          </p:cNvPr>
          <p:cNvSpPr>
            <a:spLocks noGrp="1"/>
          </p:cNvSpPr>
          <p:nvPr>
            <p:ph type="title"/>
          </p:nvPr>
        </p:nvSpPr>
        <p:spPr/>
        <p:txBody>
          <a:bodyPr/>
          <a:lstStyle/>
          <a:p>
            <a:r>
              <a:rPr lang="en-GB" dirty="0"/>
              <a:t>What is copyright?</a:t>
            </a:r>
          </a:p>
        </p:txBody>
      </p:sp>
      <p:sp>
        <p:nvSpPr>
          <p:cNvPr id="7" name="Content Placeholder 2">
            <a:extLst>
              <a:ext uri="{FF2B5EF4-FFF2-40B4-BE49-F238E27FC236}">
                <a16:creationId xmlns:a16="http://schemas.microsoft.com/office/drawing/2014/main" id="{9AD1C5BA-6F88-D72C-0400-D89A7C523DD1}"/>
              </a:ext>
            </a:extLst>
          </p:cNvPr>
          <p:cNvSpPr txBox="1">
            <a:spLocks/>
          </p:cNvSpPr>
          <p:nvPr/>
        </p:nvSpPr>
        <p:spPr>
          <a:xfrm>
            <a:off x="971550" y="1768475"/>
            <a:ext cx="11068050" cy="435133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One form of IPR (compare with trademark and patents)</a:t>
            </a:r>
          </a:p>
          <a:p>
            <a:r>
              <a:rPr lang="en-GB" b="1" dirty="0"/>
              <a:t>Grants a set of </a:t>
            </a:r>
            <a:r>
              <a:rPr lang="en-GB" b="1" u="sng" dirty="0"/>
              <a:t>exclusive rights</a:t>
            </a:r>
            <a:r>
              <a:rPr lang="en-GB" u="sng" dirty="0"/>
              <a:t> </a:t>
            </a:r>
            <a:r>
              <a:rPr lang="en-GB" dirty="0"/>
              <a:t>to copyright holder:</a:t>
            </a:r>
            <a:br>
              <a:rPr lang="en-GB" dirty="0"/>
            </a:br>
            <a:r>
              <a:rPr lang="en-GB" dirty="0"/>
              <a:t> one cannot copy, distribute, publicly perform, adapt, etc </a:t>
            </a:r>
            <a:br>
              <a:rPr lang="en-GB" dirty="0"/>
            </a:br>
            <a:r>
              <a:rPr lang="en-GB" dirty="0"/>
              <a:t>without permission of the copyright holder.</a:t>
            </a:r>
          </a:p>
        </p:txBody>
      </p:sp>
    </p:spTree>
    <p:extLst>
      <p:ext uri="{BB962C8B-B14F-4D97-AF65-F5344CB8AC3E}">
        <p14:creationId xmlns:p14="http://schemas.microsoft.com/office/powerpoint/2010/main" val="328141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40E9-E8F3-08E5-8D6C-CC4A1F92CCDD}"/>
              </a:ext>
            </a:extLst>
          </p:cNvPr>
          <p:cNvSpPr>
            <a:spLocks noGrp="1"/>
          </p:cNvSpPr>
          <p:nvPr>
            <p:ph type="ctrTitle"/>
          </p:nvPr>
        </p:nvSpPr>
        <p:spPr/>
        <p:txBody>
          <a:bodyPr/>
          <a:lstStyle/>
          <a:p>
            <a:r>
              <a:rPr lang="en-GB" dirty="0"/>
              <a:t>Part 1: the EU regulatory framework</a:t>
            </a:r>
          </a:p>
        </p:txBody>
      </p:sp>
    </p:spTree>
    <p:extLst>
      <p:ext uri="{BB962C8B-B14F-4D97-AF65-F5344CB8AC3E}">
        <p14:creationId xmlns:p14="http://schemas.microsoft.com/office/powerpoint/2010/main" val="228781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E77AC-3173-45A2-4A31-2CA6F23CF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4ACE2-B384-0D64-215E-4042BBDF0698}"/>
              </a:ext>
            </a:extLst>
          </p:cNvPr>
          <p:cNvSpPr>
            <a:spLocks noGrp="1"/>
          </p:cNvSpPr>
          <p:nvPr>
            <p:ph type="title"/>
          </p:nvPr>
        </p:nvSpPr>
        <p:spPr/>
        <p:txBody>
          <a:bodyPr/>
          <a:lstStyle/>
          <a:p>
            <a:r>
              <a:rPr lang="en-GB" dirty="0"/>
              <a:t>What is copyright?</a:t>
            </a:r>
          </a:p>
        </p:txBody>
      </p:sp>
      <p:sp>
        <p:nvSpPr>
          <p:cNvPr id="7" name="Content Placeholder 2">
            <a:extLst>
              <a:ext uri="{FF2B5EF4-FFF2-40B4-BE49-F238E27FC236}">
                <a16:creationId xmlns:a16="http://schemas.microsoft.com/office/drawing/2014/main" id="{85B3A95D-3EBC-BCB6-C0D5-4CDF76542FC3}"/>
              </a:ext>
            </a:extLst>
          </p:cNvPr>
          <p:cNvSpPr txBox="1">
            <a:spLocks/>
          </p:cNvSpPr>
          <p:nvPr/>
        </p:nvSpPr>
        <p:spPr>
          <a:xfrm>
            <a:off x="971550" y="1768475"/>
            <a:ext cx="11068050" cy="435133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One form of IPR (compare with trademark and patents)</a:t>
            </a:r>
          </a:p>
          <a:p>
            <a:r>
              <a:rPr lang="en-GB" b="1" dirty="0"/>
              <a:t>Grants a set of </a:t>
            </a:r>
            <a:r>
              <a:rPr lang="en-GB" b="1" u="sng" dirty="0"/>
              <a:t>exclusive rights</a:t>
            </a:r>
            <a:r>
              <a:rPr lang="en-GB" u="sng" dirty="0"/>
              <a:t> </a:t>
            </a:r>
            <a:r>
              <a:rPr lang="en-GB" dirty="0"/>
              <a:t>to copyright holder:</a:t>
            </a:r>
            <a:br>
              <a:rPr lang="en-GB" dirty="0"/>
            </a:br>
            <a:r>
              <a:rPr lang="en-GB" dirty="0"/>
              <a:t> one cannot copy, distribute, publicly perform, adapt, etc </a:t>
            </a:r>
            <a:br>
              <a:rPr lang="en-GB" dirty="0"/>
            </a:br>
            <a:r>
              <a:rPr lang="en-GB" dirty="0"/>
              <a:t>without permission of the copyright holder.</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E70973FB-E218-D480-2CE5-55AEB9D31517}"/>
                  </a:ext>
                </a:extLst>
              </p14:cNvPr>
              <p14:cNvContentPartPr/>
              <p14:nvPr/>
            </p14:nvContentPartPr>
            <p14:xfrm>
              <a:off x="5360640" y="2325240"/>
              <a:ext cx="2430000" cy="709200"/>
            </p14:xfrm>
          </p:contentPart>
        </mc:Choice>
        <mc:Fallback>
          <p:pic>
            <p:nvPicPr>
              <p:cNvPr id="3" name="Ink 2">
                <a:extLst>
                  <a:ext uri="{FF2B5EF4-FFF2-40B4-BE49-F238E27FC236}">
                    <a16:creationId xmlns:a16="http://schemas.microsoft.com/office/drawing/2014/main" id="{E70973FB-E218-D480-2CE5-55AEB9D31517}"/>
                  </a:ext>
                </a:extLst>
              </p:cNvPr>
              <p:cNvPicPr/>
              <p:nvPr/>
            </p:nvPicPr>
            <p:blipFill>
              <a:blip r:embed="rId4"/>
              <a:stretch>
                <a:fillRect/>
              </a:stretch>
            </p:blipFill>
            <p:spPr>
              <a:xfrm>
                <a:off x="5324640" y="2289240"/>
                <a:ext cx="2501640" cy="780840"/>
              </a:xfrm>
              <a:prstGeom prst="rect">
                <a:avLst/>
              </a:prstGeom>
            </p:spPr>
          </p:pic>
        </mc:Fallback>
      </mc:AlternateContent>
    </p:spTree>
    <p:extLst>
      <p:ext uri="{BB962C8B-B14F-4D97-AF65-F5344CB8AC3E}">
        <p14:creationId xmlns:p14="http://schemas.microsoft.com/office/powerpoint/2010/main" val="291178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6FE97-2900-CB44-2D94-26B500A3E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45D22-F409-074C-A148-5242C55A809B}"/>
              </a:ext>
            </a:extLst>
          </p:cNvPr>
          <p:cNvSpPr>
            <a:spLocks noGrp="1"/>
          </p:cNvSpPr>
          <p:nvPr>
            <p:ph type="title"/>
          </p:nvPr>
        </p:nvSpPr>
        <p:spPr/>
        <p:txBody>
          <a:bodyPr/>
          <a:lstStyle/>
          <a:p>
            <a:r>
              <a:rPr lang="en-GB" dirty="0"/>
              <a:t>What is copyright?</a:t>
            </a:r>
          </a:p>
        </p:txBody>
      </p:sp>
      <p:sp>
        <p:nvSpPr>
          <p:cNvPr id="7" name="Content Placeholder 2">
            <a:extLst>
              <a:ext uri="{FF2B5EF4-FFF2-40B4-BE49-F238E27FC236}">
                <a16:creationId xmlns:a16="http://schemas.microsoft.com/office/drawing/2014/main" id="{8F6168FC-845C-CC74-BA38-D5AF3AB935CE}"/>
              </a:ext>
            </a:extLst>
          </p:cNvPr>
          <p:cNvSpPr txBox="1">
            <a:spLocks/>
          </p:cNvSpPr>
          <p:nvPr/>
        </p:nvSpPr>
        <p:spPr>
          <a:xfrm>
            <a:off x="971550" y="1768475"/>
            <a:ext cx="11068050" cy="435133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One form of IPR (compare with trademark and patents)</a:t>
            </a:r>
          </a:p>
          <a:p>
            <a:r>
              <a:rPr lang="en-GB" b="1" dirty="0"/>
              <a:t>Grants a set of </a:t>
            </a:r>
            <a:r>
              <a:rPr lang="en-GB" b="1" u="sng" dirty="0"/>
              <a:t>exclusive rights</a:t>
            </a:r>
            <a:r>
              <a:rPr lang="en-GB" u="sng" dirty="0"/>
              <a:t> </a:t>
            </a:r>
            <a:r>
              <a:rPr lang="en-GB" dirty="0"/>
              <a:t>to copyright holder:</a:t>
            </a:r>
            <a:br>
              <a:rPr lang="en-GB" dirty="0"/>
            </a:br>
            <a:r>
              <a:rPr lang="en-GB" dirty="0"/>
              <a:t> one cannot copy, distribute, publicly perform, adapt, etc </a:t>
            </a:r>
            <a:br>
              <a:rPr lang="en-GB" dirty="0"/>
            </a:br>
            <a:r>
              <a:rPr lang="en-GB" dirty="0"/>
              <a:t>without permission of the copyright holder.</a:t>
            </a:r>
          </a:p>
        </p:txBody>
      </p:sp>
      <p:sp>
        <p:nvSpPr>
          <p:cNvPr id="10" name="TextBox 9">
            <a:extLst>
              <a:ext uri="{FF2B5EF4-FFF2-40B4-BE49-F238E27FC236}">
                <a16:creationId xmlns:a16="http://schemas.microsoft.com/office/drawing/2014/main" id="{F680C9AC-4B33-AC8D-6967-E694A942E2B2}"/>
              </a:ext>
            </a:extLst>
          </p:cNvPr>
          <p:cNvSpPr txBox="1"/>
          <p:nvPr/>
        </p:nvSpPr>
        <p:spPr>
          <a:xfrm>
            <a:off x="1123950" y="4114800"/>
            <a:ext cx="9925050" cy="984885"/>
          </a:xfrm>
          <a:prstGeom prst="rect">
            <a:avLst/>
          </a:prstGeom>
          <a:noFill/>
        </p:spPr>
        <p:txBody>
          <a:bodyPr wrap="square" rtlCol="0">
            <a:spAutoFit/>
          </a:bodyPr>
          <a:lstStyle/>
          <a:p>
            <a:pPr marL="342900" indent="-342900">
              <a:spcBef>
                <a:spcPts val="1200"/>
              </a:spcBef>
              <a:buFont typeface="Wingdings" pitchFamily="2" charset="2"/>
              <a:buChar char="ü"/>
            </a:pPr>
            <a:r>
              <a:rPr lang="en-GB" sz="2400" b="1" dirty="0">
                <a:solidFill>
                  <a:schemeClr val="accent4"/>
                </a:solidFill>
                <a:latin typeface="Marker Felt Wide" panose="02000400000000000000" pitchFamily="2" charset="77"/>
              </a:rPr>
              <a:t>Utilitarian rights: </a:t>
            </a:r>
            <a:r>
              <a:rPr lang="en-GB" sz="2400" dirty="0">
                <a:latin typeface="MARKER FELT WIDE" panose="02000400000000000000" pitchFamily="2" charset="77"/>
              </a:rPr>
              <a:t>gain for one’s work</a:t>
            </a:r>
          </a:p>
          <a:p>
            <a:pPr marL="342900" indent="-342900">
              <a:spcBef>
                <a:spcPts val="1200"/>
              </a:spcBef>
              <a:buFont typeface="Wingdings" pitchFamily="2" charset="2"/>
              <a:buChar char="ü"/>
            </a:pPr>
            <a:r>
              <a:rPr lang="en-GB" sz="2400" b="1" dirty="0">
                <a:solidFill>
                  <a:schemeClr val="accent4"/>
                </a:solidFill>
                <a:latin typeface="Marker Felt Wide" panose="02000400000000000000" pitchFamily="2" charset="77"/>
              </a:rPr>
              <a:t>Moral rights: </a:t>
            </a:r>
            <a:r>
              <a:rPr lang="en-GB" sz="2400" b="1" dirty="0">
                <a:latin typeface="Marker Felt Wide" panose="02000400000000000000" pitchFamily="2" charset="77"/>
              </a:rPr>
              <a:t>right to attribution and integrity of the work</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26A7BC1-C608-7C31-8A0A-5C0CC2E5EC9F}"/>
                  </a:ext>
                </a:extLst>
              </p14:cNvPr>
              <p14:cNvContentPartPr/>
              <p14:nvPr/>
            </p14:nvContentPartPr>
            <p14:xfrm>
              <a:off x="5360640" y="2325240"/>
              <a:ext cx="2430000" cy="709200"/>
            </p14:xfrm>
          </p:contentPart>
        </mc:Choice>
        <mc:Fallback>
          <p:pic>
            <p:nvPicPr>
              <p:cNvPr id="3" name="Ink 2">
                <a:extLst>
                  <a:ext uri="{FF2B5EF4-FFF2-40B4-BE49-F238E27FC236}">
                    <a16:creationId xmlns:a16="http://schemas.microsoft.com/office/drawing/2014/main" id="{326A7BC1-C608-7C31-8A0A-5C0CC2E5EC9F}"/>
                  </a:ext>
                </a:extLst>
              </p:cNvPr>
              <p:cNvPicPr/>
              <p:nvPr/>
            </p:nvPicPr>
            <p:blipFill>
              <a:blip r:embed="rId3"/>
              <a:stretch>
                <a:fillRect/>
              </a:stretch>
            </p:blipFill>
            <p:spPr>
              <a:xfrm>
                <a:off x="5324640" y="2289240"/>
                <a:ext cx="2501640" cy="780840"/>
              </a:xfrm>
              <a:prstGeom prst="rect">
                <a:avLst/>
              </a:prstGeom>
            </p:spPr>
          </p:pic>
        </mc:Fallback>
      </mc:AlternateContent>
    </p:spTree>
    <p:extLst>
      <p:ext uri="{BB962C8B-B14F-4D97-AF65-F5344CB8AC3E}">
        <p14:creationId xmlns:p14="http://schemas.microsoft.com/office/powerpoint/2010/main" val="282388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3EA39-D914-4CA5-B054-003C02075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CC6B4-15DD-778B-77F4-0F652DDC8360}"/>
              </a:ext>
            </a:extLst>
          </p:cNvPr>
          <p:cNvSpPr>
            <a:spLocks noGrp="1"/>
          </p:cNvSpPr>
          <p:nvPr>
            <p:ph type="title"/>
          </p:nvPr>
        </p:nvSpPr>
        <p:spPr/>
        <p:txBody>
          <a:bodyPr/>
          <a:lstStyle/>
          <a:p>
            <a:r>
              <a:rPr lang="en-GB" dirty="0"/>
              <a:t>What is copyright?</a:t>
            </a:r>
          </a:p>
        </p:txBody>
      </p:sp>
      <p:pic>
        <p:nvPicPr>
          <p:cNvPr id="4102" name="Picture 6" descr="On white, a painted banana in the style of Andy Warhol, signed by the artist, with directions (in small text) to &quot;peel slowly and see&quot;">
            <a:extLst>
              <a:ext uri="{FF2B5EF4-FFF2-40B4-BE49-F238E27FC236}">
                <a16:creationId xmlns:a16="http://schemas.microsoft.com/office/drawing/2014/main" id="{272AD600-AAD8-8AEB-39CC-918A70C66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37"/>
          <a:stretch>
            <a:fillRect/>
          </a:stretch>
        </p:blipFill>
        <p:spPr bwMode="auto">
          <a:xfrm>
            <a:off x="9231322" y="0"/>
            <a:ext cx="2960678"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EC613A7-5471-098D-5A2F-78C60F8FC2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4" r="95313">
                        <a14:foregroundMark x1="20833" y1="73438" x2="4479" y2="66406"/>
                        <a14:foregroundMark x1="4479" y1="66406" x2="9896" y2="57031"/>
                        <a14:foregroundMark x1="87604" y1="62344" x2="95625" y2="41094"/>
                        <a14:foregroundMark x1="95625" y1="41094" x2="95313" y2="16719"/>
                        <a14:foregroundMark x1="95313" y1="16719" x2="87917" y2="41406"/>
                        <a14:foregroundMark x1="87917" y1="41406" x2="86250" y2="65781"/>
                        <a14:foregroundMark x1="86250" y1="65781" x2="91563" y2="52188"/>
                        <a14:foregroundMark x1="87604" y1="45938" x2="95313" y2="24688"/>
                        <a14:foregroundMark x1="95313" y1="24688" x2="91563" y2="35781"/>
                        <a14:foregroundMark x1="8125" y1="66094" x2="104" y2="60938"/>
                      </a14:backgroundRemoval>
                    </a14:imgEffect>
                  </a14:imgLayer>
                </a14:imgProps>
              </a:ext>
              <a:ext uri="{28A0092B-C50C-407E-A947-70E740481C1C}">
                <a14:useLocalDpi xmlns:a14="http://schemas.microsoft.com/office/drawing/2010/main" val="0"/>
              </a:ext>
            </a:extLst>
          </a:blip>
          <a:srcRect/>
          <a:stretch>
            <a:fillRect/>
          </a:stretch>
        </p:blipFill>
        <p:spPr bwMode="auto">
          <a:xfrm rot="19187899">
            <a:off x="8082373" y="548532"/>
            <a:ext cx="3106901" cy="20712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F366F1C0-D678-8F35-9993-167B2B22A99D}"/>
              </a:ext>
            </a:extLst>
          </p:cNvPr>
          <p:cNvSpPr txBox="1">
            <a:spLocks/>
          </p:cNvSpPr>
          <p:nvPr/>
        </p:nvSpPr>
        <p:spPr>
          <a:xfrm>
            <a:off x="971550" y="1768475"/>
            <a:ext cx="11068050" cy="4351338"/>
          </a:xfrm>
          <a:prstGeom prst="rect">
            <a:avLst/>
          </a:prstGeom>
        </p:spPr>
        <p:txBody>
          <a:bodyPr vert="horz" lIns="91440" tIns="45720" rIns="91440" bIns="45720" rtlCol="0">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One form of IPR (compare with trademark and patents)</a:t>
            </a:r>
          </a:p>
          <a:p>
            <a:r>
              <a:rPr lang="en-GB" b="1" dirty="0"/>
              <a:t>Grants a set of </a:t>
            </a:r>
            <a:r>
              <a:rPr lang="en-GB" b="1" u="sng" dirty="0"/>
              <a:t>exclusive rights</a:t>
            </a:r>
            <a:r>
              <a:rPr lang="en-GB" u="sng" dirty="0"/>
              <a:t> </a:t>
            </a:r>
            <a:r>
              <a:rPr lang="en-GB" dirty="0"/>
              <a:t>to copyright holder:</a:t>
            </a:r>
            <a:br>
              <a:rPr lang="en-GB" dirty="0"/>
            </a:br>
            <a:r>
              <a:rPr lang="en-GB" dirty="0"/>
              <a:t> one cannot copy, distribute, publicly perform, adapt, etc </a:t>
            </a:r>
            <a:br>
              <a:rPr lang="en-GB" dirty="0"/>
            </a:br>
            <a:r>
              <a:rPr lang="en-GB" dirty="0"/>
              <a:t>without permission of the copyright holder.</a:t>
            </a:r>
          </a:p>
          <a:p>
            <a:r>
              <a:rPr lang="en-GB" b="1" dirty="0"/>
              <a:t>Applies to works (including scientific works) that are </a:t>
            </a:r>
            <a:r>
              <a:rPr lang="en-GB" b="1" i="1" dirty="0"/>
              <a:t>original</a:t>
            </a:r>
            <a:r>
              <a:rPr lang="en-GB" dirty="0"/>
              <a:t>.</a:t>
            </a:r>
          </a:p>
          <a:p>
            <a:r>
              <a:rPr lang="en-GB" dirty="0"/>
              <a:t>Some things (e.g. </a:t>
            </a:r>
            <a:r>
              <a:rPr lang="en-GB" b="1" dirty="0"/>
              <a:t>facts, ideas</a:t>
            </a:r>
            <a:r>
              <a:rPr lang="en-GB" dirty="0"/>
              <a:t>) are not copyrightable </a:t>
            </a:r>
          </a:p>
          <a:p>
            <a:r>
              <a:rPr lang="en-GB" dirty="0"/>
              <a:t>Is effective regardless the registration of the work</a:t>
            </a:r>
          </a:p>
          <a:p>
            <a:r>
              <a:rPr lang="en-GB" dirty="0"/>
              <a:t>Balances against other public interests</a:t>
            </a:r>
          </a:p>
        </p:txBody>
      </p:sp>
    </p:spTree>
    <p:extLst>
      <p:ext uri="{BB962C8B-B14F-4D97-AF65-F5344CB8AC3E}">
        <p14:creationId xmlns:p14="http://schemas.microsoft.com/office/powerpoint/2010/main" val="1516854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3F25-BD6D-840E-53B4-3B33E8DBD83D}"/>
              </a:ext>
            </a:extLst>
          </p:cNvPr>
          <p:cNvSpPr>
            <a:spLocks noGrp="1"/>
          </p:cNvSpPr>
          <p:nvPr>
            <p:ph type="title"/>
          </p:nvPr>
        </p:nvSpPr>
        <p:spPr/>
        <p:txBody>
          <a:bodyPr/>
          <a:lstStyle/>
          <a:p>
            <a:r>
              <a:rPr lang="en-GB" dirty="0"/>
              <a:t>Which copyright law?</a:t>
            </a:r>
          </a:p>
        </p:txBody>
      </p:sp>
      <p:sp>
        <p:nvSpPr>
          <p:cNvPr id="3" name="Content Placeholder 2">
            <a:extLst>
              <a:ext uri="{FF2B5EF4-FFF2-40B4-BE49-F238E27FC236}">
                <a16:creationId xmlns:a16="http://schemas.microsoft.com/office/drawing/2014/main" id="{24D9103E-AD8F-B664-DFF7-42A56BC0AC54}"/>
              </a:ext>
            </a:extLst>
          </p:cNvPr>
          <p:cNvSpPr>
            <a:spLocks noGrp="1"/>
          </p:cNvSpPr>
          <p:nvPr>
            <p:ph idx="1"/>
          </p:nvPr>
        </p:nvSpPr>
        <p:spPr>
          <a:xfrm>
            <a:off x="838200" y="1543050"/>
            <a:ext cx="10858500" cy="4633913"/>
          </a:xfrm>
        </p:spPr>
        <p:txBody>
          <a:bodyPr/>
          <a:lstStyle/>
          <a:p>
            <a:r>
              <a:rPr lang="en-GB" dirty="0"/>
              <a:t>Laws of copyright are locally implemented by every country and they can vary sometimes dramatically</a:t>
            </a:r>
          </a:p>
          <a:p>
            <a:r>
              <a:rPr lang="en-GB" dirty="0"/>
              <a:t>Some aspects of copyright law are harmonized through international agreements and treaties, ensuring that some basic standards are enforced everywhere. </a:t>
            </a:r>
          </a:p>
          <a:p>
            <a:pPr lvl="1"/>
            <a:r>
              <a:rPr lang="en-GB" dirty="0"/>
              <a:t>Many countries enact laws that grant protections above what is required.</a:t>
            </a:r>
          </a:p>
          <a:p>
            <a:r>
              <a:rPr lang="en-GB" dirty="0"/>
              <a:t>Berne convention (2024) </a:t>
            </a:r>
          </a:p>
          <a:p>
            <a:pPr lvl="1"/>
            <a:r>
              <a:rPr lang="en-GB" dirty="0"/>
              <a:t>all countries must give foreign works the same protection they give works created within their borders, assuming the other country is a signatory.</a:t>
            </a:r>
          </a:p>
          <a:p>
            <a:pPr lvl="1"/>
            <a:r>
              <a:rPr lang="en-GB" dirty="0"/>
              <a:t>minimum term of copyright: life of the author + 50 years. </a:t>
            </a:r>
          </a:p>
          <a:p>
            <a:r>
              <a:rPr lang="en-GB" dirty="0"/>
              <a:t> International public licenses such as CC are designed to be enforceable everywhere</a:t>
            </a:r>
          </a:p>
        </p:txBody>
      </p:sp>
    </p:spTree>
    <p:extLst>
      <p:ext uri="{BB962C8B-B14F-4D97-AF65-F5344CB8AC3E}">
        <p14:creationId xmlns:p14="http://schemas.microsoft.com/office/powerpoint/2010/main" val="197643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A4205-ED80-9A74-8A9E-7BC67E725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DEE9A-A904-08BE-8D19-895D046E052D}"/>
              </a:ext>
            </a:extLst>
          </p:cNvPr>
          <p:cNvSpPr>
            <a:spLocks noGrp="1"/>
          </p:cNvSpPr>
          <p:nvPr>
            <p:ph type="title"/>
          </p:nvPr>
        </p:nvSpPr>
        <p:spPr>
          <a:xfrm>
            <a:off x="838199" y="335629"/>
            <a:ext cx="10916265"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Licensing: </a:t>
            </a:r>
            <a:br>
              <a:rPr lang="en-GB" sz="3600" kern="0" dirty="0">
                <a:solidFill>
                  <a:prstClr val="black"/>
                </a:solidFill>
              </a:rPr>
            </a:br>
            <a:r>
              <a:rPr lang="en-GB" sz="3600" kern="0" dirty="0">
                <a:solidFill>
                  <a:prstClr val="black"/>
                </a:solidFill>
              </a:rPr>
              <a:t>different legal tools for different products</a:t>
            </a:r>
          </a:p>
        </p:txBody>
      </p:sp>
      <p:sp>
        <p:nvSpPr>
          <p:cNvPr id="3" name="Content Placeholder 2">
            <a:extLst>
              <a:ext uri="{FF2B5EF4-FFF2-40B4-BE49-F238E27FC236}">
                <a16:creationId xmlns:a16="http://schemas.microsoft.com/office/drawing/2014/main" id="{8E6A5E32-DB8F-60CE-BA40-1E21ABC13577}"/>
              </a:ext>
            </a:extLst>
          </p:cNvPr>
          <p:cNvSpPr>
            <a:spLocks noGrp="1"/>
          </p:cNvSpPr>
          <p:nvPr>
            <p:ph idx="1"/>
          </p:nvPr>
        </p:nvSpPr>
        <p:spPr>
          <a:xfrm>
            <a:off x="377477" y="1825625"/>
            <a:ext cx="8276193" cy="4351338"/>
          </a:xfrm>
        </p:spPr>
        <p:txBody>
          <a:bodyPr>
            <a:noAutofit/>
          </a:bodyPr>
          <a:lstStyle/>
          <a:p>
            <a:pPr>
              <a:lnSpc>
                <a:spcPct val="110000"/>
              </a:lnSpc>
            </a:pPr>
            <a:r>
              <a:rPr lang="en-GB" sz="2400" b="1" noProof="0" dirty="0">
                <a:solidFill>
                  <a:schemeClr val="accent4">
                    <a:lumMod val="75000"/>
                  </a:schemeClr>
                </a:solidFill>
                <a:latin typeface="+mn-lt"/>
              </a:rPr>
              <a:t>Standard license: </a:t>
            </a:r>
            <a:r>
              <a:rPr lang="en-GB" sz="2400" noProof="0" dirty="0">
                <a:latin typeface="+mn-lt"/>
              </a:rPr>
              <a:t>A set of predefined re-use conditions in a digital format, preferably compatible with standardised public licences available online. </a:t>
            </a:r>
          </a:p>
          <a:p>
            <a:pPr>
              <a:lnSpc>
                <a:spcPct val="110000"/>
              </a:lnSpc>
            </a:pPr>
            <a:r>
              <a:rPr lang="en-GB" sz="2400" noProof="0" dirty="0">
                <a:latin typeface="+mn-lt"/>
              </a:rPr>
              <a:t>Allow authors to chose, based on the specific scientific products they need to protect, which conditions should be applied to its use and distribution.</a:t>
            </a:r>
          </a:p>
          <a:p>
            <a:pPr>
              <a:lnSpc>
                <a:spcPct val="110000"/>
              </a:lnSpc>
            </a:pPr>
            <a:r>
              <a:rPr lang="en-GB" sz="2400" noProof="0" dirty="0">
                <a:latin typeface="+mn-lt"/>
              </a:rPr>
              <a:t>Different licenses adapt to different scientific products.</a:t>
            </a:r>
          </a:p>
          <a:p>
            <a:pPr marL="846138" lvl="1" indent="0">
              <a:lnSpc>
                <a:spcPct val="110000"/>
              </a:lnSpc>
              <a:buNone/>
            </a:pPr>
            <a:endParaRPr lang="en-GB" sz="2000" b="1" u="sng" noProof="0" dirty="0">
              <a:solidFill>
                <a:schemeClr val="accent4">
                  <a:lumMod val="75000"/>
                </a:schemeClr>
              </a:solidFill>
            </a:endParaRPr>
          </a:p>
          <a:p>
            <a:pPr marL="846138" lvl="1" indent="0">
              <a:lnSpc>
                <a:spcPct val="110000"/>
              </a:lnSpc>
              <a:buNone/>
            </a:pPr>
            <a:r>
              <a:rPr lang="en-GB" sz="2000" b="1" u="sng" noProof="0" dirty="0">
                <a:solidFill>
                  <a:schemeClr val="accent4">
                    <a:lumMod val="75000"/>
                  </a:schemeClr>
                </a:solidFill>
              </a:rPr>
              <a:t>IMPORTANT! Not all public licenses are necessarily in line with Open Science (including CCs!)</a:t>
            </a:r>
          </a:p>
          <a:p>
            <a:pPr lvl="2" fontAlgn="base">
              <a:lnSpc>
                <a:spcPct val="110000"/>
              </a:lnSpc>
              <a:spcBef>
                <a:spcPts val="0"/>
              </a:spcBef>
            </a:pPr>
            <a:endParaRPr lang="en-GB" sz="1200" b="1" noProof="0" dirty="0">
              <a:solidFill>
                <a:schemeClr val="accent4">
                  <a:lumMod val="75000"/>
                </a:schemeClr>
              </a:solidFill>
            </a:endParaRPr>
          </a:p>
          <a:p>
            <a:pPr lvl="1">
              <a:lnSpc>
                <a:spcPct val="110000"/>
              </a:lnSpc>
            </a:pPr>
            <a:endParaRPr lang="en-GB" sz="1600" noProof="0" dirty="0"/>
          </a:p>
        </p:txBody>
      </p:sp>
      <p:pic>
        <p:nvPicPr>
          <p:cNvPr id="11" name="Graphic 10" descr="Contract outline">
            <a:extLst>
              <a:ext uri="{FF2B5EF4-FFF2-40B4-BE49-F238E27FC236}">
                <a16:creationId xmlns:a16="http://schemas.microsoft.com/office/drawing/2014/main" id="{E8421132-4DCD-E859-0CAB-C3817FF4E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8838" y="2232595"/>
            <a:ext cx="2002536" cy="2002536"/>
          </a:xfrm>
          <a:prstGeom prst="rect">
            <a:avLst/>
          </a:prstGeom>
        </p:spPr>
      </p:pic>
      <p:pic>
        <p:nvPicPr>
          <p:cNvPr id="15" name="Graphic 14" descr="CheckList outline">
            <a:extLst>
              <a:ext uri="{FF2B5EF4-FFF2-40B4-BE49-F238E27FC236}">
                <a16:creationId xmlns:a16="http://schemas.microsoft.com/office/drawing/2014/main" id="{7085A46C-0FAA-C3DD-5C85-AA982C1290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56784" y="3367482"/>
            <a:ext cx="2002536" cy="2002536"/>
          </a:xfrm>
          <a:prstGeom prst="rect">
            <a:avLst/>
          </a:prstGeom>
        </p:spPr>
      </p:pic>
      <p:pic>
        <p:nvPicPr>
          <p:cNvPr id="24" name="Graphic 23" descr="Warning with solid fill">
            <a:extLst>
              <a:ext uri="{FF2B5EF4-FFF2-40B4-BE49-F238E27FC236}">
                <a16:creationId xmlns:a16="http://schemas.microsoft.com/office/drawing/2014/main" id="{03CB59FB-9E66-CEC8-4405-A9234493FB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728" y="5292951"/>
            <a:ext cx="757301" cy="757301"/>
          </a:xfrm>
          <a:prstGeom prst="rect">
            <a:avLst/>
          </a:prstGeom>
        </p:spPr>
      </p:pic>
    </p:spTree>
    <p:extLst>
      <p:ext uri="{BB962C8B-B14F-4D97-AF65-F5344CB8AC3E}">
        <p14:creationId xmlns:p14="http://schemas.microsoft.com/office/powerpoint/2010/main" val="1818761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FAE1-63D6-8D42-97AA-8C91715AC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CACD6-B74F-F5AA-8CAA-BD777B538583}"/>
              </a:ext>
            </a:extLst>
          </p:cNvPr>
          <p:cNvSpPr>
            <a:spLocks noGrp="1"/>
          </p:cNvSpPr>
          <p:nvPr>
            <p:ph type="title"/>
          </p:nvPr>
        </p:nvSpPr>
        <p:spPr>
          <a:xfrm>
            <a:off x="838200" y="320881"/>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Licenses: </a:t>
            </a:r>
            <a:br>
              <a:rPr lang="en-GB" sz="3600" kern="0" dirty="0">
                <a:solidFill>
                  <a:prstClr val="black"/>
                </a:solidFill>
              </a:rPr>
            </a:br>
            <a:r>
              <a:rPr lang="en-GB" sz="3600" kern="0" dirty="0">
                <a:solidFill>
                  <a:srgbClr val="E6A112"/>
                </a:solidFill>
              </a:rPr>
              <a:t>Raw data and Metadata</a:t>
            </a:r>
          </a:p>
        </p:txBody>
      </p:sp>
      <p:sp>
        <p:nvSpPr>
          <p:cNvPr id="3" name="Content Placeholder 2">
            <a:extLst>
              <a:ext uri="{FF2B5EF4-FFF2-40B4-BE49-F238E27FC236}">
                <a16:creationId xmlns:a16="http://schemas.microsoft.com/office/drawing/2014/main" id="{AF0AB6D5-0E22-41EB-3E04-94BD10F00E8D}"/>
              </a:ext>
            </a:extLst>
          </p:cNvPr>
          <p:cNvSpPr>
            <a:spLocks noGrp="1"/>
          </p:cNvSpPr>
          <p:nvPr>
            <p:ph sz="half" idx="1"/>
          </p:nvPr>
        </p:nvSpPr>
        <p:spPr>
          <a:xfrm>
            <a:off x="838200" y="1628405"/>
            <a:ext cx="5257800" cy="4843399"/>
          </a:xfrm>
        </p:spPr>
        <p:txBody>
          <a:bodyPr>
            <a:normAutofit fontScale="85000" lnSpcReduction="10000"/>
          </a:bodyPr>
          <a:lstStyle/>
          <a:p>
            <a:pPr marL="0" indent="0">
              <a:buNone/>
            </a:pPr>
            <a:r>
              <a:rPr lang="en-GB" sz="2400" b="1" noProof="0" dirty="0">
                <a:solidFill>
                  <a:schemeClr val="accent4">
                    <a:lumMod val="75000"/>
                  </a:schemeClr>
                </a:solidFill>
                <a:latin typeface="Calibri" panose="020F0502020204030204" pitchFamily="34" charset="0"/>
                <a:cs typeface="Calibri" panose="020F0502020204030204" pitchFamily="34" charset="0"/>
              </a:rPr>
              <a:t>Raw data: Public domain</a:t>
            </a:r>
          </a:p>
          <a:p>
            <a:r>
              <a:rPr lang="en-GB" sz="2400" noProof="0" dirty="0">
                <a:latin typeface="Calibri" panose="020F0502020204030204" pitchFamily="34" charset="0"/>
                <a:cs typeface="Calibri" panose="020F0502020204030204" pitchFamily="34" charset="0"/>
              </a:rPr>
              <a:t>Data and metadata produced by public bodies, including research organisations and cultural heritage institutions, </a:t>
            </a:r>
            <a:r>
              <a:rPr lang="en-GB" sz="2400" b="1" noProof="0" dirty="0">
                <a:latin typeface="Calibri" panose="020F0502020204030204" pitchFamily="34" charset="0"/>
                <a:cs typeface="Calibri" panose="020F0502020204030204" pitchFamily="34" charset="0"/>
              </a:rPr>
              <a:t>should be distributed without restrictions</a:t>
            </a:r>
          </a:p>
          <a:p>
            <a:r>
              <a:rPr lang="en-GB" sz="2400" noProof="0" dirty="0">
                <a:latin typeface="Calibri" panose="020F0502020204030204" pitchFamily="34" charset="0"/>
                <a:cs typeface="Calibri" panose="020F0502020204030204" pitchFamily="34" charset="0"/>
              </a:rPr>
              <a:t>In this form, data are </a:t>
            </a:r>
            <a:r>
              <a:rPr lang="en-GB" sz="2400" u="sng" noProof="0" dirty="0">
                <a:latin typeface="Calibri" panose="020F0502020204030204" pitchFamily="34" charset="0"/>
                <a:cs typeface="Calibri" panose="020F0502020204030204" pitchFamily="34" charset="0"/>
              </a:rPr>
              <a:t>not </a:t>
            </a:r>
            <a:r>
              <a:rPr lang="en-GB" sz="2400" noProof="0" dirty="0">
                <a:latin typeface="Calibri" panose="020F0502020204030204" pitchFamily="34" charset="0"/>
                <a:cs typeface="Calibri" panose="020F0502020204030204" pitchFamily="34" charset="0"/>
              </a:rPr>
              <a:t>covered by copyright</a:t>
            </a:r>
          </a:p>
          <a:p>
            <a:r>
              <a:rPr lang="en-GB" sz="2400" b="1" noProof="0" dirty="0">
                <a:latin typeface="Calibri" panose="020F0502020204030204" pitchFamily="34" charset="0"/>
                <a:cs typeface="Calibri" panose="020F0502020204030204" pitchFamily="34" charset="0"/>
              </a:rPr>
              <a:t>Metadata and unstructured (raw) data </a:t>
            </a:r>
            <a:r>
              <a:rPr lang="en-GB" sz="2400" noProof="0" dirty="0">
                <a:latin typeface="Calibri" panose="020F0502020204030204" pitchFamily="34" charset="0"/>
                <a:cs typeface="Calibri" panose="020F0502020204030204" pitchFamily="34" charset="0"/>
              </a:rPr>
              <a:t>should be licensed</a:t>
            </a:r>
            <a:r>
              <a:rPr lang="en-GB" sz="2400" b="1" noProof="0" dirty="0">
                <a:latin typeface="Calibri" panose="020F0502020204030204" pitchFamily="34" charset="0"/>
                <a:cs typeface="Calibri" panose="020F0502020204030204" pitchFamily="34" charset="0"/>
              </a:rPr>
              <a:t> </a:t>
            </a:r>
            <a:r>
              <a:rPr lang="en-GB" sz="2400" noProof="0" dirty="0">
                <a:latin typeface="Calibri" panose="020F0502020204030204" pitchFamily="34" charset="0"/>
                <a:cs typeface="Calibri" panose="020F0502020204030204" pitchFamily="34" charset="0"/>
              </a:rPr>
              <a:t>using Public Domain licenses such as CC0 (Creative Commons Zero dedication to the public domain) or similar.</a:t>
            </a:r>
          </a:p>
          <a:p>
            <a:r>
              <a:rPr lang="en-GB" sz="2400" noProof="0" dirty="0">
                <a:latin typeface="Calibri" panose="020F0502020204030204" pitchFamily="34" charset="0"/>
                <a:cs typeface="Calibri" panose="020F0502020204030204" pitchFamily="34" charset="0"/>
              </a:rPr>
              <a:t>Whenever possible, attribution is recommended anyway (“</a:t>
            </a:r>
            <a:r>
              <a:rPr lang="en-GB" sz="2400" b="1" noProof="0" dirty="0">
                <a:latin typeface="Calibri" panose="020F0502020204030204" pitchFamily="34" charset="0"/>
                <a:cs typeface="Calibri" panose="020F0502020204030204" pitchFamily="34" charset="0"/>
              </a:rPr>
              <a:t>CC0 </a:t>
            </a:r>
            <a:r>
              <a:rPr lang="en-GB" sz="2400" b="1" i="1" noProof="0" dirty="0">
                <a:latin typeface="Calibri" panose="020F0502020204030204" pitchFamily="34" charset="0"/>
                <a:cs typeface="Calibri" panose="020F0502020204030204" pitchFamily="34" charset="0"/>
              </a:rPr>
              <a:t>+credits”</a:t>
            </a:r>
            <a:r>
              <a:rPr lang="en-GB" sz="2400" i="1" noProof="0" dirty="0">
                <a:latin typeface="Calibri" panose="020F0502020204030204" pitchFamily="34" charset="0"/>
                <a:cs typeface="Calibri" panose="020F0502020204030204" pitchFamily="34" charset="0"/>
              </a:rPr>
              <a:t>)</a:t>
            </a:r>
            <a:endParaRPr lang="en-GB" sz="2400" b="1" i="1"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77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BB1D-D4B6-096C-E356-41CABD72218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FF52D3E-4257-08DA-B1D7-7BC6BBF046DE}"/>
              </a:ext>
            </a:extLst>
          </p:cNvPr>
          <p:cNvGrpSpPr/>
          <p:nvPr/>
        </p:nvGrpSpPr>
        <p:grpSpPr>
          <a:xfrm>
            <a:off x="7071363" y="1906968"/>
            <a:ext cx="4468365" cy="3446445"/>
            <a:chOff x="7254240" y="2487168"/>
            <a:chExt cx="3840480" cy="3446445"/>
          </a:xfrm>
        </p:grpSpPr>
        <p:sp>
          <p:nvSpPr>
            <p:cNvPr id="12" name="Snip Single Corner of Rectangle 11">
              <a:extLst>
                <a:ext uri="{FF2B5EF4-FFF2-40B4-BE49-F238E27FC236}">
                  <a16:creationId xmlns:a16="http://schemas.microsoft.com/office/drawing/2014/main" id="{563CF88C-8BFC-D5FC-85CF-9BAD6203A148}"/>
                </a:ext>
              </a:extLst>
            </p:cNvPr>
            <p:cNvSpPr/>
            <p:nvPr/>
          </p:nvSpPr>
          <p:spPr>
            <a:xfrm rot="10800000">
              <a:off x="7254240" y="2487168"/>
              <a:ext cx="3840480" cy="3425952"/>
            </a:xfrm>
            <a:prstGeom prst="snip1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ight Triangle 12">
              <a:extLst>
                <a:ext uri="{FF2B5EF4-FFF2-40B4-BE49-F238E27FC236}">
                  <a16:creationId xmlns:a16="http://schemas.microsoft.com/office/drawing/2014/main" id="{C3D341AA-6068-6864-12C0-1259230287F0}"/>
                </a:ext>
              </a:extLst>
            </p:cNvPr>
            <p:cNvSpPr/>
            <p:nvPr/>
          </p:nvSpPr>
          <p:spPr>
            <a:xfrm rot="10549693">
              <a:off x="7276821" y="5330896"/>
              <a:ext cx="541430" cy="602717"/>
            </a:xfrm>
            <a:prstGeom prst="rtTriangle">
              <a:avLst/>
            </a:prstGeom>
            <a:solidFill>
              <a:srgbClr val="F6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a:extLst>
              <a:ext uri="{FF2B5EF4-FFF2-40B4-BE49-F238E27FC236}">
                <a16:creationId xmlns:a16="http://schemas.microsoft.com/office/drawing/2014/main" id="{E813A952-27AA-641B-EF12-8EB8B652E6A5}"/>
              </a:ext>
            </a:extLst>
          </p:cNvPr>
          <p:cNvSpPr>
            <a:spLocks noGrp="1"/>
          </p:cNvSpPr>
          <p:nvPr>
            <p:ph type="title"/>
          </p:nvPr>
        </p:nvSpPr>
        <p:spPr>
          <a:xfrm>
            <a:off x="838200" y="320881"/>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Licenses: </a:t>
            </a:r>
            <a:br>
              <a:rPr lang="en-GB" sz="3600" kern="0" dirty="0">
                <a:solidFill>
                  <a:prstClr val="black"/>
                </a:solidFill>
              </a:rPr>
            </a:br>
            <a:r>
              <a:rPr lang="en-GB" sz="3600" kern="0" dirty="0">
                <a:solidFill>
                  <a:srgbClr val="E6A112"/>
                </a:solidFill>
              </a:rPr>
              <a:t>Raw data and Metadata</a:t>
            </a:r>
          </a:p>
        </p:txBody>
      </p:sp>
      <p:sp>
        <p:nvSpPr>
          <p:cNvPr id="3" name="Content Placeholder 2">
            <a:extLst>
              <a:ext uri="{FF2B5EF4-FFF2-40B4-BE49-F238E27FC236}">
                <a16:creationId xmlns:a16="http://schemas.microsoft.com/office/drawing/2014/main" id="{41074308-76FF-D2CE-976D-C63F19975395}"/>
              </a:ext>
            </a:extLst>
          </p:cNvPr>
          <p:cNvSpPr>
            <a:spLocks noGrp="1"/>
          </p:cNvSpPr>
          <p:nvPr>
            <p:ph sz="half" idx="1"/>
          </p:nvPr>
        </p:nvSpPr>
        <p:spPr>
          <a:xfrm>
            <a:off x="838200" y="1628404"/>
            <a:ext cx="5257800" cy="4843399"/>
          </a:xfrm>
        </p:spPr>
        <p:txBody>
          <a:bodyPr>
            <a:normAutofit fontScale="85000" lnSpcReduction="10000"/>
          </a:bodyPr>
          <a:lstStyle/>
          <a:p>
            <a:pPr marL="0" indent="0">
              <a:buNone/>
            </a:pPr>
            <a:r>
              <a:rPr lang="en-GB" sz="2400" b="1" noProof="0" dirty="0">
                <a:solidFill>
                  <a:schemeClr val="accent4">
                    <a:lumMod val="75000"/>
                  </a:schemeClr>
                </a:solidFill>
              </a:rPr>
              <a:t>Raw data: Public domain</a:t>
            </a:r>
          </a:p>
          <a:p>
            <a:r>
              <a:rPr lang="en-GB" sz="2400" noProof="0" dirty="0"/>
              <a:t>Data and metadata produced by public bodies, including research organisations and cultural heritage institutions, </a:t>
            </a:r>
            <a:r>
              <a:rPr lang="en-GB" sz="2400" b="1" noProof="0" dirty="0"/>
              <a:t>should be distributed without restrictions</a:t>
            </a:r>
          </a:p>
          <a:p>
            <a:r>
              <a:rPr lang="en-GB" sz="2400" noProof="0" dirty="0"/>
              <a:t>In this form, data are </a:t>
            </a:r>
            <a:r>
              <a:rPr lang="en-GB" sz="2400" u="sng" noProof="0" dirty="0"/>
              <a:t>not </a:t>
            </a:r>
            <a:r>
              <a:rPr lang="en-GB" sz="2400" noProof="0" dirty="0"/>
              <a:t>covered by copyright</a:t>
            </a:r>
          </a:p>
          <a:p>
            <a:r>
              <a:rPr lang="en-GB" sz="2400" b="1" noProof="0" dirty="0"/>
              <a:t>Metadata and unstructured (raw) data </a:t>
            </a:r>
            <a:r>
              <a:rPr lang="en-GB" sz="2400" noProof="0" dirty="0"/>
              <a:t>should be licensed</a:t>
            </a:r>
            <a:r>
              <a:rPr lang="en-GB" sz="2400" b="1" noProof="0" dirty="0"/>
              <a:t> </a:t>
            </a:r>
            <a:r>
              <a:rPr lang="en-GB" sz="2400" noProof="0" dirty="0"/>
              <a:t>using Public Domain licenses such as CC0 (Creative Commons Zero dedication to the public domain) or similar.</a:t>
            </a:r>
          </a:p>
          <a:p>
            <a:r>
              <a:rPr lang="en-GB" sz="2400" noProof="0" dirty="0"/>
              <a:t>Whenever possible, attribution is recommended anyway (“</a:t>
            </a:r>
            <a:r>
              <a:rPr lang="en-GB" sz="2400" b="1" noProof="0" dirty="0"/>
              <a:t>CC0 </a:t>
            </a:r>
            <a:r>
              <a:rPr lang="en-GB" sz="2400" b="1" i="1" noProof="0" dirty="0"/>
              <a:t>+credits”</a:t>
            </a:r>
            <a:r>
              <a:rPr lang="en-GB" sz="2400" i="1" noProof="0" dirty="0"/>
              <a:t>)</a:t>
            </a:r>
            <a:endParaRPr lang="en-GB" sz="2400" b="1" i="1" noProof="0" dirty="0"/>
          </a:p>
        </p:txBody>
      </p:sp>
      <p:sp>
        <p:nvSpPr>
          <p:cNvPr id="8" name="TextBox 7">
            <a:extLst>
              <a:ext uri="{FF2B5EF4-FFF2-40B4-BE49-F238E27FC236}">
                <a16:creationId xmlns:a16="http://schemas.microsoft.com/office/drawing/2014/main" id="{EF1910E7-3D22-0130-E1BB-3D185731D7A4}"/>
              </a:ext>
            </a:extLst>
          </p:cNvPr>
          <p:cNvSpPr txBox="1"/>
          <p:nvPr/>
        </p:nvSpPr>
        <p:spPr>
          <a:xfrm>
            <a:off x="7071363" y="2009724"/>
            <a:ext cx="4468365" cy="2308324"/>
          </a:xfrm>
          <a:prstGeom prst="rect">
            <a:avLst/>
          </a:prstGeom>
          <a:noFill/>
        </p:spPr>
        <p:txBody>
          <a:bodyPr wrap="square">
            <a:spAutoFit/>
          </a:bodyPr>
          <a:lstStyle/>
          <a:p>
            <a:pPr marL="11113" lvl="1" indent="36513">
              <a:lnSpc>
                <a:spcPct val="110000"/>
              </a:lnSpc>
            </a:pPr>
            <a:r>
              <a:rPr lang="en-GB" sz="2000" noProof="0" dirty="0">
                <a:latin typeface="Calibri" panose="020F0502020204030204" pitchFamily="34" charset="0"/>
                <a:cs typeface="Calibri" panose="020F0502020204030204" pitchFamily="34" charset="0"/>
              </a:rPr>
              <a:t>Some examples:</a:t>
            </a:r>
            <a:br>
              <a:rPr lang="en-GB" sz="2000" noProof="0" dirty="0">
                <a:latin typeface="Calibri" panose="020F0502020204030204" pitchFamily="34" charset="0"/>
                <a:cs typeface="Calibri" panose="020F0502020204030204" pitchFamily="34" charset="0"/>
              </a:rPr>
            </a:br>
            <a:endParaRPr lang="en-GB" sz="2000" noProof="0" dirty="0">
              <a:latin typeface="Calibri" panose="020F0502020204030204" pitchFamily="34" charset="0"/>
              <a:cs typeface="Calibri" panose="020F0502020204030204" pitchFamily="34" charset="0"/>
            </a:endParaRPr>
          </a:p>
          <a:p>
            <a:pPr marL="285750" indent="-285750" rtl="0" fontAlgn="base">
              <a:spcBef>
                <a:spcPts val="0"/>
              </a:spcBef>
              <a:spcAft>
                <a:spcPts val="0"/>
              </a:spcAft>
              <a:buFont typeface="Wingdings" pitchFamily="2" charset="2"/>
              <a:buChar char="ü"/>
            </a:pPr>
            <a:r>
              <a:rPr lang="en-GB" sz="2000" b="1" u="none" strike="noStrike" noProof="0" dirty="0">
                <a:effectLst/>
                <a:latin typeface="Calibri" panose="020F0502020204030204" pitchFamily="34" charset="0"/>
                <a:cs typeface="Calibri" panose="020F0502020204030204" pitchFamily="34" charset="0"/>
              </a:rPr>
              <a:t>Creative Commons 0 (CC0)</a:t>
            </a:r>
          </a:p>
          <a:p>
            <a:pPr marL="285750" indent="-285750" rtl="0" fontAlgn="base">
              <a:spcBef>
                <a:spcPts val="0"/>
              </a:spcBef>
              <a:spcAft>
                <a:spcPts val="0"/>
              </a:spcAft>
              <a:buFont typeface="Wingdings" pitchFamily="2" charset="2"/>
              <a:buChar char="ü"/>
            </a:pPr>
            <a:r>
              <a:rPr lang="en-GB" sz="2000" b="1" u="none" strike="noStrike" noProof="0" dirty="0">
                <a:effectLst/>
                <a:latin typeface="Calibri" panose="020F0502020204030204" pitchFamily="34" charset="0"/>
                <a:cs typeface="Calibri" panose="020F0502020204030204" pitchFamily="34" charset="0"/>
              </a:rPr>
              <a:t>Public Domain Mark</a:t>
            </a:r>
          </a:p>
          <a:p>
            <a:pPr marL="285750" indent="-285750" rtl="0" fontAlgn="base">
              <a:spcBef>
                <a:spcPts val="0"/>
              </a:spcBef>
              <a:spcAft>
                <a:spcPts val="0"/>
              </a:spcAft>
              <a:buFont typeface="Wingdings" pitchFamily="2" charset="2"/>
              <a:buChar char="ü"/>
            </a:pPr>
            <a:r>
              <a:rPr lang="en-GB" sz="2000" b="1" u="none" strike="noStrike" noProof="0" dirty="0">
                <a:effectLst/>
                <a:latin typeface="Calibri" panose="020F0502020204030204" pitchFamily="34" charset="0"/>
                <a:cs typeface="Calibri" panose="020F0502020204030204" pitchFamily="34" charset="0"/>
              </a:rPr>
              <a:t>Public Domain Dedication</a:t>
            </a:r>
          </a:p>
          <a:p>
            <a:pPr marL="285750" indent="-285750" rtl="0" fontAlgn="base">
              <a:spcBef>
                <a:spcPts val="0"/>
              </a:spcBef>
              <a:spcAft>
                <a:spcPts val="0"/>
              </a:spcAft>
              <a:buFont typeface="Wingdings" pitchFamily="2" charset="2"/>
              <a:buChar char="ü"/>
            </a:pPr>
            <a:r>
              <a:rPr lang="en-GB" sz="2000" b="1" u="none" strike="noStrike" noProof="0" dirty="0">
                <a:effectLst/>
                <a:latin typeface="Calibri" panose="020F0502020204030204" pitchFamily="34" charset="0"/>
                <a:cs typeface="Calibri" panose="020F0502020204030204" pitchFamily="34" charset="0"/>
              </a:rPr>
              <a:t>Open Data Commons Public Domain Dedication and license (PDDL)</a:t>
            </a:r>
            <a:endParaRPr lang="en-GB" sz="2000" b="1" i="0" u="none" strike="noStrike" noProof="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48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FE1E-4985-867C-22EC-A8D21768D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923A7-FA91-F044-5CC1-7C78BCC240BC}"/>
              </a:ext>
            </a:extLst>
          </p:cNvPr>
          <p:cNvSpPr>
            <a:spLocks noGrp="1"/>
          </p:cNvSpPr>
          <p:nvPr>
            <p:ph type="title"/>
          </p:nvPr>
        </p:nvSpPr>
        <p:spPr>
          <a:xfrm>
            <a:off x="838200" y="320881"/>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Licenses: </a:t>
            </a:r>
            <a:br>
              <a:rPr lang="en-GB" sz="3600" kern="0" dirty="0">
                <a:solidFill>
                  <a:prstClr val="black"/>
                </a:solidFill>
              </a:rPr>
            </a:br>
            <a:r>
              <a:rPr lang="en-GB" sz="3600" kern="0" dirty="0">
                <a:solidFill>
                  <a:srgbClr val="E6A112"/>
                </a:solidFill>
              </a:rPr>
              <a:t>Datasets and other scientific products</a:t>
            </a:r>
          </a:p>
        </p:txBody>
      </p:sp>
      <p:sp>
        <p:nvSpPr>
          <p:cNvPr id="3" name="Content Placeholder 2">
            <a:extLst>
              <a:ext uri="{FF2B5EF4-FFF2-40B4-BE49-F238E27FC236}">
                <a16:creationId xmlns:a16="http://schemas.microsoft.com/office/drawing/2014/main" id="{31C95B21-CCE2-212F-FA49-E0E77D683AC3}"/>
              </a:ext>
            </a:extLst>
          </p:cNvPr>
          <p:cNvSpPr>
            <a:spLocks noGrp="1"/>
          </p:cNvSpPr>
          <p:nvPr>
            <p:ph sz="half" idx="1"/>
          </p:nvPr>
        </p:nvSpPr>
        <p:spPr>
          <a:xfrm>
            <a:off x="838200" y="1628405"/>
            <a:ext cx="5794248" cy="4843399"/>
          </a:xfrm>
        </p:spPr>
        <p:txBody>
          <a:bodyPr>
            <a:normAutofit fontScale="85000" lnSpcReduction="10000"/>
          </a:bodyPr>
          <a:lstStyle/>
          <a:p>
            <a:pPr marL="0" indent="0">
              <a:buNone/>
            </a:pPr>
            <a:r>
              <a:rPr lang="en-GB" sz="2600" b="1" noProof="0" dirty="0">
                <a:solidFill>
                  <a:schemeClr val="accent4">
                    <a:lumMod val="75000"/>
                  </a:schemeClr>
                </a:solidFill>
              </a:rPr>
              <a:t>Creative and Academic works</a:t>
            </a:r>
            <a:r>
              <a:rPr lang="en-GB" sz="2600" b="1" noProof="0" dirty="0"/>
              <a:t>: </a:t>
            </a:r>
            <a:r>
              <a:rPr lang="en-GB" sz="2600" b="1" noProof="0" dirty="0">
                <a:solidFill>
                  <a:schemeClr val="accent4">
                    <a:lumMod val="75000"/>
                  </a:schemeClr>
                </a:solidFill>
              </a:rPr>
              <a:t>Attribution </a:t>
            </a:r>
          </a:p>
          <a:p>
            <a:r>
              <a:rPr lang="en-GB" sz="2000" noProof="0" dirty="0"/>
              <a:t>This category includes </a:t>
            </a:r>
            <a:r>
              <a:rPr lang="en-GB" sz="2000" b="1" noProof="0" dirty="0"/>
              <a:t>datasets, databases and processed scientific products </a:t>
            </a:r>
            <a:r>
              <a:rPr lang="en-GB" sz="2000" noProof="0" dirty="0"/>
              <a:t>(e.g. in the geosciences, a seismic risk map);</a:t>
            </a:r>
          </a:p>
          <a:p>
            <a:r>
              <a:rPr lang="en-GB" sz="2000" noProof="0" dirty="0"/>
              <a:t>They are recognized as intellectual creations and therefore </a:t>
            </a:r>
            <a:r>
              <a:rPr lang="en-GB" sz="2000" u="sng" noProof="0" dirty="0"/>
              <a:t>subject to copyright</a:t>
            </a:r>
            <a:r>
              <a:rPr lang="en-GB" sz="2000" noProof="0" dirty="0"/>
              <a:t>.</a:t>
            </a:r>
          </a:p>
          <a:p>
            <a:r>
              <a:rPr lang="en-GB" sz="2000" noProof="0" dirty="0"/>
              <a:t>As a rule, in an Open Science context, we use licenses that </a:t>
            </a:r>
            <a:r>
              <a:rPr lang="en-GB" sz="2000" b="1" noProof="0" dirty="0"/>
              <a:t>ensure attribution to the author </a:t>
            </a:r>
            <a:r>
              <a:rPr lang="en-GB" sz="2000" noProof="0" dirty="0"/>
              <a:t>and </a:t>
            </a:r>
            <a:r>
              <a:rPr lang="en-GB" sz="2000" b="1" noProof="0" dirty="0"/>
              <a:t>allow the use, modification, and sharing </a:t>
            </a:r>
            <a:r>
              <a:rPr lang="en-GB" sz="2000" noProof="0" dirty="0"/>
              <a:t>of the scientific product.</a:t>
            </a:r>
          </a:p>
          <a:p>
            <a:r>
              <a:rPr lang="en-GB" sz="2000" noProof="0" dirty="0"/>
              <a:t>The most common licenses are those by Creative Commons, particularly </a:t>
            </a:r>
            <a:r>
              <a:rPr lang="en-GB" sz="2000" b="1" noProof="0" dirty="0"/>
              <a:t>CC BY International 4.0</a:t>
            </a:r>
            <a:r>
              <a:rPr lang="en-GB" sz="2000" noProof="0" dirty="0"/>
              <a:t>.</a:t>
            </a:r>
          </a:p>
          <a:p>
            <a:r>
              <a:rPr lang="en-GB" sz="2000" noProof="0" dirty="0"/>
              <a:t>More restrictive conditions are acceptable if justified, following the principle of </a:t>
            </a:r>
            <a:r>
              <a:rPr lang="en-GB" sz="2000" b="1" noProof="0" dirty="0"/>
              <a:t>"as open as possible, as closed as necessary."</a:t>
            </a:r>
            <a:endParaRPr lang="en-GB" sz="2000" noProof="0" dirty="0"/>
          </a:p>
        </p:txBody>
      </p:sp>
    </p:spTree>
    <p:extLst>
      <p:ext uri="{BB962C8B-B14F-4D97-AF65-F5344CB8AC3E}">
        <p14:creationId xmlns:p14="http://schemas.microsoft.com/office/powerpoint/2010/main" val="230737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14A43-0A88-2A5E-C4AB-AD07F5CAAB9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7AAB16E-3910-A7AE-CB64-7BCEA37FA508}"/>
              </a:ext>
            </a:extLst>
          </p:cNvPr>
          <p:cNvGrpSpPr/>
          <p:nvPr/>
        </p:nvGrpSpPr>
        <p:grpSpPr>
          <a:xfrm>
            <a:off x="6632448" y="1440849"/>
            <a:ext cx="5272681" cy="4028869"/>
            <a:chOff x="7254240" y="2487168"/>
            <a:chExt cx="3840480" cy="3446445"/>
          </a:xfrm>
        </p:grpSpPr>
        <p:sp>
          <p:nvSpPr>
            <p:cNvPr id="6" name="Snip Single Corner of Rectangle 5">
              <a:extLst>
                <a:ext uri="{FF2B5EF4-FFF2-40B4-BE49-F238E27FC236}">
                  <a16:creationId xmlns:a16="http://schemas.microsoft.com/office/drawing/2014/main" id="{BEB7AB90-9F1B-C78C-9CA1-455343D36A5D}"/>
                </a:ext>
              </a:extLst>
            </p:cNvPr>
            <p:cNvSpPr/>
            <p:nvPr/>
          </p:nvSpPr>
          <p:spPr>
            <a:xfrm rot="10800000">
              <a:off x="7254240" y="2487168"/>
              <a:ext cx="3840480" cy="3425952"/>
            </a:xfrm>
            <a:prstGeom prst="snip1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7" name="Right Triangle 6">
              <a:extLst>
                <a:ext uri="{FF2B5EF4-FFF2-40B4-BE49-F238E27FC236}">
                  <a16:creationId xmlns:a16="http://schemas.microsoft.com/office/drawing/2014/main" id="{FBD031EE-4FC2-C7C1-56D0-FA1206CCD60D}"/>
                </a:ext>
              </a:extLst>
            </p:cNvPr>
            <p:cNvSpPr/>
            <p:nvPr/>
          </p:nvSpPr>
          <p:spPr>
            <a:xfrm rot="10549693">
              <a:off x="7276821" y="5330896"/>
              <a:ext cx="541430" cy="602717"/>
            </a:xfrm>
            <a:prstGeom prst="rtTriangle">
              <a:avLst/>
            </a:prstGeom>
            <a:solidFill>
              <a:srgbClr val="F6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CDA1B8EA-0445-14EE-9F62-F738CA8D6B42}"/>
              </a:ext>
            </a:extLst>
          </p:cNvPr>
          <p:cNvSpPr txBox="1"/>
          <p:nvPr/>
        </p:nvSpPr>
        <p:spPr>
          <a:xfrm>
            <a:off x="6632447" y="1442712"/>
            <a:ext cx="5272681" cy="3122393"/>
          </a:xfrm>
          <a:prstGeom prst="rect">
            <a:avLst/>
          </a:prstGeom>
          <a:noFill/>
        </p:spPr>
        <p:txBody>
          <a:bodyPr wrap="square">
            <a:spAutoFit/>
          </a:bodyPr>
          <a:lstStyle/>
          <a:p>
            <a:pPr marL="11113" lvl="1" indent="36513">
              <a:lnSpc>
                <a:spcPct val="110000"/>
              </a:lnSpc>
            </a:pPr>
            <a:r>
              <a:rPr lang="en-GB" sz="2000" noProof="0" dirty="0"/>
              <a:t>Some examples: </a:t>
            </a:r>
          </a:p>
          <a:p>
            <a:pPr marL="11113" lvl="1" indent="36513">
              <a:lnSpc>
                <a:spcPct val="110000"/>
              </a:lnSpc>
            </a:pPr>
            <a:r>
              <a:rPr lang="en-GB" sz="2000" b="1" noProof="0" dirty="0"/>
              <a:t>Datasets and other scientific products:</a:t>
            </a:r>
          </a:p>
          <a:p>
            <a:pPr marL="342900" indent="-342900" rtl="0" fontAlgn="base">
              <a:lnSpc>
                <a:spcPct val="110000"/>
              </a:lnSpc>
              <a:spcBef>
                <a:spcPts val="0"/>
              </a:spcBef>
              <a:spcAft>
                <a:spcPts val="0"/>
              </a:spcAft>
              <a:buFont typeface="Wingdings" pitchFamily="2" charset="2"/>
              <a:buChar char="ü"/>
            </a:pPr>
            <a:r>
              <a:rPr lang="en-GB" sz="2000" b="0" u="none" strike="noStrike" noProof="0" dirty="0">
                <a:solidFill>
                  <a:srgbClr val="000000"/>
                </a:solidFill>
                <a:effectLst/>
              </a:rPr>
              <a:t>Creative Commons Attribution (CC BY) </a:t>
            </a:r>
          </a:p>
          <a:p>
            <a:pPr marL="342900" indent="-342900" rtl="0" fontAlgn="base">
              <a:lnSpc>
                <a:spcPct val="110000"/>
              </a:lnSpc>
              <a:spcBef>
                <a:spcPts val="0"/>
              </a:spcBef>
              <a:spcAft>
                <a:spcPts val="0"/>
              </a:spcAft>
              <a:buFont typeface="Wingdings" pitchFamily="2" charset="2"/>
              <a:buChar char="ü"/>
            </a:pPr>
            <a:r>
              <a:rPr lang="en-GB" sz="2000" b="0" u="none" strike="noStrike" noProof="0" dirty="0">
                <a:solidFill>
                  <a:srgbClr val="000000"/>
                </a:solidFill>
                <a:effectLst/>
              </a:rPr>
              <a:t>Open Data Commons Attribution licence</a:t>
            </a:r>
            <a:br>
              <a:rPr lang="en-GB" sz="2000" b="0" u="none" strike="noStrike" noProof="0" dirty="0">
                <a:solidFill>
                  <a:srgbClr val="000000"/>
                </a:solidFill>
                <a:effectLst/>
              </a:rPr>
            </a:br>
            <a:endParaRPr lang="en-GB" sz="2000" b="0" u="none" strike="noStrike" noProof="0" dirty="0">
              <a:solidFill>
                <a:srgbClr val="000000"/>
              </a:solidFill>
              <a:effectLst/>
            </a:endParaRPr>
          </a:p>
          <a:p>
            <a:pPr rtl="0" fontAlgn="base">
              <a:lnSpc>
                <a:spcPct val="110000"/>
              </a:lnSpc>
              <a:spcBef>
                <a:spcPts val="0"/>
              </a:spcBef>
              <a:spcAft>
                <a:spcPts val="0"/>
              </a:spcAft>
            </a:pPr>
            <a:r>
              <a:rPr lang="en-GB" sz="2000" b="1" noProof="0" dirty="0">
                <a:solidFill>
                  <a:srgbClr val="000000"/>
                </a:solidFill>
              </a:rPr>
              <a:t>Other content (e.g. documentation)</a:t>
            </a:r>
            <a:endParaRPr lang="en-GB" sz="2000" b="1" u="none" strike="noStrike" noProof="0" dirty="0">
              <a:solidFill>
                <a:srgbClr val="000000"/>
              </a:solidFill>
              <a:effectLst/>
            </a:endParaRPr>
          </a:p>
          <a:p>
            <a:pPr marL="342900" indent="-342900" rtl="0" fontAlgn="base">
              <a:lnSpc>
                <a:spcPct val="110000"/>
              </a:lnSpc>
              <a:spcBef>
                <a:spcPts val="0"/>
              </a:spcBef>
              <a:spcAft>
                <a:spcPts val="0"/>
              </a:spcAft>
              <a:buFont typeface="Wingdings" pitchFamily="2" charset="2"/>
              <a:buChar char="ü"/>
            </a:pPr>
            <a:r>
              <a:rPr lang="en-GB" sz="2000" b="0" u="none" strike="noStrike" noProof="0" dirty="0">
                <a:solidFill>
                  <a:srgbClr val="000000"/>
                </a:solidFill>
                <a:effectLst/>
              </a:rPr>
              <a:t>Creative Commons Attribution (CC BY) </a:t>
            </a:r>
          </a:p>
          <a:p>
            <a:pPr marL="342900" indent="-342900" rtl="0" fontAlgn="base">
              <a:lnSpc>
                <a:spcPct val="110000"/>
              </a:lnSpc>
              <a:spcBef>
                <a:spcPts val="0"/>
              </a:spcBef>
              <a:spcAft>
                <a:spcPts val="0"/>
              </a:spcAft>
              <a:buFont typeface="Wingdings" pitchFamily="2" charset="2"/>
              <a:buChar char="ü"/>
            </a:pPr>
            <a:r>
              <a:rPr lang="en-GB" sz="2000" b="0" u="none" strike="noStrike" noProof="0" dirty="0">
                <a:solidFill>
                  <a:srgbClr val="000000"/>
                </a:solidFill>
                <a:effectLst/>
              </a:rPr>
              <a:t>Digital Peer Publishing Licences (DPPL)</a:t>
            </a:r>
          </a:p>
          <a:p>
            <a:pPr marL="342900" indent="-342900" rtl="0" fontAlgn="base">
              <a:lnSpc>
                <a:spcPct val="110000"/>
              </a:lnSpc>
              <a:spcBef>
                <a:spcPts val="0"/>
              </a:spcBef>
              <a:spcAft>
                <a:spcPts val="0"/>
              </a:spcAft>
              <a:buFont typeface="Wingdings" pitchFamily="2" charset="2"/>
              <a:buChar char="ü"/>
            </a:pPr>
            <a:r>
              <a:rPr lang="en-GB" sz="2000" b="0" u="none" strike="noStrike" noProof="0" dirty="0">
                <a:solidFill>
                  <a:srgbClr val="000000"/>
                </a:solidFill>
                <a:effectLst/>
              </a:rPr>
              <a:t>GNU Free Documentation Licence (GFDL)</a:t>
            </a:r>
            <a:endParaRPr lang="en-GB" sz="2000" b="0" i="0" u="none" strike="noStrike" noProof="0" dirty="0">
              <a:solidFill>
                <a:srgbClr val="000000"/>
              </a:solidFill>
              <a:effectLst/>
            </a:endParaRPr>
          </a:p>
        </p:txBody>
      </p:sp>
      <p:sp>
        <p:nvSpPr>
          <p:cNvPr id="3" name="Content Placeholder 2">
            <a:extLst>
              <a:ext uri="{FF2B5EF4-FFF2-40B4-BE49-F238E27FC236}">
                <a16:creationId xmlns:a16="http://schemas.microsoft.com/office/drawing/2014/main" id="{14354A3D-2FDF-44EF-3F53-C1D8BF109A5F}"/>
              </a:ext>
            </a:extLst>
          </p:cNvPr>
          <p:cNvSpPr>
            <a:spLocks noGrp="1"/>
          </p:cNvSpPr>
          <p:nvPr>
            <p:ph sz="half" idx="1"/>
          </p:nvPr>
        </p:nvSpPr>
        <p:spPr>
          <a:xfrm>
            <a:off x="838200" y="1628405"/>
            <a:ext cx="5794248" cy="4843399"/>
          </a:xfrm>
        </p:spPr>
        <p:txBody>
          <a:bodyPr>
            <a:normAutofit fontScale="92500" lnSpcReduction="10000"/>
          </a:bodyPr>
          <a:lstStyle/>
          <a:p>
            <a:pPr marL="0" indent="0">
              <a:buNone/>
            </a:pPr>
            <a:r>
              <a:rPr lang="en-GB" sz="2400" b="1" noProof="0" dirty="0">
                <a:solidFill>
                  <a:schemeClr val="accent4">
                    <a:lumMod val="75000"/>
                  </a:schemeClr>
                </a:solidFill>
              </a:rPr>
              <a:t>Creative and Academic works</a:t>
            </a:r>
            <a:r>
              <a:rPr lang="en-GB" sz="2400" b="1" noProof="0" dirty="0"/>
              <a:t>: </a:t>
            </a:r>
            <a:r>
              <a:rPr lang="en-GB" sz="2400" b="1" noProof="0" dirty="0">
                <a:solidFill>
                  <a:schemeClr val="accent4">
                    <a:lumMod val="75000"/>
                  </a:schemeClr>
                </a:solidFill>
              </a:rPr>
              <a:t>Attribution </a:t>
            </a:r>
          </a:p>
          <a:p>
            <a:r>
              <a:rPr lang="en-GB" sz="1800" noProof="0" dirty="0"/>
              <a:t>This category includes </a:t>
            </a:r>
            <a:r>
              <a:rPr lang="en-GB" sz="1800" b="1" noProof="0" dirty="0"/>
              <a:t>datasets, databases and processed scientific products </a:t>
            </a:r>
            <a:r>
              <a:rPr lang="en-GB" sz="1800" noProof="0" dirty="0"/>
              <a:t>(e.g. in the geosciences, a seismic risk map);</a:t>
            </a:r>
          </a:p>
          <a:p>
            <a:r>
              <a:rPr lang="en-GB" sz="1800" noProof="0" dirty="0"/>
              <a:t>They are recognized as intellectual creations and therefore </a:t>
            </a:r>
            <a:r>
              <a:rPr lang="en-GB" sz="1800" u="sng" noProof="0" dirty="0"/>
              <a:t>subject to copyright</a:t>
            </a:r>
            <a:r>
              <a:rPr lang="en-GB" sz="1800" noProof="0" dirty="0"/>
              <a:t>.</a:t>
            </a:r>
          </a:p>
          <a:p>
            <a:r>
              <a:rPr lang="en-GB" sz="1800" noProof="0" dirty="0"/>
              <a:t>As a rule, in an Open Science context, we use licenses that </a:t>
            </a:r>
            <a:r>
              <a:rPr lang="en-GB" sz="1800" b="1" noProof="0" dirty="0"/>
              <a:t>ensure attribution to the author </a:t>
            </a:r>
            <a:r>
              <a:rPr lang="en-GB" sz="1800" noProof="0" dirty="0"/>
              <a:t>and </a:t>
            </a:r>
            <a:r>
              <a:rPr lang="en-GB" sz="1800" b="1" noProof="0" dirty="0"/>
              <a:t>allow the use, modification, and sharing </a:t>
            </a:r>
            <a:r>
              <a:rPr lang="en-GB" sz="1800" noProof="0" dirty="0"/>
              <a:t>of the scientific product.</a:t>
            </a:r>
          </a:p>
          <a:p>
            <a:r>
              <a:rPr lang="en-GB" sz="1800" noProof="0" dirty="0"/>
              <a:t>The most common licenses are those by Creative Commons, particularly </a:t>
            </a:r>
            <a:r>
              <a:rPr lang="en-GB" sz="1800" b="1" noProof="0" dirty="0"/>
              <a:t>CC BY International 4.0</a:t>
            </a:r>
            <a:r>
              <a:rPr lang="en-GB" sz="1800" noProof="0" dirty="0"/>
              <a:t>.</a:t>
            </a:r>
          </a:p>
          <a:p>
            <a:r>
              <a:rPr lang="en-GB" sz="1800" noProof="0" dirty="0"/>
              <a:t>More restrictive conditions are acceptable if justified, following the principle of </a:t>
            </a:r>
            <a:r>
              <a:rPr lang="en-GB" sz="1800" b="1" noProof="0" dirty="0"/>
              <a:t>"as open as possible, as closed as necessary."</a:t>
            </a:r>
            <a:endParaRPr lang="en-GB" sz="1800" noProof="0" dirty="0"/>
          </a:p>
        </p:txBody>
      </p:sp>
      <p:sp>
        <p:nvSpPr>
          <p:cNvPr id="10" name="Title 1">
            <a:extLst>
              <a:ext uri="{FF2B5EF4-FFF2-40B4-BE49-F238E27FC236}">
                <a16:creationId xmlns:a16="http://schemas.microsoft.com/office/drawing/2014/main" id="{0EB6CD35-E320-7546-3D8B-016AAD8D5981}"/>
              </a:ext>
            </a:extLst>
          </p:cNvPr>
          <p:cNvSpPr>
            <a:spLocks noGrp="1"/>
          </p:cNvSpPr>
          <p:nvPr>
            <p:ph type="title"/>
          </p:nvPr>
        </p:nvSpPr>
        <p:spPr>
          <a:xfrm>
            <a:off x="838200" y="320881"/>
            <a:ext cx="10515600"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Licenses: </a:t>
            </a:r>
            <a:br>
              <a:rPr lang="en-GB" sz="3600" kern="0" dirty="0">
                <a:solidFill>
                  <a:prstClr val="black"/>
                </a:solidFill>
              </a:rPr>
            </a:br>
            <a:r>
              <a:rPr lang="en-GB" sz="3600" kern="0" dirty="0">
                <a:solidFill>
                  <a:srgbClr val="E6A112"/>
                </a:solidFill>
              </a:rPr>
              <a:t>Datasets and other scientific products</a:t>
            </a:r>
          </a:p>
        </p:txBody>
      </p:sp>
    </p:spTree>
    <p:extLst>
      <p:ext uri="{BB962C8B-B14F-4D97-AF65-F5344CB8AC3E}">
        <p14:creationId xmlns:p14="http://schemas.microsoft.com/office/powerpoint/2010/main" val="161863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A6D63-8675-9712-AF4C-2EDA86D897B6}"/>
              </a:ext>
            </a:extLst>
          </p:cNvPr>
          <p:cNvSpPr>
            <a:spLocks noGrp="1"/>
          </p:cNvSpPr>
          <p:nvPr>
            <p:ph idx="1"/>
          </p:nvPr>
        </p:nvSpPr>
        <p:spPr>
          <a:xfrm>
            <a:off x="838199" y="1825624"/>
            <a:ext cx="5810957" cy="4819015"/>
          </a:xfrm>
        </p:spPr>
        <p:txBody>
          <a:bodyPr>
            <a:normAutofit/>
          </a:bodyPr>
          <a:lstStyle/>
          <a:p>
            <a:pPr marL="0" indent="0">
              <a:lnSpc>
                <a:spcPct val="110000"/>
              </a:lnSpc>
              <a:buNone/>
            </a:pPr>
            <a:r>
              <a:rPr lang="en-GB" sz="2400" b="1" noProof="0" dirty="0">
                <a:solidFill>
                  <a:schemeClr val="accent4">
                    <a:lumMod val="75000"/>
                  </a:schemeClr>
                </a:solidFill>
              </a:rPr>
              <a:t>Software: Open Source Licenses </a:t>
            </a:r>
          </a:p>
          <a:p>
            <a:pPr lvl="1">
              <a:lnSpc>
                <a:spcPct val="110000"/>
              </a:lnSpc>
            </a:pPr>
            <a:r>
              <a:rPr lang="en-GB" sz="2400" noProof="0" dirty="0"/>
              <a:t>Comply with the </a:t>
            </a:r>
            <a:r>
              <a:rPr lang="en-GB" sz="2400" noProof="0" dirty="0">
                <a:hlinkClick r:id="rId3"/>
              </a:rPr>
              <a:t>Open Source definition</a:t>
            </a:r>
            <a:r>
              <a:rPr lang="en-GB" sz="2400" noProof="0" dirty="0"/>
              <a:t>.</a:t>
            </a:r>
          </a:p>
          <a:p>
            <a:pPr lvl="1">
              <a:lnSpc>
                <a:spcPct val="110000"/>
              </a:lnSpc>
            </a:pPr>
            <a:endParaRPr lang="en-GB" sz="2400" noProof="0" dirty="0"/>
          </a:p>
          <a:p>
            <a:pPr lvl="1">
              <a:lnSpc>
                <a:spcPct val="110000"/>
              </a:lnSpc>
            </a:pPr>
            <a:r>
              <a:rPr lang="en-GB" sz="2400" noProof="0" dirty="0"/>
              <a:t>Allow software to be </a:t>
            </a:r>
            <a:r>
              <a:rPr lang="en-GB" sz="2400" b="1" noProof="0" dirty="0">
                <a:solidFill>
                  <a:schemeClr val="accent4">
                    <a:lumMod val="75000"/>
                  </a:schemeClr>
                </a:solidFill>
              </a:rPr>
              <a:t>freely used, modified and shared</a:t>
            </a:r>
            <a:r>
              <a:rPr lang="en-GB" sz="2400" noProof="0" dirty="0"/>
              <a:t>. </a:t>
            </a:r>
          </a:p>
          <a:p>
            <a:pPr lvl="1">
              <a:lnSpc>
                <a:spcPct val="110000"/>
              </a:lnSpc>
            </a:pPr>
            <a:endParaRPr lang="en-GB" sz="2400" noProof="0" dirty="0"/>
          </a:p>
          <a:p>
            <a:pPr lvl="1">
              <a:lnSpc>
                <a:spcPct val="110000"/>
              </a:lnSpc>
            </a:pPr>
            <a:r>
              <a:rPr lang="en-GB" sz="2400" noProof="0" dirty="0"/>
              <a:t>Must be approved by the Open Source Initiative (OSI) through a codified </a:t>
            </a:r>
            <a:r>
              <a:rPr lang="en-GB" sz="2400" noProof="0" dirty="0">
                <a:hlinkClick r:id="rId4"/>
              </a:rPr>
              <a:t>review process</a:t>
            </a:r>
            <a:r>
              <a:rPr lang="en-GB" sz="2400" noProof="0" dirty="0"/>
              <a:t>.</a:t>
            </a:r>
          </a:p>
          <a:p>
            <a:pPr lvl="2" fontAlgn="base">
              <a:lnSpc>
                <a:spcPct val="110000"/>
              </a:lnSpc>
              <a:spcBef>
                <a:spcPts val="0"/>
              </a:spcBef>
            </a:pPr>
            <a:endParaRPr lang="en-GB" sz="1400" b="1" noProof="0" dirty="0">
              <a:solidFill>
                <a:schemeClr val="accent4">
                  <a:lumMod val="75000"/>
                </a:schemeClr>
              </a:solidFill>
            </a:endParaRPr>
          </a:p>
          <a:p>
            <a:pPr lvl="1">
              <a:lnSpc>
                <a:spcPct val="110000"/>
              </a:lnSpc>
            </a:pPr>
            <a:endParaRPr lang="en-GB" sz="1800" noProof="0" dirty="0"/>
          </a:p>
        </p:txBody>
      </p:sp>
      <p:sp>
        <p:nvSpPr>
          <p:cNvPr id="6" name="Title 1">
            <a:extLst>
              <a:ext uri="{FF2B5EF4-FFF2-40B4-BE49-F238E27FC236}">
                <a16:creationId xmlns:a16="http://schemas.microsoft.com/office/drawing/2014/main" id="{96BDB6D5-3A75-3A79-6BFC-4EBF844F80F5}"/>
              </a:ext>
            </a:extLst>
          </p:cNvPr>
          <p:cNvSpPr txBox="1">
            <a:spLocks/>
          </p:cNvSpPr>
          <p:nvPr/>
        </p:nvSpPr>
        <p:spPr>
          <a:xfrm>
            <a:off x="838200" y="320881"/>
            <a:ext cx="10515600" cy="1325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defTabSz="685766">
              <a:spcBef>
                <a:spcPts val="0"/>
              </a:spcBef>
              <a:spcAft>
                <a:spcPts val="600"/>
              </a:spcAft>
            </a:pPr>
            <a:r>
              <a:rPr lang="en-GB" sz="3600" kern="0" dirty="0">
                <a:solidFill>
                  <a:prstClr val="black"/>
                </a:solidFill>
                <a:latin typeface="Calibri" panose="020F0502020204030204" pitchFamily="34" charset="0"/>
                <a:ea typeface="+mj-ea"/>
                <a:cs typeface="Calibri" panose="020F0502020204030204" pitchFamily="34" charset="0"/>
              </a:rPr>
              <a:t>Licenses: </a:t>
            </a:r>
            <a:r>
              <a:rPr lang="en-GB" sz="3600" kern="0" dirty="0">
                <a:solidFill>
                  <a:srgbClr val="E6A112"/>
                </a:solidFill>
                <a:latin typeface="Calibri" panose="020F0502020204030204" pitchFamily="34" charset="0"/>
                <a:ea typeface="+mj-ea"/>
                <a:cs typeface="Calibri" panose="020F0502020204030204" pitchFamily="34" charset="0"/>
              </a:rPr>
              <a:t>Software</a:t>
            </a:r>
          </a:p>
        </p:txBody>
      </p:sp>
    </p:spTree>
    <p:extLst>
      <p:ext uri="{BB962C8B-B14F-4D97-AF65-F5344CB8AC3E}">
        <p14:creationId xmlns:p14="http://schemas.microsoft.com/office/powerpoint/2010/main" val="313796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741F4-DE7D-5CB2-5F3F-6677CADA7789}"/>
              </a:ext>
            </a:extLst>
          </p:cNvPr>
          <p:cNvSpPr>
            <a:spLocks noGrp="1"/>
          </p:cNvSpPr>
          <p:nvPr>
            <p:ph type="title"/>
          </p:nvPr>
        </p:nvSpPr>
        <p:spPr/>
        <p:txBody>
          <a:bodyPr/>
          <a:lstStyle/>
          <a:p>
            <a:r>
              <a:rPr lang="en-GB" dirty="0"/>
              <a:t>A Shared approach</a:t>
            </a:r>
          </a:p>
        </p:txBody>
      </p:sp>
      <p:sp>
        <p:nvSpPr>
          <p:cNvPr id="4" name="Content Placeholder 3">
            <a:extLst>
              <a:ext uri="{FF2B5EF4-FFF2-40B4-BE49-F238E27FC236}">
                <a16:creationId xmlns:a16="http://schemas.microsoft.com/office/drawing/2014/main" id="{A0AED34D-B8D1-2E7C-4C31-9FB0B59A0E5D}"/>
              </a:ext>
            </a:extLst>
          </p:cNvPr>
          <p:cNvSpPr>
            <a:spLocks noGrp="1"/>
          </p:cNvSpPr>
          <p:nvPr>
            <p:ph idx="1"/>
          </p:nvPr>
        </p:nvSpPr>
        <p:spPr>
          <a:xfrm>
            <a:off x="838200" y="1825625"/>
            <a:ext cx="6107349" cy="4351338"/>
          </a:xfrm>
        </p:spPr>
        <p:txBody>
          <a:bodyPr/>
          <a:lstStyle/>
          <a:p>
            <a:r>
              <a:rPr lang="en-GB" dirty="0"/>
              <a:t>Compared to other world regions, EU tend to have a common approach to regulation and has worked to </a:t>
            </a:r>
            <a:r>
              <a:rPr lang="en-GB" b="1" dirty="0"/>
              <a:t>harmonise the regulations </a:t>
            </a:r>
            <a:r>
              <a:rPr lang="en-GB" dirty="0"/>
              <a:t>concerning data sharing and reuse. </a:t>
            </a:r>
          </a:p>
          <a:p>
            <a:r>
              <a:rPr lang="en-GB" dirty="0"/>
              <a:t>Useful for cross-border collaboration</a:t>
            </a:r>
          </a:p>
        </p:txBody>
      </p:sp>
      <p:pic>
        <p:nvPicPr>
          <p:cNvPr id="5" name="Graphic 4" descr="Lightbulb and pencil with solid fill">
            <a:extLst>
              <a:ext uri="{FF2B5EF4-FFF2-40B4-BE49-F238E27FC236}">
                <a16:creationId xmlns:a16="http://schemas.microsoft.com/office/drawing/2014/main" id="{AE1B0509-A5C9-869F-613E-A8FE678A85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7643" y="2465961"/>
            <a:ext cx="2474068" cy="2474068"/>
          </a:xfrm>
          <a:prstGeom prst="rect">
            <a:avLst/>
          </a:prstGeom>
        </p:spPr>
      </p:pic>
    </p:spTree>
    <p:extLst>
      <p:ext uri="{BB962C8B-B14F-4D97-AF65-F5344CB8AC3E}">
        <p14:creationId xmlns:p14="http://schemas.microsoft.com/office/powerpoint/2010/main" val="150037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5BD77-C98D-6E94-759E-1C1242C5A2B9}"/>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019FD9B9-6DEC-F88A-2F88-30037D4B8FD8}"/>
              </a:ext>
            </a:extLst>
          </p:cNvPr>
          <p:cNvGrpSpPr/>
          <p:nvPr/>
        </p:nvGrpSpPr>
        <p:grpSpPr>
          <a:xfrm>
            <a:off x="6461763" y="1938524"/>
            <a:ext cx="5157214" cy="3816817"/>
            <a:chOff x="7254240" y="2487168"/>
            <a:chExt cx="3840480" cy="3446445"/>
          </a:xfrm>
        </p:grpSpPr>
        <p:sp>
          <p:nvSpPr>
            <p:cNvPr id="18" name="Snip Single Corner of Rectangle 17">
              <a:extLst>
                <a:ext uri="{FF2B5EF4-FFF2-40B4-BE49-F238E27FC236}">
                  <a16:creationId xmlns:a16="http://schemas.microsoft.com/office/drawing/2014/main" id="{33B80A37-FD61-306D-E67C-01C8F80B8BA7}"/>
                </a:ext>
              </a:extLst>
            </p:cNvPr>
            <p:cNvSpPr/>
            <p:nvPr/>
          </p:nvSpPr>
          <p:spPr>
            <a:xfrm rot="10800000">
              <a:off x="7254240" y="2487168"/>
              <a:ext cx="3840480" cy="3425952"/>
            </a:xfrm>
            <a:prstGeom prst="snip1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ight Triangle 18">
              <a:extLst>
                <a:ext uri="{FF2B5EF4-FFF2-40B4-BE49-F238E27FC236}">
                  <a16:creationId xmlns:a16="http://schemas.microsoft.com/office/drawing/2014/main" id="{808FA9DA-7FB6-08BC-5AFD-9DA705AC817F}"/>
                </a:ext>
              </a:extLst>
            </p:cNvPr>
            <p:cNvSpPr/>
            <p:nvPr/>
          </p:nvSpPr>
          <p:spPr>
            <a:xfrm rot="10549693">
              <a:off x="7276821" y="5330896"/>
              <a:ext cx="541430" cy="602717"/>
            </a:xfrm>
            <a:prstGeom prst="rtTriangle">
              <a:avLst/>
            </a:prstGeom>
            <a:solidFill>
              <a:srgbClr val="F6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3" name="Content Placeholder 2">
            <a:extLst>
              <a:ext uri="{FF2B5EF4-FFF2-40B4-BE49-F238E27FC236}">
                <a16:creationId xmlns:a16="http://schemas.microsoft.com/office/drawing/2014/main" id="{A257097A-CF2C-7E57-5706-D723050AC474}"/>
              </a:ext>
            </a:extLst>
          </p:cNvPr>
          <p:cNvSpPr>
            <a:spLocks noGrp="1"/>
          </p:cNvSpPr>
          <p:nvPr>
            <p:ph idx="1"/>
          </p:nvPr>
        </p:nvSpPr>
        <p:spPr>
          <a:xfrm>
            <a:off x="838199" y="1825624"/>
            <a:ext cx="5810957" cy="4819015"/>
          </a:xfrm>
        </p:spPr>
        <p:txBody>
          <a:bodyPr>
            <a:normAutofit/>
          </a:bodyPr>
          <a:lstStyle/>
          <a:p>
            <a:pPr marL="0" indent="0">
              <a:lnSpc>
                <a:spcPct val="110000"/>
              </a:lnSpc>
              <a:buNone/>
            </a:pPr>
            <a:r>
              <a:rPr lang="en-GB" sz="2400" b="1" noProof="0" dirty="0">
                <a:solidFill>
                  <a:schemeClr val="accent4">
                    <a:lumMod val="75000"/>
                  </a:schemeClr>
                </a:solidFill>
              </a:rPr>
              <a:t>Software: Open Source Licenses </a:t>
            </a:r>
          </a:p>
          <a:p>
            <a:pPr lvl="1">
              <a:lnSpc>
                <a:spcPct val="110000"/>
              </a:lnSpc>
            </a:pPr>
            <a:r>
              <a:rPr lang="en-GB" sz="2400" noProof="0" dirty="0"/>
              <a:t>Comply with the </a:t>
            </a:r>
            <a:r>
              <a:rPr lang="en-GB" sz="2400" noProof="0" dirty="0">
                <a:hlinkClick r:id="rId3"/>
              </a:rPr>
              <a:t>Open Source definition</a:t>
            </a:r>
            <a:r>
              <a:rPr lang="en-GB" sz="2400" noProof="0" dirty="0"/>
              <a:t>.</a:t>
            </a:r>
          </a:p>
          <a:p>
            <a:pPr lvl="1">
              <a:lnSpc>
                <a:spcPct val="110000"/>
              </a:lnSpc>
            </a:pPr>
            <a:endParaRPr lang="en-GB" sz="2400" noProof="0" dirty="0"/>
          </a:p>
          <a:p>
            <a:pPr lvl="1">
              <a:lnSpc>
                <a:spcPct val="110000"/>
              </a:lnSpc>
            </a:pPr>
            <a:r>
              <a:rPr lang="en-GB" sz="2400" noProof="0" dirty="0"/>
              <a:t>Allow software to be </a:t>
            </a:r>
            <a:r>
              <a:rPr lang="en-GB" sz="2400" b="1" noProof="0" dirty="0">
                <a:solidFill>
                  <a:schemeClr val="accent4">
                    <a:lumMod val="75000"/>
                  </a:schemeClr>
                </a:solidFill>
              </a:rPr>
              <a:t>freely used, modified and shared</a:t>
            </a:r>
            <a:r>
              <a:rPr lang="en-GB" sz="2400" noProof="0" dirty="0"/>
              <a:t>. </a:t>
            </a:r>
          </a:p>
          <a:p>
            <a:pPr lvl="1">
              <a:lnSpc>
                <a:spcPct val="110000"/>
              </a:lnSpc>
            </a:pPr>
            <a:endParaRPr lang="en-GB" sz="2400" noProof="0" dirty="0"/>
          </a:p>
          <a:p>
            <a:pPr lvl="1">
              <a:lnSpc>
                <a:spcPct val="110000"/>
              </a:lnSpc>
            </a:pPr>
            <a:r>
              <a:rPr lang="en-GB" sz="2400" noProof="0" dirty="0"/>
              <a:t>Must be approved by the Open Source Initiative (OSI) through a codified </a:t>
            </a:r>
            <a:r>
              <a:rPr lang="en-GB" sz="2400" noProof="0" dirty="0">
                <a:hlinkClick r:id="rId4"/>
              </a:rPr>
              <a:t>review process</a:t>
            </a:r>
            <a:r>
              <a:rPr lang="en-GB" sz="2400" noProof="0" dirty="0"/>
              <a:t>.</a:t>
            </a:r>
          </a:p>
          <a:p>
            <a:pPr lvl="2" fontAlgn="base">
              <a:lnSpc>
                <a:spcPct val="110000"/>
              </a:lnSpc>
              <a:spcBef>
                <a:spcPts val="0"/>
              </a:spcBef>
            </a:pPr>
            <a:endParaRPr lang="en-GB" sz="1400" b="1" noProof="0" dirty="0">
              <a:solidFill>
                <a:schemeClr val="accent4">
                  <a:lumMod val="75000"/>
                </a:schemeClr>
              </a:solidFill>
            </a:endParaRPr>
          </a:p>
          <a:p>
            <a:pPr lvl="1">
              <a:lnSpc>
                <a:spcPct val="110000"/>
              </a:lnSpc>
            </a:pPr>
            <a:endParaRPr lang="en-GB" sz="1800" noProof="0" dirty="0"/>
          </a:p>
        </p:txBody>
      </p:sp>
      <p:sp>
        <p:nvSpPr>
          <p:cNvPr id="7" name="TextBox 6">
            <a:extLst>
              <a:ext uri="{FF2B5EF4-FFF2-40B4-BE49-F238E27FC236}">
                <a16:creationId xmlns:a16="http://schemas.microsoft.com/office/drawing/2014/main" id="{54E62D87-F55F-D603-9061-DA5C6B4DB6F9}"/>
              </a:ext>
            </a:extLst>
          </p:cNvPr>
          <p:cNvSpPr txBox="1"/>
          <p:nvPr/>
        </p:nvSpPr>
        <p:spPr>
          <a:xfrm>
            <a:off x="6649157" y="2201744"/>
            <a:ext cx="4969820" cy="2783839"/>
          </a:xfrm>
          <a:prstGeom prst="rect">
            <a:avLst/>
          </a:prstGeom>
          <a:noFill/>
        </p:spPr>
        <p:txBody>
          <a:bodyPr wrap="square">
            <a:spAutoFit/>
          </a:bodyPr>
          <a:lstStyle/>
          <a:p>
            <a:pPr marL="11113" lvl="1" indent="36513">
              <a:lnSpc>
                <a:spcPct val="110000"/>
              </a:lnSpc>
            </a:pPr>
            <a:r>
              <a:rPr lang="en-GB" sz="2000" noProof="0" dirty="0">
                <a:latin typeface="Calibri" panose="020F0502020204030204" pitchFamily="34" charset="0"/>
                <a:cs typeface="Calibri" panose="020F0502020204030204" pitchFamily="34" charset="0"/>
              </a:rPr>
              <a:t>Some examples</a:t>
            </a:r>
          </a:p>
          <a:p>
            <a:pPr marL="11113" lvl="2" indent="36513" algn="just" fontAlgn="base">
              <a:lnSpc>
                <a:spcPct val="110000"/>
              </a:lnSpc>
              <a:spcBef>
                <a:spcPts val="0"/>
              </a:spcBef>
              <a:buFont typeface="Wingdings" pitchFamily="2" charset="2"/>
              <a:buChar char="ü"/>
            </a:pPr>
            <a:r>
              <a:rPr lang="en-GB" sz="2000" b="1" u="none" strike="noStrike" noProof="0" dirty="0">
                <a:solidFill>
                  <a:schemeClr val="accent4">
                    <a:lumMod val="75000"/>
                  </a:schemeClr>
                </a:solidFill>
                <a:effectLst/>
                <a:latin typeface="Calibri" panose="020F0502020204030204" pitchFamily="34" charset="0"/>
                <a:cs typeface="Calibri" panose="020F0502020204030204" pitchFamily="34" charset="0"/>
              </a:rPr>
              <a:t>MIT license, </a:t>
            </a:r>
          </a:p>
          <a:p>
            <a:pPr marL="11113" lvl="2" indent="36513" algn="just" fontAlgn="base">
              <a:lnSpc>
                <a:spcPct val="110000"/>
              </a:lnSpc>
              <a:spcBef>
                <a:spcPts val="0"/>
              </a:spcBef>
              <a:buFont typeface="Wingdings" pitchFamily="2" charset="2"/>
              <a:buChar char="ü"/>
            </a:pPr>
            <a:r>
              <a:rPr lang="en-GB" sz="2000" b="1" u="none" strike="noStrike" noProof="0" dirty="0">
                <a:solidFill>
                  <a:schemeClr val="accent4">
                    <a:lumMod val="75000"/>
                  </a:schemeClr>
                </a:solidFill>
                <a:effectLst/>
                <a:latin typeface="Calibri" panose="020F0502020204030204" pitchFamily="34" charset="0"/>
                <a:cs typeface="Calibri" panose="020F0502020204030204" pitchFamily="34" charset="0"/>
              </a:rPr>
              <a:t>Apache License 2.0, </a:t>
            </a:r>
          </a:p>
          <a:p>
            <a:pPr marL="11113" lvl="2" indent="36513" algn="just" fontAlgn="base">
              <a:lnSpc>
                <a:spcPct val="110000"/>
              </a:lnSpc>
              <a:spcBef>
                <a:spcPts val="0"/>
              </a:spcBef>
              <a:buFont typeface="Wingdings" pitchFamily="2" charset="2"/>
              <a:buChar char="ü"/>
            </a:pPr>
            <a:r>
              <a:rPr lang="en-GB" sz="2000" b="1" u="none" strike="noStrike" noProof="0" dirty="0">
                <a:solidFill>
                  <a:schemeClr val="accent4">
                    <a:lumMod val="75000"/>
                  </a:schemeClr>
                </a:solidFill>
                <a:effectLst/>
                <a:latin typeface="Calibri" panose="020F0502020204030204" pitchFamily="34" charset="0"/>
                <a:cs typeface="Calibri" panose="020F0502020204030204" pitchFamily="34" charset="0"/>
              </a:rPr>
              <a:t>Mozilla Public License 2.0, </a:t>
            </a:r>
          </a:p>
          <a:p>
            <a:pPr marL="11113" lvl="2" indent="36513" algn="just" fontAlgn="base">
              <a:lnSpc>
                <a:spcPct val="110000"/>
              </a:lnSpc>
              <a:spcBef>
                <a:spcPts val="0"/>
              </a:spcBef>
              <a:buFont typeface="Wingdings" pitchFamily="2" charset="2"/>
              <a:buChar char="ü"/>
            </a:pPr>
            <a:r>
              <a:rPr lang="en-GB" sz="2000" b="1" u="none" strike="noStrike" noProof="0" dirty="0">
                <a:solidFill>
                  <a:schemeClr val="accent4">
                    <a:lumMod val="75000"/>
                  </a:schemeClr>
                </a:solidFill>
                <a:effectLst/>
                <a:latin typeface="Calibri" panose="020F0502020204030204" pitchFamily="34" charset="0"/>
                <a:cs typeface="Calibri" panose="020F0502020204030204" pitchFamily="34" charset="0"/>
              </a:rPr>
              <a:t>GNU General Public License (GPL) </a:t>
            </a:r>
          </a:p>
          <a:p>
            <a:pPr marL="11113" lvl="2" indent="36513" fontAlgn="base">
              <a:lnSpc>
                <a:spcPct val="110000"/>
              </a:lnSpc>
              <a:spcBef>
                <a:spcPts val="0"/>
              </a:spcBef>
              <a:buFont typeface="Wingdings" pitchFamily="2" charset="2"/>
              <a:buChar char="ü"/>
            </a:pPr>
            <a:r>
              <a:rPr lang="en-GB" sz="2000" b="1" u="none" strike="noStrike" noProof="0" dirty="0">
                <a:solidFill>
                  <a:schemeClr val="accent4">
                    <a:lumMod val="75000"/>
                  </a:schemeClr>
                </a:solidFill>
                <a:effectLst/>
                <a:latin typeface="Calibri" panose="020F0502020204030204" pitchFamily="34" charset="0"/>
                <a:cs typeface="Calibri" panose="020F0502020204030204" pitchFamily="34" charset="0"/>
              </a:rPr>
              <a:t>Common Development </a:t>
            </a:r>
            <a:r>
              <a:rPr lang="en-GB" sz="2000" b="1" noProof="0" dirty="0">
                <a:solidFill>
                  <a:schemeClr val="accent4">
                    <a:lumMod val="75000"/>
                  </a:schemeClr>
                </a:solidFill>
                <a:latin typeface="Calibri" panose="020F0502020204030204" pitchFamily="34" charset="0"/>
                <a:cs typeface="Calibri" panose="020F0502020204030204" pitchFamily="34" charset="0"/>
              </a:rPr>
              <a:t>and Distribution License</a:t>
            </a:r>
            <a:endParaRPr lang="en-GB" sz="2000" b="1" dirty="0">
              <a:solidFill>
                <a:schemeClr val="accent4">
                  <a:lumMod val="75000"/>
                </a:schemeClr>
              </a:solidFill>
              <a:latin typeface="Calibri" panose="020F0502020204030204" pitchFamily="34" charset="0"/>
              <a:cs typeface="Calibri" panose="020F0502020204030204" pitchFamily="34" charset="0"/>
            </a:endParaRPr>
          </a:p>
          <a:p>
            <a:pPr marL="11113" lvl="2" indent="36513" fontAlgn="base">
              <a:lnSpc>
                <a:spcPct val="110000"/>
              </a:lnSpc>
              <a:spcBef>
                <a:spcPts val="0"/>
              </a:spcBef>
              <a:buFont typeface="Wingdings" pitchFamily="2" charset="2"/>
              <a:buChar char="ü"/>
            </a:pPr>
            <a:r>
              <a:rPr lang="en-GB" sz="2000" b="1" noProof="0" dirty="0">
                <a:solidFill>
                  <a:schemeClr val="accent4">
                    <a:lumMod val="75000"/>
                  </a:schemeClr>
                </a:solidFill>
                <a:latin typeface="Calibri" panose="020F0502020204030204" pitchFamily="34" charset="0"/>
                <a:cs typeface="Calibri" panose="020F0502020204030204" pitchFamily="34" charset="0"/>
                <a:hlinkClick r:id="rId5"/>
              </a:rPr>
              <a:t> more</a:t>
            </a:r>
            <a:r>
              <a:rPr lang="en-GB" sz="2000" b="1" dirty="0">
                <a:solidFill>
                  <a:schemeClr val="accent4">
                    <a:lumMod val="75000"/>
                  </a:schemeClr>
                </a:solidFill>
                <a:latin typeface="Calibri" panose="020F0502020204030204" pitchFamily="34" charset="0"/>
                <a:cs typeface="Calibri" panose="020F0502020204030204" pitchFamily="34" charset="0"/>
                <a:hlinkClick r:id="rId5"/>
              </a:rPr>
              <a:t> on: </a:t>
            </a:r>
            <a:r>
              <a:rPr lang="en-GB" sz="2000" noProof="0" dirty="0">
                <a:latin typeface="Calibri" panose="020F0502020204030204" pitchFamily="34" charset="0"/>
                <a:cs typeface="Calibri" panose="020F0502020204030204" pitchFamily="34" charset="0"/>
                <a:hlinkClick r:id="rId5"/>
              </a:rPr>
              <a:t>opensource.org/licenses</a:t>
            </a:r>
            <a:r>
              <a:rPr lang="en-GB" sz="2000" noProof="0" dirty="0">
                <a:latin typeface="Calibri" panose="020F0502020204030204" pitchFamily="34" charset="0"/>
                <a:cs typeface="Calibri" panose="020F0502020204030204" pitchFamily="34" charset="0"/>
              </a:rPr>
              <a:t> </a:t>
            </a:r>
          </a:p>
        </p:txBody>
      </p:sp>
      <p:sp>
        <p:nvSpPr>
          <p:cNvPr id="5" name="Title 1">
            <a:extLst>
              <a:ext uri="{FF2B5EF4-FFF2-40B4-BE49-F238E27FC236}">
                <a16:creationId xmlns:a16="http://schemas.microsoft.com/office/drawing/2014/main" id="{91C8405F-475D-FA0C-7D1B-40A2668B13D1}"/>
              </a:ext>
            </a:extLst>
          </p:cNvPr>
          <p:cNvSpPr txBox="1">
            <a:spLocks/>
          </p:cNvSpPr>
          <p:nvPr/>
        </p:nvSpPr>
        <p:spPr>
          <a:xfrm>
            <a:off x="838200" y="320881"/>
            <a:ext cx="10515600" cy="1325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defTabSz="685766">
              <a:spcBef>
                <a:spcPts val="0"/>
              </a:spcBef>
              <a:spcAft>
                <a:spcPts val="600"/>
              </a:spcAft>
            </a:pPr>
            <a:r>
              <a:rPr lang="en-GB" sz="3600" kern="0" dirty="0">
                <a:solidFill>
                  <a:prstClr val="black"/>
                </a:solidFill>
                <a:latin typeface="Calibri" panose="020F0502020204030204" pitchFamily="34" charset="0"/>
                <a:ea typeface="+mj-ea"/>
                <a:cs typeface="Calibri" panose="020F0502020204030204" pitchFamily="34" charset="0"/>
              </a:rPr>
              <a:t>Licenses: </a:t>
            </a:r>
            <a:r>
              <a:rPr lang="en-GB" sz="3600" kern="0" dirty="0">
                <a:solidFill>
                  <a:srgbClr val="E6A112"/>
                </a:solidFill>
                <a:latin typeface="Calibri" panose="020F0502020204030204" pitchFamily="34" charset="0"/>
                <a:ea typeface="+mj-ea"/>
                <a:cs typeface="Calibri" panose="020F0502020204030204" pitchFamily="34" charset="0"/>
              </a:rPr>
              <a:t>Software</a:t>
            </a:r>
          </a:p>
        </p:txBody>
      </p:sp>
      <p:sp>
        <p:nvSpPr>
          <p:cNvPr id="4" name="TextBox 3">
            <a:extLst>
              <a:ext uri="{FF2B5EF4-FFF2-40B4-BE49-F238E27FC236}">
                <a16:creationId xmlns:a16="http://schemas.microsoft.com/office/drawing/2014/main" id="{089B25F5-40D9-5B77-2579-E30C2D7A9D63}"/>
              </a:ext>
            </a:extLst>
          </p:cNvPr>
          <p:cNvSpPr txBox="1"/>
          <p:nvPr/>
        </p:nvSpPr>
        <p:spPr>
          <a:xfrm>
            <a:off x="10010274" y="1973178"/>
            <a:ext cx="1292685" cy="1323439"/>
          </a:xfrm>
          <a:prstGeom prst="rect">
            <a:avLst/>
          </a:prstGeom>
          <a:noFill/>
        </p:spPr>
        <p:txBody>
          <a:bodyPr wrap="square" rtlCol="0">
            <a:spAutoFit/>
          </a:bodyPr>
          <a:lstStyle/>
          <a:p>
            <a:r>
              <a:rPr lang="en-GB" sz="8000" b="1" dirty="0">
                <a:latin typeface="Calibri" panose="020F0502020204030204" pitchFamily="34" charset="0"/>
                <a:cs typeface="Calibri" panose="020F0502020204030204" pitchFamily="34" charset="0"/>
              </a:rPr>
              <a:t>CC</a:t>
            </a:r>
            <a:endParaRPr lang="en-GB" sz="7200" b="1" dirty="0">
              <a:latin typeface="Calibri" panose="020F0502020204030204" pitchFamily="34" charset="0"/>
              <a:cs typeface="Calibri" panose="020F0502020204030204" pitchFamily="34" charset="0"/>
            </a:endParaRPr>
          </a:p>
        </p:txBody>
      </p:sp>
      <p:sp>
        <p:nvSpPr>
          <p:cNvPr id="6" name="&quot;No&quot; Symbol 5">
            <a:extLst>
              <a:ext uri="{FF2B5EF4-FFF2-40B4-BE49-F238E27FC236}">
                <a16:creationId xmlns:a16="http://schemas.microsoft.com/office/drawing/2014/main" id="{3055FCCA-07CC-8334-5B14-4DE57DC82422}"/>
              </a:ext>
            </a:extLst>
          </p:cNvPr>
          <p:cNvSpPr/>
          <p:nvPr/>
        </p:nvSpPr>
        <p:spPr>
          <a:xfrm>
            <a:off x="9914022" y="1996026"/>
            <a:ext cx="1491915" cy="1372815"/>
          </a:xfrm>
          <a:prstGeom prst="noSmoking">
            <a:avLst>
              <a:gd name="adj" fmla="val 13315"/>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7770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itle 1">
            <a:extLst>
              <a:ext uri="{FF2B5EF4-FFF2-40B4-BE49-F238E27FC236}">
                <a16:creationId xmlns:a16="http://schemas.microsoft.com/office/drawing/2014/main" id="{FEEBF59A-8AB7-C826-720E-1EAEA07CABF2}"/>
              </a:ext>
            </a:extLst>
          </p:cNvPr>
          <p:cNvSpPr>
            <a:spLocks noGrp="1"/>
          </p:cNvSpPr>
          <p:nvPr>
            <p:ph type="title"/>
          </p:nvPr>
        </p:nvSpPr>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How does a public license work? </a:t>
            </a:r>
            <a:r>
              <a:rPr lang="en-GB" sz="3600" kern="0" dirty="0">
                <a:solidFill>
                  <a:srgbClr val="E6A112"/>
                </a:solidFill>
              </a:rPr>
              <a:t>CC</a:t>
            </a:r>
          </a:p>
        </p:txBody>
      </p:sp>
      <p:pic>
        <p:nvPicPr>
          <p:cNvPr id="251" name="Google Shape;251;g2785061d9c0_0_65"/>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40000"/>
                    </a14:imgEffect>
                  </a14:imgLayer>
                </a14:imgProps>
              </a:ext>
            </a:extLst>
          </a:blip>
          <a:srcRect l="6552" t="33066" r="63250" b="35803"/>
          <a:stretch/>
        </p:blipFill>
        <p:spPr>
          <a:xfrm>
            <a:off x="1852613" y="2505081"/>
            <a:ext cx="2975046" cy="3279754"/>
          </a:xfrm>
          <a:prstGeom prst="rect">
            <a:avLst/>
          </a:prstGeom>
          <a:noFill/>
          <a:ln>
            <a:noFill/>
          </a:ln>
        </p:spPr>
      </p:pic>
      <p:sp>
        <p:nvSpPr>
          <p:cNvPr id="252" name="Google Shape;252;g2785061d9c0_0_65"/>
          <p:cNvSpPr txBox="1"/>
          <p:nvPr/>
        </p:nvSpPr>
        <p:spPr>
          <a:xfrm>
            <a:off x="5232773" y="2368555"/>
            <a:ext cx="6325625" cy="3416279"/>
          </a:xfrm>
          <a:prstGeom prst="rect">
            <a:avLst/>
          </a:prstGeom>
          <a:noFill/>
          <a:ln>
            <a:noFill/>
          </a:ln>
        </p:spPr>
        <p:txBody>
          <a:bodyPr spcFirstLastPara="1" wrap="square" lIns="91425" tIns="45700" rIns="91425" bIns="45700" anchor="t" anchorCtr="0">
            <a:spAutoFit/>
          </a:bodyPr>
          <a:lstStyle/>
          <a:p>
            <a:pPr rtl="0"/>
            <a:r>
              <a:rPr lang="en-GB" sz="2400" b="1" noProof="0" dirty="0">
                <a:solidFill>
                  <a:schemeClr val="dk1"/>
                </a:solidFill>
                <a:latin typeface="Calibri" panose="020F0502020204030204" pitchFamily="34" charset="0"/>
                <a:ea typeface="Calibri"/>
                <a:cs typeface="Calibri" panose="020F0502020204030204" pitchFamily="34" charset="0"/>
                <a:sym typeface="Calibri"/>
              </a:rPr>
              <a:t>Licenses are offered through a three-layer design</a:t>
            </a:r>
          </a:p>
          <a:p>
            <a:pPr marL="342900" indent="-342900" rtl="0">
              <a:buFont typeface="+mj-lt"/>
              <a:buAutoNum type="arabicPeriod"/>
            </a:pPr>
            <a:endParaRPr lang="en-GB" sz="2400" b="1" noProof="0" dirty="0">
              <a:solidFill>
                <a:schemeClr val="dk1"/>
              </a:solidFill>
              <a:latin typeface="Calibri" panose="020F0502020204030204" pitchFamily="34" charset="0"/>
              <a:ea typeface="Calibri"/>
              <a:cs typeface="Calibri" panose="020F0502020204030204" pitchFamily="34" charset="0"/>
              <a:sym typeface="Calibri"/>
            </a:endParaRPr>
          </a:p>
          <a:p>
            <a:pPr marL="342900" indent="-342900" rtl="0">
              <a:buClr>
                <a:schemeClr val="dk1"/>
              </a:buClr>
              <a:buSzPts val="1800"/>
              <a:buFont typeface="+mj-lt"/>
              <a:buAutoNum type="arabicPeriod"/>
            </a:pPr>
            <a:r>
              <a:rPr lang="en-GB" sz="2400" b="1" noProof="0" dirty="0">
                <a:solidFill>
                  <a:schemeClr val="dk1"/>
                </a:solidFill>
                <a:latin typeface="Calibri" panose="020F0502020204030204" pitchFamily="34" charset="0"/>
                <a:ea typeface="Calibri"/>
                <a:cs typeface="Calibri" panose="020F0502020204030204" pitchFamily="34" charset="0"/>
                <a:sym typeface="Calibri"/>
              </a:rPr>
              <a:t>Legal Code </a:t>
            </a:r>
            <a:r>
              <a:rPr lang="en-GB" sz="2400" noProof="0" dirty="0">
                <a:solidFill>
                  <a:schemeClr val="dk1"/>
                </a:solidFill>
                <a:latin typeface="Calibri" panose="020F0502020204030204" pitchFamily="34" charset="0"/>
                <a:ea typeface="Calibri"/>
                <a:cs typeface="Calibri" panose="020F0502020204030204" pitchFamily="34" charset="0"/>
                <a:sym typeface="Calibri"/>
              </a:rPr>
              <a:t>layer for lawyers</a:t>
            </a:r>
            <a:endParaRPr lang="en-GB" sz="2400" noProof="0" dirty="0">
              <a:latin typeface="Calibri" panose="020F0502020204030204" pitchFamily="34" charset="0"/>
              <a:cs typeface="Calibri" panose="020F0502020204030204" pitchFamily="34" charset="0"/>
            </a:endParaRPr>
          </a:p>
          <a:p>
            <a:pPr marL="457200" indent="-342900" rtl="0">
              <a:buClr>
                <a:schemeClr val="dk1"/>
              </a:buClr>
              <a:buSzPts val="1800"/>
              <a:buFont typeface="+mj-lt"/>
              <a:buAutoNum type="arabicPeriod"/>
            </a:pPr>
            <a:endParaRPr lang="en-GB" sz="2400" b="1" noProof="0" dirty="0">
              <a:solidFill>
                <a:schemeClr val="dk1"/>
              </a:solidFill>
              <a:latin typeface="Calibri" panose="020F0502020204030204" pitchFamily="34" charset="0"/>
              <a:ea typeface="Calibri"/>
              <a:cs typeface="Calibri" panose="020F0502020204030204" pitchFamily="34" charset="0"/>
              <a:sym typeface="Calibri"/>
            </a:endParaRPr>
          </a:p>
          <a:p>
            <a:pPr marL="342900" indent="-342900" rtl="0">
              <a:buClr>
                <a:schemeClr val="dk1"/>
              </a:buClr>
              <a:buSzPts val="1800"/>
              <a:buFont typeface="+mj-lt"/>
              <a:buAutoNum type="arabicPeriod"/>
            </a:pPr>
            <a:r>
              <a:rPr lang="en-GB" sz="2400" b="1" noProof="0" dirty="0">
                <a:solidFill>
                  <a:schemeClr val="dk1"/>
                </a:solidFill>
                <a:latin typeface="Calibri" panose="020F0502020204030204" pitchFamily="34" charset="0"/>
                <a:ea typeface="Calibri"/>
                <a:cs typeface="Calibri" panose="020F0502020204030204" pitchFamily="34" charset="0"/>
                <a:sym typeface="Calibri"/>
              </a:rPr>
              <a:t>Common Deed or “Human Readable</a:t>
            </a:r>
            <a:r>
              <a:rPr lang="en-GB" sz="2400" noProof="0" dirty="0">
                <a:solidFill>
                  <a:schemeClr val="dk1"/>
                </a:solidFill>
                <a:latin typeface="Calibri" panose="020F0502020204030204" pitchFamily="34" charset="0"/>
                <a:ea typeface="Calibri"/>
                <a:cs typeface="Calibri" panose="020F0502020204030204" pitchFamily="34" charset="0"/>
                <a:sym typeface="Calibri"/>
              </a:rPr>
              <a:t>” layer for creators, educators, and scientists</a:t>
            </a:r>
          </a:p>
          <a:p>
            <a:pPr marL="342900" indent="-342900" rtl="0">
              <a:buClr>
                <a:schemeClr val="dk1"/>
              </a:buClr>
              <a:buSzPts val="1800"/>
              <a:buFont typeface="+mj-lt"/>
              <a:buAutoNum type="arabicPeriod"/>
            </a:pPr>
            <a:endParaRPr lang="en-GB" sz="2400" dirty="0">
              <a:latin typeface="Calibri" panose="020F0502020204030204" pitchFamily="34" charset="0"/>
              <a:cs typeface="Calibri" panose="020F0502020204030204" pitchFamily="34" charset="0"/>
              <a:sym typeface="Calibri"/>
            </a:endParaRPr>
          </a:p>
          <a:p>
            <a:pPr marL="342900" indent="-342900" rtl="0">
              <a:buClr>
                <a:schemeClr val="dk1"/>
              </a:buClr>
              <a:buSzPts val="1800"/>
              <a:buFont typeface="+mj-lt"/>
              <a:buAutoNum type="arabicPeriod"/>
            </a:pPr>
            <a:r>
              <a:rPr lang="en-GB" sz="2400" b="1" noProof="0" dirty="0">
                <a:solidFill>
                  <a:schemeClr val="dk1"/>
                </a:solidFill>
                <a:latin typeface="Calibri" panose="020F0502020204030204" pitchFamily="34" charset="0"/>
                <a:ea typeface="Calibri"/>
                <a:cs typeface="Calibri" panose="020F0502020204030204" pitchFamily="34" charset="0"/>
                <a:sym typeface="Calibri"/>
              </a:rPr>
              <a:t>Machine Readable </a:t>
            </a:r>
            <a:r>
              <a:rPr lang="en-GB" sz="2400" noProof="0" dirty="0">
                <a:solidFill>
                  <a:schemeClr val="dk1"/>
                </a:solidFill>
                <a:latin typeface="Calibri" panose="020F0502020204030204" pitchFamily="34" charset="0"/>
                <a:ea typeface="Calibri"/>
                <a:cs typeface="Calibri" panose="020F0502020204030204" pitchFamily="34" charset="0"/>
                <a:sym typeface="Calibri"/>
              </a:rPr>
              <a:t>layer for the web</a:t>
            </a:r>
            <a:endParaRPr lang="en-GB" sz="2400" noProof="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E3D5221-532F-B0A2-8B97-F3A54ED8C133}"/>
              </a:ext>
            </a:extLst>
          </p:cNvPr>
          <p:cNvSpPr txBox="1"/>
          <p:nvPr/>
        </p:nvSpPr>
        <p:spPr>
          <a:xfrm>
            <a:off x="1757516" y="5938618"/>
            <a:ext cx="10009941" cy="430887"/>
          </a:xfrm>
          <a:prstGeom prst="rect">
            <a:avLst/>
          </a:prstGeom>
          <a:noFill/>
        </p:spPr>
        <p:txBody>
          <a:bodyPr wrap="square">
            <a:spAutoFit/>
          </a:bodyPr>
          <a:lstStyle/>
          <a:p>
            <a:pPr algn="r"/>
            <a:r>
              <a:rPr lang="en-GB" sz="1100" noProof="0" dirty="0" err="1">
                <a:effectLst/>
                <a:latin typeface="Calibri" panose="020F0502020204030204" pitchFamily="34" charset="0"/>
                <a:cs typeface="Calibri" panose="020F0502020204030204" pitchFamily="34" charset="0"/>
              </a:rPr>
              <a:t>Basili</a:t>
            </a:r>
            <a:r>
              <a:rPr lang="en-GB" sz="1100" noProof="0" dirty="0">
                <a:effectLst/>
                <a:latin typeface="Calibri" panose="020F0502020204030204" pitchFamily="34" charset="0"/>
                <a:cs typeface="Calibri" panose="020F0502020204030204" pitchFamily="34" charset="0"/>
              </a:rPr>
              <a:t>, R. - Building and using databases in Earth Sciences - </a:t>
            </a:r>
            <a:r>
              <a:rPr lang="en-GB" sz="1100" noProof="0" dirty="0" err="1">
                <a:effectLst/>
                <a:latin typeface="Calibri" panose="020F0502020204030204" pitchFamily="34" charset="0"/>
                <a:cs typeface="Calibri" panose="020F0502020204030204" pitchFamily="34" charset="0"/>
              </a:rPr>
              <a:t>Creazione</a:t>
            </a:r>
            <a:r>
              <a:rPr lang="en-GB" sz="1100" noProof="0" dirty="0">
                <a:effectLst/>
                <a:latin typeface="Calibri" panose="020F0502020204030204" pitchFamily="34" charset="0"/>
                <a:cs typeface="Calibri" panose="020F0502020204030204" pitchFamily="34" charset="0"/>
              </a:rPr>
              <a:t> e </a:t>
            </a:r>
            <a:r>
              <a:rPr lang="en-GB" sz="1100" noProof="0" dirty="0" err="1">
                <a:effectLst/>
                <a:latin typeface="Calibri" panose="020F0502020204030204" pitchFamily="34" charset="0"/>
                <a:cs typeface="Calibri" panose="020F0502020204030204" pitchFamily="34" charset="0"/>
              </a:rPr>
              <a:t>uso</a:t>
            </a:r>
            <a:r>
              <a:rPr lang="en-GB" sz="1100" noProof="0" dirty="0">
                <a:effectLst/>
                <a:latin typeface="Calibri" panose="020F0502020204030204" pitchFamily="34" charset="0"/>
                <a:cs typeface="Calibri" panose="020F0502020204030204" pitchFamily="34" charset="0"/>
              </a:rPr>
              <a:t> </a:t>
            </a:r>
            <a:r>
              <a:rPr lang="en-GB" sz="1100" noProof="0" dirty="0" err="1">
                <a:effectLst/>
                <a:latin typeface="Calibri" panose="020F0502020204030204" pitchFamily="34" charset="0"/>
                <a:cs typeface="Calibri" panose="020F0502020204030204" pitchFamily="34" charset="0"/>
              </a:rPr>
              <a:t>dei</a:t>
            </a:r>
            <a:r>
              <a:rPr lang="en-GB" sz="1100" noProof="0" dirty="0">
                <a:effectLst/>
                <a:latin typeface="Calibri" panose="020F0502020204030204" pitchFamily="34" charset="0"/>
                <a:cs typeface="Calibri" panose="020F0502020204030204" pitchFamily="34" charset="0"/>
              </a:rPr>
              <a:t> database </a:t>
            </a:r>
            <a:r>
              <a:rPr lang="en-GB" sz="1100" noProof="0" dirty="0" err="1">
                <a:effectLst/>
                <a:latin typeface="Calibri" panose="020F0502020204030204" pitchFamily="34" charset="0"/>
                <a:cs typeface="Calibri" panose="020F0502020204030204" pitchFamily="34" charset="0"/>
              </a:rPr>
              <a:t>nelle</a:t>
            </a:r>
            <a:r>
              <a:rPr lang="en-GB" sz="1100" noProof="0" dirty="0">
                <a:effectLst/>
                <a:latin typeface="Calibri" panose="020F0502020204030204" pitchFamily="34" charset="0"/>
                <a:cs typeface="Calibri" panose="020F0502020204030204" pitchFamily="34" charset="0"/>
              </a:rPr>
              <a:t> </a:t>
            </a:r>
            <a:r>
              <a:rPr lang="en-GB" sz="1100" noProof="0" dirty="0" err="1">
                <a:effectLst/>
                <a:latin typeface="Calibri" panose="020F0502020204030204" pitchFamily="34" charset="0"/>
                <a:cs typeface="Calibri" panose="020F0502020204030204" pitchFamily="34" charset="0"/>
              </a:rPr>
              <a:t>Scienze</a:t>
            </a:r>
            <a:r>
              <a:rPr lang="en-GB" sz="1100" noProof="0" dirty="0">
                <a:effectLst/>
                <a:latin typeface="Calibri" panose="020F0502020204030204" pitchFamily="34" charset="0"/>
                <a:cs typeface="Calibri" panose="020F0502020204030204" pitchFamily="34" charset="0"/>
              </a:rPr>
              <a:t> </a:t>
            </a:r>
            <a:r>
              <a:rPr lang="en-GB" sz="1100" noProof="0" dirty="0" err="1">
                <a:effectLst/>
                <a:latin typeface="Calibri" panose="020F0502020204030204" pitchFamily="34" charset="0"/>
                <a:cs typeface="Calibri" panose="020F0502020204030204" pitchFamily="34" charset="0"/>
              </a:rPr>
              <a:t>della</a:t>
            </a:r>
            <a:r>
              <a:rPr lang="en-GB" sz="1100" noProof="0" dirty="0">
                <a:effectLst/>
                <a:latin typeface="Calibri" panose="020F0502020204030204" pitchFamily="34" charset="0"/>
                <a:cs typeface="Calibri" panose="020F0502020204030204" pitchFamily="34" charset="0"/>
              </a:rPr>
              <a:t> Terra - Corso di </a:t>
            </a:r>
            <a:r>
              <a:rPr lang="en-GB" sz="1100" noProof="0" dirty="0" err="1">
                <a:effectLst/>
                <a:latin typeface="Calibri" panose="020F0502020204030204" pitchFamily="34" charset="0"/>
                <a:cs typeface="Calibri" panose="020F0502020204030204" pitchFamily="34" charset="0"/>
              </a:rPr>
              <a:t>Dottorato</a:t>
            </a:r>
            <a:r>
              <a:rPr lang="en-GB" sz="1100" noProof="0" dirty="0">
                <a:effectLst/>
                <a:latin typeface="Calibri" panose="020F0502020204030204" pitchFamily="34" charset="0"/>
                <a:cs typeface="Calibri" panose="020F0502020204030204" pitchFamily="34" charset="0"/>
              </a:rPr>
              <a:t> in </a:t>
            </a:r>
            <a:r>
              <a:rPr lang="en-GB" sz="1100" noProof="0" dirty="0" err="1">
                <a:effectLst/>
                <a:latin typeface="Calibri" panose="020F0502020204030204" pitchFamily="34" charset="0"/>
                <a:cs typeface="Calibri" panose="020F0502020204030204" pitchFamily="34" charset="0"/>
              </a:rPr>
              <a:t>Scienze</a:t>
            </a:r>
            <a:r>
              <a:rPr lang="en-GB" sz="1100" noProof="0" dirty="0">
                <a:effectLst/>
                <a:latin typeface="Calibri" panose="020F0502020204030204" pitchFamily="34" charset="0"/>
                <a:cs typeface="Calibri" panose="020F0502020204030204" pitchFamily="34" charset="0"/>
              </a:rPr>
              <a:t> Della Terra - Sapienza Università di Roma, 2024</a:t>
            </a:r>
          </a:p>
        </p:txBody>
      </p:sp>
      <p:sp>
        <p:nvSpPr>
          <p:cNvPr id="3" name="Google Shape;250;g2785061d9c0_0_65">
            <a:extLst>
              <a:ext uri="{FF2B5EF4-FFF2-40B4-BE49-F238E27FC236}">
                <a16:creationId xmlns:a16="http://schemas.microsoft.com/office/drawing/2014/main" id="{C57A145E-ABEB-BC6F-29B8-35821D8852A5}"/>
              </a:ext>
            </a:extLst>
          </p:cNvPr>
          <p:cNvSpPr/>
          <p:nvPr/>
        </p:nvSpPr>
        <p:spPr>
          <a:xfrm>
            <a:off x="1017639" y="1379545"/>
            <a:ext cx="10648335" cy="1200300"/>
          </a:xfrm>
          <a:prstGeom prst="rect">
            <a:avLst/>
          </a:prstGeom>
          <a:noFill/>
          <a:ln>
            <a:noFill/>
          </a:ln>
        </p:spPr>
        <p:txBody>
          <a:bodyPr spcFirstLastPara="1" wrap="square" lIns="91425" tIns="45700" rIns="91425" bIns="45700" anchor="t" anchorCtr="0">
            <a:noAutofit/>
          </a:bodyPr>
          <a:lstStyle/>
          <a:p>
            <a:pPr algn="just" rtl="0"/>
            <a:r>
              <a:rPr lang="en-GB" sz="2000" noProof="0" dirty="0">
                <a:solidFill>
                  <a:schemeClr val="dk1"/>
                </a:solidFill>
                <a:latin typeface="Calibri" panose="020F0502020204030204" pitchFamily="34" charset="0"/>
                <a:ea typeface="Calibri"/>
                <a:cs typeface="Calibri" panose="020F0502020204030204" pitchFamily="34" charset="0"/>
                <a:sym typeface="Calibri"/>
              </a:rPr>
              <a:t>Creative Commons is a nonprofit organization that enables the sharing and use of creativity and knowledge through free legal tools.</a:t>
            </a:r>
            <a:endParaRPr lang="en-GB" sz="2000" noProof="0" dirty="0">
              <a:latin typeface="Calibri" panose="020F0502020204030204" pitchFamily="34" charset="0"/>
              <a:cs typeface="Calibri" panose="020F0502020204030204" pitchFamily="34" charset="0"/>
            </a:endParaRPr>
          </a:p>
          <a:p>
            <a:pPr algn="just" rtl="0"/>
            <a:endParaRPr lang="en-GB" sz="2000" noProof="0" dirty="0">
              <a:solidFill>
                <a:schemeClr val="dk1"/>
              </a:solidFill>
              <a:latin typeface="Calibri" panose="020F0502020204030204" pitchFamily="34" charset="0"/>
              <a:ea typeface="Calibri"/>
              <a:cs typeface="Calibri" panose="020F0502020204030204" pitchFamily="34" charset="0"/>
              <a:sym typeface="Calibri"/>
            </a:endParaRPr>
          </a:p>
          <a:p>
            <a:pPr algn="just" rtl="0"/>
            <a:r>
              <a:rPr lang="en-GB" sz="2000" noProof="0" dirty="0">
                <a:solidFill>
                  <a:schemeClr val="dk1"/>
                </a:solidFill>
                <a:latin typeface="Calibri" panose="020F0502020204030204" pitchFamily="34" charset="0"/>
                <a:ea typeface="Calibri"/>
                <a:cs typeface="Calibri" panose="020F0502020204030204" pitchFamily="34" charset="0"/>
                <a:sym typeface="Calibri"/>
                <a:hlinkClick r:id="rId5"/>
              </a:rPr>
              <a:t>https://creativecommons.org/</a:t>
            </a:r>
            <a:r>
              <a:rPr lang="en-GB" sz="2000" noProof="0" dirty="0">
                <a:solidFill>
                  <a:schemeClr val="dk1"/>
                </a:solidFill>
                <a:latin typeface="Calibri" panose="020F0502020204030204" pitchFamily="34" charset="0"/>
                <a:ea typeface="Calibri"/>
                <a:cs typeface="Calibri" panose="020F0502020204030204" pitchFamily="34" charset="0"/>
                <a:sym typeface="Calibri"/>
              </a:rPr>
              <a:t> </a:t>
            </a:r>
            <a:endParaRPr lang="en-GB" sz="20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2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 name="Google Shape;259;g2785061d9c0_0_72">
            <a:extLst>
              <a:ext uri="{FF2B5EF4-FFF2-40B4-BE49-F238E27FC236}">
                <a16:creationId xmlns:a16="http://schemas.microsoft.com/office/drawing/2014/main" id="{6B212630-0A55-0C4D-D719-2ADC9A413F62}"/>
              </a:ext>
            </a:extLst>
          </p:cNvPr>
          <p:cNvSpPr/>
          <p:nvPr/>
        </p:nvSpPr>
        <p:spPr>
          <a:xfrm>
            <a:off x="838199" y="5947953"/>
            <a:ext cx="4976188" cy="369900"/>
          </a:xfrm>
          <a:prstGeom prst="rect">
            <a:avLst/>
          </a:prstGeom>
          <a:noFill/>
          <a:ln>
            <a:noFill/>
          </a:ln>
        </p:spPr>
        <p:txBody>
          <a:bodyPr spcFirstLastPara="1" wrap="square" lIns="91425" tIns="45700" rIns="91425" bIns="45700" anchor="t" anchorCtr="0">
            <a:noAutofit/>
          </a:bodyPr>
          <a:lstStyle/>
          <a:p>
            <a:pPr algn="just" rtl="0"/>
            <a:r>
              <a:rPr lang="en-GB" sz="1700" noProof="0" dirty="0">
                <a:solidFill>
                  <a:schemeClr val="dk1"/>
                </a:solidFill>
                <a:latin typeface="Calibri" panose="020F0502020204030204" pitchFamily="34" charset="0"/>
                <a:ea typeface="Calibri"/>
                <a:cs typeface="Calibri" panose="020F0502020204030204" pitchFamily="34" charset="0"/>
                <a:sym typeface="Calibri"/>
                <a:hlinkClick r:id="rId3"/>
              </a:rPr>
              <a:t>https://creativecommons.org/licenses/</a:t>
            </a:r>
            <a:r>
              <a:rPr lang="en-GB" sz="1700" noProof="0" dirty="0">
                <a:solidFill>
                  <a:schemeClr val="dk1"/>
                </a:solidFill>
                <a:latin typeface="Calibri" panose="020F0502020204030204" pitchFamily="34" charset="0"/>
                <a:ea typeface="Calibri"/>
                <a:cs typeface="Calibri" panose="020F0502020204030204" pitchFamily="34" charset="0"/>
                <a:sym typeface="Calibri"/>
              </a:rPr>
              <a:t> </a:t>
            </a:r>
            <a:endParaRPr lang="en-GB" sz="1700" noProof="0" dirty="0">
              <a:latin typeface="Calibri" panose="020F0502020204030204" pitchFamily="34" charset="0"/>
              <a:cs typeface="Calibri" panose="020F0502020204030204" pitchFamily="34" charset="0"/>
            </a:endParaRPr>
          </a:p>
        </p:txBody>
      </p:sp>
      <p:pic>
        <p:nvPicPr>
          <p:cNvPr id="3" name="Google Shape;327;g2785407984d_0_113" descr="What are Creative Commons licenses? - WUR">
            <a:extLst>
              <a:ext uri="{FF2B5EF4-FFF2-40B4-BE49-F238E27FC236}">
                <a16:creationId xmlns:a16="http://schemas.microsoft.com/office/drawing/2014/main" id="{858BE79E-BE47-E44C-137C-7C50FE1FD8A0}"/>
              </a:ext>
            </a:extLst>
          </p:cNvPr>
          <p:cNvPicPr preferRelativeResize="0"/>
          <p:nvPr/>
        </p:nvPicPr>
        <p:blipFill rotWithShape="1">
          <a:blip r:embed="rId4">
            <a:alphaModFix/>
          </a:blip>
          <a:srcRect/>
          <a:stretch/>
        </p:blipFill>
        <p:spPr>
          <a:xfrm>
            <a:off x="5367079" y="889015"/>
            <a:ext cx="6524884" cy="4893506"/>
          </a:xfrm>
          <a:prstGeom prst="rect">
            <a:avLst/>
          </a:prstGeom>
          <a:noFill/>
          <a:ln>
            <a:noFill/>
          </a:ln>
        </p:spPr>
      </p:pic>
      <p:sp>
        <p:nvSpPr>
          <p:cNvPr id="5" name="Google Shape;328;g2785407984d_0_113">
            <a:extLst>
              <a:ext uri="{FF2B5EF4-FFF2-40B4-BE49-F238E27FC236}">
                <a16:creationId xmlns:a16="http://schemas.microsoft.com/office/drawing/2014/main" id="{3A273993-D048-A8E1-B4BA-756E6FDEB302}"/>
              </a:ext>
            </a:extLst>
          </p:cNvPr>
          <p:cNvSpPr/>
          <p:nvPr/>
        </p:nvSpPr>
        <p:spPr>
          <a:xfrm>
            <a:off x="5367078" y="5850111"/>
            <a:ext cx="4659909" cy="912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Lato"/>
              <a:buNone/>
            </a:pPr>
            <a:r>
              <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Creative Commons licenses by </a:t>
            </a:r>
            <a:r>
              <a:rPr lang="en-GB" sz="14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Foter</a:t>
            </a:r>
            <a:r>
              <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(CC-BY-SA)</a:t>
            </a:r>
          </a:p>
        </p:txBody>
      </p:sp>
      <p:sp>
        <p:nvSpPr>
          <p:cNvPr id="12" name="Title 3">
            <a:extLst>
              <a:ext uri="{FF2B5EF4-FFF2-40B4-BE49-F238E27FC236}">
                <a16:creationId xmlns:a16="http://schemas.microsoft.com/office/drawing/2014/main" id="{38140EB4-B257-A069-7CA1-7ADDC78B43AC}"/>
              </a:ext>
            </a:extLst>
          </p:cNvPr>
          <p:cNvSpPr txBox="1">
            <a:spLocks/>
          </p:cNvSpPr>
          <p:nvPr/>
        </p:nvSpPr>
        <p:spPr>
          <a:xfrm>
            <a:off x="838200" y="353683"/>
            <a:ext cx="10515600" cy="1325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defTabSz="685766">
              <a:spcBef>
                <a:spcPts val="0"/>
              </a:spcBef>
              <a:spcAft>
                <a:spcPts val="600"/>
              </a:spcAft>
            </a:pPr>
            <a:r>
              <a:rPr lang="en-GB" sz="3600" kern="0" dirty="0">
                <a:solidFill>
                  <a:prstClr val="black"/>
                </a:solidFill>
                <a:latin typeface="Calibri" panose="020F0502020204030204" pitchFamily="34" charset="0"/>
                <a:ea typeface="+mj-ea"/>
                <a:cs typeface="Calibri" panose="020F0502020204030204" pitchFamily="34" charset="0"/>
              </a:rPr>
              <a:t>Licenses: </a:t>
            </a:r>
            <a:r>
              <a:rPr lang="en-GB" sz="3600" kern="0" dirty="0">
                <a:solidFill>
                  <a:srgbClr val="E6A112"/>
                </a:solidFill>
                <a:latin typeface="Calibri" panose="020F0502020204030204" pitchFamily="34" charset="0"/>
                <a:ea typeface="+mj-ea"/>
                <a:cs typeface="Calibri" panose="020F0502020204030204" pitchFamily="34" charset="0"/>
              </a:rPr>
              <a:t>conditions</a:t>
            </a:r>
          </a:p>
        </p:txBody>
      </p:sp>
      <p:sp>
        <p:nvSpPr>
          <p:cNvPr id="8" name="Content Placeholder 5">
            <a:extLst>
              <a:ext uri="{FF2B5EF4-FFF2-40B4-BE49-F238E27FC236}">
                <a16:creationId xmlns:a16="http://schemas.microsoft.com/office/drawing/2014/main" id="{C638F81F-01D4-CFE6-4211-A8233250080F}"/>
              </a:ext>
            </a:extLst>
          </p:cNvPr>
          <p:cNvSpPr>
            <a:spLocks noGrp="1"/>
          </p:cNvSpPr>
          <p:nvPr>
            <p:ph idx="1"/>
          </p:nvPr>
        </p:nvSpPr>
        <p:spPr>
          <a:xfrm>
            <a:off x="631369" y="1825625"/>
            <a:ext cx="4802780" cy="4351338"/>
          </a:xfrm>
        </p:spPr>
        <p:txBody>
          <a:bodyPr>
            <a:normAutofit/>
          </a:bodyPr>
          <a:lstStyle/>
          <a:p>
            <a:pPr marL="0" indent="0">
              <a:buNone/>
            </a:pPr>
            <a:r>
              <a:rPr lang="en-GB" sz="2100" noProof="0" dirty="0"/>
              <a:t>Authors can condition the reuse of a creative work to:</a:t>
            </a:r>
          </a:p>
          <a:p>
            <a:pPr>
              <a:spcBef>
                <a:spcPts val="1600"/>
              </a:spcBef>
            </a:pPr>
            <a:r>
              <a:rPr lang="en-GB" sz="2100" noProof="0" dirty="0"/>
              <a:t>Providing proper attribution </a:t>
            </a:r>
            <a:r>
              <a:rPr lang="en-GB" sz="2100" b="1" noProof="0" dirty="0">
                <a:solidFill>
                  <a:schemeClr val="accent4">
                    <a:lumMod val="75000"/>
                  </a:schemeClr>
                </a:solidFill>
              </a:rPr>
              <a:t>(BY)</a:t>
            </a:r>
          </a:p>
          <a:p>
            <a:pPr>
              <a:spcBef>
                <a:spcPts val="1600"/>
              </a:spcBef>
            </a:pPr>
            <a:r>
              <a:rPr lang="en-GB" sz="2100" noProof="0" dirty="0"/>
              <a:t>Redistributing with same license </a:t>
            </a:r>
            <a:r>
              <a:rPr lang="en-GB" sz="2100" b="1" noProof="0" dirty="0">
                <a:solidFill>
                  <a:schemeClr val="accent4">
                    <a:lumMod val="75000"/>
                  </a:schemeClr>
                </a:solidFill>
              </a:rPr>
              <a:t>(SA)</a:t>
            </a:r>
          </a:p>
          <a:p>
            <a:pPr>
              <a:spcBef>
                <a:spcPts val="1600"/>
              </a:spcBef>
            </a:pPr>
            <a:r>
              <a:rPr lang="en-GB" sz="2100" noProof="0" dirty="0"/>
              <a:t>Not modifying the original work </a:t>
            </a:r>
            <a:r>
              <a:rPr lang="en-GB" sz="2100" b="1" noProof="0" dirty="0">
                <a:solidFill>
                  <a:schemeClr val="accent4">
                    <a:lumMod val="75000"/>
                  </a:schemeClr>
                </a:solidFill>
              </a:rPr>
              <a:t>(ND)</a:t>
            </a:r>
          </a:p>
          <a:p>
            <a:pPr>
              <a:spcBef>
                <a:spcPts val="1600"/>
              </a:spcBef>
            </a:pPr>
            <a:r>
              <a:rPr lang="en-GB" sz="2100" noProof="0" dirty="0"/>
              <a:t>Not using for commercial purposes </a:t>
            </a:r>
            <a:r>
              <a:rPr lang="en-GB" sz="2100" b="1" noProof="0" dirty="0">
                <a:solidFill>
                  <a:schemeClr val="accent4">
                    <a:lumMod val="75000"/>
                  </a:schemeClr>
                </a:solidFill>
              </a:rPr>
              <a:t>(NC)</a:t>
            </a:r>
          </a:p>
          <a:p>
            <a:pPr>
              <a:spcBef>
                <a:spcPts val="1600"/>
              </a:spcBef>
            </a:pPr>
            <a:r>
              <a:rPr lang="en-GB" sz="2100" noProof="0" dirty="0"/>
              <a:t>A combination of these conditions</a:t>
            </a:r>
          </a:p>
          <a:p>
            <a:endParaRPr lang="en-GB" sz="2100" noProof="0" dirty="0"/>
          </a:p>
        </p:txBody>
      </p:sp>
    </p:spTree>
    <p:extLst>
      <p:ext uri="{BB962C8B-B14F-4D97-AF65-F5344CB8AC3E}">
        <p14:creationId xmlns:p14="http://schemas.microsoft.com/office/powerpoint/2010/main" val="1048819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7E2A8309-3968-6B0A-0D0B-947B327446F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6C5FFE-ECE7-076B-2DD1-C2469956DEEC}"/>
              </a:ext>
            </a:extLst>
          </p:cNvPr>
          <p:cNvSpPr>
            <a:spLocks noGrp="1"/>
          </p:cNvSpPr>
          <p:nvPr>
            <p:ph idx="1"/>
          </p:nvPr>
        </p:nvSpPr>
        <p:spPr>
          <a:xfrm>
            <a:off x="631369" y="1825625"/>
            <a:ext cx="4802780" cy="4351338"/>
          </a:xfrm>
        </p:spPr>
        <p:txBody>
          <a:bodyPr>
            <a:normAutofit/>
          </a:bodyPr>
          <a:lstStyle/>
          <a:p>
            <a:pPr marL="0" indent="0">
              <a:buNone/>
            </a:pPr>
            <a:r>
              <a:rPr lang="en-GB" sz="2100" noProof="0" dirty="0"/>
              <a:t>Authors can condition the reuse of a creative work to:</a:t>
            </a:r>
          </a:p>
          <a:p>
            <a:pPr>
              <a:spcBef>
                <a:spcPts val="1600"/>
              </a:spcBef>
            </a:pPr>
            <a:r>
              <a:rPr lang="en-GB" sz="2100" noProof="0" dirty="0"/>
              <a:t>Providing proper attribution </a:t>
            </a:r>
            <a:r>
              <a:rPr lang="en-GB" sz="2100" b="1" noProof="0" dirty="0">
                <a:solidFill>
                  <a:schemeClr val="accent4">
                    <a:lumMod val="75000"/>
                  </a:schemeClr>
                </a:solidFill>
              </a:rPr>
              <a:t>(BY)</a:t>
            </a:r>
          </a:p>
          <a:p>
            <a:pPr>
              <a:spcBef>
                <a:spcPts val="1600"/>
              </a:spcBef>
            </a:pPr>
            <a:r>
              <a:rPr lang="en-GB" sz="2100" noProof="0" dirty="0"/>
              <a:t>Redistributing with same license </a:t>
            </a:r>
            <a:r>
              <a:rPr lang="en-GB" sz="2100" b="1" noProof="0" dirty="0">
                <a:solidFill>
                  <a:schemeClr val="accent4">
                    <a:lumMod val="75000"/>
                  </a:schemeClr>
                </a:solidFill>
              </a:rPr>
              <a:t>(SA)</a:t>
            </a:r>
          </a:p>
          <a:p>
            <a:pPr>
              <a:spcBef>
                <a:spcPts val="1600"/>
              </a:spcBef>
            </a:pPr>
            <a:r>
              <a:rPr lang="en-GB" sz="2100" noProof="0" dirty="0"/>
              <a:t>Not </a:t>
            </a:r>
            <a:r>
              <a:rPr lang="en-GB" sz="2100" noProof="0" dirty="0" err="1"/>
              <a:t>modifyng</a:t>
            </a:r>
            <a:r>
              <a:rPr lang="en-GB" sz="2100" noProof="0" dirty="0"/>
              <a:t> the original work </a:t>
            </a:r>
            <a:r>
              <a:rPr lang="en-GB" sz="2100" b="1" noProof="0" dirty="0">
                <a:solidFill>
                  <a:schemeClr val="accent4">
                    <a:lumMod val="75000"/>
                  </a:schemeClr>
                </a:solidFill>
              </a:rPr>
              <a:t>(ND)</a:t>
            </a:r>
          </a:p>
          <a:p>
            <a:pPr>
              <a:spcBef>
                <a:spcPts val="1600"/>
              </a:spcBef>
            </a:pPr>
            <a:r>
              <a:rPr lang="en-GB" sz="2100" noProof="0" dirty="0"/>
              <a:t>Not using for commercial purposes </a:t>
            </a:r>
            <a:r>
              <a:rPr lang="en-GB" sz="2100" b="1" noProof="0" dirty="0">
                <a:solidFill>
                  <a:schemeClr val="accent4">
                    <a:lumMod val="75000"/>
                  </a:schemeClr>
                </a:solidFill>
              </a:rPr>
              <a:t>(NC)</a:t>
            </a:r>
          </a:p>
          <a:p>
            <a:pPr>
              <a:spcBef>
                <a:spcPts val="1600"/>
              </a:spcBef>
            </a:pPr>
            <a:r>
              <a:rPr lang="en-GB" sz="2100" noProof="0" dirty="0"/>
              <a:t>A combination of these conditions</a:t>
            </a:r>
          </a:p>
          <a:p>
            <a:endParaRPr lang="en-GB" sz="2100" noProof="0" dirty="0"/>
          </a:p>
        </p:txBody>
      </p:sp>
      <p:sp>
        <p:nvSpPr>
          <p:cNvPr id="11" name="Rectangle 10">
            <a:extLst>
              <a:ext uri="{FF2B5EF4-FFF2-40B4-BE49-F238E27FC236}">
                <a16:creationId xmlns:a16="http://schemas.microsoft.com/office/drawing/2014/main" id="{A31D1A54-78E4-CC07-C2F5-8A36ADE4D942}"/>
              </a:ext>
            </a:extLst>
          </p:cNvPr>
          <p:cNvSpPr/>
          <p:nvPr/>
        </p:nvSpPr>
        <p:spPr>
          <a:xfrm>
            <a:off x="2264" y="2574517"/>
            <a:ext cx="826801" cy="30640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Google Shape;259;g2785061d9c0_0_72">
            <a:extLst>
              <a:ext uri="{FF2B5EF4-FFF2-40B4-BE49-F238E27FC236}">
                <a16:creationId xmlns:a16="http://schemas.microsoft.com/office/drawing/2014/main" id="{CDE92E58-F52F-C70E-00BA-38B6E59722FC}"/>
              </a:ext>
            </a:extLst>
          </p:cNvPr>
          <p:cNvSpPr/>
          <p:nvPr/>
        </p:nvSpPr>
        <p:spPr>
          <a:xfrm>
            <a:off x="263525" y="6134417"/>
            <a:ext cx="4976188" cy="369900"/>
          </a:xfrm>
          <a:prstGeom prst="rect">
            <a:avLst/>
          </a:prstGeom>
          <a:noFill/>
          <a:ln>
            <a:noFill/>
          </a:ln>
        </p:spPr>
        <p:txBody>
          <a:bodyPr spcFirstLastPara="1" wrap="square" lIns="91425" tIns="45700" rIns="91425" bIns="45700" anchor="t" anchorCtr="0">
            <a:noAutofit/>
          </a:bodyPr>
          <a:lstStyle/>
          <a:p>
            <a:pPr algn="just" rtl="0"/>
            <a:r>
              <a:rPr lang="en-GB" sz="1700" noProof="0" dirty="0">
                <a:solidFill>
                  <a:schemeClr val="dk1"/>
                </a:solidFill>
                <a:latin typeface="Calibri" panose="020F0502020204030204" pitchFamily="34" charset="0"/>
                <a:ea typeface="Calibri"/>
                <a:cs typeface="Calibri" panose="020F0502020204030204" pitchFamily="34" charset="0"/>
                <a:sym typeface="Calibri"/>
                <a:hlinkClick r:id="rId3"/>
              </a:rPr>
              <a:t>https://creativecommons.org/licenses/</a:t>
            </a:r>
            <a:r>
              <a:rPr lang="en-GB" sz="1700" noProof="0" dirty="0">
                <a:solidFill>
                  <a:schemeClr val="dk1"/>
                </a:solidFill>
                <a:latin typeface="Calibri" panose="020F0502020204030204" pitchFamily="34" charset="0"/>
                <a:ea typeface="Calibri"/>
                <a:cs typeface="Calibri" panose="020F0502020204030204" pitchFamily="34" charset="0"/>
                <a:sym typeface="Calibri"/>
              </a:rPr>
              <a:t> </a:t>
            </a:r>
            <a:endParaRPr lang="en-GB" sz="1700" noProof="0" dirty="0">
              <a:latin typeface="Calibri" panose="020F0502020204030204" pitchFamily="34" charset="0"/>
              <a:cs typeface="Calibri" panose="020F0502020204030204" pitchFamily="34" charset="0"/>
            </a:endParaRPr>
          </a:p>
        </p:txBody>
      </p:sp>
      <p:pic>
        <p:nvPicPr>
          <p:cNvPr id="2" name="Graphic 1" descr="Smiling face with solid fill with solid fill">
            <a:extLst>
              <a:ext uri="{FF2B5EF4-FFF2-40B4-BE49-F238E27FC236}">
                <a16:creationId xmlns:a16="http://schemas.microsoft.com/office/drawing/2014/main" id="{A8D2BB89-0312-BE37-3384-C90F965E8A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8339" y="2737797"/>
            <a:ext cx="561798" cy="561798"/>
          </a:xfrm>
          <a:prstGeom prst="rect">
            <a:avLst/>
          </a:prstGeom>
        </p:spPr>
      </p:pic>
      <p:pic>
        <p:nvPicPr>
          <p:cNvPr id="3" name="Graphic 2" descr="Confused face with solid fill with solid fill">
            <a:extLst>
              <a:ext uri="{FF2B5EF4-FFF2-40B4-BE49-F238E27FC236}">
                <a16:creationId xmlns:a16="http://schemas.microsoft.com/office/drawing/2014/main" id="{2710AD29-AF2F-35B4-1CA7-F3211BE440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288" y="4996174"/>
            <a:ext cx="561798" cy="561798"/>
          </a:xfrm>
          <a:prstGeom prst="rect">
            <a:avLst/>
          </a:prstGeom>
        </p:spPr>
      </p:pic>
      <p:pic>
        <p:nvPicPr>
          <p:cNvPr id="5" name="Graphic 4" descr="Expressionless face with solid fill with solid fill">
            <a:extLst>
              <a:ext uri="{FF2B5EF4-FFF2-40B4-BE49-F238E27FC236}">
                <a16:creationId xmlns:a16="http://schemas.microsoft.com/office/drawing/2014/main" id="{BD5FB0DF-FFC2-6356-695F-21443FF52F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7452" y="3841001"/>
            <a:ext cx="561798" cy="561798"/>
          </a:xfrm>
          <a:prstGeom prst="rect">
            <a:avLst/>
          </a:prstGeom>
        </p:spPr>
      </p:pic>
      <p:pic>
        <p:nvPicPr>
          <p:cNvPr id="9" name="Graphic 8" descr="Confused face with solid fill with solid fill">
            <a:extLst>
              <a:ext uri="{FF2B5EF4-FFF2-40B4-BE49-F238E27FC236}">
                <a16:creationId xmlns:a16="http://schemas.microsoft.com/office/drawing/2014/main" id="{96DA9E78-8BF5-D9B2-C99F-36E02C649E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337" y="4412281"/>
            <a:ext cx="561798" cy="561798"/>
          </a:xfrm>
          <a:prstGeom prst="rect">
            <a:avLst/>
          </a:prstGeom>
        </p:spPr>
      </p:pic>
      <p:pic>
        <p:nvPicPr>
          <p:cNvPr id="10" name="Graphic 9" descr="Confused face with solid fill with solid fill">
            <a:extLst>
              <a:ext uri="{FF2B5EF4-FFF2-40B4-BE49-F238E27FC236}">
                <a16:creationId xmlns:a16="http://schemas.microsoft.com/office/drawing/2014/main" id="{749ABFA3-C519-FADA-6372-DB0C9CB61D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452" y="3261801"/>
            <a:ext cx="561798" cy="561798"/>
          </a:xfrm>
          <a:prstGeom prst="rect">
            <a:avLst/>
          </a:prstGeom>
        </p:spPr>
      </p:pic>
      <p:pic>
        <p:nvPicPr>
          <p:cNvPr id="12" name="Google Shape;327;g2785407984d_0_113" descr="What are Creative Commons licenses? - WUR">
            <a:extLst>
              <a:ext uri="{FF2B5EF4-FFF2-40B4-BE49-F238E27FC236}">
                <a16:creationId xmlns:a16="http://schemas.microsoft.com/office/drawing/2014/main" id="{6FEE9B46-A7BD-3104-A9A4-D6ABCFD0BF0A}"/>
              </a:ext>
            </a:extLst>
          </p:cNvPr>
          <p:cNvPicPr preferRelativeResize="0"/>
          <p:nvPr/>
        </p:nvPicPr>
        <p:blipFill rotWithShape="1">
          <a:blip r:embed="rId10">
            <a:alphaModFix/>
          </a:blip>
          <a:srcRect/>
          <a:stretch/>
        </p:blipFill>
        <p:spPr>
          <a:xfrm>
            <a:off x="5367079" y="889015"/>
            <a:ext cx="6524884" cy="4893506"/>
          </a:xfrm>
          <a:prstGeom prst="rect">
            <a:avLst/>
          </a:prstGeom>
          <a:noFill/>
          <a:ln>
            <a:noFill/>
          </a:ln>
        </p:spPr>
      </p:pic>
      <p:sp>
        <p:nvSpPr>
          <p:cNvPr id="13" name="Google Shape;328;g2785407984d_0_113">
            <a:extLst>
              <a:ext uri="{FF2B5EF4-FFF2-40B4-BE49-F238E27FC236}">
                <a16:creationId xmlns:a16="http://schemas.microsoft.com/office/drawing/2014/main" id="{E4F8DF34-C7B6-89DA-A3A6-18354DD0B328}"/>
              </a:ext>
            </a:extLst>
          </p:cNvPr>
          <p:cNvSpPr/>
          <p:nvPr/>
        </p:nvSpPr>
        <p:spPr>
          <a:xfrm>
            <a:off x="5367078" y="5850111"/>
            <a:ext cx="4659909" cy="912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Lato"/>
              <a:buNone/>
            </a:pPr>
            <a:r>
              <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Creative Commons licenses by </a:t>
            </a:r>
            <a:r>
              <a:rPr lang="en-GB" sz="1400" b="0" i="0" u="none" strike="noStrike" cap="none" noProof="0" dirty="0" err="1">
                <a:solidFill>
                  <a:srgbClr val="000000"/>
                </a:solidFill>
                <a:latin typeface="Calibri" panose="020F0502020204030204" pitchFamily="34" charset="0"/>
                <a:ea typeface="Quicksand Bold"/>
                <a:cs typeface="Calibri" panose="020F0502020204030204" pitchFamily="34" charset="0"/>
                <a:sym typeface="Quicksand"/>
              </a:rPr>
              <a:t>Foter</a:t>
            </a:r>
            <a:r>
              <a:rPr lang="en-GB" sz="1400" b="0" i="0" u="none" strike="noStrike" cap="none" noProof="0" dirty="0">
                <a:solidFill>
                  <a:srgbClr val="000000"/>
                </a:solidFill>
                <a:latin typeface="Calibri" panose="020F0502020204030204" pitchFamily="34" charset="0"/>
                <a:ea typeface="Quicksand Bold"/>
                <a:cs typeface="Calibri" panose="020F0502020204030204" pitchFamily="34" charset="0"/>
                <a:sym typeface="Quicksand"/>
              </a:rPr>
              <a:t> (CC-BY-SA)</a:t>
            </a:r>
          </a:p>
        </p:txBody>
      </p:sp>
      <p:sp>
        <p:nvSpPr>
          <p:cNvPr id="14" name="Title 3">
            <a:extLst>
              <a:ext uri="{FF2B5EF4-FFF2-40B4-BE49-F238E27FC236}">
                <a16:creationId xmlns:a16="http://schemas.microsoft.com/office/drawing/2014/main" id="{E82A5531-7F5F-4469-20FD-C05720500723}"/>
              </a:ext>
            </a:extLst>
          </p:cNvPr>
          <p:cNvSpPr txBox="1">
            <a:spLocks/>
          </p:cNvSpPr>
          <p:nvPr/>
        </p:nvSpPr>
        <p:spPr>
          <a:xfrm>
            <a:off x="1970314" y="353683"/>
            <a:ext cx="10221686" cy="1325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defTabSz="685766">
              <a:spcBef>
                <a:spcPts val="0"/>
              </a:spcBef>
              <a:spcAft>
                <a:spcPts val="600"/>
              </a:spcAft>
            </a:pPr>
            <a:r>
              <a:rPr lang="en-GB" sz="3600" kern="0" dirty="0">
                <a:solidFill>
                  <a:prstClr val="black"/>
                </a:solidFill>
                <a:latin typeface="Calibri" panose="020F0502020204030204" pitchFamily="34" charset="0"/>
                <a:ea typeface="+mj-ea"/>
                <a:cs typeface="Calibri" panose="020F0502020204030204" pitchFamily="34" charset="0"/>
              </a:rPr>
              <a:t>Licenses: </a:t>
            </a:r>
            <a:r>
              <a:rPr lang="en-GB" sz="3600" kern="0" dirty="0">
                <a:latin typeface="Calibri" panose="020F0502020204030204" pitchFamily="34" charset="0"/>
                <a:ea typeface="+mj-ea"/>
                <a:cs typeface="Calibri" panose="020F0502020204030204" pitchFamily="34" charset="0"/>
              </a:rPr>
              <a:t>conditions </a:t>
            </a:r>
            <a:r>
              <a:rPr lang="en-GB" sz="3600" kern="0" dirty="0">
                <a:solidFill>
                  <a:srgbClr val="E6A112"/>
                </a:solidFill>
                <a:latin typeface="Calibri" panose="020F0502020204030204" pitchFamily="34" charset="0"/>
                <a:ea typeface="+mj-ea"/>
                <a:cs typeface="Calibri" panose="020F0502020204030204" pitchFamily="34" charset="0"/>
              </a:rPr>
              <a:t>…&amp; Open Science compliance</a:t>
            </a:r>
          </a:p>
        </p:txBody>
      </p:sp>
    </p:spTree>
    <p:extLst>
      <p:ext uri="{BB962C8B-B14F-4D97-AF65-F5344CB8AC3E}">
        <p14:creationId xmlns:p14="http://schemas.microsoft.com/office/powerpoint/2010/main" val="1881012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FD4C-1549-BF35-FC89-DFC7DF295D02}"/>
              </a:ext>
            </a:extLst>
          </p:cNvPr>
          <p:cNvSpPr>
            <a:spLocks noGrp="1"/>
          </p:cNvSpPr>
          <p:nvPr>
            <p:ph type="title"/>
          </p:nvPr>
        </p:nvSpPr>
        <p:spPr/>
        <p:txBody>
          <a:bodyPr/>
          <a:lstStyle/>
          <a:p>
            <a:r>
              <a:rPr lang="en-GB" dirty="0"/>
              <a:t>Derivative works</a:t>
            </a:r>
          </a:p>
        </p:txBody>
      </p:sp>
      <p:sp>
        <p:nvSpPr>
          <p:cNvPr id="3" name="Content Placeholder 2">
            <a:extLst>
              <a:ext uri="{FF2B5EF4-FFF2-40B4-BE49-F238E27FC236}">
                <a16:creationId xmlns:a16="http://schemas.microsoft.com/office/drawing/2014/main" id="{62A4E86C-9D32-1EA7-E44A-A861F70E5E6B}"/>
              </a:ext>
            </a:extLst>
          </p:cNvPr>
          <p:cNvSpPr>
            <a:spLocks noGrp="1"/>
          </p:cNvSpPr>
          <p:nvPr>
            <p:ph idx="1"/>
          </p:nvPr>
        </p:nvSpPr>
        <p:spPr/>
        <p:txBody>
          <a:bodyPr/>
          <a:lstStyle/>
          <a:p>
            <a:r>
              <a:rPr lang="en-GB" dirty="0"/>
              <a:t>Adaptation (…) or derivative work  a new work that is created from a copyrighted work and is sufficiently original to itself be protected by copyright.</a:t>
            </a:r>
          </a:p>
          <a:p>
            <a:r>
              <a:rPr lang="en-GB" dirty="0"/>
              <a:t>The definition of what is an adaptation or not can vary depending </a:t>
            </a:r>
            <a:br>
              <a:rPr lang="en-GB" dirty="0"/>
            </a:br>
            <a:r>
              <a:rPr lang="en-GB" dirty="0"/>
              <a:t>on jurisdiction and context </a:t>
            </a:r>
          </a:p>
          <a:p>
            <a:r>
              <a:rPr lang="en-GB" dirty="0"/>
              <a:t>to constitute an adaptation, the resulting work itself must be considered based on or </a:t>
            </a:r>
            <a:r>
              <a:rPr lang="en-GB" i="1" dirty="0"/>
              <a:t>derived from</a:t>
            </a:r>
            <a:r>
              <a:rPr lang="en-GB" dirty="0"/>
              <a:t> the original. </a:t>
            </a:r>
          </a:p>
          <a:p>
            <a:r>
              <a:rPr lang="en-GB" sz="2800" b="1" dirty="0">
                <a:solidFill>
                  <a:schemeClr val="accent5"/>
                </a:solidFill>
              </a:rPr>
              <a:t>Collection: </a:t>
            </a:r>
            <a:r>
              <a:rPr lang="en-GB" sz="2800" dirty="0"/>
              <a:t>provide attribution and licensing information about the individual works that are part of the collection </a:t>
            </a:r>
            <a:r>
              <a:rPr lang="en-GB" sz="2800" b="1" dirty="0">
                <a:solidFill>
                  <a:schemeClr val="accent5"/>
                </a:solidFill>
              </a:rPr>
              <a:t>Vs adaptation</a:t>
            </a:r>
            <a:r>
              <a:rPr lang="en-GB" sz="2800" dirty="0">
                <a:solidFill>
                  <a:schemeClr val="accent5"/>
                </a:solidFill>
              </a:rPr>
              <a:t>: </a:t>
            </a:r>
            <a:r>
              <a:rPr lang="en-GB" sz="2800" dirty="0"/>
              <a:t>new license. Attribution of original work(s) must be provided for both.</a:t>
            </a:r>
          </a:p>
          <a:p>
            <a:endParaRPr lang="en-GB" sz="2800" dirty="0"/>
          </a:p>
          <a:p>
            <a:endParaRPr lang="en-GB" dirty="0"/>
          </a:p>
          <a:p>
            <a:endParaRPr lang="en-GB" dirty="0"/>
          </a:p>
        </p:txBody>
      </p:sp>
      <p:sp>
        <p:nvSpPr>
          <p:cNvPr id="4" name="TextBox 3">
            <a:extLst>
              <a:ext uri="{FF2B5EF4-FFF2-40B4-BE49-F238E27FC236}">
                <a16:creationId xmlns:a16="http://schemas.microsoft.com/office/drawing/2014/main" id="{38D36161-C0A4-7369-CBD5-C9234C662031}"/>
              </a:ext>
            </a:extLst>
          </p:cNvPr>
          <p:cNvSpPr txBox="1"/>
          <p:nvPr/>
        </p:nvSpPr>
        <p:spPr>
          <a:xfrm>
            <a:off x="9544481" y="2283136"/>
            <a:ext cx="2155369" cy="1200329"/>
          </a:xfrm>
          <a:prstGeom prst="rect">
            <a:avLst/>
          </a:prstGeom>
          <a:noFill/>
        </p:spPr>
        <p:txBody>
          <a:bodyPr wrap="square" rtlCol="0">
            <a:spAutoFit/>
          </a:bodyPr>
          <a:lstStyle/>
          <a:p>
            <a:r>
              <a:rPr lang="en-GB" b="1" i="1" dirty="0">
                <a:solidFill>
                  <a:srgbClr val="FF0000"/>
                </a:solidFill>
                <a:latin typeface="MARKER FELT WIDE" panose="02000400000000000000" pitchFamily="2" charset="77"/>
                <a:ea typeface="Brush Script MT" panose="03060802040406070304" pitchFamily="66" charset="-122"/>
                <a:cs typeface="Brush Script MT" panose="03060802040406070304" pitchFamily="66" charset="-122"/>
              </a:rPr>
              <a:t>This is the part that is sometimes difficult to determine!</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BF5A12A-EC9D-D35C-8B99-3B05962E185A}"/>
                  </a:ext>
                </a:extLst>
              </p14:cNvPr>
              <p14:cNvContentPartPr/>
              <p14:nvPr/>
            </p14:nvContentPartPr>
            <p14:xfrm>
              <a:off x="2521480" y="2676051"/>
              <a:ext cx="6558480" cy="261000"/>
            </p14:xfrm>
          </p:contentPart>
        </mc:Choice>
        <mc:Fallback>
          <p:pic>
            <p:nvPicPr>
              <p:cNvPr id="5" name="Ink 4">
                <a:extLst>
                  <a:ext uri="{FF2B5EF4-FFF2-40B4-BE49-F238E27FC236}">
                    <a16:creationId xmlns:a16="http://schemas.microsoft.com/office/drawing/2014/main" id="{CBF5A12A-EC9D-D35C-8B99-3B05962E185A}"/>
                  </a:ext>
                </a:extLst>
              </p:cNvPr>
              <p:cNvPicPr/>
              <p:nvPr/>
            </p:nvPicPr>
            <p:blipFill>
              <a:blip r:embed="rId4"/>
              <a:stretch>
                <a:fillRect/>
              </a:stretch>
            </p:blipFill>
            <p:spPr>
              <a:xfrm>
                <a:off x="2485482" y="2640101"/>
                <a:ext cx="6630116" cy="332541"/>
              </a:xfrm>
              <a:prstGeom prst="rect">
                <a:avLst/>
              </a:prstGeom>
            </p:spPr>
          </p:pic>
        </mc:Fallback>
      </mc:AlternateContent>
    </p:spTree>
    <p:extLst>
      <p:ext uri="{BB962C8B-B14F-4D97-AF65-F5344CB8AC3E}">
        <p14:creationId xmlns:p14="http://schemas.microsoft.com/office/powerpoint/2010/main" val="1931664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B785-E66E-6AB5-F543-B2BE9AAD48B5}"/>
              </a:ext>
            </a:extLst>
          </p:cNvPr>
          <p:cNvSpPr>
            <a:spLocks noGrp="1"/>
          </p:cNvSpPr>
          <p:nvPr>
            <p:ph type="title"/>
          </p:nvPr>
        </p:nvSpPr>
        <p:spPr/>
        <p:txBody>
          <a:bodyPr/>
          <a:lstStyle/>
          <a:p>
            <a:r>
              <a:rPr lang="en-GB" dirty="0"/>
              <a:t>Adapter’s chart</a:t>
            </a:r>
          </a:p>
        </p:txBody>
      </p:sp>
      <p:pic>
        <p:nvPicPr>
          <p:cNvPr id="2050" name="Picture 2" descr="This chart details based on the status of the original work, what license the adapter can use for the newly created work.  Where the original work is in the Public Domain (or CC0, the public domain dedication), the new work can be licensed… Public Domain: yes CC0: yes CC-BY: yes CC-BY-SA: yes CC-BY-NC: yes CC-BY-ND: yes CC-BY-NC-SA: yes CC-BY-NC-ND: yes Where the original work is under a Creative Commons Attribution License (CC-BY) Combinations, the new work can be licensed… Public Domain: not recommended CC0: not recommended  CC-BY: yes CC-BY-SA: yes CC-BY-NC: yes CC-BY-ND: yes CC-BY-NC-SA: yes CC-BY-NC-ND: yes Where the original work is under a Creative Commons Attribution-ShareAlike License (CC-BY-SA), the new work can be licensed only under CC-BY-SA Where the original work is under a Creative Commons Attribution-NonCommercial License (CC-BY-NC), the new work can be licensed… Public Domain: not recommended CC0: not recommended CC-BY: not recommended CC-BY-SA: not recommended CC-BY-NC: yes CC-BY-ND: not recommended CC-BY-NC-SA: yes CC-BY-NC-ND: yes Where the original work is under a Creative Commons Attribution-NonDerivatives (CC-BY-ND), no derivatives can be made. Where the original work is under a Creative Commons Attribution NonCommercial ShareAlike License (CC-BY-NC-SA), the new work can be licensed only under CC-BY-NC-SA. Where the original work is under a Creative Commons Attribution-Noncommercial-Noderivatives License (CC-BY-NC-ND), no derivatives can be made.">
            <a:extLst>
              <a:ext uri="{FF2B5EF4-FFF2-40B4-BE49-F238E27FC236}">
                <a16:creationId xmlns:a16="http://schemas.microsoft.com/office/drawing/2014/main" id="{C675FE9E-FD70-C740-3F2A-3D1B411E9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1517650"/>
            <a:ext cx="10261600" cy="382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FA69CE-9364-EFAE-7CC0-96FA49C3BD61}"/>
              </a:ext>
            </a:extLst>
          </p:cNvPr>
          <p:cNvSpPr txBox="1"/>
          <p:nvPr/>
        </p:nvSpPr>
        <p:spPr>
          <a:xfrm>
            <a:off x="938463" y="5582652"/>
            <a:ext cx="4055406" cy="369332"/>
          </a:xfrm>
          <a:prstGeom prst="rect">
            <a:avLst/>
          </a:prstGeom>
          <a:noFill/>
        </p:spPr>
        <p:txBody>
          <a:bodyPr wrap="none" rtlCol="0">
            <a:spAutoFit/>
          </a:bodyPr>
          <a:lstStyle/>
          <a:p>
            <a:r>
              <a:rPr lang="en-GB" dirty="0"/>
              <a:t>CC Adapters License Chart / </a:t>
            </a:r>
            <a:r>
              <a:rPr lang="en-GB" b="1" u="sng" dirty="0">
                <a:hlinkClick r:id="rId3"/>
              </a:rPr>
              <a:t>CC BY 4.0</a:t>
            </a:r>
            <a:endParaRPr lang="en-GB" dirty="0"/>
          </a:p>
        </p:txBody>
      </p:sp>
    </p:spTree>
    <p:extLst>
      <p:ext uri="{BB962C8B-B14F-4D97-AF65-F5344CB8AC3E}">
        <p14:creationId xmlns:p14="http://schemas.microsoft.com/office/powerpoint/2010/main" val="1378035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uit smoothie ingredients, each overlaid with a different CC license - a generic visualization of the &quot;smoothie&quot; metaphor described in the text.">
            <a:extLst>
              <a:ext uri="{FF2B5EF4-FFF2-40B4-BE49-F238E27FC236}">
                <a16:creationId xmlns:a16="http://schemas.microsoft.com/office/drawing/2014/main" id="{AC6943EC-E99D-76E0-7F5C-6BF90238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61" y="461845"/>
            <a:ext cx="6882768" cy="5666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72D70A-FC25-2849-4DE9-69F95F113D47}"/>
              </a:ext>
            </a:extLst>
          </p:cNvPr>
          <p:cNvSpPr txBox="1"/>
          <p:nvPr/>
        </p:nvSpPr>
        <p:spPr>
          <a:xfrm>
            <a:off x="239486" y="2984502"/>
            <a:ext cx="2645229" cy="3139321"/>
          </a:xfrm>
          <a:prstGeom prst="rect">
            <a:avLst/>
          </a:prstGeom>
          <a:noFill/>
        </p:spPr>
        <p:txBody>
          <a:bodyPr wrap="square">
            <a:spAutoFit/>
          </a:bodyPr>
          <a:lstStyle/>
          <a:p>
            <a:r>
              <a:rPr lang="en-GB" b="0" i="0" dirty="0">
                <a:solidFill>
                  <a:srgbClr val="222222"/>
                </a:solidFill>
                <a:effectLst/>
                <a:latin typeface="proxima-nova"/>
              </a:rPr>
              <a:t>Attributions: “</a:t>
            </a:r>
            <a:r>
              <a:rPr lang="en-GB" b="1" i="0" u="sng" dirty="0">
                <a:solidFill>
                  <a:srgbClr val="6C64AD"/>
                </a:solidFill>
                <a:effectLst/>
                <a:latin typeface="proxima-nova"/>
                <a:hlinkClick r:id="rId4"/>
              </a:rPr>
              <a:t>CC Smoothie</a:t>
            </a:r>
            <a:r>
              <a:rPr lang="en-GB" b="0" i="0" dirty="0">
                <a:solidFill>
                  <a:srgbClr val="222222"/>
                </a:solidFill>
                <a:effectLst/>
                <a:latin typeface="proxima-nova"/>
              </a:rPr>
              <a:t>” by Nate Angell. </a:t>
            </a:r>
            <a:r>
              <a:rPr lang="en-GB" b="1" i="0" u="sng" dirty="0">
                <a:solidFill>
                  <a:srgbClr val="6C64AD"/>
                </a:solidFill>
                <a:effectLst/>
                <a:latin typeface="proxima-nova"/>
                <a:hlinkClick r:id="rId5"/>
              </a:rPr>
              <a:t>CC BY</a:t>
            </a:r>
            <a:r>
              <a:rPr lang="en-GB" b="0" i="0" dirty="0">
                <a:solidFill>
                  <a:srgbClr val="222222"/>
                </a:solidFill>
                <a:effectLst/>
                <a:latin typeface="proxima-nova"/>
              </a:rPr>
              <a:t>. Derivative of “</a:t>
            </a:r>
            <a:r>
              <a:rPr lang="en-GB" b="1" i="0" u="sng" dirty="0">
                <a:solidFill>
                  <a:srgbClr val="6C64AD"/>
                </a:solidFill>
                <a:effectLst/>
                <a:latin typeface="proxima-nova"/>
                <a:hlinkClick r:id="rId6"/>
              </a:rPr>
              <a:t>Strawberry Smoothie On Glass Jar” by Element5</a:t>
            </a:r>
            <a:r>
              <a:rPr lang="en-GB" b="0" i="0" dirty="0">
                <a:solidFill>
                  <a:srgbClr val="222222"/>
                </a:solidFill>
                <a:effectLst/>
                <a:latin typeface="proxima-nova"/>
              </a:rPr>
              <a:t> in the public domain, and various Creative Commons license icons by </a:t>
            </a:r>
            <a:r>
              <a:rPr lang="en-GB" b="1" i="0" u="sng" dirty="0">
                <a:solidFill>
                  <a:srgbClr val="6C64AD"/>
                </a:solidFill>
                <a:effectLst/>
                <a:latin typeface="proxima-nova"/>
                <a:hlinkClick r:id="rId7"/>
              </a:rPr>
              <a:t>Creative Commons</a:t>
            </a:r>
            <a:r>
              <a:rPr lang="en-GB" b="0" i="0" dirty="0">
                <a:solidFill>
                  <a:srgbClr val="222222"/>
                </a:solidFill>
                <a:effectLst/>
                <a:latin typeface="proxima-nova"/>
              </a:rPr>
              <a:t> used under </a:t>
            </a:r>
            <a:r>
              <a:rPr lang="en-GB" b="1" i="0" u="sng" dirty="0">
                <a:solidFill>
                  <a:srgbClr val="6C64AD"/>
                </a:solidFill>
                <a:effectLst/>
                <a:latin typeface="proxima-nova"/>
                <a:hlinkClick r:id="rId5"/>
              </a:rPr>
              <a:t>CC BY</a:t>
            </a:r>
            <a:r>
              <a:rPr lang="en-GB" b="0" i="0" dirty="0">
                <a:solidFill>
                  <a:srgbClr val="222222"/>
                </a:solidFill>
                <a:effectLst/>
                <a:latin typeface="proxima-nova"/>
              </a:rPr>
              <a:t>.</a:t>
            </a:r>
          </a:p>
        </p:txBody>
      </p:sp>
      <p:sp>
        <p:nvSpPr>
          <p:cNvPr id="6" name="TextBox 5">
            <a:extLst>
              <a:ext uri="{FF2B5EF4-FFF2-40B4-BE49-F238E27FC236}">
                <a16:creationId xmlns:a16="http://schemas.microsoft.com/office/drawing/2014/main" id="{D5EB9CD3-D090-941A-1FF9-31D02CFB0B48}"/>
              </a:ext>
            </a:extLst>
          </p:cNvPr>
          <p:cNvSpPr txBox="1"/>
          <p:nvPr/>
        </p:nvSpPr>
        <p:spPr>
          <a:xfrm>
            <a:off x="3124201" y="2727958"/>
            <a:ext cx="4898570" cy="461665"/>
          </a:xfrm>
          <a:prstGeom prst="rect">
            <a:avLst/>
          </a:prstGeom>
          <a:solidFill>
            <a:schemeClr val="bg1"/>
          </a:solidFill>
        </p:spPr>
        <p:txBody>
          <a:bodyPr wrap="square" rtlCol="0">
            <a:spAutoFit/>
          </a:bodyPr>
          <a:lstStyle>
            <a:defPPr>
              <a:defRPr lang="en-IT"/>
            </a:defPPr>
            <a:lvl1pPr>
              <a:defRPr sz="2400" b="1">
                <a:solidFill>
                  <a:schemeClr val="accent5"/>
                </a:solidFill>
                <a:latin typeface="Calibri" panose="020F0502020204030204" pitchFamily="34" charset="0"/>
                <a:cs typeface="Calibri" panose="020F0502020204030204" pitchFamily="34" charset="0"/>
              </a:defRPr>
            </a:lvl1pPr>
          </a:lstStyle>
          <a:p>
            <a:pPr algn="r"/>
            <a:r>
              <a:rPr lang="en-GB" dirty="0"/>
              <a:t>Adaptation/Remix: CC BY – NC - SA</a:t>
            </a:r>
          </a:p>
        </p:txBody>
      </p:sp>
      <p:sp>
        <p:nvSpPr>
          <p:cNvPr id="7" name="TextBox 6">
            <a:extLst>
              <a:ext uri="{FF2B5EF4-FFF2-40B4-BE49-F238E27FC236}">
                <a16:creationId xmlns:a16="http://schemas.microsoft.com/office/drawing/2014/main" id="{6000093C-80F4-15AC-789E-83D4FEABB035}"/>
              </a:ext>
            </a:extLst>
          </p:cNvPr>
          <p:cNvSpPr txBox="1"/>
          <p:nvPr/>
        </p:nvSpPr>
        <p:spPr>
          <a:xfrm>
            <a:off x="3195021" y="3476897"/>
            <a:ext cx="1999265" cy="461665"/>
          </a:xfrm>
          <a:prstGeom prst="rect">
            <a:avLst/>
          </a:prstGeom>
          <a:solidFill>
            <a:schemeClr val="bg1"/>
          </a:solidFill>
        </p:spPr>
        <p:txBody>
          <a:bodyPr wrap="square" rtlCol="0">
            <a:spAutoFit/>
          </a:bodyPr>
          <a:lstStyle>
            <a:defPPr>
              <a:defRPr lang="en-IT"/>
            </a:defPPr>
            <a:lvl1pPr algn="r">
              <a:defRPr sz="2400" b="1">
                <a:solidFill>
                  <a:schemeClr val="accent5"/>
                </a:solidFill>
                <a:latin typeface="Calibri" panose="020F0502020204030204" pitchFamily="34" charset="0"/>
                <a:cs typeface="Calibri" panose="020F0502020204030204" pitchFamily="34" charset="0"/>
              </a:defRPr>
            </a:lvl1pPr>
          </a:lstStyle>
          <a:p>
            <a:r>
              <a:rPr lang="en-GB" dirty="0"/>
              <a:t>Public domain</a:t>
            </a:r>
          </a:p>
        </p:txBody>
      </p:sp>
      <p:sp>
        <p:nvSpPr>
          <p:cNvPr id="8" name="TextBox 7">
            <a:extLst>
              <a:ext uri="{FF2B5EF4-FFF2-40B4-BE49-F238E27FC236}">
                <a16:creationId xmlns:a16="http://schemas.microsoft.com/office/drawing/2014/main" id="{FAED64C4-4AC6-5B7F-C796-551EEF254491}"/>
              </a:ext>
            </a:extLst>
          </p:cNvPr>
          <p:cNvSpPr txBox="1"/>
          <p:nvPr/>
        </p:nvSpPr>
        <p:spPr>
          <a:xfrm>
            <a:off x="7911737" y="5242559"/>
            <a:ext cx="2121222" cy="461665"/>
          </a:xfrm>
          <a:prstGeom prst="rect">
            <a:avLst/>
          </a:prstGeom>
          <a:solidFill>
            <a:schemeClr val="bg1"/>
          </a:solidFill>
        </p:spPr>
        <p:txBody>
          <a:bodyPr wrap="none" rtlCol="0">
            <a:spAutoFit/>
          </a:bodyPr>
          <a:lstStyle/>
          <a:p>
            <a:r>
              <a:rPr lang="en-GB" sz="2400" b="1" dirty="0">
                <a:solidFill>
                  <a:schemeClr val="accent5"/>
                </a:solidFill>
                <a:latin typeface="Calibri" panose="020F0502020204030204" pitchFamily="34" charset="0"/>
                <a:cs typeface="Calibri" panose="020F0502020204030204" pitchFamily="34" charset="0"/>
              </a:rPr>
              <a:t>CC BY – NC - SA</a:t>
            </a:r>
          </a:p>
        </p:txBody>
      </p:sp>
      <p:sp>
        <p:nvSpPr>
          <p:cNvPr id="9" name="TextBox 8">
            <a:extLst>
              <a:ext uri="{FF2B5EF4-FFF2-40B4-BE49-F238E27FC236}">
                <a16:creationId xmlns:a16="http://schemas.microsoft.com/office/drawing/2014/main" id="{996AB251-C2F6-FDA5-31EF-D59E5F8C7297}"/>
              </a:ext>
            </a:extLst>
          </p:cNvPr>
          <p:cNvSpPr txBox="1"/>
          <p:nvPr/>
        </p:nvSpPr>
        <p:spPr>
          <a:xfrm>
            <a:off x="3126566" y="4741815"/>
            <a:ext cx="2121222" cy="461665"/>
          </a:xfrm>
          <a:prstGeom prst="rect">
            <a:avLst/>
          </a:prstGeom>
          <a:solidFill>
            <a:schemeClr val="bg1"/>
          </a:solidFill>
        </p:spPr>
        <p:txBody>
          <a:bodyPr wrap="square" rtlCol="0">
            <a:spAutoFit/>
          </a:bodyPr>
          <a:lstStyle>
            <a:defPPr>
              <a:defRPr lang="en-IT"/>
            </a:defPPr>
            <a:lvl1pPr algn="r">
              <a:defRPr sz="2400" b="1">
                <a:solidFill>
                  <a:schemeClr val="accent5"/>
                </a:solidFill>
                <a:latin typeface="Calibri" panose="020F0502020204030204" pitchFamily="34" charset="0"/>
                <a:cs typeface="Calibri" panose="020F0502020204030204" pitchFamily="34" charset="0"/>
              </a:defRPr>
            </a:lvl1pPr>
          </a:lstStyle>
          <a:p>
            <a:r>
              <a:rPr lang="en-GB" dirty="0"/>
              <a:t>CC BY – NC</a:t>
            </a:r>
          </a:p>
        </p:txBody>
      </p:sp>
      <p:sp>
        <p:nvSpPr>
          <p:cNvPr id="10" name="TextBox 9">
            <a:extLst>
              <a:ext uri="{FF2B5EF4-FFF2-40B4-BE49-F238E27FC236}">
                <a16:creationId xmlns:a16="http://schemas.microsoft.com/office/drawing/2014/main" id="{1ABB749F-4339-90BB-809C-05707EFE9DFD}"/>
              </a:ext>
            </a:extLst>
          </p:cNvPr>
          <p:cNvSpPr txBox="1"/>
          <p:nvPr/>
        </p:nvSpPr>
        <p:spPr>
          <a:xfrm>
            <a:off x="9032966" y="1291045"/>
            <a:ext cx="903517" cy="461665"/>
          </a:xfrm>
          <a:prstGeom prst="rect">
            <a:avLst/>
          </a:prstGeom>
          <a:solidFill>
            <a:schemeClr val="bg1"/>
          </a:solidFill>
        </p:spPr>
        <p:txBody>
          <a:bodyPr wrap="none" rtlCol="0">
            <a:spAutoFit/>
          </a:bodyPr>
          <a:lstStyle/>
          <a:p>
            <a:r>
              <a:rPr lang="en-GB" sz="2400" b="1" dirty="0">
                <a:solidFill>
                  <a:schemeClr val="accent5"/>
                </a:solidFill>
                <a:latin typeface="Calibri" panose="020F0502020204030204" pitchFamily="34" charset="0"/>
                <a:cs typeface="Calibri" panose="020F0502020204030204" pitchFamily="34" charset="0"/>
              </a:rPr>
              <a:t>CC BY</a:t>
            </a:r>
          </a:p>
        </p:txBody>
      </p:sp>
      <p:sp>
        <p:nvSpPr>
          <p:cNvPr id="11" name="Title 1">
            <a:extLst>
              <a:ext uri="{FF2B5EF4-FFF2-40B4-BE49-F238E27FC236}">
                <a16:creationId xmlns:a16="http://schemas.microsoft.com/office/drawing/2014/main" id="{FA2CB43D-FBD7-85DD-D181-48F3AD120C3B}"/>
              </a:ext>
            </a:extLst>
          </p:cNvPr>
          <p:cNvSpPr>
            <a:spLocks noGrp="1"/>
          </p:cNvSpPr>
          <p:nvPr>
            <p:ph type="title"/>
          </p:nvPr>
        </p:nvSpPr>
        <p:spPr>
          <a:xfrm>
            <a:off x="838200" y="365125"/>
            <a:ext cx="10515600" cy="1325563"/>
          </a:xfrm>
        </p:spPr>
        <p:txBody>
          <a:bodyPr/>
          <a:lstStyle/>
          <a:p>
            <a:r>
              <a:rPr lang="en-GB" dirty="0"/>
              <a:t>Licenses mixology</a:t>
            </a:r>
          </a:p>
        </p:txBody>
      </p:sp>
    </p:spTree>
    <p:extLst>
      <p:ext uri="{BB962C8B-B14F-4D97-AF65-F5344CB8AC3E}">
        <p14:creationId xmlns:p14="http://schemas.microsoft.com/office/powerpoint/2010/main" val="152037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6BED-9340-8195-EA44-860B97E6CD59}"/>
              </a:ext>
            </a:extLst>
          </p:cNvPr>
          <p:cNvSpPr>
            <a:spLocks noGrp="1"/>
          </p:cNvSpPr>
          <p:nvPr>
            <p:ph type="title"/>
          </p:nvPr>
        </p:nvSpPr>
        <p:spPr/>
        <p:txBody>
          <a:bodyPr/>
          <a:lstStyle/>
          <a:p>
            <a:r>
              <a:rPr lang="en-GB" dirty="0"/>
              <a:t>License compatibility chart</a:t>
            </a:r>
          </a:p>
        </p:txBody>
      </p:sp>
      <p:sp>
        <p:nvSpPr>
          <p:cNvPr id="5" name="TextBox 4">
            <a:extLst>
              <a:ext uri="{FF2B5EF4-FFF2-40B4-BE49-F238E27FC236}">
                <a16:creationId xmlns:a16="http://schemas.microsoft.com/office/drawing/2014/main" id="{BEAA911B-AE93-7312-AF8D-C7DF0584BE25}"/>
              </a:ext>
            </a:extLst>
          </p:cNvPr>
          <p:cNvSpPr txBox="1"/>
          <p:nvPr/>
        </p:nvSpPr>
        <p:spPr>
          <a:xfrm>
            <a:off x="9829800" y="5754922"/>
            <a:ext cx="1931066" cy="923330"/>
          </a:xfrm>
          <a:prstGeom prst="rect">
            <a:avLst/>
          </a:prstGeom>
          <a:noFill/>
        </p:spPr>
        <p:txBody>
          <a:bodyPr wrap="square">
            <a:spAutoFit/>
          </a:bodyPr>
          <a:lstStyle/>
          <a:p>
            <a:r>
              <a:rPr lang="en-GB" b="0" i="0" dirty="0">
                <a:solidFill>
                  <a:srgbClr val="222222"/>
                </a:solidFill>
                <a:effectLst/>
                <a:latin typeface="proxima-nova"/>
              </a:rPr>
              <a:t>CC License Compatibility Chart / </a:t>
            </a:r>
            <a:r>
              <a:rPr lang="en-GB" b="1" i="0" u="sng" dirty="0">
                <a:solidFill>
                  <a:srgbClr val="6C64AD"/>
                </a:solidFill>
                <a:effectLst/>
                <a:latin typeface="proxima-nova"/>
                <a:hlinkClick r:id="rId2"/>
              </a:rPr>
              <a:t>CC BY 4.0</a:t>
            </a:r>
            <a:endParaRPr lang="en-GB" dirty="0"/>
          </a:p>
        </p:txBody>
      </p:sp>
      <p:pic>
        <p:nvPicPr>
          <p:cNvPr id="11" name="Picture 10">
            <a:extLst>
              <a:ext uri="{FF2B5EF4-FFF2-40B4-BE49-F238E27FC236}">
                <a16:creationId xmlns:a16="http://schemas.microsoft.com/office/drawing/2014/main" id="{1F441B65-6FA9-BC3B-63F5-B97F8E772AD3}"/>
              </a:ext>
            </a:extLst>
          </p:cNvPr>
          <p:cNvPicPr>
            <a:picLocks noChangeAspect="1"/>
          </p:cNvPicPr>
          <p:nvPr/>
        </p:nvPicPr>
        <p:blipFill>
          <a:blip r:embed="rId3"/>
          <a:stretch>
            <a:fillRect/>
          </a:stretch>
        </p:blipFill>
        <p:spPr>
          <a:xfrm>
            <a:off x="342900" y="1315944"/>
            <a:ext cx="9372600" cy="5453383"/>
          </a:xfrm>
          <a:prstGeom prst="rect">
            <a:avLst/>
          </a:prstGeom>
          <a:ln>
            <a:solidFill>
              <a:schemeClr val="tx1"/>
            </a:solidFill>
          </a:ln>
        </p:spPr>
      </p:pic>
      <p:sp>
        <p:nvSpPr>
          <p:cNvPr id="13" name="TextBox 12">
            <a:extLst>
              <a:ext uri="{FF2B5EF4-FFF2-40B4-BE49-F238E27FC236}">
                <a16:creationId xmlns:a16="http://schemas.microsoft.com/office/drawing/2014/main" id="{B46BAA77-F006-D4B1-49B2-18D548661071}"/>
              </a:ext>
            </a:extLst>
          </p:cNvPr>
          <p:cNvSpPr txBox="1"/>
          <p:nvPr/>
        </p:nvSpPr>
        <p:spPr>
          <a:xfrm>
            <a:off x="9963150" y="1929110"/>
            <a:ext cx="1828800" cy="3139321"/>
          </a:xfrm>
          <a:prstGeom prst="rect">
            <a:avLst/>
          </a:prstGeom>
          <a:noFill/>
        </p:spPr>
        <p:txBody>
          <a:bodyPr wrap="square">
            <a:spAutoFit/>
          </a:bodyPr>
          <a:lstStyle/>
          <a:p>
            <a:r>
              <a:rPr lang="en-GB" dirty="0">
                <a:solidFill>
                  <a:srgbClr val="222222"/>
                </a:solidFill>
              </a:rPr>
              <a:t>When mixing 2 works with different licenses in an adaptation, we generally are safe by </a:t>
            </a:r>
            <a:r>
              <a:rPr lang="en-GB" b="1" dirty="0">
                <a:solidFill>
                  <a:srgbClr val="222222"/>
                </a:solidFill>
              </a:rPr>
              <a:t>selecting the more restrictive of the two</a:t>
            </a:r>
            <a:endParaRPr lang="en-GB" dirty="0"/>
          </a:p>
        </p:txBody>
      </p:sp>
    </p:spTree>
    <p:extLst>
      <p:ext uri="{BB962C8B-B14F-4D97-AF65-F5344CB8AC3E}">
        <p14:creationId xmlns:p14="http://schemas.microsoft.com/office/powerpoint/2010/main" val="1439455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942E-6F06-2983-B665-CF322CF2B599}"/>
              </a:ext>
            </a:extLst>
          </p:cNvPr>
          <p:cNvSpPr>
            <a:spLocks noGrp="1"/>
          </p:cNvSpPr>
          <p:nvPr>
            <p:ph type="title"/>
          </p:nvPr>
        </p:nvSpPr>
        <p:spPr/>
        <p:txBody>
          <a:bodyPr/>
          <a:lstStyle/>
          <a:p>
            <a:r>
              <a:rPr lang="en-GB" i="1" dirty="0"/>
              <a:t>Summarising: Fundamental principles: </a:t>
            </a:r>
            <a:endParaRPr lang="en-GB" dirty="0"/>
          </a:p>
        </p:txBody>
      </p:sp>
      <p:sp>
        <p:nvSpPr>
          <p:cNvPr id="3" name="Content Placeholder 2">
            <a:extLst>
              <a:ext uri="{FF2B5EF4-FFF2-40B4-BE49-F238E27FC236}">
                <a16:creationId xmlns:a16="http://schemas.microsoft.com/office/drawing/2014/main" id="{5C3EF757-9773-F109-25A4-4C817455D689}"/>
              </a:ext>
            </a:extLst>
          </p:cNvPr>
          <p:cNvSpPr>
            <a:spLocks noGrp="1"/>
          </p:cNvSpPr>
          <p:nvPr>
            <p:ph idx="1"/>
          </p:nvPr>
        </p:nvSpPr>
        <p:spPr/>
        <p:txBody>
          <a:bodyPr/>
          <a:lstStyle/>
          <a:p>
            <a:r>
              <a:rPr lang="en-GB" b="1" dirty="0"/>
              <a:t>Underlying work licensed under ND: </a:t>
            </a:r>
            <a:r>
              <a:rPr lang="en-GB" dirty="0"/>
              <a:t>we can make and use changes privately but not share adaptations with others</a:t>
            </a:r>
          </a:p>
          <a:p>
            <a:r>
              <a:rPr lang="en-GB" b="1" dirty="0"/>
              <a:t>Underlying work licensed under SA: </a:t>
            </a:r>
            <a:r>
              <a:rPr lang="en-GB" dirty="0" err="1"/>
              <a:t>ShareAlike</a:t>
            </a:r>
            <a:r>
              <a:rPr lang="en-GB" dirty="0"/>
              <a:t> applies to our adaptation and derivative work must be shared with same/ compatible license</a:t>
            </a:r>
          </a:p>
          <a:p>
            <a:r>
              <a:rPr lang="en-GB" b="1" dirty="0"/>
              <a:t>Underlying works licensed under different licenses: </a:t>
            </a:r>
            <a:r>
              <a:rPr lang="en-GB" dirty="0"/>
              <a:t>new license must</a:t>
            </a:r>
            <a:r>
              <a:rPr lang="en-GB" b="1" dirty="0"/>
              <a:t> </a:t>
            </a:r>
            <a:r>
              <a:rPr lang="en-GB" dirty="0"/>
              <a:t>consider license compatibility. </a:t>
            </a:r>
          </a:p>
        </p:txBody>
      </p:sp>
    </p:spTree>
    <p:extLst>
      <p:ext uri="{BB962C8B-B14F-4D97-AF65-F5344CB8AC3E}">
        <p14:creationId xmlns:p14="http://schemas.microsoft.com/office/powerpoint/2010/main" val="1424306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1D4D-1691-EF28-E132-F4400DE0D193}"/>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8F68A9DF-EC67-2312-17AC-B0DBD523C4DF}"/>
              </a:ext>
            </a:extLst>
          </p:cNvPr>
          <p:cNvSpPr>
            <a:spLocks noGrp="1"/>
          </p:cNvSpPr>
          <p:nvPr>
            <p:ph idx="1"/>
          </p:nvPr>
        </p:nvSpPr>
        <p:spPr/>
        <p:txBody>
          <a:bodyPr/>
          <a:lstStyle/>
          <a:p>
            <a:r>
              <a:rPr lang="en-GB" dirty="0">
                <a:hlinkClick r:id="rId2"/>
              </a:rPr>
              <a:t>https://creativecommons.org/faq/</a:t>
            </a:r>
            <a:r>
              <a:rPr lang="en-GB" dirty="0"/>
              <a:t> </a:t>
            </a:r>
          </a:p>
          <a:p>
            <a:r>
              <a:rPr lang="en-GB" dirty="0">
                <a:hlinkClick r:id="rId3"/>
              </a:rPr>
              <a:t>https://certificates.creativecommons.org/cccertedu</a:t>
            </a:r>
            <a:r>
              <a:rPr lang="en-GB">
                <a:hlinkClick r:id="rId3"/>
              </a:rPr>
              <a:t>/</a:t>
            </a:r>
            <a:r>
              <a:rPr lang="en-GB"/>
              <a:t> </a:t>
            </a:r>
            <a:endParaRPr lang="en-GB" dirty="0"/>
          </a:p>
        </p:txBody>
      </p:sp>
    </p:spTree>
    <p:extLst>
      <p:ext uri="{BB962C8B-B14F-4D97-AF65-F5344CB8AC3E}">
        <p14:creationId xmlns:p14="http://schemas.microsoft.com/office/powerpoint/2010/main" val="229265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C0B0-4155-60BC-7F96-16E4FF644A32}"/>
              </a:ext>
            </a:extLst>
          </p:cNvPr>
          <p:cNvSpPr>
            <a:spLocks noGrp="1"/>
          </p:cNvSpPr>
          <p:nvPr>
            <p:ph type="title" idx="4294967295"/>
          </p:nvPr>
        </p:nvSpPr>
        <p:spPr>
          <a:xfrm>
            <a:off x="0" y="365125"/>
            <a:ext cx="10515600" cy="1325563"/>
          </a:xfrm>
        </p:spPr>
        <p:txBody>
          <a:bodyPr/>
          <a:lstStyle/>
          <a:p>
            <a:r>
              <a:rPr lang="en-GB" dirty="0"/>
              <a:t>The EU regulatory framework</a:t>
            </a:r>
          </a:p>
        </p:txBody>
      </p:sp>
      <p:sp>
        <p:nvSpPr>
          <p:cNvPr id="3" name="Content Placeholder 2">
            <a:extLst>
              <a:ext uri="{FF2B5EF4-FFF2-40B4-BE49-F238E27FC236}">
                <a16:creationId xmlns:a16="http://schemas.microsoft.com/office/drawing/2014/main" id="{AD089491-8F39-E04C-DA40-8C42FD7FEBF9}"/>
              </a:ext>
            </a:extLst>
          </p:cNvPr>
          <p:cNvSpPr>
            <a:spLocks noGrp="1"/>
          </p:cNvSpPr>
          <p:nvPr>
            <p:ph idx="4294967295"/>
          </p:nvPr>
        </p:nvSpPr>
        <p:spPr>
          <a:xfrm>
            <a:off x="411480" y="1402080"/>
            <a:ext cx="11323320" cy="4774883"/>
          </a:xfrm>
        </p:spPr>
        <p:txBody>
          <a:bodyPr/>
          <a:lstStyle/>
          <a:p>
            <a:pPr>
              <a:lnSpc>
                <a:spcPct val="100000"/>
              </a:lnSpc>
              <a:spcBef>
                <a:spcPts val="400"/>
              </a:spcBef>
            </a:pPr>
            <a:r>
              <a:rPr lang="en-GB" sz="1400" b="1" dirty="0"/>
              <a:t>INSPIRE Directive (2007/2/EC)</a:t>
            </a:r>
            <a:r>
              <a:rPr lang="en-GB" sz="1400" dirty="0"/>
              <a:t> - Establishes an Infrastructure for Spatial Information in the European Community, aimed at making environmental spatial data more accessible and interoperable across Europe. It includes the INSPIRE implementing rules and technical implementations.</a:t>
            </a:r>
          </a:p>
          <a:p>
            <a:pPr>
              <a:lnSpc>
                <a:spcPct val="100000"/>
              </a:lnSpc>
              <a:spcBef>
                <a:spcPts val="400"/>
              </a:spcBef>
            </a:pPr>
            <a:r>
              <a:rPr lang="en-GB" sz="1400" b="1" dirty="0"/>
              <a:t>Access to Environmental Information Directive (2003/4/EC)</a:t>
            </a:r>
            <a:r>
              <a:rPr lang="en-GB" sz="1400" dirty="0"/>
              <a:t> - Implements the Aarhus Convention in the EU, ensuring public access to environmental information held by public authorities.</a:t>
            </a:r>
          </a:p>
          <a:p>
            <a:pPr>
              <a:lnSpc>
                <a:spcPct val="100000"/>
              </a:lnSpc>
              <a:spcBef>
                <a:spcPts val="400"/>
              </a:spcBef>
            </a:pPr>
            <a:r>
              <a:rPr lang="en-GB" sz="1400" b="1" dirty="0"/>
              <a:t>Data Protection Regulation (GDPR - 2016/679)</a:t>
            </a:r>
            <a:r>
              <a:rPr lang="en-GB" sz="1400" dirty="0"/>
              <a:t> - While not specifically environmental, this regulation governs the processing of personal data and is relevant for environmental data involving personal information.</a:t>
            </a:r>
          </a:p>
          <a:p>
            <a:pPr>
              <a:lnSpc>
                <a:spcPct val="100000"/>
              </a:lnSpc>
              <a:spcBef>
                <a:spcPts val="400"/>
              </a:spcBef>
            </a:pPr>
            <a:r>
              <a:rPr lang="en-GB" sz="1400" b="1" dirty="0"/>
              <a:t>The Open Data Directive (2019/1024/EU)</a:t>
            </a:r>
            <a:r>
              <a:rPr lang="en-GB" sz="1400" dirty="0"/>
              <a:t> - Promotes the availability of public sector information (PSI) for reuse, which includes environmental data, and encourages making this data available in open formats.</a:t>
            </a:r>
          </a:p>
          <a:p>
            <a:pPr>
              <a:lnSpc>
                <a:spcPct val="100000"/>
              </a:lnSpc>
              <a:spcBef>
                <a:spcPts val="400"/>
              </a:spcBef>
            </a:pPr>
            <a:r>
              <a:rPr lang="en-GB" sz="1400" b="1" dirty="0"/>
              <a:t>Regulation (EU) 2022/868 (Data Governance Act)</a:t>
            </a:r>
            <a:r>
              <a:rPr lang="en-GB" sz="1400" dirty="0"/>
              <a:t> - Establishes a framework for data sharing and governance across the EU, including environmental data, to facilitate reuse, promote research and innovation, and ensure responsible data handling.</a:t>
            </a:r>
          </a:p>
          <a:p>
            <a:pPr>
              <a:lnSpc>
                <a:spcPct val="100000"/>
              </a:lnSpc>
              <a:spcBef>
                <a:spcPts val="400"/>
              </a:spcBef>
            </a:pPr>
            <a:r>
              <a:rPr lang="en-GB" sz="1400" b="1" dirty="0"/>
              <a:t>Regulation (EU) 2023/138 (High-Value Datasets) - </a:t>
            </a:r>
            <a:r>
              <a:rPr lang="en-GB" sz="1400" dirty="0"/>
              <a:t>Defines a set of high-value datasets, ensuring their free publication and reusability to boost transparency, innovation, and economic growth across the EU.</a:t>
            </a:r>
          </a:p>
          <a:p>
            <a:pPr>
              <a:lnSpc>
                <a:spcPct val="100000"/>
              </a:lnSpc>
              <a:spcBef>
                <a:spcPts val="400"/>
              </a:spcBef>
            </a:pPr>
            <a:r>
              <a:rPr lang="en-GB" sz="1400" b="1" dirty="0"/>
              <a:t>Regulation (EU) 2023/2854 (Data Act)</a:t>
            </a:r>
            <a:r>
              <a:rPr lang="en-GB" sz="1400" dirty="0"/>
              <a:t> - Entered into force on January 11, 2024, and will become applicable on September 12, 2025, fostering digital innovation in the EU and facilitating data sharing and access, including for environmental data.</a:t>
            </a:r>
          </a:p>
          <a:p>
            <a:pPr>
              <a:lnSpc>
                <a:spcPct val="100000"/>
              </a:lnSpc>
              <a:spcBef>
                <a:spcPts val="400"/>
              </a:spcBef>
            </a:pPr>
            <a:r>
              <a:rPr lang="en-GB" sz="1400" b="1" dirty="0"/>
              <a:t>Regulation (EU) 2024/903 (Interoperable Europe Act) - Establishes measures to enhance cross-border interoperability of digital public services across the EU, promoting seamless data exchange and cooperation among public administrations.</a:t>
            </a:r>
          </a:p>
          <a:p>
            <a:pPr>
              <a:lnSpc>
                <a:spcPct val="100000"/>
              </a:lnSpc>
              <a:spcBef>
                <a:spcPts val="400"/>
              </a:spcBef>
            </a:pPr>
            <a:r>
              <a:rPr lang="en-GB" sz="1400" b="1" dirty="0"/>
              <a:t>Regulation (EU) 2024/1689 of the European Parliament and of the Council, entered into force on August 1, 2024, which lays down harmonized rules on artificial intelligence (also known as the Artificial Intelligence Act or AI Act).</a:t>
            </a:r>
          </a:p>
          <a:p>
            <a:pPr>
              <a:lnSpc>
                <a:spcPct val="100000"/>
              </a:lnSpc>
              <a:spcBef>
                <a:spcPts val="400"/>
              </a:spcBef>
            </a:pPr>
            <a:r>
              <a:rPr lang="en-GB" sz="1400" b="1" dirty="0"/>
              <a:t>Database Directive (96/9/EC) - Provides legal protection for databases through copyright and sui generis rights, safeguarding against unauthorized extraction and reuse of substantial parts of databases.</a:t>
            </a:r>
          </a:p>
          <a:p>
            <a:pPr>
              <a:lnSpc>
                <a:spcPct val="100000"/>
              </a:lnSpc>
              <a:spcBef>
                <a:spcPts val="400"/>
              </a:spcBef>
            </a:pPr>
            <a:r>
              <a:rPr lang="en-GB" sz="1400" b="1" dirty="0"/>
              <a:t>Software Directive (2009/24/EC) - Provides legal protection for computer programs, ensuring that software, including those used for environmental data management, is protected under EU copyright law.</a:t>
            </a:r>
          </a:p>
        </p:txBody>
      </p:sp>
      <p:grpSp>
        <p:nvGrpSpPr>
          <p:cNvPr id="12" name="Group 11">
            <a:extLst>
              <a:ext uri="{FF2B5EF4-FFF2-40B4-BE49-F238E27FC236}">
                <a16:creationId xmlns:a16="http://schemas.microsoft.com/office/drawing/2014/main" id="{A171DF2D-790C-1E13-17B4-1D38779FA686}"/>
              </a:ext>
            </a:extLst>
          </p:cNvPr>
          <p:cNvGrpSpPr/>
          <p:nvPr/>
        </p:nvGrpSpPr>
        <p:grpSpPr>
          <a:xfrm>
            <a:off x="8595360" y="411480"/>
            <a:ext cx="2727960" cy="914400"/>
            <a:chOff x="8595360" y="411480"/>
            <a:chExt cx="2727960" cy="914400"/>
          </a:xfrm>
        </p:grpSpPr>
        <p:pic>
          <p:nvPicPr>
            <p:cNvPr id="5" name="Graphic 4" descr="Books on shelf with solid fill">
              <a:extLst>
                <a:ext uri="{FF2B5EF4-FFF2-40B4-BE49-F238E27FC236}">
                  <a16:creationId xmlns:a16="http://schemas.microsoft.com/office/drawing/2014/main" id="{D549E352-B999-161D-7725-C07F5B8D31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8920" y="411480"/>
              <a:ext cx="914400" cy="914400"/>
            </a:xfrm>
            <a:prstGeom prst="rect">
              <a:avLst/>
            </a:prstGeom>
          </p:spPr>
        </p:pic>
        <p:pic>
          <p:nvPicPr>
            <p:cNvPr id="6" name="Graphic 5" descr="Books on shelf with solid fill">
              <a:extLst>
                <a:ext uri="{FF2B5EF4-FFF2-40B4-BE49-F238E27FC236}">
                  <a16:creationId xmlns:a16="http://schemas.microsoft.com/office/drawing/2014/main" id="{0A0ED55F-86EB-0D7B-8E98-412A011CC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5360" y="411480"/>
              <a:ext cx="914400" cy="914400"/>
            </a:xfrm>
            <a:prstGeom prst="rect">
              <a:avLst/>
            </a:prstGeom>
          </p:spPr>
        </p:pic>
        <p:pic>
          <p:nvPicPr>
            <p:cNvPr id="7" name="Graphic 6" descr="Books on shelf with solid fill">
              <a:extLst>
                <a:ext uri="{FF2B5EF4-FFF2-40B4-BE49-F238E27FC236}">
                  <a16:creationId xmlns:a16="http://schemas.microsoft.com/office/drawing/2014/main" id="{2E5A5E15-CACA-5BCC-38DF-A13BD92D31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11640" y="411480"/>
              <a:ext cx="914400" cy="914400"/>
            </a:xfrm>
            <a:prstGeom prst="rect">
              <a:avLst/>
            </a:prstGeom>
          </p:spPr>
        </p:pic>
        <p:pic>
          <p:nvPicPr>
            <p:cNvPr id="8" name="Graphic 7" descr="Books on shelf with solid fill">
              <a:extLst>
                <a:ext uri="{FF2B5EF4-FFF2-40B4-BE49-F238E27FC236}">
                  <a16:creationId xmlns:a16="http://schemas.microsoft.com/office/drawing/2014/main" id="{2DB0CE13-B2EE-0579-0378-6C30056C46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768840" y="411480"/>
              <a:ext cx="1005840" cy="914400"/>
            </a:xfrm>
            <a:prstGeom prst="rect">
              <a:avLst/>
            </a:prstGeom>
          </p:spPr>
        </p:pic>
        <p:cxnSp>
          <p:nvCxnSpPr>
            <p:cNvPr id="10" name="Straight Connector 9">
              <a:extLst>
                <a:ext uri="{FF2B5EF4-FFF2-40B4-BE49-F238E27FC236}">
                  <a16:creationId xmlns:a16="http://schemas.microsoft.com/office/drawing/2014/main" id="{AD1CBF24-B011-F020-F590-154FF23B62EF}"/>
                </a:ext>
              </a:extLst>
            </p:cNvPr>
            <p:cNvCxnSpPr>
              <a:cxnSpLocks/>
            </p:cNvCxnSpPr>
            <p:nvPr/>
          </p:nvCxnSpPr>
          <p:spPr>
            <a:xfrm flipH="1">
              <a:off x="8778240" y="1173480"/>
              <a:ext cx="2407920" cy="0"/>
            </a:xfrm>
            <a:prstGeom prst="line">
              <a:avLst/>
            </a:prstGeom>
            <a:ln w="76200">
              <a:solidFill>
                <a:schemeClr val="accent2"/>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42314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err="1">
                <a:solidFill>
                  <a:srgbClr val="EBA900"/>
                </a:solidFill>
                <a:latin typeface="Calibri" panose="020F0502020204030204" pitchFamily="34" charset="0"/>
                <a:cs typeface="Calibri" panose="020F0502020204030204" pitchFamily="34" charset="0"/>
              </a:rPr>
              <a:t>yourname.surname@email.something</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428961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340949" name="Titolo 1"/>
          <p:cNvSpPr>
            <a:spLocks noGrp="1"/>
          </p:cNvSpPr>
          <p:nvPr/>
        </p:nvSpPr>
        <p:spPr bwMode="auto">
          <a:xfrm>
            <a:off x="1760539" y="834437"/>
            <a:ext cx="8612549" cy="622526"/>
          </a:xfrm>
        </p:spPr>
        <p:txBody>
          <a:bodyPr vertOverflow="overflow" horzOverflow="overflow" vert="horz" wrap="square" lIns="0" tIns="0" rIns="0" bIns="0" numCol="1" spcCol="0" rtlCol="0" fromWordArt="0" anchor="b" anchorCtr="0" forceAA="0" compatLnSpc="0">
            <a:noAutofit/>
          </a:bodyPr>
          <a:lstStyle>
            <a:lvl1pPr algn="l" defTabSz="914353">
              <a:lnSpc>
                <a:spcPct val="90000"/>
              </a:lnSpc>
              <a:spcBef>
                <a:spcPts val="0"/>
              </a:spcBef>
              <a:buNone/>
              <a:defRPr sz="4400">
                <a:solidFill>
                  <a:schemeClr val="tx1"/>
                </a:solidFill>
                <a:latin typeface="+mj-lt"/>
                <a:ea typeface="+mj-ea"/>
                <a:cs typeface="+mj-cs"/>
              </a:defRPr>
            </a:lvl1pPr>
          </a:lstStyle>
          <a:p>
            <a:pPr>
              <a:defRPr/>
            </a:pPr>
            <a:endParaRPr lang="en-GB" sz="2850" noProof="0" dirty="0">
              <a:latin typeface="Quicksand Bold"/>
              <a:cs typeface="Quicksand Bold"/>
            </a:endParaRPr>
          </a:p>
        </p:txBody>
      </p:sp>
      <p:sp>
        <p:nvSpPr>
          <p:cNvPr id="2" name="TextBox 1">
            <a:extLst>
              <a:ext uri="{FF2B5EF4-FFF2-40B4-BE49-F238E27FC236}">
                <a16:creationId xmlns:a16="http://schemas.microsoft.com/office/drawing/2014/main" id="{798268AA-42AB-8541-874F-EDDB10B89CAD}"/>
              </a:ext>
            </a:extLst>
          </p:cNvPr>
          <p:cNvSpPr txBox="1"/>
          <p:nvPr/>
        </p:nvSpPr>
        <p:spPr bwMode="auto">
          <a:xfrm>
            <a:off x="838200" y="5904780"/>
            <a:ext cx="9384236" cy="237566"/>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050" noProof="0" dirty="0"/>
              <a:t>Adapted from: Data Governance and Legislative Strategies for FAIR Research - </a:t>
            </a:r>
            <a:r>
              <a:rPr lang="en-GB" sz="1050" noProof="0" dirty="0" err="1"/>
              <a:t>Brizioli</a:t>
            </a:r>
            <a:r>
              <a:rPr lang="en-GB" sz="1050" noProof="0" dirty="0"/>
              <a:t>, S., </a:t>
            </a:r>
            <a:r>
              <a:rPr lang="en-GB" sz="1050" noProof="0" dirty="0" err="1"/>
              <a:t>Cacciaguerra</a:t>
            </a:r>
            <a:r>
              <a:rPr lang="en-GB" sz="1050" noProof="0" dirty="0"/>
              <a:t>, S., </a:t>
            </a:r>
            <a:r>
              <a:rPr lang="en-GB" sz="1050" noProof="0" dirty="0" err="1"/>
              <a:t>Colcelli</a:t>
            </a:r>
            <a:r>
              <a:rPr lang="en-GB" sz="1050" noProof="0" dirty="0"/>
              <a:t>, V., </a:t>
            </a:r>
            <a:r>
              <a:rPr lang="en-GB" sz="1050" noProof="0" dirty="0" err="1"/>
              <a:t>Locati</a:t>
            </a:r>
            <a:r>
              <a:rPr lang="en-GB" sz="1050" noProof="0" dirty="0"/>
              <a:t>, M., </a:t>
            </a:r>
            <a:r>
              <a:rPr lang="en-GB" sz="1050" noProof="0" dirty="0" err="1"/>
              <a:t>Schirru</a:t>
            </a:r>
            <a:r>
              <a:rPr lang="en-GB" sz="1050" noProof="0" dirty="0"/>
              <a:t> L., 2024 </a:t>
            </a:r>
          </a:p>
        </p:txBody>
      </p:sp>
      <p:sp>
        <p:nvSpPr>
          <p:cNvPr id="4" name="Title 3">
            <a:extLst>
              <a:ext uri="{FF2B5EF4-FFF2-40B4-BE49-F238E27FC236}">
                <a16:creationId xmlns:a16="http://schemas.microsoft.com/office/drawing/2014/main" id="{7AD43EAD-B203-D6A0-78B8-E0E384055EDD}"/>
              </a:ext>
            </a:extLst>
          </p:cNvPr>
          <p:cNvSpPr>
            <a:spLocks noGrp="1"/>
          </p:cNvSpPr>
          <p:nvPr>
            <p:ph type="title"/>
          </p:nvPr>
        </p:nvSpPr>
        <p:spPr>
          <a:xfrm>
            <a:off x="1436914" y="365125"/>
            <a:ext cx="9916886"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Data strategy in the Digital Single Market</a:t>
            </a:r>
          </a:p>
        </p:txBody>
      </p:sp>
      <p:sp>
        <p:nvSpPr>
          <p:cNvPr id="5" name="Content Placeholder 4">
            <a:extLst>
              <a:ext uri="{FF2B5EF4-FFF2-40B4-BE49-F238E27FC236}">
                <a16:creationId xmlns:a16="http://schemas.microsoft.com/office/drawing/2014/main" id="{C528D693-979B-5138-B2D1-696EB22E5DFC}"/>
              </a:ext>
            </a:extLst>
          </p:cNvPr>
          <p:cNvSpPr>
            <a:spLocks noGrp="1"/>
          </p:cNvSpPr>
          <p:nvPr>
            <p:ph idx="1"/>
          </p:nvPr>
        </p:nvSpPr>
        <p:spPr/>
        <p:txBody>
          <a:bodyPr>
            <a:normAutofit/>
          </a:bodyPr>
          <a:lstStyle/>
          <a:p>
            <a:pPr>
              <a:spcBef>
                <a:spcPts val="600"/>
              </a:spcBef>
            </a:pPr>
            <a:r>
              <a:rPr lang="en-GB" noProof="0" dirty="0">
                <a:latin typeface="Calibri" panose="020F0502020204030204" pitchFamily="34" charset="0"/>
                <a:cs typeface="Calibri" panose="020F0502020204030204" pitchFamily="34" charset="0"/>
              </a:rPr>
              <a:t>The European Data Strategy aims to </a:t>
            </a:r>
            <a:r>
              <a:rPr lang="en-GB" b="1" noProof="0" dirty="0">
                <a:latin typeface="Calibri" panose="020F0502020204030204" pitchFamily="34" charset="0"/>
                <a:cs typeface="Calibri" panose="020F0502020204030204" pitchFamily="34" charset="0"/>
              </a:rPr>
              <a:t>make the EU a leader </a:t>
            </a:r>
            <a:r>
              <a:rPr lang="en-GB" noProof="0" dirty="0">
                <a:latin typeface="Calibri" panose="020F0502020204030204" pitchFamily="34" charset="0"/>
                <a:cs typeface="Calibri" panose="020F0502020204030204" pitchFamily="34" charset="0"/>
              </a:rPr>
              <a:t>in a data-driven society.</a:t>
            </a:r>
          </a:p>
          <a:p>
            <a:pPr>
              <a:spcBef>
                <a:spcPts val="600"/>
              </a:spcBef>
            </a:pPr>
            <a:r>
              <a:rPr lang="en-GB" noProof="0" dirty="0">
                <a:latin typeface="Calibri" panose="020F0502020204030204" pitchFamily="34" charset="0"/>
                <a:cs typeface="Calibri" panose="020F0502020204030204" pitchFamily="34" charset="0"/>
              </a:rPr>
              <a:t>A single market for data will allow it to </a:t>
            </a:r>
            <a:r>
              <a:rPr lang="en-GB" b="1" noProof="0" dirty="0">
                <a:latin typeface="Calibri" panose="020F0502020204030204" pitchFamily="34" charset="0"/>
                <a:cs typeface="Calibri" panose="020F0502020204030204" pitchFamily="34" charset="0"/>
              </a:rPr>
              <a:t>flow freely within the EU</a:t>
            </a:r>
            <a:r>
              <a:rPr lang="en-GB" noProof="0" dirty="0">
                <a:latin typeface="Calibri" panose="020F0502020204030204" pitchFamily="34" charset="0"/>
                <a:cs typeface="Calibri" panose="020F0502020204030204" pitchFamily="34" charset="0"/>
              </a:rPr>
              <a:t> and across sectors.</a:t>
            </a:r>
          </a:p>
          <a:p>
            <a:pPr>
              <a:spcBef>
                <a:spcPts val="600"/>
              </a:spcBef>
            </a:pPr>
            <a:r>
              <a:rPr lang="en-GB" b="1" noProof="0" dirty="0">
                <a:latin typeface="Calibri" panose="020F0502020204030204" pitchFamily="34" charset="0"/>
                <a:cs typeface="Calibri" panose="020F0502020204030204" pitchFamily="34" charset="0"/>
              </a:rPr>
              <a:t>Data</a:t>
            </a:r>
            <a:r>
              <a:rPr lang="en-GB" noProof="0" dirty="0">
                <a:latin typeface="Calibri" panose="020F0502020204030204" pitchFamily="34" charset="0"/>
                <a:cs typeface="Calibri" panose="020F0502020204030204" pitchFamily="34" charset="0"/>
              </a:rPr>
              <a:t>, especially when generated using public funding,</a:t>
            </a:r>
            <a:br>
              <a:rPr lang="en-GB" noProof="0" dirty="0">
                <a:latin typeface="Calibri" panose="020F0502020204030204" pitchFamily="34" charset="0"/>
                <a:cs typeface="Calibri" panose="020F0502020204030204" pitchFamily="34" charset="0"/>
              </a:rPr>
            </a:br>
            <a:r>
              <a:rPr lang="en-GB" noProof="0" dirty="0">
                <a:latin typeface="Calibri" panose="020F0502020204030204" pitchFamily="34" charset="0"/>
                <a:cs typeface="Calibri" panose="020F0502020204030204" pitchFamily="34" charset="0"/>
              </a:rPr>
              <a:t> </a:t>
            </a:r>
            <a:r>
              <a:rPr lang="en-GB" b="1" noProof="0" dirty="0">
                <a:latin typeface="Calibri" panose="020F0502020204030204" pitchFamily="34" charset="0"/>
                <a:cs typeface="Calibri" panose="020F0502020204030204" pitchFamily="34" charset="0"/>
              </a:rPr>
              <a:t>should benefit businesses, researchers, public </a:t>
            </a:r>
            <a:br>
              <a:rPr lang="en-GB" b="1" noProof="0" dirty="0">
                <a:latin typeface="Calibri" panose="020F0502020204030204" pitchFamily="34" charset="0"/>
                <a:cs typeface="Calibri" panose="020F0502020204030204" pitchFamily="34" charset="0"/>
              </a:rPr>
            </a:br>
            <a:r>
              <a:rPr lang="en-GB" b="1" noProof="0" dirty="0">
                <a:latin typeface="Calibri" panose="020F0502020204030204" pitchFamily="34" charset="0"/>
                <a:cs typeface="Calibri" panose="020F0502020204030204" pitchFamily="34" charset="0"/>
              </a:rPr>
              <a:t>administrations and society</a:t>
            </a:r>
            <a:r>
              <a:rPr lang="en-GB" noProof="0" dirty="0">
                <a:latin typeface="Calibri" panose="020F0502020204030204" pitchFamily="34" charset="0"/>
                <a:cs typeface="Calibri" panose="020F0502020204030204" pitchFamily="34" charset="0"/>
              </a:rPr>
              <a:t>.</a:t>
            </a:r>
          </a:p>
          <a:p>
            <a:pPr>
              <a:spcBef>
                <a:spcPts val="600"/>
              </a:spcBef>
            </a:pPr>
            <a:endParaRPr lang="en-GB" noProof="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9C500C4-5DBA-7D3B-C4F5-4EA8DB193D3E}"/>
              </a:ext>
            </a:extLst>
          </p:cNvPr>
          <p:cNvPicPr>
            <a:picLocks noChangeAspect="1"/>
          </p:cNvPicPr>
          <p:nvPr/>
        </p:nvPicPr>
        <p:blipFill>
          <a:blip r:embed="rId3"/>
          <a:stretch/>
        </p:blipFill>
        <p:spPr bwMode="auto">
          <a:xfrm>
            <a:off x="6725669" y="3331030"/>
            <a:ext cx="5082458" cy="2614114"/>
          </a:xfrm>
          <a:prstGeom prst="rect">
            <a:avLst/>
          </a:prstGeom>
        </p:spPr>
      </p:pic>
      <p:sp>
        <p:nvSpPr>
          <p:cNvPr id="9" name="TextBox 8">
            <a:extLst>
              <a:ext uri="{FF2B5EF4-FFF2-40B4-BE49-F238E27FC236}">
                <a16:creationId xmlns:a16="http://schemas.microsoft.com/office/drawing/2014/main" id="{40ABDC2F-341A-672C-2CF0-BC89B171A13C}"/>
              </a:ext>
            </a:extLst>
          </p:cNvPr>
          <p:cNvSpPr txBox="1"/>
          <p:nvPr/>
        </p:nvSpPr>
        <p:spPr bwMode="auto">
          <a:xfrm>
            <a:off x="9532666" y="5157690"/>
            <a:ext cx="1941629" cy="345770"/>
          </a:xfrm>
          <a:prstGeom prst="rect">
            <a:avLst/>
          </a:prstGeom>
          <a:noFill/>
        </p:spPr>
        <p:txBody>
          <a:bodyPr vertOverflow="overflow" horzOverflow="overflow" vert="horz" wrap="square" lIns="0" tIns="0" rIns="0" bIns="0" numCol="1" spcCol="0" rtlCol="0" fromWordArt="0" anchor="t" anchorCtr="0" forceAA="0" compatLnSpc="0">
            <a:noAutofit/>
          </a:bodyPr>
          <a:lstStyle/>
          <a:p>
            <a:pPr algn="r">
              <a:defRPr/>
            </a:pPr>
            <a:r>
              <a:rPr lang="en-GB" sz="1000" noProof="0" dirty="0">
                <a:solidFill>
                  <a:schemeClr val="bg1"/>
                </a:solidFill>
                <a:latin typeface="Quicksand Bold" pitchFamily="2" charset="77"/>
                <a:ea typeface="Quicksand Book"/>
                <a:cs typeface="Quicksand Book"/>
              </a:rPr>
              <a:t>Image by </a:t>
            </a:r>
            <a:r>
              <a:rPr lang="en-GB" sz="1000" noProof="0" dirty="0" err="1">
                <a:solidFill>
                  <a:schemeClr val="bg1"/>
                </a:solidFill>
                <a:latin typeface="Quicksand Bold" pitchFamily="2" charset="77"/>
                <a:ea typeface="Quicksand Book"/>
                <a:cs typeface="Quicksand Book"/>
              </a:rPr>
              <a:t>Nuthawut</a:t>
            </a:r>
            <a:r>
              <a:rPr lang="en-GB" sz="1000" noProof="0" dirty="0">
                <a:solidFill>
                  <a:schemeClr val="bg1"/>
                </a:solidFill>
                <a:latin typeface="Quicksand Bold" pitchFamily="2" charset="77"/>
                <a:ea typeface="Quicksand Book"/>
                <a:cs typeface="Quicksand Book"/>
              </a:rPr>
              <a:t> </a:t>
            </a:r>
            <a:r>
              <a:rPr lang="en-GB" sz="1000" noProof="0" dirty="0" err="1">
                <a:solidFill>
                  <a:schemeClr val="bg1"/>
                </a:solidFill>
                <a:latin typeface="Quicksand Bold" pitchFamily="2" charset="77"/>
                <a:ea typeface="Quicksand Book"/>
                <a:cs typeface="Quicksand Book"/>
              </a:rPr>
              <a:t>Somsuk</a:t>
            </a:r>
            <a:endParaRPr lang="en-GB" sz="1000" noProof="0" dirty="0">
              <a:solidFill>
                <a:schemeClr val="bg1"/>
              </a:solidFill>
              <a:latin typeface="Quicksand Bold" pitchFamily="2" charset="77"/>
              <a:ea typeface="Quicksand Book"/>
              <a:cs typeface="Quicksand Book"/>
            </a:endParaRPr>
          </a:p>
          <a:p>
            <a:pPr algn="r">
              <a:defRPr/>
            </a:pPr>
            <a:r>
              <a:rPr lang="en-GB" sz="1000" noProof="0" dirty="0">
                <a:solidFill>
                  <a:schemeClr val="bg1"/>
                </a:solidFill>
                <a:latin typeface="Quicksand Bold" pitchFamily="2" charset="77"/>
                <a:ea typeface="Quicksand Book"/>
                <a:cs typeface="Quicksand Book"/>
              </a:rPr>
              <a:t>at </a:t>
            </a:r>
            <a:r>
              <a:rPr lang="en-GB" sz="1000" u="sng" noProof="0" dirty="0">
                <a:solidFill>
                  <a:schemeClr val="bg1"/>
                </a:solidFill>
                <a:latin typeface="Quicksand Bold" pitchFamily="2" charset="77"/>
                <a:ea typeface="Quicksand Book"/>
                <a:cs typeface="Quicksand Book"/>
                <a:hlinkClick r:id="rId4" tooltip="https://www.vecteezy.com/">
                  <a:extLst>
                    <a:ext uri="{A12FA001-AC4F-418D-AE19-62706E023703}">
                      <ahyp:hlinkClr xmlns:ahyp="http://schemas.microsoft.com/office/drawing/2018/hyperlinkcolor" val="tx"/>
                    </a:ext>
                  </a:extLst>
                </a:hlinkClick>
              </a:rPr>
              <a:t>https://www.vecteezy.com/</a:t>
            </a:r>
            <a:endParaRPr lang="en-GB" sz="1000" noProof="0" dirty="0">
              <a:solidFill>
                <a:schemeClr val="bg1"/>
              </a:solidFill>
              <a:latin typeface="Quicksand Bold" pitchFamily="2" charset="77"/>
              <a:cs typeface="Quicksand Book"/>
            </a:endParaRPr>
          </a:p>
        </p:txBody>
      </p:sp>
    </p:spTree>
    <p:extLst>
      <p:ext uri="{BB962C8B-B14F-4D97-AF65-F5344CB8AC3E}">
        <p14:creationId xmlns:p14="http://schemas.microsoft.com/office/powerpoint/2010/main" val="180873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a:extLst>
              <a:ext uri="{FF2B5EF4-FFF2-40B4-BE49-F238E27FC236}">
                <a16:creationId xmlns:a16="http://schemas.microsoft.com/office/drawing/2014/main" id="{A1807004-C523-F47E-273C-EB42567A7E67}"/>
              </a:ext>
            </a:extLst>
          </p:cNvPr>
          <p:cNvSpPr>
            <a:spLocks noGrp="1"/>
          </p:cNvSpPr>
          <p:nvPr>
            <p:ph type="title"/>
          </p:nvPr>
        </p:nvSpPr>
        <p:spPr>
          <a:xfrm>
            <a:off x="691317" y="360009"/>
            <a:ext cx="11116370" cy="1325563"/>
          </a:xfrm>
        </p:spPr>
        <p:txBody>
          <a:bodyPr spcFirstLastPara="1" vert="horz" lIns="91440" tIns="45720" rIns="91440" bIns="45720" rtlCol="0" anchor="t" anchorCtr="0">
            <a:normAutofit/>
          </a:bodyPr>
          <a:lstStyle/>
          <a:p>
            <a:pPr defTabSz="685766">
              <a:lnSpc>
                <a:spcPct val="80000"/>
              </a:lnSpc>
              <a:spcBef>
                <a:spcPts val="0"/>
              </a:spcBef>
              <a:spcAft>
                <a:spcPts val="600"/>
              </a:spcAft>
            </a:pPr>
            <a:r>
              <a:rPr lang="en-GB" sz="3600" kern="0" dirty="0">
                <a:solidFill>
                  <a:prstClr val="black"/>
                </a:solidFill>
              </a:rPr>
              <a:t>Data that </a:t>
            </a:r>
            <a:br>
              <a:rPr lang="en-GB" sz="3600" kern="0" dirty="0">
                <a:solidFill>
                  <a:prstClr val="black"/>
                </a:solidFill>
              </a:rPr>
            </a:br>
            <a:r>
              <a:rPr lang="en-GB" sz="3600" kern="0" dirty="0">
                <a:solidFill>
                  <a:srgbClr val="FF0000"/>
                </a:solidFill>
              </a:rPr>
              <a:t>must not</a:t>
            </a:r>
            <a:r>
              <a:rPr lang="en-GB" sz="3600" kern="0" dirty="0">
                <a:solidFill>
                  <a:prstClr val="black"/>
                </a:solidFill>
              </a:rPr>
              <a:t>, should be, and must be shared</a:t>
            </a:r>
          </a:p>
        </p:txBody>
      </p:sp>
      <p:sp>
        <p:nvSpPr>
          <p:cNvPr id="1441763002" name="Google Shape;258;p41"/>
          <p:cNvSpPr txBox="1"/>
          <p:nvPr/>
        </p:nvSpPr>
        <p:spPr bwMode="auto">
          <a:xfrm>
            <a:off x="838200" y="3046046"/>
            <a:ext cx="2683933" cy="3128271"/>
          </a:xfrm>
          <a:prstGeom prst="rect">
            <a:avLst/>
          </a:prstGeom>
          <a:noFill/>
          <a:ln>
            <a:noFill/>
          </a:ln>
        </p:spPr>
        <p:txBody>
          <a:bodyPr spcFirstLastPara="1" wrap="square" lIns="0" tIns="0" rIns="0" bIns="0" anchor="t" anchorCtr="0">
            <a:noAutofit/>
          </a:bodyPr>
          <a:lstStyle/>
          <a:p>
            <a:pPr>
              <a:lnSpc>
                <a:spcPct val="114999"/>
              </a:lnSpc>
              <a:spcBef>
                <a:spcPts val="896"/>
              </a:spcBef>
              <a:defRPr/>
            </a:pPr>
            <a:r>
              <a:rPr lang="en-GB" sz="2000" b="1" noProof="0" dirty="0">
                <a:solidFill>
                  <a:srgbClr val="FF0000"/>
                </a:solidFill>
                <a:latin typeface="Calibri" panose="020F0502020204030204" pitchFamily="34" charset="0"/>
                <a:ea typeface="Quicksand Bold"/>
                <a:cs typeface="Calibri" panose="020F0502020204030204" pitchFamily="34" charset="0"/>
              </a:rPr>
              <a:t>Sharing</a:t>
            </a:r>
            <a:br>
              <a:rPr lang="en-GB" sz="2000" b="1" noProof="0" dirty="0">
                <a:solidFill>
                  <a:srgbClr val="FF0000"/>
                </a:solidFill>
                <a:latin typeface="Calibri" panose="020F0502020204030204" pitchFamily="34" charset="0"/>
                <a:ea typeface="Quicksand Bold"/>
                <a:cs typeface="Calibri" panose="020F0502020204030204" pitchFamily="34" charset="0"/>
              </a:rPr>
            </a:br>
            <a:r>
              <a:rPr lang="en-GB" sz="2000" b="1" noProof="0" dirty="0">
                <a:solidFill>
                  <a:srgbClr val="FF0000"/>
                </a:solidFill>
                <a:latin typeface="Calibri" panose="020F0502020204030204" pitchFamily="34" charset="0"/>
                <a:ea typeface="Quicksand Bold"/>
                <a:cs typeface="Calibri" panose="020F0502020204030204" pitchFamily="34" charset="0"/>
              </a:rPr>
              <a:t>LIMITATIONS for:</a:t>
            </a:r>
            <a:endParaRPr lang="en-GB" sz="2000" b="1" noProof="0" dirty="0">
              <a:solidFill>
                <a:srgbClr val="FF0000"/>
              </a:solidFill>
              <a:latin typeface="Calibri" panose="020F0502020204030204" pitchFamily="34" charset="0"/>
              <a:cs typeface="Calibri" panose="020F0502020204030204" pitchFamily="34" charset="0"/>
            </a:endParaRP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Personal data</a:t>
            </a: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Data related to public security, defence and national security</a:t>
            </a:r>
          </a:p>
        </p:txBody>
      </p:sp>
      <p:sp>
        <p:nvSpPr>
          <p:cNvPr id="10" name="Folded Corner 9">
            <a:extLst>
              <a:ext uri="{FF2B5EF4-FFF2-40B4-BE49-F238E27FC236}">
                <a16:creationId xmlns:a16="http://schemas.microsoft.com/office/drawing/2014/main" id="{D77AABCE-2803-FDE1-45EE-7D06BD104996}"/>
              </a:ext>
            </a:extLst>
          </p:cNvPr>
          <p:cNvSpPr/>
          <p:nvPr/>
        </p:nvSpPr>
        <p:spPr bwMode="auto">
          <a:xfrm>
            <a:off x="691316" y="2264245"/>
            <a:ext cx="3541346" cy="648336"/>
          </a:xfrm>
          <a:prstGeom prst="foldedCorne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closed as necessary</a:t>
            </a:r>
            <a:endParaRPr lang="en-GB" sz="2800" b="1" noProof="0" dirty="0">
              <a:solidFill>
                <a:schemeClr val="bg1"/>
              </a:solidFill>
              <a:latin typeface="Calibri" panose="020F0502020204030204" pitchFamily="34" charset="0"/>
              <a:cs typeface="Calibri" panose="020F0502020204030204" pitchFamily="34" charset="0"/>
            </a:endParaRPr>
          </a:p>
        </p:txBody>
      </p:sp>
      <p:sp>
        <p:nvSpPr>
          <p:cNvPr id="11" name="Folded Corner 10">
            <a:extLst>
              <a:ext uri="{FF2B5EF4-FFF2-40B4-BE49-F238E27FC236}">
                <a16:creationId xmlns:a16="http://schemas.microsoft.com/office/drawing/2014/main" id="{D7176B06-796F-C451-4D22-D45742720E29}"/>
              </a:ext>
            </a:extLst>
          </p:cNvPr>
          <p:cNvSpPr/>
          <p:nvPr/>
        </p:nvSpPr>
        <p:spPr bwMode="auto">
          <a:xfrm>
            <a:off x="691441" y="1594207"/>
            <a:ext cx="3541346" cy="648336"/>
          </a:xfrm>
          <a:prstGeom prst="foldedCorner">
            <a:avLst/>
          </a:prstGeom>
          <a:solidFill>
            <a:srgbClr val="92D05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2700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open as possible,</a:t>
            </a:r>
          </a:p>
        </p:txBody>
      </p:sp>
      <p:sp>
        <p:nvSpPr>
          <p:cNvPr id="2" name="TextBox 1">
            <a:extLst>
              <a:ext uri="{FF2B5EF4-FFF2-40B4-BE49-F238E27FC236}">
                <a16:creationId xmlns:a16="http://schemas.microsoft.com/office/drawing/2014/main" id="{CA18F1CA-AA21-D98D-5CAE-4518F6B22329}"/>
              </a:ext>
            </a:extLst>
          </p:cNvPr>
          <p:cNvSpPr txBox="1"/>
          <p:nvPr/>
        </p:nvSpPr>
        <p:spPr bwMode="auto">
          <a:xfrm>
            <a:off x="2141349" y="6095905"/>
            <a:ext cx="9990890" cy="237566"/>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pPr algn="r"/>
            <a:r>
              <a:rPr lang="en-GB" sz="1050" noProof="0" dirty="0"/>
              <a:t>Data Governance and Legislative Strategies for FAIR Research - </a:t>
            </a:r>
            <a:r>
              <a:rPr lang="en-GB" sz="1050" noProof="0" dirty="0" err="1"/>
              <a:t>Brizioli</a:t>
            </a:r>
            <a:r>
              <a:rPr lang="en-GB" sz="1050" noProof="0" dirty="0"/>
              <a:t>, S., </a:t>
            </a:r>
            <a:r>
              <a:rPr lang="en-GB" sz="1050" noProof="0" dirty="0" err="1"/>
              <a:t>Cacciaguerra</a:t>
            </a:r>
            <a:r>
              <a:rPr lang="en-GB" sz="1050" noProof="0" dirty="0"/>
              <a:t>, S., </a:t>
            </a:r>
            <a:r>
              <a:rPr lang="en-GB" sz="1050" noProof="0" dirty="0" err="1"/>
              <a:t>Colcelli</a:t>
            </a:r>
            <a:r>
              <a:rPr lang="en-GB" sz="1050" noProof="0" dirty="0"/>
              <a:t>, V., </a:t>
            </a:r>
            <a:r>
              <a:rPr lang="en-GB" sz="1050" noProof="0" dirty="0" err="1"/>
              <a:t>Locati</a:t>
            </a:r>
            <a:r>
              <a:rPr lang="en-GB" sz="1050" noProof="0" dirty="0"/>
              <a:t>, M., </a:t>
            </a:r>
            <a:r>
              <a:rPr lang="en-GB" sz="1050" noProof="0" dirty="0" err="1"/>
              <a:t>Schirru</a:t>
            </a:r>
            <a:r>
              <a:rPr lang="en-GB" sz="1050" noProof="0" dirty="0"/>
              <a:t> L., 2024 </a:t>
            </a:r>
          </a:p>
        </p:txBody>
      </p:sp>
    </p:spTree>
    <p:extLst>
      <p:ext uri="{BB962C8B-B14F-4D97-AF65-F5344CB8AC3E}">
        <p14:creationId xmlns:p14="http://schemas.microsoft.com/office/powerpoint/2010/main" val="96511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82161240" name="Google Shape;258;p41"/>
          <p:cNvSpPr txBox="1"/>
          <p:nvPr/>
        </p:nvSpPr>
        <p:spPr bwMode="auto">
          <a:xfrm>
            <a:off x="3716595" y="3046048"/>
            <a:ext cx="2683932" cy="2173199"/>
          </a:xfrm>
          <a:prstGeom prst="rect">
            <a:avLst/>
          </a:prstGeom>
          <a:noFill/>
          <a:ln>
            <a:noFill/>
          </a:ln>
        </p:spPr>
        <p:txBody>
          <a:bodyPr spcFirstLastPara="1" wrap="square" lIns="0" tIns="0" rIns="0" bIns="0" anchor="t" anchorCtr="0">
            <a:noAutofit/>
          </a:bodyPr>
          <a:lstStyle>
            <a:defPPr>
              <a:defRPr lang="it-IT"/>
            </a:defPPr>
            <a:lvl1pPr>
              <a:lnSpc>
                <a:spcPct val="114999"/>
              </a:lnSpc>
              <a:spcBef>
                <a:spcPts val="896"/>
              </a:spcBef>
              <a:defRPr b="1">
                <a:solidFill>
                  <a:srgbClr val="FF0000"/>
                </a:solidFill>
                <a:latin typeface="Quicksand" pitchFamily="2" charset="77"/>
                <a:ea typeface="Quicksand Bold"/>
                <a:cs typeface="Quicksand Bold"/>
              </a:defRPr>
            </a:lvl1pPr>
          </a:lstStyle>
          <a:p>
            <a:r>
              <a:rPr lang="en-GB" sz="2000" dirty="0">
                <a:solidFill>
                  <a:schemeClr val="accent4">
                    <a:lumMod val="75000"/>
                  </a:schemeClr>
                </a:solidFill>
                <a:latin typeface="Calibri" panose="020F0502020204030204" pitchFamily="34" charset="0"/>
                <a:cs typeface="Calibri" panose="020F0502020204030204" pitchFamily="34" charset="0"/>
              </a:rPr>
              <a:t>Sharing</a:t>
            </a:r>
            <a:br>
              <a:rPr lang="en-GB" sz="2000" dirty="0">
                <a:solidFill>
                  <a:schemeClr val="accent4">
                    <a:lumMod val="75000"/>
                  </a:schemeClr>
                </a:solidFill>
                <a:latin typeface="Calibri" panose="020F0502020204030204" pitchFamily="34" charset="0"/>
                <a:cs typeface="Calibri" panose="020F0502020204030204" pitchFamily="34" charset="0"/>
              </a:rPr>
            </a:br>
            <a:r>
              <a:rPr lang="en-GB" sz="2000" dirty="0">
                <a:solidFill>
                  <a:schemeClr val="accent4">
                    <a:lumMod val="75000"/>
                  </a:schemeClr>
                </a:solidFill>
                <a:latin typeface="Calibri" panose="020F0502020204030204" pitchFamily="34" charset="0"/>
                <a:cs typeface="Calibri" panose="020F0502020204030204" pitchFamily="34" charset="0"/>
              </a:rPr>
              <a:t>RECOMMENDED for:</a:t>
            </a:r>
          </a:p>
          <a:p>
            <a:pPr marL="135000" indent="-135000">
              <a:buFont typeface="Arial"/>
              <a:buChar char="•"/>
              <a:defRPr/>
            </a:pPr>
            <a:r>
              <a:rPr lang="en-GB" sz="2000" b="0" dirty="0">
                <a:solidFill>
                  <a:schemeClr val="tx1"/>
                </a:solidFill>
                <a:latin typeface="Calibri" panose="020F0502020204030204" pitchFamily="34" charset="0"/>
                <a:cs typeface="Calibri" panose="020F0502020204030204" pitchFamily="34" charset="0"/>
              </a:rPr>
              <a:t>Data generated using</a:t>
            </a:r>
            <a:br>
              <a:rPr lang="en-GB" sz="2000" b="0" dirty="0">
                <a:solidFill>
                  <a:schemeClr val="tx1"/>
                </a:solidFill>
                <a:latin typeface="Calibri" panose="020F0502020204030204" pitchFamily="34" charset="0"/>
                <a:cs typeface="Calibri" panose="020F0502020204030204" pitchFamily="34" charset="0"/>
              </a:rPr>
            </a:br>
            <a:r>
              <a:rPr lang="en-GB" sz="2000" b="0" dirty="0">
                <a:solidFill>
                  <a:schemeClr val="tx1"/>
                </a:solidFill>
                <a:latin typeface="Calibri" panose="020F0502020204030204" pitchFamily="34" charset="0"/>
                <a:cs typeface="Calibri" panose="020F0502020204030204" pitchFamily="34" charset="0"/>
              </a:rPr>
              <a:t>public funding</a:t>
            </a:r>
          </a:p>
          <a:p>
            <a:pPr marL="135000" indent="-135000">
              <a:buFont typeface="Arial"/>
              <a:buChar char="•"/>
              <a:defRPr/>
            </a:pPr>
            <a:r>
              <a:rPr lang="en-GB" sz="2000" b="0" dirty="0">
                <a:solidFill>
                  <a:schemeClr val="tx1"/>
                </a:solidFill>
                <a:latin typeface="Calibri" panose="020F0502020204030204" pitchFamily="34" charset="0"/>
                <a:cs typeface="Calibri" panose="020F0502020204030204" pitchFamily="34" charset="0"/>
              </a:rPr>
              <a:t>No re-use limitations, even for commercial purposes</a:t>
            </a:r>
          </a:p>
        </p:txBody>
      </p:sp>
      <p:sp>
        <p:nvSpPr>
          <p:cNvPr id="14" name="Title 3">
            <a:extLst>
              <a:ext uri="{FF2B5EF4-FFF2-40B4-BE49-F238E27FC236}">
                <a16:creationId xmlns:a16="http://schemas.microsoft.com/office/drawing/2014/main" id="{420A38A7-54DD-6F5C-D6C8-BE0D39AAD8DD}"/>
              </a:ext>
            </a:extLst>
          </p:cNvPr>
          <p:cNvSpPr>
            <a:spLocks noGrp="1"/>
          </p:cNvSpPr>
          <p:nvPr>
            <p:ph type="title"/>
          </p:nvPr>
        </p:nvSpPr>
        <p:spPr bwMode="auto">
          <a:xfrm>
            <a:off x="691317" y="345260"/>
            <a:ext cx="11142874" cy="1325563"/>
          </a:xfrm>
        </p:spPr>
        <p:txBody>
          <a:bodyPr spcFirstLastPara="1" vert="horz" lIns="91440" tIns="45720" rIns="91440" bIns="45720" rtlCol="0" anchor="t" anchorCtr="0">
            <a:normAutofit/>
          </a:bodyPr>
          <a:lstStyle/>
          <a:p>
            <a:pPr defTabSz="685766">
              <a:lnSpc>
                <a:spcPct val="80000"/>
              </a:lnSpc>
              <a:spcBef>
                <a:spcPts val="0"/>
              </a:spcBef>
              <a:spcAft>
                <a:spcPts val="600"/>
              </a:spcAft>
            </a:pPr>
            <a:r>
              <a:rPr lang="en-GB" sz="3600" kern="0" dirty="0">
                <a:solidFill>
                  <a:prstClr val="black"/>
                </a:solidFill>
              </a:rPr>
              <a:t>Data that </a:t>
            </a:r>
            <a:br>
              <a:rPr lang="en-GB" sz="3600" kern="0" dirty="0">
                <a:solidFill>
                  <a:prstClr val="black"/>
                </a:solidFill>
              </a:rPr>
            </a:br>
            <a:r>
              <a:rPr lang="en-GB" sz="3600" kern="0" dirty="0">
                <a:solidFill>
                  <a:prstClr val="black"/>
                </a:solidFill>
              </a:rPr>
              <a:t>must not, </a:t>
            </a:r>
            <a:r>
              <a:rPr lang="en-GB" sz="3600" kern="0" dirty="0">
                <a:solidFill>
                  <a:srgbClr val="B0510E"/>
                </a:solidFill>
              </a:rPr>
              <a:t>should be</a:t>
            </a:r>
            <a:r>
              <a:rPr lang="en-GB" sz="3600" kern="0" dirty="0">
                <a:solidFill>
                  <a:prstClr val="black"/>
                </a:solidFill>
              </a:rPr>
              <a:t>, and must be shared</a:t>
            </a:r>
          </a:p>
        </p:txBody>
      </p:sp>
      <p:sp>
        <p:nvSpPr>
          <p:cNvPr id="3" name="Google Shape;258;p41">
            <a:extLst>
              <a:ext uri="{FF2B5EF4-FFF2-40B4-BE49-F238E27FC236}">
                <a16:creationId xmlns:a16="http://schemas.microsoft.com/office/drawing/2014/main" id="{907F6F2C-7692-398C-C471-EDFA9FE95A82}"/>
              </a:ext>
            </a:extLst>
          </p:cNvPr>
          <p:cNvSpPr txBox="1"/>
          <p:nvPr/>
        </p:nvSpPr>
        <p:spPr bwMode="auto">
          <a:xfrm>
            <a:off x="838200" y="3046046"/>
            <a:ext cx="2683933" cy="3128271"/>
          </a:xfrm>
          <a:prstGeom prst="rect">
            <a:avLst/>
          </a:prstGeom>
          <a:noFill/>
          <a:ln>
            <a:noFill/>
          </a:ln>
        </p:spPr>
        <p:txBody>
          <a:bodyPr spcFirstLastPara="1" wrap="square" lIns="0" tIns="0" rIns="0" bIns="0" anchor="t" anchorCtr="0">
            <a:noAutofit/>
          </a:bodyPr>
          <a:lstStyle/>
          <a:p>
            <a:pPr>
              <a:lnSpc>
                <a:spcPct val="114999"/>
              </a:lnSpc>
              <a:spcBef>
                <a:spcPts val="896"/>
              </a:spcBef>
              <a:defRPr/>
            </a:pPr>
            <a:r>
              <a:rPr lang="en-GB" sz="2000" b="1" noProof="0" dirty="0">
                <a:solidFill>
                  <a:srgbClr val="FF0000"/>
                </a:solidFill>
                <a:latin typeface="Calibri" panose="020F0502020204030204" pitchFamily="34" charset="0"/>
                <a:ea typeface="Quicksand Bold"/>
                <a:cs typeface="Calibri" panose="020F0502020204030204" pitchFamily="34" charset="0"/>
              </a:rPr>
              <a:t>Sharing</a:t>
            </a:r>
            <a:br>
              <a:rPr lang="en-GB" sz="2000" b="1" noProof="0" dirty="0">
                <a:solidFill>
                  <a:srgbClr val="FF0000"/>
                </a:solidFill>
                <a:latin typeface="Calibri" panose="020F0502020204030204" pitchFamily="34" charset="0"/>
                <a:ea typeface="Quicksand Bold"/>
                <a:cs typeface="Calibri" panose="020F0502020204030204" pitchFamily="34" charset="0"/>
              </a:rPr>
            </a:br>
            <a:r>
              <a:rPr lang="en-GB" sz="2000" b="1" noProof="0" dirty="0">
                <a:solidFill>
                  <a:srgbClr val="FF0000"/>
                </a:solidFill>
                <a:latin typeface="Calibri" panose="020F0502020204030204" pitchFamily="34" charset="0"/>
                <a:ea typeface="Quicksand Bold"/>
                <a:cs typeface="Calibri" panose="020F0502020204030204" pitchFamily="34" charset="0"/>
              </a:rPr>
              <a:t>LIMITATIONS for:</a:t>
            </a:r>
            <a:endParaRPr lang="en-GB" sz="2000" b="1" noProof="0" dirty="0">
              <a:solidFill>
                <a:srgbClr val="FF0000"/>
              </a:solidFill>
              <a:latin typeface="Calibri" panose="020F0502020204030204" pitchFamily="34" charset="0"/>
              <a:cs typeface="Calibri" panose="020F0502020204030204" pitchFamily="34" charset="0"/>
            </a:endParaRP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Personal data</a:t>
            </a: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Data related to public security, defence and national security</a:t>
            </a:r>
          </a:p>
        </p:txBody>
      </p:sp>
      <p:sp>
        <p:nvSpPr>
          <p:cNvPr id="4" name="Folded Corner 3">
            <a:extLst>
              <a:ext uri="{FF2B5EF4-FFF2-40B4-BE49-F238E27FC236}">
                <a16:creationId xmlns:a16="http://schemas.microsoft.com/office/drawing/2014/main" id="{DE1D5137-E939-8A77-6CA1-35B442080244}"/>
              </a:ext>
            </a:extLst>
          </p:cNvPr>
          <p:cNvSpPr/>
          <p:nvPr/>
        </p:nvSpPr>
        <p:spPr bwMode="auto">
          <a:xfrm>
            <a:off x="691316" y="2264245"/>
            <a:ext cx="3541346" cy="648336"/>
          </a:xfrm>
          <a:prstGeom prst="foldedCorne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closed as necessary</a:t>
            </a:r>
            <a:endParaRPr lang="en-GB" sz="2800" b="1" noProof="0" dirty="0">
              <a:solidFill>
                <a:schemeClr val="bg1"/>
              </a:solidFill>
              <a:latin typeface="Calibri" panose="020F0502020204030204" pitchFamily="34" charset="0"/>
              <a:cs typeface="Calibri" panose="020F0502020204030204" pitchFamily="34" charset="0"/>
            </a:endParaRPr>
          </a:p>
        </p:txBody>
      </p:sp>
      <p:sp>
        <p:nvSpPr>
          <p:cNvPr id="5" name="Folded Corner 4">
            <a:extLst>
              <a:ext uri="{FF2B5EF4-FFF2-40B4-BE49-F238E27FC236}">
                <a16:creationId xmlns:a16="http://schemas.microsoft.com/office/drawing/2014/main" id="{7CCFDB85-B444-AC0E-601C-C7DEF0322492}"/>
              </a:ext>
            </a:extLst>
          </p:cNvPr>
          <p:cNvSpPr/>
          <p:nvPr/>
        </p:nvSpPr>
        <p:spPr bwMode="auto">
          <a:xfrm>
            <a:off x="691441" y="1594207"/>
            <a:ext cx="3541346" cy="648336"/>
          </a:xfrm>
          <a:prstGeom prst="foldedCorner">
            <a:avLst/>
          </a:prstGeom>
          <a:solidFill>
            <a:srgbClr val="92D05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2700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open as possible,</a:t>
            </a:r>
          </a:p>
        </p:txBody>
      </p:sp>
      <p:sp>
        <p:nvSpPr>
          <p:cNvPr id="6" name="TextBox 5">
            <a:extLst>
              <a:ext uri="{FF2B5EF4-FFF2-40B4-BE49-F238E27FC236}">
                <a16:creationId xmlns:a16="http://schemas.microsoft.com/office/drawing/2014/main" id="{EE72A288-5E73-79CE-C5CE-7D55AE5E86B6}"/>
              </a:ext>
            </a:extLst>
          </p:cNvPr>
          <p:cNvSpPr txBox="1"/>
          <p:nvPr/>
        </p:nvSpPr>
        <p:spPr bwMode="auto">
          <a:xfrm>
            <a:off x="2141349" y="6095905"/>
            <a:ext cx="9990890" cy="237566"/>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pPr algn="r"/>
            <a:r>
              <a:rPr lang="en-GB" sz="1050" noProof="0" dirty="0"/>
              <a:t>Data Governance and Legislative Strategies for FAIR Research - </a:t>
            </a:r>
            <a:r>
              <a:rPr lang="en-GB" sz="1050" noProof="0" dirty="0" err="1"/>
              <a:t>Brizioli</a:t>
            </a:r>
            <a:r>
              <a:rPr lang="en-GB" sz="1050" noProof="0" dirty="0"/>
              <a:t>, S., </a:t>
            </a:r>
            <a:r>
              <a:rPr lang="en-GB" sz="1050" noProof="0" dirty="0" err="1"/>
              <a:t>Cacciaguerra</a:t>
            </a:r>
            <a:r>
              <a:rPr lang="en-GB" sz="1050" noProof="0" dirty="0"/>
              <a:t>, S., </a:t>
            </a:r>
            <a:r>
              <a:rPr lang="en-GB" sz="1050" noProof="0" dirty="0" err="1"/>
              <a:t>Colcelli</a:t>
            </a:r>
            <a:r>
              <a:rPr lang="en-GB" sz="1050" noProof="0" dirty="0"/>
              <a:t>, V., </a:t>
            </a:r>
            <a:r>
              <a:rPr lang="en-GB" sz="1050" noProof="0" dirty="0" err="1"/>
              <a:t>Locati</a:t>
            </a:r>
            <a:r>
              <a:rPr lang="en-GB" sz="1050" noProof="0" dirty="0"/>
              <a:t>, M., </a:t>
            </a:r>
            <a:r>
              <a:rPr lang="en-GB" sz="1050" noProof="0" dirty="0" err="1"/>
              <a:t>Schirru</a:t>
            </a:r>
            <a:r>
              <a:rPr lang="en-GB" sz="1050" noProof="0" dirty="0"/>
              <a:t> L., 2024 </a:t>
            </a:r>
          </a:p>
        </p:txBody>
      </p:sp>
    </p:spTree>
    <p:extLst>
      <p:ext uri="{BB962C8B-B14F-4D97-AF65-F5344CB8AC3E}">
        <p14:creationId xmlns:p14="http://schemas.microsoft.com/office/powerpoint/2010/main" val="147633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Google Shape;258;p41">
            <a:extLst>
              <a:ext uri="{FF2B5EF4-FFF2-40B4-BE49-F238E27FC236}">
                <a16:creationId xmlns:a16="http://schemas.microsoft.com/office/drawing/2014/main" id="{93BDC807-5EF6-97F6-E4A1-DF2CF7966476}"/>
              </a:ext>
            </a:extLst>
          </p:cNvPr>
          <p:cNvSpPr txBox="1"/>
          <p:nvPr/>
        </p:nvSpPr>
        <p:spPr bwMode="auto">
          <a:xfrm>
            <a:off x="5046233" y="1525345"/>
            <a:ext cx="2317094" cy="968848"/>
          </a:xfrm>
          <a:prstGeom prst="foldedCorner">
            <a:avLst/>
          </a:prstGeom>
          <a:solidFill>
            <a:srgbClr val="FFC000"/>
          </a:solidFill>
          <a:ln>
            <a:noFill/>
          </a:ln>
        </p:spPr>
        <p:txBody>
          <a:bodyPr spcFirstLastPara="1" wrap="square" lIns="0" tIns="0" rIns="0" bIns="0" anchor="t" anchorCtr="0">
            <a:noAutofit/>
          </a:bodyPr>
          <a:lstStyle/>
          <a:p>
            <a:pPr algn="ctr">
              <a:lnSpc>
                <a:spcPct val="114999"/>
              </a:lnSpc>
              <a:spcBef>
                <a:spcPts val="896"/>
              </a:spcBef>
              <a:defRPr/>
            </a:pPr>
            <a:r>
              <a:rPr lang="en-GB" sz="2000" b="1" noProof="0" dirty="0">
                <a:latin typeface="Calibri" panose="020F0502020204030204" pitchFamily="34" charset="0"/>
                <a:ea typeface="Quicksand Bold"/>
                <a:cs typeface="Calibri" panose="020F0502020204030204" pitchFamily="34" charset="0"/>
              </a:rPr>
              <a:t>Sharing is</a:t>
            </a:r>
            <a:br>
              <a:rPr lang="en-GB" sz="2000" b="1" noProof="0" dirty="0">
                <a:latin typeface="Calibri" panose="020F0502020204030204" pitchFamily="34" charset="0"/>
                <a:ea typeface="Quicksand Bold"/>
                <a:cs typeface="Calibri" panose="020F0502020204030204" pitchFamily="34" charset="0"/>
              </a:rPr>
            </a:br>
            <a:r>
              <a:rPr lang="en-GB" sz="2000" b="1" u="sng" noProof="0" dirty="0">
                <a:latin typeface="Calibri" panose="020F0502020204030204" pitchFamily="34" charset="0"/>
                <a:ea typeface="Quicksand Bold"/>
                <a:cs typeface="Calibri" panose="020F0502020204030204" pitchFamily="34" charset="0"/>
              </a:rPr>
              <a:t>COMPULSORY</a:t>
            </a:r>
            <a:r>
              <a:rPr lang="en-GB" sz="2000" b="1" noProof="0" dirty="0">
                <a:latin typeface="Calibri" panose="020F0502020204030204" pitchFamily="34" charset="0"/>
                <a:ea typeface="Quicksand Bold"/>
                <a:cs typeface="Calibri" panose="020F0502020204030204" pitchFamily="34" charset="0"/>
              </a:rPr>
              <a:t> for:</a:t>
            </a:r>
            <a:endParaRPr lang="en-GB" sz="2000" b="1" noProof="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84941F4-9C29-B8F8-EADB-29C7DE1C7D2D}"/>
              </a:ext>
            </a:extLst>
          </p:cNvPr>
          <p:cNvSpPr txBox="1"/>
          <p:nvPr/>
        </p:nvSpPr>
        <p:spPr bwMode="auto">
          <a:xfrm>
            <a:off x="6533321" y="4829354"/>
            <a:ext cx="5543662" cy="1286208"/>
          </a:xfrm>
          <a:prstGeom prst="rect">
            <a:avLst/>
          </a:prstGeom>
          <a:noFill/>
        </p:spPr>
        <p:txBody>
          <a:bodyPr vertOverflow="overflow" horzOverflow="overflow" vert="horz" wrap="square" lIns="0" tIns="0" rIns="0" bIns="0" numCol="1" spcCol="0" rtlCol="0" fromWordArt="0" anchor="t" anchorCtr="0" forceAA="0" compatLnSpc="0">
            <a:noAutofit/>
          </a:bodyPr>
          <a:lstStyle/>
          <a:p>
            <a:pPr algn="l">
              <a:lnSpc>
                <a:spcPts val="1900"/>
              </a:lnSpc>
              <a:defRPr/>
            </a:pPr>
            <a:r>
              <a:rPr lang="en-GB" noProof="0" dirty="0">
                <a:latin typeface="Calibri" panose="020F0502020204030204" pitchFamily="34" charset="0"/>
                <a:ea typeface="Quicksand Book"/>
                <a:cs typeface="Calibri" panose="020F0502020204030204" pitchFamily="34" charset="0"/>
              </a:rPr>
              <a:t>Re-usable dataset that </a:t>
            </a:r>
            <a:r>
              <a:rPr lang="en-GB" b="1" noProof="0" dirty="0">
                <a:solidFill>
                  <a:schemeClr val="accent4">
                    <a:lumMod val="75000"/>
                  </a:schemeClr>
                </a:solidFill>
                <a:latin typeface="Calibri" panose="020F0502020204030204" pitchFamily="34" charset="0"/>
                <a:ea typeface="Quicksand Book"/>
                <a:cs typeface="Calibri" panose="020F0502020204030204" pitchFamily="34" charset="0"/>
              </a:rPr>
              <a:t>may generate important </a:t>
            </a:r>
            <a:r>
              <a:rPr lang="en-GB" b="1" noProof="0" dirty="0">
                <a:solidFill>
                  <a:schemeClr val="accent4">
                    <a:lumMod val="75000"/>
                  </a:schemeClr>
                </a:solidFill>
                <a:latin typeface="Calibri" panose="020F0502020204030204" pitchFamily="34" charset="0"/>
                <a:ea typeface="Quicksand Bold"/>
                <a:cs typeface="Calibri" panose="020F0502020204030204" pitchFamily="34" charset="0"/>
              </a:rPr>
              <a:t>benefits for society</a:t>
            </a:r>
            <a:r>
              <a:rPr lang="en-GB" noProof="0" dirty="0">
                <a:solidFill>
                  <a:schemeClr val="accent4">
                    <a:lumMod val="75000"/>
                  </a:schemeClr>
                </a:solidFill>
                <a:latin typeface="Calibri" panose="020F0502020204030204" pitchFamily="34" charset="0"/>
                <a:ea typeface="Quicksand Bold"/>
                <a:cs typeface="Calibri" panose="020F0502020204030204" pitchFamily="34" charset="0"/>
              </a:rPr>
              <a:t>, </a:t>
            </a:r>
            <a:r>
              <a:rPr lang="en-GB" b="1" noProof="0" dirty="0">
                <a:solidFill>
                  <a:schemeClr val="accent4">
                    <a:lumMod val="75000"/>
                  </a:schemeClr>
                </a:solidFill>
                <a:latin typeface="Calibri" panose="020F0502020204030204" pitchFamily="34" charset="0"/>
                <a:ea typeface="Quicksand Bold"/>
                <a:cs typeface="Calibri" panose="020F0502020204030204" pitchFamily="34" charset="0"/>
              </a:rPr>
              <a:t>the environment and the economy</a:t>
            </a:r>
            <a:r>
              <a:rPr lang="en-GB" noProof="0" dirty="0">
                <a:solidFill>
                  <a:schemeClr val="accent4">
                    <a:lumMod val="75000"/>
                  </a:schemeClr>
                </a:solidFill>
                <a:latin typeface="Calibri" panose="020F0502020204030204" pitchFamily="34" charset="0"/>
                <a:ea typeface="Quicksand Book"/>
                <a:cs typeface="Calibri" panose="020F0502020204030204" pitchFamily="34" charset="0"/>
              </a:rPr>
              <a:t>, </a:t>
            </a:r>
            <a:r>
              <a:rPr lang="en-GB" noProof="0" dirty="0">
                <a:latin typeface="Calibri" panose="020F0502020204030204" pitchFamily="34" charset="0"/>
                <a:ea typeface="Quicksand Book"/>
                <a:cs typeface="Calibri" panose="020F0502020204030204" pitchFamily="34" charset="0"/>
              </a:rPr>
              <a:t>in particular because of their suitability for the creation of </a:t>
            </a:r>
            <a:r>
              <a:rPr lang="en-GB" dirty="0">
                <a:latin typeface="Calibri" panose="020F0502020204030204" pitchFamily="34" charset="0"/>
                <a:ea typeface="Quicksand Book"/>
                <a:cs typeface="Calibri" panose="020F0502020204030204" pitchFamily="34" charset="0"/>
              </a:rPr>
              <a:t>added</a:t>
            </a:r>
            <a:r>
              <a:rPr lang="en-GB" noProof="0" dirty="0">
                <a:latin typeface="Calibri" panose="020F0502020204030204" pitchFamily="34" charset="0"/>
                <a:ea typeface="Quicksand Book"/>
                <a:cs typeface="Calibri" panose="020F0502020204030204" pitchFamily="34" charset="0"/>
              </a:rPr>
              <a:t>-value services, applications, and new, high-quality and decent jobs for many potential beneficiaries.</a:t>
            </a:r>
            <a:endParaRPr lang="en-GB" noProof="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095BFE9-61FD-DFAD-BB6E-C726317DB71B}"/>
              </a:ext>
            </a:extLst>
          </p:cNvPr>
          <p:cNvSpPr txBox="1"/>
          <p:nvPr/>
        </p:nvSpPr>
        <p:spPr bwMode="auto">
          <a:xfrm>
            <a:off x="2141349" y="6095905"/>
            <a:ext cx="9990890" cy="237566"/>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pPr algn="r"/>
            <a:r>
              <a:rPr lang="en-GB" sz="1050" noProof="0" dirty="0"/>
              <a:t>Data Governance and Legislative Strategies for FAIR Research - </a:t>
            </a:r>
            <a:r>
              <a:rPr lang="en-GB" sz="1050" noProof="0" dirty="0" err="1"/>
              <a:t>Brizioli</a:t>
            </a:r>
            <a:r>
              <a:rPr lang="en-GB" sz="1050" noProof="0" dirty="0"/>
              <a:t>, S., </a:t>
            </a:r>
            <a:r>
              <a:rPr lang="en-GB" sz="1050" noProof="0" dirty="0" err="1"/>
              <a:t>Cacciaguerra</a:t>
            </a:r>
            <a:r>
              <a:rPr lang="en-GB" sz="1050" noProof="0" dirty="0"/>
              <a:t>, S., </a:t>
            </a:r>
            <a:r>
              <a:rPr lang="en-GB" sz="1050" noProof="0" dirty="0" err="1"/>
              <a:t>Colcelli</a:t>
            </a:r>
            <a:r>
              <a:rPr lang="en-GB" sz="1050" noProof="0" dirty="0"/>
              <a:t>, V., </a:t>
            </a:r>
            <a:r>
              <a:rPr lang="en-GB" sz="1050" noProof="0" dirty="0" err="1"/>
              <a:t>Locati</a:t>
            </a:r>
            <a:r>
              <a:rPr lang="en-GB" sz="1050" noProof="0" dirty="0"/>
              <a:t>, M., </a:t>
            </a:r>
            <a:r>
              <a:rPr lang="en-GB" sz="1050" noProof="0" dirty="0" err="1"/>
              <a:t>Schirru</a:t>
            </a:r>
            <a:r>
              <a:rPr lang="en-GB" sz="1050" noProof="0" dirty="0"/>
              <a:t> L., 2024 </a:t>
            </a:r>
          </a:p>
        </p:txBody>
      </p:sp>
      <p:grpSp>
        <p:nvGrpSpPr>
          <p:cNvPr id="21" name="Group 20">
            <a:extLst>
              <a:ext uri="{FF2B5EF4-FFF2-40B4-BE49-F238E27FC236}">
                <a16:creationId xmlns:a16="http://schemas.microsoft.com/office/drawing/2014/main" id="{1477B146-161F-2C79-9D44-AE6181D67D68}"/>
              </a:ext>
            </a:extLst>
          </p:cNvPr>
          <p:cNvGrpSpPr/>
          <p:nvPr/>
        </p:nvGrpSpPr>
        <p:grpSpPr>
          <a:xfrm>
            <a:off x="7213973" y="779512"/>
            <a:ext cx="4557621" cy="4483851"/>
            <a:chOff x="7145769" y="1081426"/>
            <a:chExt cx="4557621" cy="4483851"/>
          </a:xfrm>
        </p:grpSpPr>
        <p:pic>
          <p:nvPicPr>
            <p:cNvPr id="11" name="Picture 10">
              <a:extLst>
                <a:ext uri="{FF2B5EF4-FFF2-40B4-BE49-F238E27FC236}">
                  <a16:creationId xmlns:a16="http://schemas.microsoft.com/office/drawing/2014/main" id="{A4587C0D-2254-16F8-04EE-55421D0D82CF}"/>
                </a:ext>
              </a:extLst>
            </p:cNvPr>
            <p:cNvPicPr>
              <a:picLocks noChangeAspect="1"/>
            </p:cNvPicPr>
            <p:nvPr/>
          </p:nvPicPr>
          <p:blipFill rotWithShape="1">
            <a:blip r:embed="rId3">
              <a:duotone>
                <a:prstClr val="black"/>
                <a:schemeClr val="accent3">
                  <a:tint val="45000"/>
                  <a:satMod val="400000"/>
                </a:schemeClr>
              </a:duotone>
            </a:blip>
            <a:srcRect l="32223" t="26681" r="23549" b="25789"/>
            <a:stretch/>
          </p:blipFill>
          <p:spPr bwMode="auto">
            <a:xfrm>
              <a:off x="7145769" y="1081426"/>
              <a:ext cx="4557621" cy="4483851"/>
            </a:xfrm>
            <a:prstGeom prst="ellipse">
              <a:avLst/>
            </a:prstGeom>
            <a:ln w="63500" cap="rnd">
              <a:noFill/>
            </a:ln>
            <a:effectLst/>
          </p:spPr>
        </p:pic>
        <p:sp>
          <p:nvSpPr>
            <p:cNvPr id="19" name="Oval 18">
              <a:extLst>
                <a:ext uri="{FF2B5EF4-FFF2-40B4-BE49-F238E27FC236}">
                  <a16:creationId xmlns:a16="http://schemas.microsoft.com/office/drawing/2014/main" id="{2FCB51A4-1FEA-5FF4-597F-C225AB8523FA}"/>
                </a:ext>
              </a:extLst>
            </p:cNvPr>
            <p:cNvSpPr/>
            <p:nvPr/>
          </p:nvSpPr>
          <p:spPr bwMode="auto">
            <a:xfrm>
              <a:off x="8047909" y="1859899"/>
              <a:ext cx="2764653" cy="2764653"/>
            </a:xfrm>
            <a:prstGeom prst="ellipse">
              <a:avLst/>
            </a:prstGeom>
            <a:gradFill flip="none" rotWithShape="1">
              <a:gsLst>
                <a:gs pos="100000">
                  <a:schemeClr val="accent4">
                    <a:satMod val="103000"/>
                    <a:lumMod val="102000"/>
                    <a:tint val="94000"/>
                  </a:schemeClr>
                </a:gs>
                <a:gs pos="51000">
                  <a:schemeClr val="accent4">
                    <a:lumMod val="60000"/>
                    <a:lumOff val="40000"/>
                  </a:schemeClr>
                </a:gs>
                <a:gs pos="0">
                  <a:schemeClr val="accent4">
                    <a:lumMod val="75000"/>
                  </a:schemeClr>
                </a:gs>
              </a:gsLst>
              <a:path path="circle">
                <a:fillToRect l="100000" t="100000"/>
              </a:path>
              <a:tileRect r="-100000" b="-100000"/>
            </a:gradFill>
          </p:spPr>
          <p:style>
            <a:lnRef idx="1">
              <a:schemeClr val="accent4"/>
            </a:lnRef>
            <a:fillRef idx="3">
              <a:schemeClr val="accent4"/>
            </a:fillRef>
            <a:effectRef idx="2">
              <a:schemeClr val="accent4"/>
            </a:effectRef>
            <a:fontRef idx="minor">
              <a:schemeClr val="lt1"/>
            </a:fontRef>
          </p:style>
          <p:txBody>
            <a:bodyPr/>
            <a:lstStyle/>
            <a:p>
              <a:endParaRPr lang="en-GB" noProof="0" dirty="0">
                <a:solidFill>
                  <a:schemeClr val="accent4"/>
                </a:solidFill>
              </a:endParaRPr>
            </a:p>
          </p:txBody>
        </p:sp>
        <p:sp>
          <p:nvSpPr>
            <p:cNvPr id="20" name="Google Shape;258;p41">
              <a:extLst>
                <a:ext uri="{FF2B5EF4-FFF2-40B4-BE49-F238E27FC236}">
                  <a16:creationId xmlns:a16="http://schemas.microsoft.com/office/drawing/2014/main" id="{078E1B51-F33C-5EF8-AA69-3B38A13EE7E7}"/>
                </a:ext>
              </a:extLst>
            </p:cNvPr>
            <p:cNvSpPr txBox="1"/>
            <p:nvPr/>
          </p:nvSpPr>
          <p:spPr bwMode="auto">
            <a:xfrm>
              <a:off x="8063951" y="2693108"/>
              <a:ext cx="2697853" cy="1266561"/>
            </a:xfrm>
            <a:prstGeom prst="rect">
              <a:avLst/>
            </a:prstGeom>
            <a:noFill/>
            <a:ln>
              <a:noFill/>
            </a:ln>
          </p:spPr>
          <p:txBody>
            <a:bodyPr spcFirstLastPara="1" wrap="square" lIns="0" tIns="0" rIns="0" bIns="0" anchor="t" anchorCtr="0">
              <a:noAutofit/>
            </a:bodyPr>
            <a:lstStyle/>
            <a:p>
              <a:pPr algn="ctr">
                <a:defRPr/>
              </a:pPr>
              <a:r>
                <a:rPr lang="en-GB" sz="3400" b="1" noProof="0" dirty="0">
                  <a:latin typeface="Calibri" panose="020F0502020204030204" pitchFamily="34" charset="0"/>
                  <a:ea typeface="Quicksand Bold"/>
                  <a:cs typeface="Calibri" panose="020F0502020204030204" pitchFamily="34" charset="0"/>
                </a:rPr>
                <a:t>High-value</a:t>
              </a:r>
              <a:endParaRPr lang="en-GB" sz="3400" b="1" noProof="0" dirty="0">
                <a:latin typeface="Calibri" panose="020F0502020204030204" pitchFamily="34" charset="0"/>
                <a:cs typeface="Calibri" panose="020F0502020204030204" pitchFamily="34" charset="0"/>
              </a:endParaRPr>
            </a:p>
            <a:p>
              <a:pPr algn="ctr">
                <a:defRPr/>
              </a:pPr>
              <a:r>
                <a:rPr lang="en-GB" sz="3400" b="1" noProof="0" dirty="0">
                  <a:latin typeface="Calibri" panose="020F0502020204030204" pitchFamily="34" charset="0"/>
                  <a:ea typeface="Quicksand Bold"/>
                  <a:cs typeface="Calibri" panose="020F0502020204030204" pitchFamily="34" charset="0"/>
                </a:rPr>
                <a:t>Dataset</a:t>
              </a:r>
              <a:endParaRPr lang="en-GB" sz="3400" b="1" noProof="0" dirty="0">
                <a:latin typeface="Calibri" panose="020F0502020204030204" pitchFamily="34" charset="0"/>
                <a:cs typeface="Calibri" panose="020F0502020204030204" pitchFamily="34" charset="0"/>
              </a:endParaRPr>
            </a:p>
          </p:txBody>
        </p:sp>
      </p:grpSp>
      <p:sp>
        <p:nvSpPr>
          <p:cNvPr id="2" name="Google Shape;258;p41">
            <a:extLst>
              <a:ext uri="{FF2B5EF4-FFF2-40B4-BE49-F238E27FC236}">
                <a16:creationId xmlns:a16="http://schemas.microsoft.com/office/drawing/2014/main" id="{C57486A1-9EF9-ABEB-EAED-1F8D286C96BD}"/>
              </a:ext>
            </a:extLst>
          </p:cNvPr>
          <p:cNvSpPr txBox="1"/>
          <p:nvPr/>
        </p:nvSpPr>
        <p:spPr bwMode="auto">
          <a:xfrm>
            <a:off x="3716595" y="3046048"/>
            <a:ext cx="2683932" cy="2173199"/>
          </a:xfrm>
          <a:prstGeom prst="rect">
            <a:avLst/>
          </a:prstGeom>
          <a:noFill/>
          <a:ln>
            <a:noFill/>
          </a:ln>
        </p:spPr>
        <p:txBody>
          <a:bodyPr spcFirstLastPara="1" wrap="square" lIns="0" tIns="0" rIns="0" bIns="0" anchor="t" anchorCtr="0">
            <a:noAutofit/>
          </a:bodyPr>
          <a:lstStyle>
            <a:defPPr>
              <a:defRPr lang="it-IT"/>
            </a:defPPr>
            <a:lvl1pPr>
              <a:lnSpc>
                <a:spcPct val="114999"/>
              </a:lnSpc>
              <a:spcBef>
                <a:spcPts val="896"/>
              </a:spcBef>
              <a:defRPr b="1">
                <a:solidFill>
                  <a:srgbClr val="FF0000"/>
                </a:solidFill>
                <a:latin typeface="Quicksand" pitchFamily="2" charset="77"/>
                <a:ea typeface="Quicksand Bold"/>
                <a:cs typeface="Quicksand Bold"/>
              </a:defRPr>
            </a:lvl1pPr>
          </a:lstStyle>
          <a:p>
            <a:r>
              <a:rPr lang="en-GB" sz="2000" dirty="0">
                <a:solidFill>
                  <a:schemeClr val="accent4">
                    <a:lumMod val="75000"/>
                  </a:schemeClr>
                </a:solidFill>
                <a:latin typeface="Calibri" panose="020F0502020204030204" pitchFamily="34" charset="0"/>
                <a:cs typeface="Calibri" panose="020F0502020204030204" pitchFamily="34" charset="0"/>
              </a:rPr>
              <a:t>Sharing</a:t>
            </a:r>
            <a:br>
              <a:rPr lang="en-GB" sz="2000" dirty="0">
                <a:solidFill>
                  <a:schemeClr val="accent4">
                    <a:lumMod val="75000"/>
                  </a:schemeClr>
                </a:solidFill>
                <a:latin typeface="Calibri" panose="020F0502020204030204" pitchFamily="34" charset="0"/>
                <a:cs typeface="Calibri" panose="020F0502020204030204" pitchFamily="34" charset="0"/>
              </a:rPr>
            </a:br>
            <a:r>
              <a:rPr lang="en-GB" sz="2000" dirty="0">
                <a:solidFill>
                  <a:schemeClr val="accent4">
                    <a:lumMod val="75000"/>
                  </a:schemeClr>
                </a:solidFill>
                <a:latin typeface="Calibri" panose="020F0502020204030204" pitchFamily="34" charset="0"/>
                <a:cs typeface="Calibri" panose="020F0502020204030204" pitchFamily="34" charset="0"/>
              </a:rPr>
              <a:t>RECOMMENDED for:</a:t>
            </a:r>
          </a:p>
          <a:p>
            <a:pPr marL="135000" indent="-135000">
              <a:buFont typeface="Arial"/>
              <a:buChar char="•"/>
              <a:defRPr/>
            </a:pPr>
            <a:r>
              <a:rPr lang="en-GB" sz="2000" b="0" dirty="0">
                <a:solidFill>
                  <a:schemeClr val="tx1"/>
                </a:solidFill>
                <a:latin typeface="Calibri" panose="020F0502020204030204" pitchFamily="34" charset="0"/>
                <a:cs typeface="Calibri" panose="020F0502020204030204" pitchFamily="34" charset="0"/>
              </a:rPr>
              <a:t>Data generated using</a:t>
            </a:r>
            <a:br>
              <a:rPr lang="en-GB" sz="2000" b="0" dirty="0">
                <a:solidFill>
                  <a:schemeClr val="tx1"/>
                </a:solidFill>
                <a:latin typeface="Calibri" panose="020F0502020204030204" pitchFamily="34" charset="0"/>
                <a:cs typeface="Calibri" panose="020F0502020204030204" pitchFamily="34" charset="0"/>
              </a:rPr>
            </a:br>
            <a:r>
              <a:rPr lang="en-GB" sz="2000" b="0" dirty="0">
                <a:solidFill>
                  <a:schemeClr val="tx1"/>
                </a:solidFill>
                <a:latin typeface="Calibri" panose="020F0502020204030204" pitchFamily="34" charset="0"/>
                <a:cs typeface="Calibri" panose="020F0502020204030204" pitchFamily="34" charset="0"/>
              </a:rPr>
              <a:t>public funding</a:t>
            </a:r>
          </a:p>
          <a:p>
            <a:pPr marL="135000" indent="-135000">
              <a:buFont typeface="Arial"/>
              <a:buChar char="•"/>
              <a:defRPr/>
            </a:pPr>
            <a:r>
              <a:rPr lang="en-GB" sz="2000" b="0" dirty="0">
                <a:solidFill>
                  <a:schemeClr val="tx1"/>
                </a:solidFill>
                <a:latin typeface="Calibri" panose="020F0502020204030204" pitchFamily="34" charset="0"/>
                <a:cs typeface="Calibri" panose="020F0502020204030204" pitchFamily="34" charset="0"/>
              </a:rPr>
              <a:t>No re-use limitations, even for commercial purposes</a:t>
            </a:r>
          </a:p>
        </p:txBody>
      </p:sp>
      <p:sp>
        <p:nvSpPr>
          <p:cNvPr id="3" name="Google Shape;258;p41">
            <a:extLst>
              <a:ext uri="{FF2B5EF4-FFF2-40B4-BE49-F238E27FC236}">
                <a16:creationId xmlns:a16="http://schemas.microsoft.com/office/drawing/2014/main" id="{32E8D6B7-14BC-D517-D4EF-BB68C7C63517}"/>
              </a:ext>
            </a:extLst>
          </p:cNvPr>
          <p:cNvSpPr txBox="1"/>
          <p:nvPr/>
        </p:nvSpPr>
        <p:spPr bwMode="auto">
          <a:xfrm>
            <a:off x="838200" y="3046046"/>
            <a:ext cx="2683933" cy="3128271"/>
          </a:xfrm>
          <a:prstGeom prst="rect">
            <a:avLst/>
          </a:prstGeom>
          <a:noFill/>
          <a:ln>
            <a:noFill/>
          </a:ln>
        </p:spPr>
        <p:txBody>
          <a:bodyPr spcFirstLastPara="1" wrap="square" lIns="0" tIns="0" rIns="0" bIns="0" anchor="t" anchorCtr="0">
            <a:noAutofit/>
          </a:bodyPr>
          <a:lstStyle/>
          <a:p>
            <a:pPr>
              <a:lnSpc>
                <a:spcPct val="114999"/>
              </a:lnSpc>
              <a:spcBef>
                <a:spcPts val="896"/>
              </a:spcBef>
              <a:defRPr/>
            </a:pPr>
            <a:r>
              <a:rPr lang="en-GB" sz="2000" b="1" noProof="0" dirty="0">
                <a:solidFill>
                  <a:srgbClr val="FF0000"/>
                </a:solidFill>
                <a:latin typeface="Calibri" panose="020F0502020204030204" pitchFamily="34" charset="0"/>
                <a:ea typeface="Quicksand Bold"/>
                <a:cs typeface="Calibri" panose="020F0502020204030204" pitchFamily="34" charset="0"/>
              </a:rPr>
              <a:t>Sharing</a:t>
            </a:r>
            <a:br>
              <a:rPr lang="en-GB" sz="2000" b="1" noProof="0" dirty="0">
                <a:solidFill>
                  <a:srgbClr val="FF0000"/>
                </a:solidFill>
                <a:latin typeface="Calibri" panose="020F0502020204030204" pitchFamily="34" charset="0"/>
                <a:ea typeface="Quicksand Bold"/>
                <a:cs typeface="Calibri" panose="020F0502020204030204" pitchFamily="34" charset="0"/>
              </a:rPr>
            </a:br>
            <a:r>
              <a:rPr lang="en-GB" sz="2000" b="1" noProof="0" dirty="0">
                <a:solidFill>
                  <a:srgbClr val="FF0000"/>
                </a:solidFill>
                <a:latin typeface="Calibri" panose="020F0502020204030204" pitchFamily="34" charset="0"/>
                <a:ea typeface="Quicksand Bold"/>
                <a:cs typeface="Calibri" panose="020F0502020204030204" pitchFamily="34" charset="0"/>
              </a:rPr>
              <a:t>LIMITATIONS for:</a:t>
            </a:r>
            <a:endParaRPr lang="en-GB" sz="2000" b="1" noProof="0" dirty="0">
              <a:solidFill>
                <a:srgbClr val="FF0000"/>
              </a:solidFill>
              <a:latin typeface="Calibri" panose="020F0502020204030204" pitchFamily="34" charset="0"/>
              <a:cs typeface="Calibri" panose="020F0502020204030204" pitchFamily="34" charset="0"/>
            </a:endParaRP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Personal data</a:t>
            </a:r>
          </a:p>
          <a:p>
            <a:pPr marL="135000" indent="-135000">
              <a:lnSpc>
                <a:spcPct val="114999"/>
              </a:lnSpc>
              <a:spcBef>
                <a:spcPts val="896"/>
              </a:spcBef>
              <a:buFont typeface="Arial"/>
              <a:buChar char="•"/>
              <a:defRPr/>
            </a:pPr>
            <a:r>
              <a:rPr lang="en-GB" sz="2000" noProof="0" dirty="0">
                <a:latin typeface="Calibri" panose="020F0502020204030204" pitchFamily="34" charset="0"/>
                <a:ea typeface="Quicksand Book"/>
                <a:cs typeface="Calibri" panose="020F0502020204030204" pitchFamily="34" charset="0"/>
              </a:rPr>
              <a:t>Data related to public security, defence and national security</a:t>
            </a:r>
          </a:p>
        </p:txBody>
      </p:sp>
      <p:sp>
        <p:nvSpPr>
          <p:cNvPr id="4" name="Folded Corner 3">
            <a:extLst>
              <a:ext uri="{FF2B5EF4-FFF2-40B4-BE49-F238E27FC236}">
                <a16:creationId xmlns:a16="http://schemas.microsoft.com/office/drawing/2014/main" id="{D5B1EED3-D9BE-240E-9C6E-D1186C8C8F87}"/>
              </a:ext>
            </a:extLst>
          </p:cNvPr>
          <p:cNvSpPr/>
          <p:nvPr/>
        </p:nvSpPr>
        <p:spPr bwMode="auto">
          <a:xfrm>
            <a:off x="691316" y="2264245"/>
            <a:ext cx="3541346" cy="648336"/>
          </a:xfrm>
          <a:prstGeom prst="foldedCorner">
            <a:avLst/>
          </a:prstGeom>
          <a:solidFill>
            <a:srgbClr val="FF000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closed as necessary</a:t>
            </a:r>
            <a:endParaRPr lang="en-GB" sz="2800" b="1" noProof="0" dirty="0">
              <a:solidFill>
                <a:schemeClr val="bg1"/>
              </a:solidFill>
              <a:latin typeface="Calibri" panose="020F0502020204030204" pitchFamily="34" charset="0"/>
              <a:cs typeface="Calibri" panose="020F0502020204030204" pitchFamily="34" charset="0"/>
            </a:endParaRPr>
          </a:p>
        </p:txBody>
      </p:sp>
      <p:sp>
        <p:nvSpPr>
          <p:cNvPr id="5" name="Folded Corner 4">
            <a:extLst>
              <a:ext uri="{FF2B5EF4-FFF2-40B4-BE49-F238E27FC236}">
                <a16:creationId xmlns:a16="http://schemas.microsoft.com/office/drawing/2014/main" id="{BAD5CBBC-6461-1159-D2F4-66B0BE850E3A}"/>
              </a:ext>
            </a:extLst>
          </p:cNvPr>
          <p:cNvSpPr/>
          <p:nvPr/>
        </p:nvSpPr>
        <p:spPr bwMode="auto">
          <a:xfrm>
            <a:off x="691441" y="1594207"/>
            <a:ext cx="3541346" cy="648336"/>
          </a:xfrm>
          <a:prstGeom prst="foldedCorner">
            <a:avLst/>
          </a:prstGeom>
          <a:solidFill>
            <a:srgbClr val="92D05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27000" rIns="0" bIns="0" numCol="1" spcCol="0" rtlCol="0" fromWordArt="0" anchor="ctr" anchorCtr="0" forceAA="0" compatLnSpc="0"/>
          <a:lstStyle/>
          <a:p>
            <a:pPr algn="ctr">
              <a:lnSpc>
                <a:spcPct val="80000"/>
              </a:lnSpc>
              <a:spcBef>
                <a:spcPts val="896"/>
              </a:spcBef>
              <a:defRPr/>
            </a:pPr>
            <a:r>
              <a:rPr lang="en-GB" sz="2800" b="1" noProof="0" dirty="0">
                <a:solidFill>
                  <a:schemeClr val="bg1"/>
                </a:solidFill>
                <a:latin typeface="Calibri" panose="020F0502020204030204" pitchFamily="34" charset="0"/>
                <a:ea typeface="Quicksand Bold"/>
                <a:cs typeface="Calibri" panose="020F0502020204030204" pitchFamily="34" charset="0"/>
              </a:rPr>
              <a:t>As open as possible,</a:t>
            </a:r>
          </a:p>
        </p:txBody>
      </p:sp>
      <p:sp>
        <p:nvSpPr>
          <p:cNvPr id="9" name="Title 3">
            <a:extLst>
              <a:ext uri="{FF2B5EF4-FFF2-40B4-BE49-F238E27FC236}">
                <a16:creationId xmlns:a16="http://schemas.microsoft.com/office/drawing/2014/main" id="{19D9CCAE-7D21-9CED-489B-C8AA0EC1F6A0}"/>
              </a:ext>
            </a:extLst>
          </p:cNvPr>
          <p:cNvSpPr>
            <a:spLocks noGrp="1"/>
          </p:cNvSpPr>
          <p:nvPr>
            <p:ph type="title"/>
          </p:nvPr>
        </p:nvSpPr>
        <p:spPr bwMode="auto">
          <a:xfrm>
            <a:off x="691317" y="345260"/>
            <a:ext cx="11142874" cy="1325563"/>
          </a:xfrm>
        </p:spPr>
        <p:txBody>
          <a:bodyPr spcFirstLastPara="1" vert="horz" lIns="91440" tIns="45720" rIns="91440" bIns="45720" rtlCol="0" anchor="t" anchorCtr="0">
            <a:normAutofit/>
          </a:bodyPr>
          <a:lstStyle/>
          <a:p>
            <a:pPr defTabSz="685766">
              <a:lnSpc>
                <a:spcPct val="80000"/>
              </a:lnSpc>
              <a:spcBef>
                <a:spcPts val="0"/>
              </a:spcBef>
              <a:spcAft>
                <a:spcPts val="600"/>
              </a:spcAft>
            </a:pPr>
            <a:r>
              <a:rPr lang="en-GB" sz="3600" kern="0" dirty="0">
                <a:solidFill>
                  <a:prstClr val="black"/>
                </a:solidFill>
              </a:rPr>
              <a:t>Data that </a:t>
            </a:r>
            <a:br>
              <a:rPr lang="en-GB" sz="3600" kern="0" dirty="0">
                <a:solidFill>
                  <a:prstClr val="black"/>
                </a:solidFill>
              </a:rPr>
            </a:br>
            <a:r>
              <a:rPr lang="en-GB" sz="3600" kern="0" dirty="0">
                <a:solidFill>
                  <a:prstClr val="black"/>
                </a:solidFill>
              </a:rPr>
              <a:t>must not, </a:t>
            </a:r>
            <a:r>
              <a:rPr lang="en-GB" sz="3600" kern="0" dirty="0"/>
              <a:t>should be, and </a:t>
            </a:r>
            <a:r>
              <a:rPr lang="en-GB" sz="3600" kern="0" dirty="0">
                <a:solidFill>
                  <a:srgbClr val="E5A113"/>
                </a:solidFill>
              </a:rPr>
              <a:t>must be shared</a:t>
            </a:r>
          </a:p>
        </p:txBody>
      </p:sp>
    </p:spTree>
    <p:extLst>
      <p:ext uri="{BB962C8B-B14F-4D97-AF65-F5344CB8AC3E}">
        <p14:creationId xmlns:p14="http://schemas.microsoft.com/office/powerpoint/2010/main" val="402131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1">
            <a:extLst>
              <a:ext uri="{FF2B5EF4-FFF2-40B4-BE49-F238E27FC236}">
                <a16:creationId xmlns:a16="http://schemas.microsoft.com/office/drawing/2014/main" id="{02584C17-D32E-2E77-976E-81ED1851C5E6}"/>
              </a:ext>
            </a:extLst>
          </p:cNvPr>
          <p:cNvSpPr txBox="1"/>
          <p:nvPr/>
        </p:nvSpPr>
        <p:spPr bwMode="auto">
          <a:xfrm>
            <a:off x="367346" y="6061459"/>
            <a:ext cx="5316464" cy="413447"/>
          </a:xfrm>
          <a:prstGeom prst="rect">
            <a:avLst/>
          </a:prstGeom>
          <a:solidFill>
            <a:schemeClr val="bg1"/>
          </a:solidFill>
        </p:spPr>
        <p:txBody>
          <a:bodyPr vertOverflow="overflow" horzOverflow="overflow" vert="horz" wrap="square" lIns="68580" tIns="34290" rIns="68580" bIns="34290" numCol="1" spcCol="0" rtlCol="0" fromWordArt="0" anchor="t" anchorCtr="0" forceAA="0" compatLnSpc="0">
            <a:spAutoFit/>
          </a:bodyPr>
          <a:lstStyle>
            <a:defPPr>
              <a:defRPr lang="en-GB"/>
            </a:defPPr>
            <a:lvl1pPr>
              <a:defRPr sz="1000" i="0">
                <a:latin typeface="Quicksand Medium"/>
                <a:ea typeface="Quicksand Medium"/>
                <a:cs typeface="Quicksand Medium"/>
              </a:defRPr>
            </a:lvl1pPr>
          </a:lstStyle>
          <a:p>
            <a:r>
              <a:rPr lang="en-GB" sz="1100" noProof="0" dirty="0">
                <a:latin typeface="+mn-lt"/>
              </a:rPr>
              <a:t>Adapted from: Data Governance and Legislative Strategies for FAIR Research - </a:t>
            </a:r>
            <a:r>
              <a:rPr lang="en-GB" sz="1100" noProof="0" dirty="0" err="1">
                <a:latin typeface="+mn-lt"/>
              </a:rPr>
              <a:t>Brizioli</a:t>
            </a:r>
            <a:r>
              <a:rPr lang="en-GB" sz="1100" noProof="0" dirty="0">
                <a:latin typeface="+mn-lt"/>
              </a:rPr>
              <a:t>, S., </a:t>
            </a:r>
            <a:r>
              <a:rPr lang="en-GB" sz="1100" noProof="0" dirty="0" err="1">
                <a:latin typeface="+mn-lt"/>
              </a:rPr>
              <a:t>Cacciaguerra</a:t>
            </a:r>
            <a:r>
              <a:rPr lang="en-GB" sz="1100" noProof="0" dirty="0">
                <a:latin typeface="+mn-lt"/>
              </a:rPr>
              <a:t>, S., </a:t>
            </a:r>
            <a:r>
              <a:rPr lang="en-GB" sz="1100" noProof="0" dirty="0" err="1">
                <a:latin typeface="+mn-lt"/>
              </a:rPr>
              <a:t>Colcelli</a:t>
            </a:r>
            <a:r>
              <a:rPr lang="en-GB" sz="1100" noProof="0" dirty="0">
                <a:latin typeface="+mn-lt"/>
              </a:rPr>
              <a:t>, V., </a:t>
            </a:r>
            <a:r>
              <a:rPr lang="en-GB" sz="1100" noProof="0" dirty="0" err="1">
                <a:latin typeface="+mn-lt"/>
              </a:rPr>
              <a:t>Locati</a:t>
            </a:r>
            <a:r>
              <a:rPr lang="en-GB" sz="1100" noProof="0" dirty="0">
                <a:latin typeface="+mn-lt"/>
              </a:rPr>
              <a:t>, M., </a:t>
            </a:r>
            <a:r>
              <a:rPr lang="en-GB" sz="1100" noProof="0" dirty="0" err="1">
                <a:latin typeface="+mn-lt"/>
              </a:rPr>
              <a:t>Schirru</a:t>
            </a:r>
            <a:r>
              <a:rPr lang="en-GB" sz="1100" noProof="0" dirty="0">
                <a:latin typeface="+mn-lt"/>
              </a:rPr>
              <a:t> L., 2024 </a:t>
            </a:r>
          </a:p>
        </p:txBody>
      </p:sp>
      <p:sp>
        <p:nvSpPr>
          <p:cNvPr id="3" name="Google Shape;258;p41">
            <a:extLst>
              <a:ext uri="{FF2B5EF4-FFF2-40B4-BE49-F238E27FC236}">
                <a16:creationId xmlns:a16="http://schemas.microsoft.com/office/drawing/2014/main" id="{B38A0551-886B-6E32-01D0-3F432F88A30D}"/>
              </a:ext>
            </a:extLst>
          </p:cNvPr>
          <p:cNvSpPr txBox="1"/>
          <p:nvPr/>
        </p:nvSpPr>
        <p:spPr bwMode="auto">
          <a:xfrm>
            <a:off x="821292" y="2302675"/>
            <a:ext cx="4313465" cy="1221437"/>
          </a:xfrm>
          <a:prstGeom prst="rect">
            <a:avLst/>
          </a:prstGeom>
          <a:noFill/>
          <a:ln>
            <a:noFill/>
          </a:ln>
        </p:spPr>
        <p:txBody>
          <a:bodyPr spcFirstLastPara="1" wrap="square" lIns="0" tIns="0" rIns="0" bIns="0" anchor="t" anchorCtr="0">
            <a:noAutofit/>
          </a:bodyPr>
          <a:lstStyle/>
          <a:p>
            <a:pPr marL="342900" indent="-342900">
              <a:lnSpc>
                <a:spcPct val="114999"/>
              </a:lnSpc>
              <a:spcBef>
                <a:spcPts val="896"/>
              </a:spcBef>
              <a:buFont typeface="Arial" panose="020B0604020202020204" pitchFamily="34" charset="0"/>
              <a:buChar char="•"/>
              <a:defRPr/>
            </a:pPr>
            <a:r>
              <a:rPr lang="en-GB" sz="2000" noProof="0" dirty="0">
                <a:solidFill>
                  <a:srgbClr val="000000"/>
                </a:solidFill>
                <a:latin typeface="Calibri" panose="020F0502020204030204" pitchFamily="34" charset="0"/>
                <a:cs typeface="Calibri" panose="020F0502020204030204" pitchFamily="34" charset="0"/>
              </a:rPr>
              <a:t>Domains with high potential for societal impact</a:t>
            </a:r>
            <a:endParaRPr lang="en-GB" sz="2000" noProof="0" dirty="0">
              <a:solidFill>
                <a:schemeClr val="accent3"/>
              </a:solidFill>
              <a:latin typeface="Calibri" panose="020F0502020204030204" pitchFamily="34" charset="0"/>
              <a:cs typeface="Calibri" panose="020F0502020204030204" pitchFamily="34" charset="0"/>
            </a:endParaRPr>
          </a:p>
        </p:txBody>
      </p:sp>
      <p:sp>
        <p:nvSpPr>
          <p:cNvPr id="37" name="Google Shape;258;p41">
            <a:extLst>
              <a:ext uri="{FF2B5EF4-FFF2-40B4-BE49-F238E27FC236}">
                <a16:creationId xmlns:a16="http://schemas.microsoft.com/office/drawing/2014/main" id="{BC57056C-7AD3-2B33-44F7-CB8E60A09122}"/>
              </a:ext>
            </a:extLst>
          </p:cNvPr>
          <p:cNvSpPr txBox="1"/>
          <p:nvPr/>
        </p:nvSpPr>
        <p:spPr bwMode="auto">
          <a:xfrm>
            <a:off x="806910" y="1487464"/>
            <a:ext cx="2939176" cy="659855"/>
          </a:xfrm>
          <a:prstGeom prst="foldedCorner">
            <a:avLst/>
          </a:prstGeom>
          <a:solidFill>
            <a:srgbClr val="FFC000"/>
          </a:solidFill>
          <a:ln>
            <a:noFill/>
          </a:ln>
        </p:spPr>
        <p:txBody>
          <a:bodyPr spcFirstLastPara="1" wrap="square" lIns="0" tIns="0" rIns="0" bIns="0" anchor="t" anchorCtr="0">
            <a:noAutofit/>
          </a:bodyPr>
          <a:lstStyle/>
          <a:p>
            <a:pPr algn="ctr">
              <a:lnSpc>
                <a:spcPct val="114999"/>
              </a:lnSpc>
              <a:spcBef>
                <a:spcPts val="896"/>
              </a:spcBef>
              <a:defRPr/>
            </a:pPr>
            <a:r>
              <a:rPr lang="en-GB" sz="2000" b="1" u="sng" noProof="0" dirty="0">
                <a:latin typeface="Calibri" panose="020F0502020204030204" pitchFamily="34" charset="0"/>
                <a:ea typeface="Quicksand Bold"/>
                <a:cs typeface="Calibri" panose="020F0502020204030204" pitchFamily="34" charset="0"/>
              </a:rPr>
              <a:t>COMPULSORY</a:t>
            </a:r>
            <a:r>
              <a:rPr lang="en-GB" sz="2000" b="1" noProof="0" dirty="0">
                <a:latin typeface="Calibri" panose="020F0502020204030204" pitchFamily="34" charset="0"/>
                <a:ea typeface="Quicksand Bold"/>
                <a:cs typeface="Calibri" panose="020F0502020204030204" pitchFamily="34" charset="0"/>
              </a:rPr>
              <a:t> sharing</a:t>
            </a:r>
            <a:endParaRPr lang="en-GB" sz="2000" b="1" noProof="0" dirty="0">
              <a:latin typeface="Calibri" panose="020F0502020204030204" pitchFamily="34" charset="0"/>
              <a:cs typeface="Calibri" panose="020F0502020204030204" pitchFamily="34" charset="0"/>
            </a:endParaRPr>
          </a:p>
        </p:txBody>
      </p:sp>
      <p:sp>
        <p:nvSpPr>
          <p:cNvPr id="15" name="Title 3">
            <a:extLst>
              <a:ext uri="{FF2B5EF4-FFF2-40B4-BE49-F238E27FC236}">
                <a16:creationId xmlns:a16="http://schemas.microsoft.com/office/drawing/2014/main" id="{2592920D-100A-A00D-3F85-E20AD25101E2}"/>
              </a:ext>
            </a:extLst>
          </p:cNvPr>
          <p:cNvSpPr>
            <a:spLocks noGrp="1"/>
          </p:cNvSpPr>
          <p:nvPr>
            <p:ph type="title"/>
          </p:nvPr>
        </p:nvSpPr>
        <p:spPr bwMode="auto">
          <a:xfrm>
            <a:off x="838200" y="365125"/>
            <a:ext cx="7101062" cy="1325563"/>
          </a:xfrm>
        </p:spPr>
        <p:txBody>
          <a:bodyPr spcFirstLastPara="1" vert="horz" lIns="91440" tIns="45720" rIns="91440" bIns="45720" rtlCol="0" anchor="t" anchorCtr="0">
            <a:normAutofit/>
          </a:bodyPr>
          <a:lstStyle/>
          <a:p>
            <a:pPr algn="ctr" defTabSz="685766">
              <a:spcBef>
                <a:spcPts val="0"/>
              </a:spcBef>
              <a:spcAft>
                <a:spcPts val="600"/>
              </a:spcAft>
            </a:pPr>
            <a:r>
              <a:rPr lang="en-GB" sz="3600" kern="0" dirty="0">
                <a:solidFill>
                  <a:prstClr val="black"/>
                </a:solidFill>
              </a:rPr>
              <a:t>High-value datasets</a:t>
            </a:r>
          </a:p>
        </p:txBody>
      </p:sp>
      <p:grpSp>
        <p:nvGrpSpPr>
          <p:cNvPr id="4" name="Group 3">
            <a:extLst>
              <a:ext uri="{FF2B5EF4-FFF2-40B4-BE49-F238E27FC236}">
                <a16:creationId xmlns:a16="http://schemas.microsoft.com/office/drawing/2014/main" id="{F5706A2D-0A75-9995-BDDC-DEA952AE06D9}"/>
              </a:ext>
            </a:extLst>
          </p:cNvPr>
          <p:cNvGrpSpPr/>
          <p:nvPr/>
        </p:nvGrpSpPr>
        <p:grpSpPr>
          <a:xfrm>
            <a:off x="5097351" y="789307"/>
            <a:ext cx="6899723" cy="4926358"/>
            <a:chOff x="4860757" y="920666"/>
            <a:chExt cx="7008568" cy="5004072"/>
          </a:xfrm>
        </p:grpSpPr>
        <p:pic>
          <p:nvPicPr>
            <p:cNvPr id="5" name="Picture 4">
              <a:extLst>
                <a:ext uri="{FF2B5EF4-FFF2-40B4-BE49-F238E27FC236}">
                  <a16:creationId xmlns:a16="http://schemas.microsoft.com/office/drawing/2014/main" id="{9608A333-C671-4BF7-E9D4-BBAA59D52FFB}"/>
                </a:ext>
              </a:extLst>
            </p:cNvPr>
            <p:cNvPicPr>
              <a:picLocks noChangeAspect="1"/>
            </p:cNvPicPr>
            <p:nvPr/>
          </p:nvPicPr>
          <p:blipFill rotWithShape="1">
            <a:blip r:embed="rId3">
              <a:duotone>
                <a:prstClr val="black"/>
                <a:schemeClr val="accent3">
                  <a:tint val="45000"/>
                  <a:satMod val="400000"/>
                </a:schemeClr>
              </a:duotone>
            </a:blip>
            <a:srcRect l="31259" t="25550" r="20532" b="26007"/>
            <a:stretch/>
          </p:blipFill>
          <p:spPr bwMode="auto">
            <a:xfrm>
              <a:off x="5814723" y="1092930"/>
              <a:ext cx="4967920" cy="4569958"/>
            </a:xfrm>
            <a:prstGeom prst="ellipse">
              <a:avLst/>
            </a:prstGeom>
            <a:ln w="63500" cap="rnd">
              <a:noFill/>
            </a:ln>
            <a:effectLst/>
          </p:spPr>
        </p:pic>
        <p:sp>
          <p:nvSpPr>
            <p:cNvPr id="8" name="Oval 7">
              <a:extLst>
                <a:ext uri="{FF2B5EF4-FFF2-40B4-BE49-F238E27FC236}">
                  <a16:creationId xmlns:a16="http://schemas.microsoft.com/office/drawing/2014/main" id="{BF3241FB-53CC-9FBF-18FE-E88C4B5A822D}"/>
                </a:ext>
              </a:extLst>
            </p:cNvPr>
            <p:cNvSpPr/>
            <p:nvPr/>
          </p:nvSpPr>
          <p:spPr>
            <a:xfrm>
              <a:off x="5747245" y="940530"/>
              <a:ext cx="4888444" cy="4888444"/>
            </a:xfrm>
            <a:prstGeom prst="ellipse">
              <a:avLst/>
            </a:prstGeom>
            <a:noFill/>
            <a:ln w="222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DFF11FD-8913-092E-6CA7-B039ED58D7AD}"/>
                </a:ext>
              </a:extLst>
            </p:cNvPr>
            <p:cNvSpPr txBox="1"/>
            <p:nvPr/>
          </p:nvSpPr>
          <p:spPr>
            <a:xfrm>
              <a:off x="6064771" y="1080942"/>
              <a:ext cx="1108145" cy="343895"/>
            </a:xfrm>
            <a:prstGeom prst="rect">
              <a:avLst/>
            </a:prstGeom>
            <a:solidFill>
              <a:schemeClr val="accent4">
                <a:lumMod val="20000"/>
                <a:lumOff val="80000"/>
              </a:schemeClr>
            </a:solidFill>
          </p:spPr>
          <p:txBody>
            <a:bodyPr wrap="square" rtlCol="0">
              <a:spAutoFit/>
            </a:bodyPr>
            <a:lstStyle/>
            <a:p>
              <a:r>
                <a:rPr lang="en-GB" sz="1600" b="1" noProof="0" dirty="0">
                  <a:solidFill>
                    <a:schemeClr val="bg2">
                      <a:lumMod val="25000"/>
                    </a:schemeClr>
                  </a:solidFill>
                  <a:latin typeface="Calibri" panose="020F0502020204030204" pitchFamily="34" charset="0"/>
                  <a:cs typeface="Calibri" panose="020F0502020204030204" pitchFamily="34" charset="0"/>
                </a:rPr>
                <a:t>SOCIAL</a:t>
              </a:r>
            </a:p>
          </p:txBody>
        </p:sp>
        <p:sp>
          <p:nvSpPr>
            <p:cNvPr id="18" name="TextBox 17">
              <a:extLst>
                <a:ext uri="{FF2B5EF4-FFF2-40B4-BE49-F238E27FC236}">
                  <a16:creationId xmlns:a16="http://schemas.microsoft.com/office/drawing/2014/main" id="{5A5B102D-7205-C4FE-18EE-E7B5F50ABB5E}"/>
                </a:ext>
              </a:extLst>
            </p:cNvPr>
            <p:cNvSpPr txBox="1"/>
            <p:nvPr/>
          </p:nvSpPr>
          <p:spPr>
            <a:xfrm>
              <a:off x="7764214" y="920666"/>
              <a:ext cx="1914788" cy="46797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CLIMATE CHANGE &amp; </a:t>
              </a:r>
            </a:p>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ENVIRONMENT</a:t>
              </a:r>
            </a:p>
          </p:txBody>
        </p:sp>
        <p:sp>
          <p:nvSpPr>
            <p:cNvPr id="19" name="TextBox 18">
              <a:extLst>
                <a:ext uri="{FF2B5EF4-FFF2-40B4-BE49-F238E27FC236}">
                  <a16:creationId xmlns:a16="http://schemas.microsoft.com/office/drawing/2014/main" id="{D22CFCEE-D5BE-3B0F-CBB1-D6F244831B66}"/>
                </a:ext>
              </a:extLst>
            </p:cNvPr>
            <p:cNvSpPr txBox="1"/>
            <p:nvPr/>
          </p:nvSpPr>
          <p:spPr>
            <a:xfrm>
              <a:off x="10577583" y="3262266"/>
              <a:ext cx="1291742" cy="285602"/>
            </a:xfrm>
            <a:prstGeom prst="rect">
              <a:avLst/>
            </a:prstGeom>
            <a:solidFill>
              <a:schemeClr val="accent4">
                <a:lumMod val="20000"/>
                <a:lumOff val="80000"/>
              </a:schemeClr>
            </a:solidFill>
          </p:spPr>
          <p:txBody>
            <a:bodyPr wrap="square" rtlCol="0">
              <a:spAutoFit/>
            </a:bodyPr>
            <a:lstStyle/>
            <a:p>
              <a:pPr algn="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ECONOMIC</a:t>
              </a:r>
            </a:p>
          </p:txBody>
        </p:sp>
        <p:sp>
          <p:nvSpPr>
            <p:cNvPr id="20" name="TextBox 19">
              <a:extLst>
                <a:ext uri="{FF2B5EF4-FFF2-40B4-BE49-F238E27FC236}">
                  <a16:creationId xmlns:a16="http://schemas.microsoft.com/office/drawing/2014/main" id="{BB54E379-4871-00C5-6E87-1C18ACCFBA86}"/>
                </a:ext>
              </a:extLst>
            </p:cNvPr>
            <p:cNvSpPr txBox="1"/>
            <p:nvPr/>
          </p:nvSpPr>
          <p:spPr>
            <a:xfrm>
              <a:off x="9376279" y="5375197"/>
              <a:ext cx="1449171" cy="467972"/>
            </a:xfrm>
            <a:prstGeom prst="rect">
              <a:avLst/>
            </a:prstGeom>
            <a:solidFill>
              <a:schemeClr val="accent4">
                <a:lumMod val="20000"/>
                <a:lumOff val="80000"/>
              </a:schemeClr>
            </a:solidFill>
          </p:spPr>
          <p:txBody>
            <a:bodyPr wrap="square" rtlCol="0">
              <a:spAutoFit/>
            </a:bodyPr>
            <a:lstStyle/>
            <a:p>
              <a:pPr algn="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INNOVATION &amp; AI</a:t>
              </a:r>
            </a:p>
          </p:txBody>
        </p:sp>
        <p:sp>
          <p:nvSpPr>
            <p:cNvPr id="29" name="TextBox 28">
              <a:extLst>
                <a:ext uri="{FF2B5EF4-FFF2-40B4-BE49-F238E27FC236}">
                  <a16:creationId xmlns:a16="http://schemas.microsoft.com/office/drawing/2014/main" id="{E2988C48-88BF-3803-4B67-1B8C17641577}"/>
                </a:ext>
              </a:extLst>
            </p:cNvPr>
            <p:cNvSpPr txBox="1"/>
            <p:nvPr/>
          </p:nvSpPr>
          <p:spPr>
            <a:xfrm>
              <a:off x="6000604" y="5456766"/>
              <a:ext cx="1507102" cy="46797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PUBLIC  SERVICES &amp; PA</a:t>
              </a:r>
            </a:p>
          </p:txBody>
        </p:sp>
        <p:sp>
          <p:nvSpPr>
            <p:cNvPr id="30" name="TextBox 29">
              <a:extLst>
                <a:ext uri="{FF2B5EF4-FFF2-40B4-BE49-F238E27FC236}">
                  <a16:creationId xmlns:a16="http://schemas.microsoft.com/office/drawing/2014/main" id="{0B71C947-EB5E-26AF-46B7-938378C90174}"/>
                </a:ext>
              </a:extLst>
            </p:cNvPr>
            <p:cNvSpPr txBox="1"/>
            <p:nvPr/>
          </p:nvSpPr>
          <p:spPr>
            <a:xfrm>
              <a:off x="4860757" y="3339197"/>
              <a:ext cx="895117" cy="285602"/>
            </a:xfrm>
            <a:prstGeom prst="rect">
              <a:avLst/>
            </a:prstGeom>
            <a:solidFill>
              <a:schemeClr val="accent4">
                <a:lumMod val="20000"/>
                <a:lumOff val="80000"/>
              </a:schemeClr>
            </a:solidFill>
          </p:spPr>
          <p:txBody>
            <a:bodyPr wrap="square" rtlCol="0">
              <a:spAutoFit/>
            </a:bodyPr>
            <a:lstStyle/>
            <a:p>
              <a:pPr>
                <a:lnSpc>
                  <a:spcPts val="1420"/>
                </a:lnSpc>
              </a:pPr>
              <a:r>
                <a:rPr lang="en-GB" sz="1600" b="1" noProof="0" dirty="0">
                  <a:solidFill>
                    <a:schemeClr val="bg2">
                      <a:lumMod val="25000"/>
                    </a:schemeClr>
                  </a:solidFill>
                  <a:latin typeface="Calibri" panose="020F0502020204030204" pitchFamily="34" charset="0"/>
                  <a:cs typeface="Calibri" panose="020F0502020204030204" pitchFamily="34" charset="0"/>
                </a:rPr>
                <a:t>REUSE</a:t>
              </a:r>
            </a:p>
          </p:txBody>
        </p:sp>
        <p:sp>
          <p:nvSpPr>
            <p:cNvPr id="38" name="Oval 37">
              <a:extLst>
                <a:ext uri="{FF2B5EF4-FFF2-40B4-BE49-F238E27FC236}">
                  <a16:creationId xmlns:a16="http://schemas.microsoft.com/office/drawing/2014/main" id="{67E2F467-FA59-C0EF-CF2B-EBD3BC1B53EA}"/>
                </a:ext>
              </a:extLst>
            </p:cNvPr>
            <p:cNvSpPr/>
            <p:nvPr/>
          </p:nvSpPr>
          <p:spPr bwMode="auto">
            <a:xfrm>
              <a:off x="6830826" y="2011999"/>
              <a:ext cx="2764653" cy="2764653"/>
            </a:xfrm>
            <a:prstGeom prst="ellipse">
              <a:avLst/>
            </a:prstGeom>
            <a:gradFill flip="none" rotWithShape="1">
              <a:gsLst>
                <a:gs pos="100000">
                  <a:schemeClr val="accent4">
                    <a:satMod val="103000"/>
                    <a:lumMod val="102000"/>
                    <a:tint val="94000"/>
                  </a:schemeClr>
                </a:gs>
                <a:gs pos="51000">
                  <a:schemeClr val="accent4">
                    <a:lumMod val="60000"/>
                    <a:lumOff val="40000"/>
                  </a:schemeClr>
                </a:gs>
                <a:gs pos="0">
                  <a:schemeClr val="accent4">
                    <a:lumMod val="75000"/>
                  </a:schemeClr>
                </a:gs>
              </a:gsLst>
              <a:path path="circle">
                <a:fillToRect l="100000" t="100000"/>
              </a:path>
              <a:tileRect r="-100000" b="-100000"/>
            </a:gradFill>
          </p:spPr>
          <p:style>
            <a:lnRef idx="1">
              <a:schemeClr val="accent4"/>
            </a:lnRef>
            <a:fillRef idx="3">
              <a:schemeClr val="accent4"/>
            </a:fillRef>
            <a:effectRef idx="2">
              <a:schemeClr val="accent4"/>
            </a:effectRef>
            <a:fontRef idx="minor">
              <a:schemeClr val="lt1"/>
            </a:fontRef>
          </p:style>
          <p:txBody>
            <a:bodyPr/>
            <a:lstStyle/>
            <a:p>
              <a:endParaRPr lang="en-GB" noProof="0" dirty="0">
                <a:solidFill>
                  <a:schemeClr val="accent4"/>
                </a:solidFill>
                <a:latin typeface="Calibri" panose="020F0502020204030204" pitchFamily="34" charset="0"/>
                <a:cs typeface="Calibri" panose="020F0502020204030204" pitchFamily="34" charset="0"/>
              </a:endParaRPr>
            </a:p>
          </p:txBody>
        </p:sp>
        <p:sp>
          <p:nvSpPr>
            <p:cNvPr id="39" name="Google Shape;258;p41">
              <a:extLst>
                <a:ext uri="{FF2B5EF4-FFF2-40B4-BE49-F238E27FC236}">
                  <a16:creationId xmlns:a16="http://schemas.microsoft.com/office/drawing/2014/main" id="{10D5A1BF-6E92-127C-D7E9-C4DCB9F1CE7C}"/>
                </a:ext>
              </a:extLst>
            </p:cNvPr>
            <p:cNvSpPr txBox="1"/>
            <p:nvPr/>
          </p:nvSpPr>
          <p:spPr bwMode="auto">
            <a:xfrm>
              <a:off x="6846868" y="2812553"/>
              <a:ext cx="2697853" cy="1266561"/>
            </a:xfrm>
            <a:prstGeom prst="rect">
              <a:avLst/>
            </a:prstGeom>
            <a:noFill/>
            <a:ln>
              <a:noFill/>
            </a:ln>
          </p:spPr>
          <p:txBody>
            <a:bodyPr spcFirstLastPara="1" wrap="square" lIns="0" tIns="0" rIns="0" bIns="0" anchor="t" anchorCtr="0">
              <a:noAutofit/>
            </a:bodyPr>
            <a:lstStyle/>
            <a:p>
              <a:pPr algn="ctr">
                <a:defRPr/>
              </a:pPr>
              <a:r>
                <a:rPr lang="en-GB" sz="3400" noProof="0" dirty="0">
                  <a:latin typeface="Calibri" panose="020F0502020204030204" pitchFamily="34" charset="0"/>
                  <a:ea typeface="Quicksand Bold"/>
                  <a:cs typeface="Calibri" panose="020F0502020204030204" pitchFamily="34" charset="0"/>
                </a:rPr>
                <a:t>High-value</a:t>
              </a:r>
              <a:endParaRPr lang="en-GB" sz="3400" noProof="0" dirty="0">
                <a:latin typeface="Calibri" panose="020F0502020204030204" pitchFamily="34" charset="0"/>
                <a:cs typeface="Calibri" panose="020F0502020204030204" pitchFamily="34" charset="0"/>
              </a:endParaRPr>
            </a:p>
            <a:p>
              <a:pPr algn="ctr">
                <a:defRPr/>
              </a:pPr>
              <a:r>
                <a:rPr lang="en-GB" sz="3400" noProof="0" dirty="0">
                  <a:latin typeface="Calibri" panose="020F0502020204030204" pitchFamily="34" charset="0"/>
                  <a:ea typeface="Quicksand Bold"/>
                  <a:cs typeface="Calibri" panose="020F0502020204030204" pitchFamily="34" charset="0"/>
                </a:rPr>
                <a:t>Dataset</a:t>
              </a:r>
              <a:endParaRPr lang="en-GB" sz="3400" noProof="0" dirty="0">
                <a:latin typeface="Calibri" panose="020F0502020204030204" pitchFamily="34" charset="0"/>
                <a:cs typeface="Calibri" panose="020F0502020204030204" pitchFamily="34" charset="0"/>
              </a:endParaRPr>
            </a:p>
          </p:txBody>
        </p:sp>
        <p:sp>
          <p:nvSpPr>
            <p:cNvPr id="40" name="Oval 39">
              <a:extLst>
                <a:ext uri="{FF2B5EF4-FFF2-40B4-BE49-F238E27FC236}">
                  <a16:creationId xmlns:a16="http://schemas.microsoft.com/office/drawing/2014/main" id="{0D139F24-C4C0-C647-D66D-7A4190038159}"/>
                </a:ext>
              </a:extLst>
            </p:cNvPr>
            <p:cNvSpPr/>
            <p:nvPr/>
          </p:nvSpPr>
          <p:spPr>
            <a:xfrm>
              <a:off x="9239921" y="1123131"/>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41" name="Oval 40">
              <a:extLst>
                <a:ext uri="{FF2B5EF4-FFF2-40B4-BE49-F238E27FC236}">
                  <a16:creationId xmlns:a16="http://schemas.microsoft.com/office/drawing/2014/main" id="{87A9EA10-4D90-6383-7092-E9AE906AA8C9}"/>
                </a:ext>
              </a:extLst>
            </p:cNvPr>
            <p:cNvSpPr/>
            <p:nvPr/>
          </p:nvSpPr>
          <p:spPr>
            <a:xfrm>
              <a:off x="6824301" y="1123131"/>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AEA71FD-831F-5D20-34AE-DFBC78C34BDD}"/>
                </a:ext>
              </a:extLst>
            </p:cNvPr>
            <p:cNvSpPr/>
            <p:nvPr/>
          </p:nvSpPr>
          <p:spPr>
            <a:xfrm>
              <a:off x="5584674" y="3240609"/>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020350CC-8082-35DD-8363-17F1F64EA3D8}"/>
                </a:ext>
              </a:extLst>
            </p:cNvPr>
            <p:cNvSpPr/>
            <p:nvPr/>
          </p:nvSpPr>
          <p:spPr>
            <a:xfrm>
              <a:off x="6795578" y="5358088"/>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525D7555-DD01-51A8-088A-2118DB132249}"/>
                </a:ext>
              </a:extLst>
            </p:cNvPr>
            <p:cNvSpPr/>
            <p:nvPr/>
          </p:nvSpPr>
          <p:spPr>
            <a:xfrm>
              <a:off x="9268166" y="5364544"/>
              <a:ext cx="304800" cy="304800"/>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2BA37D81-F1CA-0F4F-2CDC-D7C7DB51B862}"/>
                </a:ext>
              </a:extLst>
            </p:cNvPr>
            <p:cNvSpPr/>
            <p:nvPr/>
          </p:nvSpPr>
          <p:spPr>
            <a:xfrm>
              <a:off x="10479257" y="3287277"/>
              <a:ext cx="304800" cy="296206"/>
            </a:xfrm>
            <a:prstGeom prst="ellipse">
              <a:avLst/>
            </a:prstGeom>
            <a:gradFill flip="none" rotWithShape="1">
              <a:gsLst>
                <a:gs pos="0">
                  <a:schemeClr val="accent4">
                    <a:lumMod val="67000"/>
                  </a:schemeClr>
                </a:gs>
                <a:gs pos="59000">
                  <a:schemeClr val="accent4">
                    <a:lumMod val="75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solidFill>
                    <a:schemeClr val="accent6"/>
                  </a:solidFill>
                </a:ln>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9271539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3497</TotalTime>
  <Words>3972</Words>
  <Application>Microsoft Macintosh PowerPoint</Application>
  <PresentationFormat>Widescreen</PresentationFormat>
  <Paragraphs>323</Paragraphs>
  <Slides>40</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Aptos</vt:lpstr>
      <vt:lpstr>Arial</vt:lpstr>
      <vt:lpstr>Arial</vt:lpstr>
      <vt:lpstr>Calibri</vt:lpstr>
      <vt:lpstr>Calibri Light</vt:lpstr>
      <vt:lpstr>Lato</vt:lpstr>
      <vt:lpstr>MARKER FELT WIDE</vt:lpstr>
      <vt:lpstr>MARKER FELT WIDE</vt:lpstr>
      <vt:lpstr>proxima-nova</vt:lpstr>
      <vt:lpstr>Quicksand Bold</vt:lpstr>
      <vt:lpstr>Wingdings</vt:lpstr>
      <vt:lpstr>Office Theme</vt:lpstr>
      <vt:lpstr>The rules  of data sharing introduction to research data sharing regulations in Europe (and elsewhere)</vt:lpstr>
      <vt:lpstr>Part 1: the EU regulatory framework</vt:lpstr>
      <vt:lpstr>A Shared approach</vt:lpstr>
      <vt:lpstr>The EU regulatory framework</vt:lpstr>
      <vt:lpstr>Data strategy in the Digital Single Market</vt:lpstr>
      <vt:lpstr>Data that  must not, should be, and must be shared</vt:lpstr>
      <vt:lpstr>Data that  must not, should be, and must be shared</vt:lpstr>
      <vt:lpstr>Data that  must not, should be, and must be shared</vt:lpstr>
      <vt:lpstr>High-value datasets</vt:lpstr>
      <vt:lpstr>High-value datasets</vt:lpstr>
      <vt:lpstr>INSPIRE INfrastructure for SPatial InfoRmation in Europe)</vt:lpstr>
      <vt:lpstr>INSPIRE principles</vt:lpstr>
      <vt:lpstr>INSPIRE in a Nutshell</vt:lpstr>
      <vt:lpstr>INSPIRE standards</vt:lpstr>
      <vt:lpstr>Part 2: protecting the data producers’ rights</vt:lpstr>
      <vt:lpstr>Making data reusable does NOT imply not protecting IPR       </vt:lpstr>
      <vt:lpstr>Making data reusable does NOT imply not protecting IPR  Making data/products Open does NOT mean not attributing a work and recognising the data producers’ rights   </vt:lpstr>
      <vt:lpstr>Making data reusable does NOT imply not protecting IPR  Making data/products Open does NOT mean not attributing a work and recognising the data producers’ rights  Using open licenses does NOT mean that no restrictions apply to the usage of data/products</vt:lpstr>
      <vt:lpstr>What is copyright?</vt:lpstr>
      <vt:lpstr>What is copyright?</vt:lpstr>
      <vt:lpstr>What is copyright?</vt:lpstr>
      <vt:lpstr>What is copyright?</vt:lpstr>
      <vt:lpstr>Which copyright law?</vt:lpstr>
      <vt:lpstr>Licensing:  different legal tools for different products</vt:lpstr>
      <vt:lpstr>Licenses:  Raw data and Metadata</vt:lpstr>
      <vt:lpstr>Licenses:  Raw data and Metadata</vt:lpstr>
      <vt:lpstr>Licenses:  Datasets and other scientific products</vt:lpstr>
      <vt:lpstr>Licenses:  Datasets and other scientific products</vt:lpstr>
      <vt:lpstr>PowerPoint Presentation</vt:lpstr>
      <vt:lpstr>PowerPoint Presentation</vt:lpstr>
      <vt:lpstr>How does a public license work? CC</vt:lpstr>
      <vt:lpstr>PowerPoint Presentation</vt:lpstr>
      <vt:lpstr>PowerPoint Presentation</vt:lpstr>
      <vt:lpstr>Derivative works</vt:lpstr>
      <vt:lpstr>Adapter’s chart</vt:lpstr>
      <vt:lpstr>Licenses mixology</vt:lpstr>
      <vt:lpstr>License compatibility chart</vt:lpstr>
      <vt:lpstr>Summarising: Fundamental principles: </vt:lpstr>
      <vt:lpstr>resources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Federica Tanlongo</cp:lastModifiedBy>
  <cp:revision>19</cp:revision>
  <cp:lastPrinted>2025-06-23T22:07:03Z</cp:lastPrinted>
  <dcterms:created xsi:type="dcterms:W3CDTF">2024-09-12T12:53:35Z</dcterms:created>
  <dcterms:modified xsi:type="dcterms:W3CDTF">2025-06-24T00:07:03Z</dcterms:modified>
</cp:coreProperties>
</file>