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57" r:id="rId3"/>
    <p:sldId id="272" r:id="rId4"/>
    <p:sldId id="273" r:id="rId5"/>
    <p:sldId id="262" r:id="rId6"/>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C7F"/>
    <a:srgbClr val="E5A113"/>
    <a:srgbClr val="1D4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7"/>
    <p:restoredTop sz="94732"/>
  </p:normalViewPr>
  <p:slideViewPr>
    <p:cSldViewPr snapToGrid="0">
      <p:cViewPr varScale="1">
        <p:scale>
          <a:sx n="78" d="100"/>
          <a:sy n="78" d="100"/>
        </p:scale>
        <p:origin x="937" y="45"/>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B9BDC-E9C9-4440-83EA-4A333813449A}" type="datetimeFigureOut">
              <a:rPr lang="en-GB" smtClean="0"/>
              <a:t>20/06/2025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2B328-1FC2-1C4B-B807-8716236A14CF}" type="slidenum">
              <a:rPr lang="en-GB" smtClean="0"/>
              <a:t>‹#›</a:t>
            </a:fld>
            <a:endParaRPr lang="en-GB"/>
          </a:p>
        </p:txBody>
      </p:sp>
    </p:spTree>
    <p:extLst>
      <p:ext uri="{BB962C8B-B14F-4D97-AF65-F5344CB8AC3E}">
        <p14:creationId xmlns:p14="http://schemas.microsoft.com/office/powerpoint/2010/main" val="96296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a:t>
            </a:r>
          </a:p>
        </p:txBody>
      </p:sp>
      <p:sp>
        <p:nvSpPr>
          <p:cNvPr id="4" name="Slide Number Placeholder 3"/>
          <p:cNvSpPr>
            <a:spLocks noGrp="1"/>
          </p:cNvSpPr>
          <p:nvPr>
            <p:ph type="sldNum" sz="quarter" idx="5"/>
          </p:nvPr>
        </p:nvSpPr>
        <p:spPr/>
        <p:txBody>
          <a:bodyPr/>
          <a:lstStyle/>
          <a:p>
            <a:fld id="{E552B328-1FC2-1C4B-B807-8716236A14CF}" type="slidenum">
              <a:rPr lang="en-GB" smtClean="0"/>
              <a:t>2</a:t>
            </a:fld>
            <a:endParaRPr lang="en-GB"/>
          </a:p>
        </p:txBody>
      </p:sp>
    </p:spTree>
    <p:extLst>
      <p:ext uri="{BB962C8B-B14F-4D97-AF65-F5344CB8AC3E}">
        <p14:creationId xmlns:p14="http://schemas.microsoft.com/office/powerpoint/2010/main" val="2445138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slide</a:t>
            </a:r>
          </a:p>
        </p:txBody>
      </p:sp>
      <p:sp>
        <p:nvSpPr>
          <p:cNvPr id="4" name="Slide Number Placeholder 3"/>
          <p:cNvSpPr>
            <a:spLocks noGrp="1"/>
          </p:cNvSpPr>
          <p:nvPr>
            <p:ph type="sldNum" sz="quarter" idx="5"/>
          </p:nvPr>
        </p:nvSpPr>
        <p:spPr/>
        <p:txBody>
          <a:bodyPr/>
          <a:lstStyle/>
          <a:p>
            <a:fld id="{E552B328-1FC2-1C4B-B807-8716236A14CF}" type="slidenum">
              <a:rPr lang="en-GB" smtClean="0"/>
              <a:t>5</a:t>
            </a:fld>
            <a:endParaRPr lang="en-GB"/>
          </a:p>
        </p:txBody>
      </p:sp>
    </p:spTree>
    <p:extLst>
      <p:ext uri="{BB962C8B-B14F-4D97-AF65-F5344CB8AC3E}">
        <p14:creationId xmlns:p14="http://schemas.microsoft.com/office/powerpoint/2010/main" val="2469525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439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20/06/2025</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74169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20/06/2025</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223530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20/06/2025</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68886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390330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165415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9682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7088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183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762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937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20/06/2025</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8971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www.epos-eu.org/on"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mailto:info@epos-eric.eu"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7"/>
          <a:stretch>
            <a:fillRect/>
          </a:stretch>
        </p:blipFill>
        <p:spPr>
          <a:xfrm>
            <a:off x="367303" y="6176963"/>
            <a:ext cx="483000" cy="489647"/>
          </a:xfrm>
          <a:prstGeom prst="rect">
            <a:avLst/>
          </a:prstGeom>
        </p:spPr>
      </p:pic>
    </p:spTree>
    <p:extLst>
      <p:ext uri="{BB962C8B-B14F-4D97-AF65-F5344CB8AC3E}">
        <p14:creationId xmlns:p14="http://schemas.microsoft.com/office/powerpoint/2010/main" val="33725482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www.epos-eu.org/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8294D-40E0-2FC5-3548-034E239677A8}"/>
              </a:ext>
            </a:extLst>
          </p:cNvPr>
          <p:cNvSpPr>
            <a:spLocks noGrp="1"/>
          </p:cNvSpPr>
          <p:nvPr>
            <p:ph type="ctrTitle"/>
          </p:nvPr>
        </p:nvSpPr>
        <p:spPr>
          <a:xfrm>
            <a:off x="838200" y="1786241"/>
            <a:ext cx="4953000" cy="1939453"/>
          </a:xfrm>
        </p:spPr>
        <p:txBody>
          <a:bodyPr/>
          <a:lstStyle/>
          <a:p>
            <a:r>
              <a:rPr lang="en-GB" dirty="0"/>
              <a:t>Seismic data format conversion for spectral analysis purposes</a:t>
            </a:r>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4294967295"/>
          </p:nvPr>
        </p:nvSpPr>
        <p:spPr>
          <a:xfrm>
            <a:off x="838200" y="5054600"/>
            <a:ext cx="4953000" cy="889000"/>
          </a:xfrm>
        </p:spPr>
        <p:txBody>
          <a:bodyPr>
            <a:normAutofit lnSpcReduction="10000"/>
          </a:bodyPr>
          <a:lstStyle/>
          <a:p>
            <a:pPr marL="0" indent="0">
              <a:buNone/>
            </a:pPr>
            <a:r>
              <a:rPr lang="en-GB" dirty="0"/>
              <a:t>Ljubcho Jovanov </a:t>
            </a:r>
            <a:r>
              <a:rPr lang="en-GB" dirty="0">
                <a:solidFill>
                  <a:srgbClr val="FEDC7F"/>
                </a:solidFill>
              </a:rPr>
              <a:t>|</a:t>
            </a:r>
            <a:r>
              <a:rPr lang="en-GB" dirty="0"/>
              <a:t> ljubco.jovanov@hotmail.com</a:t>
            </a:r>
          </a:p>
        </p:txBody>
      </p:sp>
      <p:pic>
        <p:nvPicPr>
          <p:cNvPr id="9" name="Picture 8" descr="A group of people posing for a photo&#10;&#10;AI-generated content may be incorrect.">
            <a:extLst>
              <a:ext uri="{FF2B5EF4-FFF2-40B4-BE49-F238E27FC236}">
                <a16:creationId xmlns:a16="http://schemas.microsoft.com/office/drawing/2014/main" id="{AACBB9AB-0B3D-93CE-0997-20B81DFFB127}"/>
              </a:ext>
            </a:extLst>
          </p:cNvPr>
          <p:cNvPicPr>
            <a:picLocks noChangeAspect="1"/>
          </p:cNvPicPr>
          <p:nvPr/>
        </p:nvPicPr>
        <p:blipFill>
          <a:blip r:embed="rId3"/>
          <a:stretch>
            <a:fillRect/>
          </a:stretch>
        </p:blipFill>
        <p:spPr>
          <a:xfrm>
            <a:off x="5962650" y="395740"/>
            <a:ext cx="5781223" cy="5781223"/>
          </a:xfrm>
          <a:prstGeom prst="rect">
            <a:avLst/>
          </a:prstGeom>
        </p:spPr>
      </p:pic>
    </p:spTree>
    <p:extLst>
      <p:ext uri="{BB962C8B-B14F-4D97-AF65-F5344CB8AC3E}">
        <p14:creationId xmlns:p14="http://schemas.microsoft.com/office/powerpoint/2010/main" val="1336428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645C-6A71-3B60-8035-CF71013F35A2}"/>
              </a:ext>
            </a:extLst>
          </p:cNvPr>
          <p:cNvSpPr>
            <a:spLocks noGrp="1"/>
          </p:cNvSpPr>
          <p:nvPr>
            <p:ph type="title"/>
          </p:nvPr>
        </p:nvSpPr>
        <p:spPr/>
        <p:txBody>
          <a:bodyPr/>
          <a:lstStyle/>
          <a:p>
            <a:r>
              <a:rPr lang="it-IT" dirty="0"/>
              <a:t>Who am I?</a:t>
            </a:r>
          </a:p>
        </p:txBody>
      </p:sp>
      <p:sp>
        <p:nvSpPr>
          <p:cNvPr id="5" name="Content Placeholder 4">
            <a:extLst>
              <a:ext uri="{FF2B5EF4-FFF2-40B4-BE49-F238E27FC236}">
                <a16:creationId xmlns:a16="http://schemas.microsoft.com/office/drawing/2014/main" id="{BE28BD82-A276-EA7A-766C-90504D007116}"/>
              </a:ext>
            </a:extLst>
          </p:cNvPr>
          <p:cNvSpPr>
            <a:spLocks noGrp="1"/>
          </p:cNvSpPr>
          <p:nvPr>
            <p:ph idx="1"/>
          </p:nvPr>
        </p:nvSpPr>
        <p:spPr/>
        <p:txBody>
          <a:bodyPr/>
          <a:lstStyle/>
          <a:p>
            <a:r>
              <a:rPr lang="it-IT" dirty="0"/>
              <a:t>Researcher at the Seismological Observatory in Skopje</a:t>
            </a:r>
          </a:p>
          <a:p>
            <a:r>
              <a:rPr lang="it-IT" dirty="0"/>
              <a:t>Teaching assistant at the Institute of Physics at the Faculty of Natural Sciences and Mathematics in Skopje</a:t>
            </a:r>
          </a:p>
          <a:p>
            <a:r>
              <a:rPr lang="it-IT" dirty="0"/>
              <a:t>Main research domains:</a:t>
            </a:r>
          </a:p>
          <a:p>
            <a:pPr>
              <a:buFont typeface="Wingdings" panose="05000000000000000000" pitchFamily="2" charset="2"/>
              <a:buChar char="ü"/>
            </a:pPr>
            <a:r>
              <a:rPr lang="it-IT" dirty="0"/>
              <a:t> local and regional seismicity</a:t>
            </a:r>
          </a:p>
          <a:p>
            <a:pPr>
              <a:buFont typeface="Wingdings" panose="05000000000000000000" pitchFamily="2" charset="2"/>
              <a:buChar char="ü"/>
            </a:pPr>
            <a:r>
              <a:rPr lang="it-IT" dirty="0"/>
              <a:t> seismotectonics</a:t>
            </a:r>
          </a:p>
          <a:p>
            <a:pPr>
              <a:buFont typeface="Wingdings" panose="05000000000000000000" pitchFamily="2" charset="2"/>
              <a:buChar char="ü"/>
            </a:pPr>
            <a:r>
              <a:rPr lang="it-IT" dirty="0"/>
              <a:t> seismic source parameters</a:t>
            </a:r>
          </a:p>
          <a:p>
            <a:pPr>
              <a:buFont typeface="Wingdings" panose="05000000000000000000" pitchFamily="2" charset="2"/>
              <a:buChar char="ü"/>
            </a:pPr>
            <a:r>
              <a:rPr lang="it-IT" dirty="0"/>
              <a:t> seismic hazard</a:t>
            </a:r>
          </a:p>
        </p:txBody>
      </p:sp>
    </p:spTree>
    <p:extLst>
      <p:ext uri="{BB962C8B-B14F-4D97-AF65-F5344CB8AC3E}">
        <p14:creationId xmlns:p14="http://schemas.microsoft.com/office/powerpoint/2010/main" val="2407702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B1CBF-203D-F1DB-0A7C-104C8142A789}"/>
              </a:ext>
            </a:extLst>
          </p:cNvPr>
          <p:cNvSpPr>
            <a:spLocks noGrp="1"/>
          </p:cNvSpPr>
          <p:nvPr>
            <p:ph type="title"/>
          </p:nvPr>
        </p:nvSpPr>
        <p:spPr>
          <a:xfrm>
            <a:off x="565826" y="891432"/>
            <a:ext cx="4512013" cy="636824"/>
          </a:xfrm>
        </p:spPr>
        <p:txBody>
          <a:bodyPr/>
          <a:lstStyle/>
          <a:p>
            <a:r>
              <a:rPr lang="en-US" dirty="0"/>
              <a:t>What am I working on?</a:t>
            </a:r>
          </a:p>
        </p:txBody>
      </p:sp>
      <p:pic>
        <p:nvPicPr>
          <p:cNvPr id="5" name="Content Placeholder 4">
            <a:extLst>
              <a:ext uri="{FF2B5EF4-FFF2-40B4-BE49-F238E27FC236}">
                <a16:creationId xmlns:a16="http://schemas.microsoft.com/office/drawing/2014/main" id="{A2CDA454-415D-A31B-9A97-64DC2CB9A9C5}"/>
              </a:ext>
            </a:extLst>
          </p:cNvPr>
          <p:cNvPicPr>
            <a:picLocks noGrp="1" noChangeAspect="1"/>
          </p:cNvPicPr>
          <p:nvPr>
            <p:ph idx="1"/>
          </p:nvPr>
        </p:nvPicPr>
        <p:blipFill>
          <a:blip r:embed="rId2"/>
          <a:stretch>
            <a:fillRect/>
          </a:stretch>
        </p:blipFill>
        <p:spPr>
          <a:xfrm>
            <a:off x="4817986" y="267848"/>
            <a:ext cx="7250961" cy="6025947"/>
          </a:xfrm>
        </p:spPr>
      </p:pic>
      <p:sp>
        <p:nvSpPr>
          <p:cNvPr id="7" name="TextBox 6">
            <a:extLst>
              <a:ext uri="{FF2B5EF4-FFF2-40B4-BE49-F238E27FC236}">
                <a16:creationId xmlns:a16="http://schemas.microsoft.com/office/drawing/2014/main" id="{3D3BDD22-1C10-52BE-D429-54FFF5C68D34}"/>
              </a:ext>
            </a:extLst>
          </p:cNvPr>
          <p:cNvSpPr txBox="1"/>
          <p:nvPr/>
        </p:nvSpPr>
        <p:spPr>
          <a:xfrm>
            <a:off x="493034" y="1664443"/>
            <a:ext cx="4098422"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Classification and parametrization of the faults</a:t>
            </a:r>
          </a:p>
          <a:p>
            <a:pPr marL="342900" indent="-342900">
              <a:buFont typeface="Wingdings" panose="05000000000000000000" pitchFamily="2" charset="2"/>
              <a:buChar char="ü"/>
            </a:pPr>
            <a:r>
              <a:rPr lang="en-US" sz="2400" dirty="0">
                <a:latin typeface="Calibri" panose="020F0502020204030204" pitchFamily="34" charset="0"/>
                <a:ea typeface="Calibri" panose="020F0502020204030204" pitchFamily="34" charset="0"/>
                <a:cs typeface="Calibri" panose="020F0502020204030204" pitchFamily="34" charset="0"/>
              </a:rPr>
              <a:t>Cataloguing the earthquake data</a:t>
            </a:r>
          </a:p>
          <a:p>
            <a:pPr marL="342900" indent="-342900">
              <a:buFont typeface="Wingdings" panose="05000000000000000000" pitchFamily="2" charset="2"/>
              <a:buChar char="ü"/>
            </a:pPr>
            <a:r>
              <a:rPr lang="en-US" sz="2400" dirty="0">
                <a:latin typeface="Calibri" panose="020F0502020204030204" pitchFamily="34" charset="0"/>
                <a:ea typeface="Calibri" panose="020F0502020204030204" pitchFamily="34" charset="0"/>
                <a:cs typeface="Calibri" panose="020F0502020204030204" pitchFamily="34" charset="0"/>
              </a:rPr>
              <a:t>Determination of FPS</a:t>
            </a:r>
          </a:p>
          <a:p>
            <a:pPr marL="342900" indent="-342900">
              <a:buFont typeface="Wingdings" panose="05000000000000000000" pitchFamily="2" charset="2"/>
              <a:buChar char="ü"/>
            </a:pPr>
            <a:r>
              <a:rPr lang="en-US" sz="2400" dirty="0">
                <a:latin typeface="Calibri" panose="020F0502020204030204" pitchFamily="34" charset="0"/>
                <a:ea typeface="Calibri" panose="020F0502020204030204" pitchFamily="34" charset="0"/>
                <a:cs typeface="Calibri" panose="020F0502020204030204" pitchFamily="34" charset="0"/>
              </a:rPr>
              <a:t>Doing spectral analysis of specific events to determine the source parameters (M</a:t>
            </a:r>
            <a:r>
              <a:rPr lang="en-US" sz="2400" baseline="-25000" dirty="0">
                <a:latin typeface="Calibri" panose="020F0502020204030204" pitchFamily="34" charset="0"/>
                <a:ea typeface="Calibri" panose="020F0502020204030204" pitchFamily="34" charset="0"/>
                <a:cs typeface="Calibri" panose="020F0502020204030204" pitchFamily="34" charset="0"/>
              </a:rPr>
              <a:t>0</a:t>
            </a:r>
            <a:r>
              <a:rPr lang="en-US" sz="2400" dirty="0">
                <a:latin typeface="Calibri" panose="020F0502020204030204" pitchFamily="34" charset="0"/>
                <a:ea typeface="Calibri" panose="020F0502020204030204" pitchFamily="34" charset="0"/>
                <a:cs typeface="Calibri" panose="020F0502020204030204" pitchFamily="34" charset="0"/>
              </a:rPr>
              <a:t>, f</a:t>
            </a:r>
            <a:r>
              <a:rPr lang="en-US" sz="2400" baseline="-25000" dirty="0">
                <a:latin typeface="Calibri" panose="020F0502020204030204" pitchFamily="34" charset="0"/>
                <a:ea typeface="Calibri" panose="020F0502020204030204" pitchFamily="34" charset="0"/>
                <a:cs typeface="Calibri" panose="020F0502020204030204" pitchFamily="34" charset="0"/>
              </a:rPr>
              <a:t>0</a:t>
            </a:r>
            <a:r>
              <a:rPr lang="en-US" sz="2400" dirty="0">
                <a:latin typeface="Calibri" panose="020F0502020204030204" pitchFamily="34" charset="0"/>
                <a:ea typeface="Calibri" panose="020F0502020204030204" pitchFamily="34" charset="0"/>
                <a:cs typeface="Calibri" panose="020F0502020204030204" pitchFamily="34" charset="0"/>
              </a:rPr>
              <a:t>, L, W, A etc.)</a:t>
            </a:r>
            <a:endParaRPr lang="en-US" sz="2400" baseline="-250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5127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1AEDE-2377-A39C-3959-ED945FCA81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C13C7F-15EB-45A7-5C84-2B817F0D9F43}"/>
              </a:ext>
            </a:extLst>
          </p:cNvPr>
          <p:cNvSpPr>
            <a:spLocks noGrp="1"/>
          </p:cNvSpPr>
          <p:nvPr>
            <p:ph type="title"/>
          </p:nvPr>
        </p:nvSpPr>
        <p:spPr/>
        <p:txBody>
          <a:bodyPr/>
          <a:lstStyle/>
          <a:p>
            <a:r>
              <a:rPr lang="en-US" dirty="0"/>
              <a:t>Suggested scientific use case</a:t>
            </a:r>
          </a:p>
        </p:txBody>
      </p:sp>
      <p:sp>
        <p:nvSpPr>
          <p:cNvPr id="3" name="Content Placeholder 2">
            <a:extLst>
              <a:ext uri="{FF2B5EF4-FFF2-40B4-BE49-F238E27FC236}">
                <a16:creationId xmlns:a16="http://schemas.microsoft.com/office/drawing/2014/main" id="{41D99D28-3F71-C810-0384-399A5E3B9405}"/>
              </a:ext>
            </a:extLst>
          </p:cNvPr>
          <p:cNvSpPr>
            <a:spLocks noGrp="1"/>
          </p:cNvSpPr>
          <p:nvPr>
            <p:ph idx="1"/>
          </p:nvPr>
        </p:nvSpPr>
        <p:spPr/>
        <p:txBody>
          <a:bodyPr/>
          <a:lstStyle/>
          <a:p>
            <a:r>
              <a:rPr lang="en-US" dirty="0"/>
              <a:t>Developing code/app for conversion of data into different formats:</a:t>
            </a:r>
          </a:p>
          <a:p>
            <a:pPr marL="0" indent="0">
              <a:buNone/>
            </a:pPr>
            <a:r>
              <a:rPr lang="en-US" dirty="0"/>
              <a:t> 	ex: </a:t>
            </a:r>
            <a:r>
              <a:rPr lang="en-US" dirty="0" err="1"/>
              <a:t>mseed</a:t>
            </a:r>
            <a:r>
              <a:rPr lang="en-US" dirty="0"/>
              <a:t> → </a:t>
            </a:r>
            <a:r>
              <a:rPr lang="en-US"/>
              <a:t>seed → sac </a:t>
            </a:r>
            <a:r>
              <a:rPr lang="en-US" dirty="0"/>
              <a:t>→ </a:t>
            </a:r>
            <a:r>
              <a:rPr lang="en-US" dirty="0" err="1"/>
              <a:t>saf</a:t>
            </a:r>
            <a:r>
              <a:rPr lang="en-US" dirty="0"/>
              <a:t> → </a:t>
            </a:r>
            <a:r>
              <a:rPr lang="en-US" dirty="0" err="1"/>
              <a:t>json</a:t>
            </a:r>
            <a:endParaRPr lang="en-US" dirty="0"/>
          </a:p>
          <a:p>
            <a:r>
              <a:rPr lang="en-US" dirty="0"/>
              <a:t>The code/app can be upgraded to convert different types of data (geodetic, geomagnetic, GNSS etc.)</a:t>
            </a:r>
          </a:p>
          <a:p>
            <a:r>
              <a:rPr lang="en-US" dirty="0"/>
              <a:t>The result would be beneficial for many researchers who are not familiar with data format conversion.</a:t>
            </a:r>
          </a:p>
        </p:txBody>
      </p:sp>
    </p:spTree>
    <p:extLst>
      <p:ext uri="{BB962C8B-B14F-4D97-AF65-F5344CB8AC3E}">
        <p14:creationId xmlns:p14="http://schemas.microsoft.com/office/powerpoint/2010/main" val="4087724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8" descr="Immagine che contiene logo, Elementi grafici, schermata, grafica&#10;&#10;Descrizione generata automaticamente">
            <a:extLst>
              <a:ext uri="{FF2B5EF4-FFF2-40B4-BE49-F238E27FC236}">
                <a16:creationId xmlns:a16="http://schemas.microsoft.com/office/drawing/2014/main" id="{39E3BAB4-EFBC-DE54-E86B-3CA8A76932CC}"/>
              </a:ext>
            </a:extLst>
          </p:cNvPr>
          <p:cNvPicPr>
            <a:picLocks noGrp="1" noChangeAspect="1"/>
          </p:cNvPicPr>
          <p:nvPr>
            <p:ph idx="4294967295"/>
          </p:nvPr>
        </p:nvPicPr>
        <p:blipFill>
          <a:blip r:embed="rId3"/>
          <a:stretch>
            <a:fillRect/>
          </a:stretch>
        </p:blipFill>
        <p:spPr>
          <a:xfrm>
            <a:off x="0" y="11113"/>
            <a:ext cx="6096000" cy="2328862"/>
          </a:xfrm>
        </p:spPr>
      </p:pic>
      <p:sp>
        <p:nvSpPr>
          <p:cNvPr id="5" name="Title 1">
            <a:extLst>
              <a:ext uri="{FF2B5EF4-FFF2-40B4-BE49-F238E27FC236}">
                <a16:creationId xmlns:a16="http://schemas.microsoft.com/office/drawing/2014/main" id="{D39C8AB6-3E25-7601-8148-D2C5FE6C17E7}"/>
              </a:ext>
            </a:extLst>
          </p:cNvPr>
          <p:cNvSpPr>
            <a:spLocks noGrp="1"/>
          </p:cNvSpPr>
          <p:nvPr>
            <p:ph type="title" idx="4294967295"/>
          </p:nvPr>
        </p:nvSpPr>
        <p:spPr>
          <a:xfrm>
            <a:off x="0" y="2914015"/>
            <a:ext cx="12192000" cy="1365250"/>
          </a:xfrm>
        </p:spPr>
        <p:txBody>
          <a:bodyPr>
            <a:normAutofit/>
          </a:bodyPr>
          <a:lstStyle/>
          <a:p>
            <a:pPr algn="ctr"/>
            <a:r>
              <a:rPr lang="en-GB" sz="4400" dirty="0">
                <a:solidFill>
                  <a:srgbClr val="1D4927"/>
                </a:solidFill>
              </a:rPr>
              <a:t>Thank you for your attention!</a:t>
            </a:r>
          </a:p>
        </p:txBody>
      </p:sp>
      <p:sp>
        <p:nvSpPr>
          <p:cNvPr id="6" name="Title 1">
            <a:extLst>
              <a:ext uri="{FF2B5EF4-FFF2-40B4-BE49-F238E27FC236}">
                <a16:creationId xmlns:a16="http://schemas.microsoft.com/office/drawing/2014/main" id="{7B7934E8-C0FC-623C-AE84-67461FB98E7D}"/>
              </a:ext>
            </a:extLst>
          </p:cNvPr>
          <p:cNvSpPr txBox="1">
            <a:spLocks/>
          </p:cNvSpPr>
          <p:nvPr/>
        </p:nvSpPr>
        <p:spPr>
          <a:xfrm>
            <a:off x="0" y="4156376"/>
            <a:ext cx="12191999" cy="570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400" dirty="0">
                <a:solidFill>
                  <a:srgbClr val="EBA900"/>
                </a:solidFill>
                <a:latin typeface="Calibri" panose="020F0502020204030204" pitchFamily="34" charset="0"/>
                <a:cs typeface="Calibri" panose="020F0502020204030204" pitchFamily="34" charset="0"/>
              </a:rPr>
              <a:t>ljubco.jovanov@hotmail.com</a:t>
            </a:r>
          </a:p>
        </p:txBody>
      </p:sp>
      <p:sp>
        <p:nvSpPr>
          <p:cNvPr id="7" name="Title 1">
            <a:extLst>
              <a:ext uri="{FF2B5EF4-FFF2-40B4-BE49-F238E27FC236}">
                <a16:creationId xmlns:a16="http://schemas.microsoft.com/office/drawing/2014/main" id="{06C863A9-1257-189E-ED01-C6ECA7A1AE64}"/>
              </a:ext>
            </a:extLst>
          </p:cNvPr>
          <p:cNvSpPr txBox="1">
            <a:spLocks/>
          </p:cNvSpPr>
          <p:nvPr/>
        </p:nvSpPr>
        <p:spPr>
          <a:xfrm>
            <a:off x="0" y="4782214"/>
            <a:ext cx="12192000" cy="570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000" dirty="0">
                <a:hlinkClick r:id="rId4">
                  <a:extLst>
                    <a:ext uri="{A12FA001-AC4F-418D-AE19-62706E023703}">
                      <ahyp:hlinkClr xmlns:ahyp="http://schemas.microsoft.com/office/drawing/2018/hyperlinkcolor" val="tx"/>
                    </a:ext>
                  </a:extLst>
                </a:hlinkClick>
              </a:rPr>
              <a:t>www.epos-eu.org/on</a:t>
            </a:r>
            <a:r>
              <a:rPr lang="en-GB" sz="2000" dirty="0"/>
              <a:t> </a:t>
            </a:r>
            <a:r>
              <a:rPr lang="en-GB" sz="2000" dirty="0">
                <a:solidFill>
                  <a:srgbClr val="EBA900"/>
                </a:solidFill>
              </a:rPr>
              <a:t>|</a:t>
            </a:r>
            <a:r>
              <a:rPr lang="en-GB" sz="2000" dirty="0"/>
              <a:t> social media </a:t>
            </a:r>
            <a:r>
              <a:rPr lang="en-GB" sz="2000" dirty="0">
                <a:solidFill>
                  <a:srgbClr val="E5A113"/>
                </a:solidFill>
              </a:rPr>
              <a:t>#</a:t>
            </a:r>
            <a:r>
              <a:rPr lang="en-GB" sz="2000" dirty="0" err="1"/>
              <a:t>EPOSon</a:t>
            </a:r>
            <a:endParaRPr lang="en-GB" sz="2000" dirty="0"/>
          </a:p>
        </p:txBody>
      </p:sp>
    </p:spTree>
    <p:extLst>
      <p:ext uri="{BB962C8B-B14F-4D97-AF65-F5344CB8AC3E}">
        <p14:creationId xmlns:p14="http://schemas.microsoft.com/office/powerpoint/2010/main" val="3570579095"/>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2262</TotalTime>
  <Words>208</Words>
  <Application>Microsoft Office PowerPoint</Application>
  <PresentationFormat>Widescreen</PresentationFormat>
  <Paragraphs>29</Paragraphs>
  <Slides>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Aptos</vt:lpstr>
      <vt:lpstr>Arial</vt:lpstr>
      <vt:lpstr>Calibri</vt:lpstr>
      <vt:lpstr>Calibri Light</vt:lpstr>
      <vt:lpstr>Wingdings</vt:lpstr>
      <vt:lpstr>Office Theme</vt:lpstr>
      <vt:lpstr>Seismic data format conversion for spectral analysis purposes</vt:lpstr>
      <vt:lpstr>Who am I?</vt:lpstr>
      <vt:lpstr>What am I working on?</vt:lpstr>
      <vt:lpstr>Suggested scientific use case</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Federica Tanlongo</dc:creator>
  <cp:lastModifiedBy>Ljubcho Jovanov</cp:lastModifiedBy>
  <cp:revision>14</cp:revision>
  <dcterms:created xsi:type="dcterms:W3CDTF">2024-09-12T12:53:35Z</dcterms:created>
  <dcterms:modified xsi:type="dcterms:W3CDTF">2025-06-20T12:01:34Z</dcterms:modified>
</cp:coreProperties>
</file>