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77" r:id="rId3"/>
    <p:sldId id="257" r:id="rId4"/>
    <p:sldId id="275" r:id="rId5"/>
    <p:sldId id="276" r:id="rId6"/>
    <p:sldId id="262" r:id="rId7"/>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C7F"/>
    <a:srgbClr val="E5A113"/>
    <a:srgbClr val="1D492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77"/>
    <p:restoredTop sz="94732"/>
  </p:normalViewPr>
  <p:slideViewPr>
    <p:cSldViewPr snapToGrid="0">
      <p:cViewPr>
        <p:scale>
          <a:sx n="75" d="100"/>
          <a:sy n="75" d="100"/>
        </p:scale>
        <p:origin x="-854" y="7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0B9BDC-E9C9-4440-83EA-4A333813449A}" type="datetimeFigureOut">
              <a:rPr lang="en-GB" smtClean="0"/>
              <a:pPr/>
              <a:t>20/06/2025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2B328-1FC2-1C4B-B807-8716236A14CF}" type="slidenum">
              <a:rPr lang="en-GB" smtClean="0"/>
              <a:pPr/>
              <a:t>‹#›</a:t>
            </a:fld>
            <a:endParaRPr lang="en-GB"/>
          </a:p>
        </p:txBody>
      </p:sp>
    </p:spTree>
    <p:extLst>
      <p:ext uri="{BB962C8B-B14F-4D97-AF65-F5344CB8AC3E}">
        <p14:creationId xmlns="" xmlns:p14="http://schemas.microsoft.com/office/powerpoint/2010/main" val="962962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Title slide</a:t>
            </a:r>
          </a:p>
        </p:txBody>
      </p:sp>
      <p:sp>
        <p:nvSpPr>
          <p:cNvPr id="4" name="Slide Number Placeholder 3"/>
          <p:cNvSpPr>
            <a:spLocks noGrp="1"/>
          </p:cNvSpPr>
          <p:nvPr>
            <p:ph type="sldNum" sz="quarter" idx="5"/>
          </p:nvPr>
        </p:nvSpPr>
        <p:spPr/>
        <p:txBody>
          <a:bodyPr/>
          <a:lstStyle/>
          <a:p>
            <a:fld id="{E552B328-1FC2-1C4B-B807-8716236A14CF}" type="slidenum">
              <a:rPr lang="en-GB" smtClean="0"/>
              <a:pPr/>
              <a:t>1</a:t>
            </a:fld>
            <a:endParaRPr lang="en-GB"/>
          </a:p>
        </p:txBody>
      </p:sp>
    </p:spTree>
    <p:extLst>
      <p:ext uri="{BB962C8B-B14F-4D97-AF65-F5344CB8AC3E}">
        <p14:creationId xmlns="" xmlns:p14="http://schemas.microsoft.com/office/powerpoint/2010/main" val="3037342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Content slide</a:t>
            </a:r>
          </a:p>
        </p:txBody>
      </p:sp>
      <p:sp>
        <p:nvSpPr>
          <p:cNvPr id="4" name="Slide Number Placeholder 3"/>
          <p:cNvSpPr>
            <a:spLocks noGrp="1"/>
          </p:cNvSpPr>
          <p:nvPr>
            <p:ph type="sldNum" sz="quarter" idx="5"/>
          </p:nvPr>
        </p:nvSpPr>
        <p:spPr/>
        <p:txBody>
          <a:bodyPr/>
          <a:lstStyle/>
          <a:p>
            <a:fld id="{E552B328-1FC2-1C4B-B807-8716236A14CF}" type="slidenum">
              <a:rPr lang="en-GB" smtClean="0"/>
              <a:pPr/>
              <a:t>3</a:t>
            </a:fld>
            <a:endParaRPr lang="en-GB"/>
          </a:p>
        </p:txBody>
      </p:sp>
    </p:spTree>
    <p:extLst>
      <p:ext uri="{BB962C8B-B14F-4D97-AF65-F5344CB8AC3E}">
        <p14:creationId xmlns="" xmlns:p14="http://schemas.microsoft.com/office/powerpoint/2010/main" val="2445138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slide</a:t>
            </a:r>
          </a:p>
        </p:txBody>
      </p:sp>
      <p:sp>
        <p:nvSpPr>
          <p:cNvPr id="4" name="Slide Number Placeholder 3"/>
          <p:cNvSpPr>
            <a:spLocks noGrp="1"/>
          </p:cNvSpPr>
          <p:nvPr>
            <p:ph type="sldNum" sz="quarter" idx="5"/>
          </p:nvPr>
        </p:nvSpPr>
        <p:spPr/>
        <p:txBody>
          <a:bodyPr/>
          <a:lstStyle/>
          <a:p>
            <a:fld id="{E552B328-1FC2-1C4B-B807-8716236A14CF}" type="slidenum">
              <a:rPr lang="en-GB" smtClean="0"/>
              <a:pPr/>
              <a:t>6</a:t>
            </a:fld>
            <a:endParaRPr lang="en-GB"/>
          </a:p>
        </p:txBody>
      </p:sp>
    </p:spTree>
    <p:extLst>
      <p:ext uri="{BB962C8B-B14F-4D97-AF65-F5344CB8AC3E}">
        <p14:creationId xmlns="" xmlns:p14="http://schemas.microsoft.com/office/powerpoint/2010/main" val="24695251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C8CBD50F-A59F-57A6-E596-0A1FD6EA8457}"/>
              </a:ext>
            </a:extLst>
          </p:cNvPr>
          <p:cNvSpPr>
            <a:spLocks noGrp="1"/>
          </p:cNvSpPr>
          <p:nvPr>
            <p:ph type="ctrTitle"/>
          </p:nvPr>
        </p:nvSpPr>
        <p:spPr>
          <a:xfrm>
            <a:off x="838200" y="1786241"/>
            <a:ext cx="10515600" cy="2387600"/>
          </a:xfrm>
        </p:spPr>
        <p:txBody>
          <a:bodyPr anchor="b">
            <a:noAutofit/>
          </a:bodyPr>
          <a:lstStyle>
            <a:lvl1pPr algn="ctr">
              <a:defRPr sz="4400" b="1" i="0">
                <a:latin typeface="Calibri" panose="020F0502020204030204" pitchFamily="34" charset="0"/>
                <a:cs typeface="Calibri" panose="020F0502020204030204" pitchFamily="34" charset="0"/>
              </a:defRPr>
            </a:lvl1pPr>
          </a:lstStyle>
          <a:p>
            <a:r>
              <a:rPr lang="en-GB" dirty="0"/>
              <a:t>Click to edit Master title style</a:t>
            </a:r>
          </a:p>
        </p:txBody>
      </p:sp>
      <p:sp>
        <p:nvSpPr>
          <p:cNvPr id="8" name="Subtitle 2">
            <a:extLst>
              <a:ext uri="{FF2B5EF4-FFF2-40B4-BE49-F238E27FC236}">
                <a16:creationId xmlns="" xmlns:a16="http://schemas.microsoft.com/office/drawing/2014/main" id="{78466707-3BE6-F538-A80C-03940B4D55EC}"/>
              </a:ext>
            </a:extLst>
          </p:cNvPr>
          <p:cNvSpPr>
            <a:spLocks noGrp="1"/>
          </p:cNvSpPr>
          <p:nvPr>
            <p:ph type="subTitle" idx="1"/>
          </p:nvPr>
        </p:nvSpPr>
        <p:spPr>
          <a:xfrm>
            <a:off x="838200" y="4510243"/>
            <a:ext cx="10515600" cy="944911"/>
          </a:xfrm>
        </p:spPr>
        <p:txBody>
          <a:bodyPr>
            <a:noAutofit/>
          </a:bodyPr>
          <a:lstStyle>
            <a:lvl1pPr marL="0" indent="0" algn="ctr">
              <a:buNone/>
              <a:defRPr sz="2000">
                <a:solidFill>
                  <a:srgbClr val="E5A11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3" name="TextBox 2">
            <a:extLst>
              <a:ext uri="{FF2B5EF4-FFF2-40B4-BE49-F238E27FC236}">
                <a16:creationId xmlns="" xmlns:a16="http://schemas.microsoft.com/office/drawing/2014/main" id="{BFFB75DE-815C-9A34-5846-222303B465A5}"/>
              </a:ext>
            </a:extLst>
          </p:cNvPr>
          <p:cNvSpPr txBox="1"/>
          <p:nvPr userDrawn="1"/>
        </p:nvSpPr>
        <p:spPr>
          <a:xfrm>
            <a:off x="838200" y="5549877"/>
            <a:ext cx="8220456" cy="430887"/>
          </a:xfrm>
          <a:prstGeom prst="rect">
            <a:avLst/>
          </a:prstGeom>
          <a:solidFill>
            <a:schemeClr val="bg1"/>
          </a:solidFill>
        </p:spPr>
        <p:txBody>
          <a:bodyPr wrap="square">
            <a:spAutoFit/>
          </a:bodyPr>
          <a:lstStyle/>
          <a:p>
            <a:pPr algn="just"/>
            <a:r>
              <a:rPr lang="en-GB" sz="1100" dirty="0">
                <a:solidFill>
                  <a:srgbClr val="002060"/>
                </a:solidFill>
                <a:effectLst/>
                <a:latin typeface="Calibri" panose="020F0502020204030204" pitchFamily="34" charset="0"/>
                <a:cs typeface="Calibri" panose="020F0502020204030204" pitchFamily="34" charset="0"/>
              </a:rPr>
              <a:t>EPOS ON is funded by the European Union. Views and opinions expressed in this presentation are however those of the Author(s) only and do not necessarily reflect those of the European Union. Neither the European Union nor the granting authority can be held responsible for them.</a:t>
            </a:r>
          </a:p>
        </p:txBody>
      </p:sp>
      <p:pic>
        <p:nvPicPr>
          <p:cNvPr id="24" name="Picture 23" descr="Blue text on a black background&#10;&#10;Description automatically generated">
            <a:extLst>
              <a:ext uri="{FF2B5EF4-FFF2-40B4-BE49-F238E27FC236}">
                <a16:creationId xmlns="" xmlns:a16="http://schemas.microsoft.com/office/drawing/2014/main" id="{157E8241-B576-552E-E30F-8FC1C69661B0}"/>
              </a:ext>
            </a:extLst>
          </p:cNvPr>
          <p:cNvPicPr>
            <a:picLocks noChangeAspect="1"/>
          </p:cNvPicPr>
          <p:nvPr userDrawn="1"/>
        </p:nvPicPr>
        <p:blipFill>
          <a:blip r:embed="rId3"/>
          <a:stretch>
            <a:fillRect/>
          </a:stretch>
        </p:blipFill>
        <p:spPr>
          <a:xfrm>
            <a:off x="9156192" y="5519932"/>
            <a:ext cx="2023872" cy="449749"/>
          </a:xfrm>
          <a:prstGeom prst="rect">
            <a:avLst/>
          </a:prstGeom>
        </p:spPr>
      </p:pic>
      <p:sp>
        <p:nvSpPr>
          <p:cNvPr id="25" name="Rectangle 24">
            <a:extLst>
              <a:ext uri="{FF2B5EF4-FFF2-40B4-BE49-F238E27FC236}">
                <a16:creationId xmlns="" xmlns:a16="http://schemas.microsoft.com/office/drawing/2014/main" id="{1DFA804A-105A-3FEB-B512-83803559731E}"/>
              </a:ext>
            </a:extLst>
          </p:cNvPr>
          <p:cNvSpPr/>
          <p:nvPr userDrawn="1"/>
        </p:nvSpPr>
        <p:spPr>
          <a:xfrm>
            <a:off x="292608" y="5969681"/>
            <a:ext cx="3133344" cy="6354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3724393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4C1361-43D4-E999-51A0-48E17C7315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 xmlns:a16="http://schemas.microsoft.com/office/drawing/2014/main" id="{660530A6-CFC2-EBE2-BD3F-01D3A29213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D29A9549-B48F-0C6B-66DE-EECD02F637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30060455-BCF8-E8A1-AEA9-10C01081CA0D}"/>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pPr/>
              <a:t>20/06/2025</a:t>
            </a:fld>
            <a:endParaRPr lang="en-GB"/>
          </a:p>
        </p:txBody>
      </p:sp>
      <p:sp>
        <p:nvSpPr>
          <p:cNvPr id="6" name="Footer Placeholder 5">
            <a:extLst>
              <a:ext uri="{FF2B5EF4-FFF2-40B4-BE49-F238E27FC236}">
                <a16:creationId xmlns="" xmlns:a16="http://schemas.microsoft.com/office/drawing/2014/main" id="{A6D346A4-21B3-4C3F-1602-FB45A1FEBD1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 xmlns:a16="http://schemas.microsoft.com/office/drawing/2014/main" id="{29B9D1B1-DA25-4C70-BCB9-CEA835D8CBD6}"/>
              </a:ext>
            </a:extLst>
          </p:cNvPr>
          <p:cNvSpPr>
            <a:spLocks noGrp="1"/>
          </p:cNvSpPr>
          <p:nvPr>
            <p:ph type="sldNum" sz="quarter" idx="12"/>
          </p:nvPr>
        </p:nvSpPr>
        <p:spPr/>
        <p:txBody>
          <a:bodyPr/>
          <a:lstStyle/>
          <a:p>
            <a:fld id="{4DD777E7-DC69-634D-A570-B7417637B5CD}" type="slidenum">
              <a:rPr lang="en-GB" smtClean="0"/>
              <a:pPr/>
              <a:t>‹#›</a:t>
            </a:fld>
            <a:endParaRPr lang="en-GB"/>
          </a:p>
        </p:txBody>
      </p:sp>
    </p:spTree>
    <p:extLst>
      <p:ext uri="{BB962C8B-B14F-4D97-AF65-F5344CB8AC3E}">
        <p14:creationId xmlns="" xmlns:p14="http://schemas.microsoft.com/office/powerpoint/2010/main" val="741697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9510ED-1FAA-212C-3F7D-E802E93F587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 xmlns:a16="http://schemas.microsoft.com/office/drawing/2014/main" id="{7BC52405-E0E1-AA8C-0077-9126C40CB8F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 xmlns:a16="http://schemas.microsoft.com/office/drawing/2014/main" id="{DE48449C-146D-8CCC-B52B-AD4F79AC9D84}"/>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pPr/>
              <a:t>20/06/2025</a:t>
            </a:fld>
            <a:endParaRPr lang="en-GB"/>
          </a:p>
        </p:txBody>
      </p:sp>
      <p:sp>
        <p:nvSpPr>
          <p:cNvPr id="5" name="Footer Placeholder 4">
            <a:extLst>
              <a:ext uri="{FF2B5EF4-FFF2-40B4-BE49-F238E27FC236}">
                <a16:creationId xmlns="" xmlns:a16="http://schemas.microsoft.com/office/drawing/2014/main" id="{A385A59E-0F81-1858-69C4-8334EFC2C9E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 xmlns:a16="http://schemas.microsoft.com/office/drawing/2014/main" id="{E930B559-3E4D-C08F-BCEF-524EFFB56810}"/>
              </a:ext>
            </a:extLst>
          </p:cNvPr>
          <p:cNvSpPr>
            <a:spLocks noGrp="1"/>
          </p:cNvSpPr>
          <p:nvPr>
            <p:ph type="sldNum" sz="quarter" idx="12"/>
          </p:nvPr>
        </p:nvSpPr>
        <p:spPr/>
        <p:txBody>
          <a:bodyPr/>
          <a:lstStyle/>
          <a:p>
            <a:fld id="{4DD777E7-DC69-634D-A570-B7417637B5CD}" type="slidenum">
              <a:rPr lang="en-GB" smtClean="0"/>
              <a:pPr/>
              <a:t>‹#›</a:t>
            </a:fld>
            <a:endParaRPr lang="en-GB"/>
          </a:p>
        </p:txBody>
      </p:sp>
    </p:spTree>
    <p:extLst>
      <p:ext uri="{BB962C8B-B14F-4D97-AF65-F5344CB8AC3E}">
        <p14:creationId xmlns="" xmlns:p14="http://schemas.microsoft.com/office/powerpoint/2010/main" val="3223530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D6C1FFE8-78DC-BA6C-4E40-5B4AC35818DD}"/>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 xmlns:a16="http://schemas.microsoft.com/office/drawing/2014/main" id="{93D011E0-44BD-B149-DF5B-7C4DBDB5D63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 xmlns:a16="http://schemas.microsoft.com/office/drawing/2014/main" id="{B2BD0C63-73DB-57FE-37DF-13B66E95AFB3}"/>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pPr/>
              <a:t>20/06/2025</a:t>
            </a:fld>
            <a:endParaRPr lang="en-GB"/>
          </a:p>
        </p:txBody>
      </p:sp>
      <p:sp>
        <p:nvSpPr>
          <p:cNvPr id="5" name="Footer Placeholder 4">
            <a:extLst>
              <a:ext uri="{FF2B5EF4-FFF2-40B4-BE49-F238E27FC236}">
                <a16:creationId xmlns="" xmlns:a16="http://schemas.microsoft.com/office/drawing/2014/main" id="{CC0432F0-84ED-4DA7-9038-A2E7B371069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 xmlns:a16="http://schemas.microsoft.com/office/drawing/2014/main" id="{A59AF9B7-D745-3CC3-5052-3E848C1D1FBB}"/>
              </a:ext>
            </a:extLst>
          </p:cNvPr>
          <p:cNvSpPr>
            <a:spLocks noGrp="1"/>
          </p:cNvSpPr>
          <p:nvPr>
            <p:ph type="sldNum" sz="quarter" idx="12"/>
          </p:nvPr>
        </p:nvSpPr>
        <p:spPr/>
        <p:txBody>
          <a:bodyPr/>
          <a:lstStyle/>
          <a:p>
            <a:fld id="{4DD777E7-DC69-634D-A570-B7417637B5CD}" type="slidenum">
              <a:rPr lang="en-GB" smtClean="0"/>
              <a:pPr/>
              <a:t>‹#›</a:t>
            </a:fld>
            <a:endParaRPr lang="en-GB"/>
          </a:p>
        </p:txBody>
      </p:sp>
    </p:spTree>
    <p:extLst>
      <p:ext uri="{BB962C8B-B14F-4D97-AF65-F5344CB8AC3E}">
        <p14:creationId xmlns="" xmlns:p14="http://schemas.microsoft.com/office/powerpoint/2010/main" val="688865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756D37C6-37A9-FC58-9AF6-D333A9362216}"/>
              </a:ext>
            </a:extLst>
          </p:cNvPr>
          <p:cNvSpPr>
            <a:spLocks noGrp="1"/>
          </p:cNvSpPr>
          <p:nvPr>
            <p:ph type="sldNum" sz="quarter" idx="12"/>
          </p:nvPr>
        </p:nvSpPr>
        <p:spPr/>
        <p:txBody>
          <a:bodyPr/>
          <a:lstStyle/>
          <a:p>
            <a:fld id="{4DD777E7-DC69-634D-A570-B7417637B5CD}" type="slidenum">
              <a:rPr lang="en-GB" smtClean="0"/>
              <a:pPr/>
              <a:t>‹#›</a:t>
            </a:fld>
            <a:endParaRPr lang="en-GB"/>
          </a:p>
        </p:txBody>
      </p:sp>
      <p:sp>
        <p:nvSpPr>
          <p:cNvPr id="7" name="Title 1">
            <a:extLst>
              <a:ext uri="{FF2B5EF4-FFF2-40B4-BE49-F238E27FC236}">
                <a16:creationId xmlns="" xmlns:a16="http://schemas.microsoft.com/office/drawing/2014/main" id="{0FEC658C-8513-1D13-120E-5618E4BE24CA}"/>
              </a:ext>
            </a:extLst>
          </p:cNvPr>
          <p:cNvSpPr>
            <a:spLocks noGrp="1"/>
          </p:cNvSpPr>
          <p:nvPr>
            <p:ph type="ctrTitle"/>
          </p:nvPr>
        </p:nvSpPr>
        <p:spPr>
          <a:xfrm>
            <a:off x="838200" y="1786241"/>
            <a:ext cx="10515600" cy="2387600"/>
          </a:xfrm>
        </p:spPr>
        <p:txBody>
          <a:bodyPr anchor="b">
            <a:noAutofit/>
          </a:bodyPr>
          <a:lstStyle>
            <a:lvl1pPr algn="ctr">
              <a:defRPr sz="3600" b="1" i="0">
                <a:solidFill>
                  <a:srgbClr val="1D4927"/>
                </a:solidFill>
                <a:latin typeface="Calibri Light" panose="020F0302020204030204" pitchFamily="34" charset="0"/>
                <a:cs typeface="Calibri Light" panose="020F0302020204030204" pitchFamily="34" charset="0"/>
              </a:defRPr>
            </a:lvl1pPr>
          </a:lstStyle>
          <a:p>
            <a:r>
              <a:rPr lang="en-GB" dirty="0"/>
              <a:t>Click to edit Master title style</a:t>
            </a:r>
          </a:p>
        </p:txBody>
      </p:sp>
    </p:spTree>
    <p:extLst>
      <p:ext uri="{BB962C8B-B14F-4D97-AF65-F5344CB8AC3E}">
        <p14:creationId xmlns="" xmlns:p14="http://schemas.microsoft.com/office/powerpoint/2010/main" val="3903305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48C995-890A-2269-3D73-4D8355EFB7A6}"/>
              </a:ext>
            </a:extLst>
          </p:cNvPr>
          <p:cNvSpPr>
            <a:spLocks noGrp="1"/>
          </p:cNvSpPr>
          <p:nvPr>
            <p:ph type="title"/>
          </p:nvPr>
        </p:nvSpPr>
        <p:spPr/>
        <p:txBody>
          <a:bodyPr>
            <a:noAutofit/>
          </a:bodyPr>
          <a:lstStyle>
            <a:lvl1pPr algn="ctr">
              <a:defRPr sz="3200" b="1" i="0">
                <a:latin typeface="Calibri" panose="020F0502020204030204" pitchFamily="34" charset="0"/>
                <a:cs typeface="Calibri" panose="020F0502020204030204" pitchFamily="34" charset="0"/>
              </a:defRPr>
            </a:lvl1pPr>
          </a:lstStyle>
          <a:p>
            <a:r>
              <a:rPr lang="en-GB" dirty="0"/>
              <a:t>Click to edit Master title style</a:t>
            </a:r>
          </a:p>
        </p:txBody>
      </p:sp>
      <p:sp>
        <p:nvSpPr>
          <p:cNvPr id="3" name="Content Placeholder 2">
            <a:extLst>
              <a:ext uri="{FF2B5EF4-FFF2-40B4-BE49-F238E27FC236}">
                <a16:creationId xmlns="" xmlns:a16="http://schemas.microsoft.com/office/drawing/2014/main" id="{DBE2AE17-442B-7AE4-1C2E-4A7E851307EB}"/>
              </a:ext>
            </a:extLst>
          </p:cNvPr>
          <p:cNvSpPr>
            <a:spLocks noGrp="1"/>
          </p:cNvSpPr>
          <p:nvPr>
            <p:ph idx="1"/>
          </p:nvPr>
        </p:nvSpPr>
        <p:spPr/>
        <p:txBody>
          <a:bodyPr/>
          <a:lstStyle>
            <a:lvl1pPr>
              <a:buClr>
                <a:schemeClr val="accent1"/>
              </a:buClr>
              <a:buSzPct val="100000"/>
              <a:defRPr/>
            </a:lvl1pPr>
            <a:lvl2pPr>
              <a:buClr>
                <a:schemeClr val="accent1"/>
              </a:buClr>
              <a:buSzPct val="100000"/>
              <a:defRPr/>
            </a:lvl2pPr>
            <a:lvl3pPr>
              <a:buClr>
                <a:schemeClr val="accent1"/>
              </a:buClr>
              <a:buSzPct val="100000"/>
              <a:defRPr/>
            </a:lvl3pPr>
            <a:lvl4pPr>
              <a:buClr>
                <a:schemeClr val="accent1"/>
              </a:buClr>
              <a:buSzPct val="100000"/>
              <a:defRPr/>
            </a:lvl4pPr>
            <a:lvl5pPr>
              <a:buClr>
                <a:schemeClr val="accent1"/>
              </a:buClr>
              <a:buSzPct val="100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 xmlns:a16="http://schemas.microsoft.com/office/drawing/2014/main" id="{0D8E4F80-7AD6-0524-4F9E-B070E47C8348}"/>
              </a:ext>
            </a:extLst>
          </p:cNvPr>
          <p:cNvSpPr>
            <a:spLocks noGrp="1"/>
          </p:cNvSpPr>
          <p:nvPr>
            <p:ph type="sldNum" sz="quarter" idx="12"/>
          </p:nvPr>
        </p:nvSpPr>
        <p:spPr/>
        <p:txBody>
          <a:bodyPr/>
          <a:lstStyle/>
          <a:p>
            <a:fld id="{4DD777E7-DC69-634D-A570-B7417637B5CD}" type="slidenum">
              <a:rPr lang="en-GB" smtClean="0"/>
              <a:pPr/>
              <a:t>‹#›</a:t>
            </a:fld>
            <a:endParaRPr lang="en-GB"/>
          </a:p>
        </p:txBody>
      </p:sp>
    </p:spTree>
    <p:extLst>
      <p:ext uri="{BB962C8B-B14F-4D97-AF65-F5344CB8AC3E}">
        <p14:creationId xmlns="" xmlns:p14="http://schemas.microsoft.com/office/powerpoint/2010/main" val="1654158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6FCD2C-25A7-0009-0DE7-FF10DDD32113}"/>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 xmlns:a16="http://schemas.microsoft.com/office/drawing/2014/main" id="{0BB2CD1F-B4DE-F186-15BF-3ACC51A86FB6}"/>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 xmlns:a16="http://schemas.microsoft.com/office/drawing/2014/main" id="{AE05FDCE-E96D-D0A3-B2F3-CC048DE3A1C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 xmlns:a16="http://schemas.microsoft.com/office/drawing/2014/main" id="{B825FF14-E41A-03D6-0CFF-431FAA6D0473}"/>
              </a:ext>
            </a:extLst>
          </p:cNvPr>
          <p:cNvSpPr>
            <a:spLocks noGrp="1"/>
          </p:cNvSpPr>
          <p:nvPr>
            <p:ph type="sldNum" sz="quarter" idx="12"/>
          </p:nvPr>
        </p:nvSpPr>
        <p:spPr/>
        <p:txBody>
          <a:bodyPr/>
          <a:lstStyle/>
          <a:p>
            <a:fld id="{4DD777E7-DC69-634D-A570-B7417637B5CD}" type="slidenum">
              <a:rPr lang="en-GB" smtClean="0"/>
              <a:pPr/>
              <a:t>‹#›</a:t>
            </a:fld>
            <a:endParaRPr lang="en-GB"/>
          </a:p>
        </p:txBody>
      </p:sp>
    </p:spTree>
    <p:extLst>
      <p:ext uri="{BB962C8B-B14F-4D97-AF65-F5344CB8AC3E}">
        <p14:creationId xmlns="" xmlns:p14="http://schemas.microsoft.com/office/powerpoint/2010/main" val="3496824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566187-525D-FC9D-6268-038CA9169622}"/>
              </a:ext>
            </a:extLst>
          </p:cNvPr>
          <p:cNvSpPr>
            <a:spLocks noGrp="1"/>
          </p:cNvSpPr>
          <p:nvPr>
            <p:ph type="title"/>
          </p:nvPr>
        </p:nvSpPr>
        <p:spPr>
          <a:xfrm>
            <a:off x="839788" y="365125"/>
            <a:ext cx="10515600" cy="1325563"/>
          </a:xfrm>
        </p:spPr>
        <p:txBody>
          <a:bodyPr/>
          <a:lstStyle/>
          <a:p>
            <a:r>
              <a:rPr lang="en-GB" dirty="0"/>
              <a:t>Click to edit Master title style</a:t>
            </a:r>
          </a:p>
        </p:txBody>
      </p:sp>
      <p:sp>
        <p:nvSpPr>
          <p:cNvPr id="3" name="Text Placeholder 2">
            <a:extLst>
              <a:ext uri="{FF2B5EF4-FFF2-40B4-BE49-F238E27FC236}">
                <a16:creationId xmlns="" xmlns:a16="http://schemas.microsoft.com/office/drawing/2014/main" id="{310ABA30-B701-D0DD-659E-2364EB1383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 xmlns:a16="http://schemas.microsoft.com/office/drawing/2014/main" id="{A7CADE1E-85A6-6A6C-CED9-FCC256091267}"/>
              </a:ext>
            </a:extLst>
          </p:cNvPr>
          <p:cNvSpPr>
            <a:spLocks noGrp="1"/>
          </p:cNvSpPr>
          <p:nvPr>
            <p:ph sz="half" idx="2"/>
          </p:nvPr>
        </p:nvSpPr>
        <p:spPr>
          <a:xfrm>
            <a:off x="839788" y="2505075"/>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a:extLst>
              <a:ext uri="{FF2B5EF4-FFF2-40B4-BE49-F238E27FC236}">
                <a16:creationId xmlns="" xmlns:a16="http://schemas.microsoft.com/office/drawing/2014/main" id="{369F195F-F785-29D9-6F2A-A904E61C43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 xmlns:a16="http://schemas.microsoft.com/office/drawing/2014/main" id="{7FB42E28-9D36-BB1D-CAE0-A82E0B4463D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a:extLst>
              <a:ext uri="{FF2B5EF4-FFF2-40B4-BE49-F238E27FC236}">
                <a16:creationId xmlns="" xmlns:a16="http://schemas.microsoft.com/office/drawing/2014/main" id="{5C99D758-98C4-08C1-1FD4-49D4BC7BFBFE}"/>
              </a:ext>
            </a:extLst>
          </p:cNvPr>
          <p:cNvSpPr>
            <a:spLocks noGrp="1"/>
          </p:cNvSpPr>
          <p:nvPr>
            <p:ph type="sldNum" sz="quarter" idx="12"/>
          </p:nvPr>
        </p:nvSpPr>
        <p:spPr/>
        <p:txBody>
          <a:bodyPr/>
          <a:lstStyle/>
          <a:p>
            <a:fld id="{4DD777E7-DC69-634D-A570-B7417637B5CD}" type="slidenum">
              <a:rPr lang="en-GB" smtClean="0"/>
              <a:pPr/>
              <a:t>‹#›</a:t>
            </a:fld>
            <a:endParaRPr lang="en-GB"/>
          </a:p>
        </p:txBody>
      </p:sp>
    </p:spTree>
    <p:extLst>
      <p:ext uri="{BB962C8B-B14F-4D97-AF65-F5344CB8AC3E}">
        <p14:creationId xmlns="" xmlns:p14="http://schemas.microsoft.com/office/powerpoint/2010/main" val="3708890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115EB9-7C87-997D-0D9B-4230A0E36235}"/>
              </a:ext>
            </a:extLst>
          </p:cNvPr>
          <p:cNvSpPr>
            <a:spLocks noGrp="1"/>
          </p:cNvSpPr>
          <p:nvPr>
            <p:ph type="title"/>
          </p:nvPr>
        </p:nvSpPr>
        <p:spPr/>
        <p:txBody>
          <a:bodyPr/>
          <a:lstStyle/>
          <a:p>
            <a:r>
              <a:rPr lang="en-GB" dirty="0"/>
              <a:t>Click to edit Master title style</a:t>
            </a:r>
          </a:p>
        </p:txBody>
      </p:sp>
      <p:sp>
        <p:nvSpPr>
          <p:cNvPr id="5" name="Slide Number Placeholder 4">
            <a:extLst>
              <a:ext uri="{FF2B5EF4-FFF2-40B4-BE49-F238E27FC236}">
                <a16:creationId xmlns="" xmlns:a16="http://schemas.microsoft.com/office/drawing/2014/main" id="{C7FC0BEB-4A91-75E1-4AA2-91C5F25C8FA9}"/>
              </a:ext>
            </a:extLst>
          </p:cNvPr>
          <p:cNvSpPr>
            <a:spLocks noGrp="1"/>
          </p:cNvSpPr>
          <p:nvPr>
            <p:ph type="sldNum" sz="quarter" idx="12"/>
          </p:nvPr>
        </p:nvSpPr>
        <p:spPr/>
        <p:txBody>
          <a:bodyPr/>
          <a:lstStyle/>
          <a:p>
            <a:fld id="{4DD777E7-DC69-634D-A570-B7417637B5CD}" type="slidenum">
              <a:rPr lang="en-GB" smtClean="0"/>
              <a:pPr/>
              <a:t>‹#›</a:t>
            </a:fld>
            <a:endParaRPr lang="en-GB"/>
          </a:p>
        </p:txBody>
      </p:sp>
      <p:sp>
        <p:nvSpPr>
          <p:cNvPr id="6" name="Rectangle 5">
            <a:extLst>
              <a:ext uri="{FF2B5EF4-FFF2-40B4-BE49-F238E27FC236}">
                <a16:creationId xmlns="" xmlns:a16="http://schemas.microsoft.com/office/drawing/2014/main" id="{AB99F7FB-4F98-CC22-EF56-C838537A6982}"/>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1591838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42E17A74-806D-922F-D35B-2E2052EBBD22}"/>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1967625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 xmlns:a16="http://schemas.microsoft.com/office/drawing/2014/main" id="{27BCB465-085A-18BB-1BFB-4B757A7B174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 xmlns:a16="http://schemas.microsoft.com/office/drawing/2014/main" id="{8FCA87BE-2429-4EDA-5504-88A3C653FB1E}"/>
              </a:ext>
            </a:extLst>
          </p:cNvPr>
          <p:cNvSpPr>
            <a:spLocks noGrp="1"/>
          </p:cNvSpPr>
          <p:nvPr>
            <p:ph type="sldNum" sz="quarter" idx="12"/>
          </p:nvPr>
        </p:nvSpPr>
        <p:spPr/>
        <p:txBody>
          <a:bodyPr/>
          <a:lstStyle/>
          <a:p>
            <a:fld id="{4DD777E7-DC69-634D-A570-B7417637B5CD}" type="slidenum">
              <a:rPr lang="en-GB" smtClean="0"/>
              <a:pPr/>
              <a:t>‹#›</a:t>
            </a:fld>
            <a:endParaRPr lang="en-GB"/>
          </a:p>
        </p:txBody>
      </p:sp>
      <p:sp>
        <p:nvSpPr>
          <p:cNvPr id="5" name="Rectangle 4">
            <a:extLst>
              <a:ext uri="{FF2B5EF4-FFF2-40B4-BE49-F238E27FC236}">
                <a16:creationId xmlns="" xmlns:a16="http://schemas.microsoft.com/office/drawing/2014/main" id="{BA496DC6-2342-8FDF-E9C9-00F143249044}"/>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669372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021788-CE9F-52FE-665E-8CFE9B55D26A}"/>
              </a:ext>
            </a:extLst>
          </p:cNvPr>
          <p:cNvSpPr>
            <a:spLocks noGrp="1"/>
          </p:cNvSpPr>
          <p:nvPr>
            <p:ph type="title"/>
          </p:nvPr>
        </p:nvSpPr>
        <p:spPr>
          <a:xfrm>
            <a:off x="839788" y="457200"/>
            <a:ext cx="3932237" cy="1600200"/>
          </a:xfrm>
        </p:spPr>
        <p:txBody>
          <a:bodyPr anchor="b"/>
          <a:lstStyle>
            <a:lvl1pPr>
              <a:defRPr sz="3200"/>
            </a:lvl1pPr>
          </a:lstStyle>
          <a:p>
            <a:r>
              <a:rPr lang="en-GB" dirty="0"/>
              <a:t>Click to edit Master title style</a:t>
            </a:r>
          </a:p>
        </p:txBody>
      </p:sp>
      <p:sp>
        <p:nvSpPr>
          <p:cNvPr id="3" name="Content Placeholder 2">
            <a:extLst>
              <a:ext uri="{FF2B5EF4-FFF2-40B4-BE49-F238E27FC236}">
                <a16:creationId xmlns="" xmlns:a16="http://schemas.microsoft.com/office/drawing/2014/main" id="{9426D4ED-5BEA-8E1E-6E67-1120F2686D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 xmlns:a16="http://schemas.microsoft.com/office/drawing/2014/main" id="{52B5F906-581B-2AB7-C1BB-AAC34966B0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3CE4B327-2A85-BEEB-43C5-2D62649B604A}"/>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pPr/>
              <a:t>20/06/2025</a:t>
            </a:fld>
            <a:endParaRPr lang="en-GB"/>
          </a:p>
        </p:txBody>
      </p:sp>
      <p:sp>
        <p:nvSpPr>
          <p:cNvPr id="6" name="Footer Placeholder 5">
            <a:extLst>
              <a:ext uri="{FF2B5EF4-FFF2-40B4-BE49-F238E27FC236}">
                <a16:creationId xmlns="" xmlns:a16="http://schemas.microsoft.com/office/drawing/2014/main" id="{D22016E6-5CF6-5D10-AA21-FCCDE0BDE75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 xmlns:a16="http://schemas.microsoft.com/office/drawing/2014/main" id="{7F6629B6-3633-DBBB-D1CB-7DF7A0CAF23F}"/>
              </a:ext>
            </a:extLst>
          </p:cNvPr>
          <p:cNvSpPr>
            <a:spLocks noGrp="1"/>
          </p:cNvSpPr>
          <p:nvPr>
            <p:ph type="sldNum" sz="quarter" idx="12"/>
          </p:nvPr>
        </p:nvSpPr>
        <p:spPr/>
        <p:txBody>
          <a:bodyPr/>
          <a:lstStyle/>
          <a:p>
            <a:fld id="{4DD777E7-DC69-634D-A570-B7417637B5CD}" type="slidenum">
              <a:rPr lang="en-GB" smtClean="0"/>
              <a:pPr/>
              <a:t>‹#›</a:t>
            </a:fld>
            <a:endParaRPr lang="en-GB"/>
          </a:p>
        </p:txBody>
      </p:sp>
    </p:spTree>
    <p:extLst>
      <p:ext uri="{BB962C8B-B14F-4D97-AF65-F5344CB8AC3E}">
        <p14:creationId xmlns="" xmlns:p14="http://schemas.microsoft.com/office/powerpoint/2010/main" val="348971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hyperlink" Target="http://www.epos-eu.org/on"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mailto:info@epos-eric.eu"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2BAE0F8F-7144-4563-6BBC-5FBFDA6A05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 xmlns:a16="http://schemas.microsoft.com/office/drawing/2014/main" id="{93648523-4761-25C7-F28C-7B4AE851B12B}"/>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 xmlns:a16="http://schemas.microsoft.com/office/drawing/2014/main" id="{3F419D2E-9823-A0DD-30F5-97CD9F7A8108}"/>
              </a:ext>
            </a:extLst>
          </p:cNvPr>
          <p:cNvSpPr>
            <a:spLocks noGrp="1"/>
          </p:cNvSpPr>
          <p:nvPr>
            <p:ph type="sldNum" sz="quarter" idx="4"/>
          </p:nvPr>
        </p:nvSpPr>
        <p:spPr>
          <a:xfrm>
            <a:off x="11462660" y="6273872"/>
            <a:ext cx="583036" cy="365125"/>
          </a:xfrm>
          <a:prstGeom prst="rect">
            <a:avLst/>
          </a:prstGeom>
        </p:spPr>
        <p:txBody>
          <a:bodyPr vert="horz" lIns="91440" tIns="45720" rIns="91440" bIns="45720" rtlCol="0" anchor="ctr"/>
          <a:lstStyle>
            <a:lvl1pPr algn="ctr">
              <a:defRPr sz="1400" b="1" i="0">
                <a:solidFill>
                  <a:srgbClr val="E5A113"/>
                </a:solidFill>
                <a:latin typeface="Calibri" panose="020F0502020204030204" pitchFamily="34" charset="0"/>
                <a:cs typeface="Calibri" panose="020F0502020204030204" pitchFamily="34" charset="0"/>
              </a:defRPr>
            </a:lvl1pPr>
          </a:lstStyle>
          <a:p>
            <a:fld id="{4DD777E7-DC69-634D-A570-B7417637B5CD}" type="slidenum">
              <a:rPr lang="en-GB" smtClean="0"/>
              <a:pPr/>
              <a:t>‹#›</a:t>
            </a:fld>
            <a:endParaRPr lang="en-GB" dirty="0"/>
          </a:p>
        </p:txBody>
      </p:sp>
      <p:sp>
        <p:nvSpPr>
          <p:cNvPr id="10" name="TextBox 9">
            <a:extLst>
              <a:ext uri="{FF2B5EF4-FFF2-40B4-BE49-F238E27FC236}">
                <a16:creationId xmlns="" xmlns:a16="http://schemas.microsoft.com/office/drawing/2014/main" id="{82A0F7D6-3616-8452-3ABD-138EA5A94E11}"/>
              </a:ext>
            </a:extLst>
          </p:cNvPr>
          <p:cNvSpPr txBox="1"/>
          <p:nvPr userDrawn="1"/>
        </p:nvSpPr>
        <p:spPr>
          <a:xfrm>
            <a:off x="9601203" y="6345464"/>
            <a:ext cx="1861457" cy="305725"/>
          </a:xfrm>
          <a:prstGeom prst="rect">
            <a:avLst/>
          </a:prstGeom>
          <a:noFill/>
        </p:spPr>
        <p:txBody>
          <a:bodyPr wrap="square">
            <a:spAutoFit/>
          </a:bodyPr>
          <a:lstStyle/>
          <a:p>
            <a:pPr>
              <a:lnSpc>
                <a:spcPts val="820"/>
              </a:lnSpc>
            </a:pPr>
            <a:r>
              <a:rPr lang="en-GB" sz="900" b="0" i="0" dirty="0">
                <a:solidFill>
                  <a:srgbClr val="E5A113"/>
                </a:solidFill>
                <a:effectLst/>
                <a:latin typeface="Calibri" panose="020F0502020204030204" pitchFamily="34" charset="0"/>
                <a:cs typeface="Calibri" panose="020F0502020204030204" pitchFamily="34" charset="0"/>
              </a:rPr>
              <a:t>This work is licensed under</a:t>
            </a:r>
            <a:br>
              <a:rPr lang="en-GB" sz="900" b="0" i="0" dirty="0">
                <a:solidFill>
                  <a:srgbClr val="E5A113"/>
                </a:solidFill>
                <a:effectLst/>
                <a:latin typeface="Calibri" panose="020F0502020204030204" pitchFamily="34" charset="0"/>
                <a:cs typeface="Calibri" panose="020F0502020204030204" pitchFamily="34" charset="0"/>
              </a:rPr>
            </a:br>
            <a:r>
              <a:rPr lang="en-GB" sz="900" b="0" i="0" dirty="0">
                <a:solidFill>
                  <a:srgbClr val="E5A113"/>
                </a:solidFill>
                <a:effectLst/>
                <a:latin typeface="Calibri" panose="020F0502020204030204" pitchFamily="34" charset="0"/>
                <a:cs typeface="Calibri" panose="020F0502020204030204" pitchFamily="34" charset="0"/>
              </a:rPr>
              <a:t> CC BY attribution 4.0 international </a:t>
            </a:r>
          </a:p>
        </p:txBody>
      </p:sp>
      <p:sp>
        <p:nvSpPr>
          <p:cNvPr id="14" name="TextBox 13">
            <a:extLst>
              <a:ext uri="{FF2B5EF4-FFF2-40B4-BE49-F238E27FC236}">
                <a16:creationId xmlns="" xmlns:a16="http://schemas.microsoft.com/office/drawing/2014/main" id="{0D06AA8F-CDC0-D23D-D2B0-3629F5A9E918}"/>
              </a:ext>
            </a:extLst>
          </p:cNvPr>
          <p:cNvSpPr txBox="1"/>
          <p:nvPr userDrawn="1"/>
        </p:nvSpPr>
        <p:spPr>
          <a:xfrm>
            <a:off x="4292345" y="6330320"/>
            <a:ext cx="3602331" cy="276999"/>
          </a:xfrm>
          <a:prstGeom prst="rect">
            <a:avLst/>
          </a:prstGeom>
          <a:noFill/>
        </p:spPr>
        <p:txBody>
          <a:bodyPr wrap="square">
            <a:spAutoFit/>
          </a:bodyPr>
          <a:lstStyle/>
          <a:p>
            <a:r>
              <a:rPr lang="en-GB" sz="1200" dirty="0">
                <a:solidFill>
                  <a:schemeClr val="tx1"/>
                </a:solidFill>
                <a:latin typeface="Calibri" panose="020F0502020204030204" pitchFamily="34" charset="0"/>
                <a:cs typeface="Calibri" panose="020F0502020204030204" pitchFamily="34" charset="0"/>
                <a:hlinkClick r:id="rId15">
                  <a:extLst>
                    <a:ext uri="{A12FA001-AC4F-418D-AE19-62706E023703}">
                      <ahyp:hlinkClr xmlns="" xmlns:ahyp="http://schemas.microsoft.com/office/drawing/2018/hyperlinkcolor" val="tx"/>
                    </a:ext>
                  </a:extLst>
                </a:hlinkClick>
              </a:rPr>
              <a:t>info@epos-eric.eu</a:t>
            </a:r>
            <a:r>
              <a:rPr lang="en-GB" sz="1200" dirty="0">
                <a:solidFill>
                  <a:schemeClr val="tx1"/>
                </a:solidFill>
                <a:latin typeface="Calibri" panose="020F0502020204030204" pitchFamily="34" charset="0"/>
                <a:cs typeface="Calibri" panose="020F0502020204030204" pitchFamily="34" charset="0"/>
              </a:rPr>
              <a:t> </a:t>
            </a:r>
            <a:r>
              <a:rPr lang="en-GB" sz="1200" dirty="0">
                <a:solidFill>
                  <a:srgbClr val="E5A113"/>
                </a:solidFill>
                <a:latin typeface="Calibri" panose="020F0502020204030204" pitchFamily="34" charset="0"/>
                <a:cs typeface="Calibri" panose="020F0502020204030204" pitchFamily="34" charset="0"/>
              </a:rPr>
              <a:t>|</a:t>
            </a:r>
            <a:r>
              <a:rPr lang="en-GB" sz="1200" dirty="0">
                <a:latin typeface="Calibri" panose="020F0502020204030204" pitchFamily="34" charset="0"/>
                <a:cs typeface="Calibri" panose="020F0502020204030204" pitchFamily="34" charset="0"/>
              </a:rPr>
              <a:t> </a:t>
            </a:r>
            <a:r>
              <a:rPr lang="en-GB" sz="1200" dirty="0">
                <a:solidFill>
                  <a:schemeClr val="tx1"/>
                </a:solidFill>
                <a:latin typeface="Calibri" panose="020F0502020204030204" pitchFamily="34" charset="0"/>
                <a:cs typeface="Calibri" panose="020F0502020204030204" pitchFamily="34" charset="0"/>
                <a:hlinkClick r:id="rId16">
                  <a:extLst>
                    <a:ext uri="{A12FA001-AC4F-418D-AE19-62706E023703}">
                      <ahyp:hlinkClr xmlns="" xmlns:ahyp="http://schemas.microsoft.com/office/drawing/2018/hyperlinkcolor" val="tx"/>
                    </a:ext>
                  </a:extLst>
                </a:hlinkClick>
              </a:rPr>
              <a:t>www.epos-eu.org/on</a:t>
            </a:r>
            <a:r>
              <a:rPr lang="en-GB" sz="1200" dirty="0">
                <a:solidFill>
                  <a:schemeClr val="tx1"/>
                </a:solidFill>
                <a:latin typeface="Calibri" panose="020F0502020204030204" pitchFamily="34" charset="0"/>
                <a:cs typeface="Calibri" panose="020F0502020204030204" pitchFamily="34" charset="0"/>
              </a:rPr>
              <a:t>  </a:t>
            </a:r>
            <a:r>
              <a:rPr lang="en-GB" sz="1200" dirty="0">
                <a:solidFill>
                  <a:srgbClr val="E5A113"/>
                </a:solidFill>
                <a:latin typeface="Calibri" panose="020F0502020204030204" pitchFamily="34" charset="0"/>
                <a:cs typeface="Calibri" panose="020F0502020204030204" pitchFamily="34" charset="0"/>
              </a:rPr>
              <a:t>|</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EPOSon</a:t>
            </a:r>
            <a:endParaRPr lang="en-GB" sz="1200" dirty="0">
              <a:solidFill>
                <a:schemeClr val="tx1"/>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 xmlns:a16="http://schemas.microsoft.com/office/drawing/2014/main" id="{E4E19406-F3C6-0D62-8A03-597E0FB94F09}"/>
              </a:ext>
            </a:extLst>
          </p:cNvPr>
          <p:cNvSpPr txBox="1"/>
          <p:nvPr userDrawn="1"/>
        </p:nvSpPr>
        <p:spPr>
          <a:xfrm>
            <a:off x="838200" y="6270943"/>
            <a:ext cx="2612136" cy="1061829"/>
          </a:xfrm>
          <a:prstGeom prst="rect">
            <a:avLst/>
          </a:prstGeom>
          <a:noFill/>
        </p:spPr>
        <p:txBody>
          <a:bodyPr wrap="square">
            <a:spAutoFit/>
          </a:bodyPr>
          <a:lstStyle>
            <a:defPPr>
              <a:defRPr lang="x-none"/>
            </a:defPPr>
            <a:lvl1pPr>
              <a:defRPr sz="1200">
                <a:latin typeface="Calibri" panose="020F0502020204030204" pitchFamily="34" charset="0"/>
                <a:cs typeface="Calibri" panose="020F0502020204030204" pitchFamily="34" charset="0"/>
              </a:defRPr>
            </a:lvl1pPr>
          </a:lstStyle>
          <a:p>
            <a:pPr lvl="0" algn="just"/>
            <a:r>
              <a:rPr lang="en-GB" sz="1050" dirty="0">
                <a:solidFill>
                  <a:srgbClr val="002060"/>
                </a:solidFill>
              </a:rPr>
              <a:t>EPOS ON IS funded by the EC Horizon Europe programme under G.A. n 101131592</a:t>
            </a:r>
          </a:p>
          <a:p>
            <a:pPr lvl="0" algn="just"/>
            <a:endParaRPr lang="en-GB" sz="1050" dirty="0">
              <a:solidFill>
                <a:srgbClr val="002060"/>
              </a:solidFill>
            </a:endParaRPr>
          </a:p>
          <a:p>
            <a:pPr lvl="0" algn="just"/>
            <a:endParaRPr lang="en-GB" sz="1050" dirty="0">
              <a:solidFill>
                <a:srgbClr val="002060"/>
              </a:solidFill>
            </a:endParaRPr>
          </a:p>
          <a:p>
            <a:pPr lvl="0"/>
            <a:r>
              <a:rPr lang="en-GB" sz="1050" dirty="0">
                <a:solidFill>
                  <a:srgbClr val="002060"/>
                </a:solidFill>
              </a:rPr>
              <a:t/>
            </a:r>
            <a:br>
              <a:rPr lang="en-GB" sz="1050" dirty="0">
                <a:solidFill>
                  <a:srgbClr val="002060"/>
                </a:solidFill>
              </a:rPr>
            </a:br>
            <a:endParaRPr lang="it-IT" sz="1050" dirty="0">
              <a:solidFill>
                <a:srgbClr val="002060"/>
              </a:solidFill>
            </a:endParaRPr>
          </a:p>
        </p:txBody>
      </p:sp>
      <p:pic>
        <p:nvPicPr>
          <p:cNvPr id="19" name="Picture 18" descr="A blue flag with yellow stars&#10;&#10;Description automatically generated">
            <a:extLst>
              <a:ext uri="{FF2B5EF4-FFF2-40B4-BE49-F238E27FC236}">
                <a16:creationId xmlns="" xmlns:a16="http://schemas.microsoft.com/office/drawing/2014/main" id="{4B30306E-480F-190C-B45A-C299F4833056}"/>
              </a:ext>
            </a:extLst>
          </p:cNvPr>
          <p:cNvPicPr>
            <a:picLocks noChangeAspect="1"/>
          </p:cNvPicPr>
          <p:nvPr userDrawn="1"/>
        </p:nvPicPr>
        <p:blipFill>
          <a:blip r:embed="rId17"/>
          <a:stretch>
            <a:fillRect/>
          </a:stretch>
        </p:blipFill>
        <p:spPr>
          <a:xfrm>
            <a:off x="367303" y="6176963"/>
            <a:ext cx="483000" cy="489647"/>
          </a:xfrm>
          <a:prstGeom prst="rect">
            <a:avLst/>
          </a:prstGeom>
        </p:spPr>
      </p:pic>
    </p:spTree>
    <p:extLst>
      <p:ext uri="{BB962C8B-B14F-4D97-AF65-F5344CB8AC3E}">
        <p14:creationId xmlns="" xmlns:p14="http://schemas.microsoft.com/office/powerpoint/2010/main" val="337254824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61" r:id="rId8"/>
    <p:sldLayoutId id="2147483656" r:id="rId9"/>
    <p:sldLayoutId id="2147483657" r:id="rId10"/>
    <p:sldLayoutId id="2147483658" r:id="rId11"/>
    <p:sldLayoutId id="2147483659" r:id="rId12"/>
  </p:sldLayoutIdLst>
  <p:txStyles>
    <p:titleStyle>
      <a:lvl1pPr algn="ctr" defTabSz="914400" rtl="0" eaLnBrk="1" latinLnBrk="0" hangingPunct="1">
        <a:lnSpc>
          <a:spcPct val="90000"/>
        </a:lnSpc>
        <a:spcBef>
          <a:spcPct val="0"/>
        </a:spcBef>
        <a:buNone/>
        <a:defRPr sz="32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14000"/>
        </a:lnSpc>
        <a:spcBef>
          <a:spcPts val="1000"/>
        </a:spcBef>
        <a:buClr>
          <a:schemeClr val="accent1"/>
        </a:buClr>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408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hyperlink" Target="https://www.epos-eu.org/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A6A8294D-40E0-2FC5-3548-034E239677A8}"/>
              </a:ext>
            </a:extLst>
          </p:cNvPr>
          <p:cNvSpPr>
            <a:spLocks noGrp="1"/>
          </p:cNvSpPr>
          <p:nvPr>
            <p:ph type="ctrTitle"/>
          </p:nvPr>
        </p:nvSpPr>
        <p:spPr>
          <a:xfrm>
            <a:off x="838200" y="1786241"/>
            <a:ext cx="4953000" cy="3034996"/>
          </a:xfrm>
        </p:spPr>
        <p:txBody>
          <a:bodyPr/>
          <a:lstStyle/>
          <a:p>
            <a:r>
              <a:rPr lang="en-GB" dirty="0" smtClean="0"/>
              <a:t>"Modelling of Earthquake and Tsunami Scenarios for Risk</a:t>
            </a:r>
            <a:br>
              <a:rPr lang="en-GB" dirty="0" smtClean="0"/>
            </a:br>
            <a:r>
              <a:rPr lang="en-GB" dirty="0" smtClean="0"/>
              <a:t>Assessment”</a:t>
            </a:r>
            <a:endParaRPr lang="en-GB" dirty="0"/>
          </a:p>
        </p:txBody>
      </p:sp>
      <p:sp>
        <p:nvSpPr>
          <p:cNvPr id="3" name="Subtitle 2">
            <a:extLst>
              <a:ext uri="{FF2B5EF4-FFF2-40B4-BE49-F238E27FC236}">
                <a16:creationId xmlns="" xmlns:a16="http://schemas.microsoft.com/office/drawing/2014/main" id="{413A46CC-2792-3202-4219-C2C42095ED1D}"/>
              </a:ext>
            </a:extLst>
          </p:cNvPr>
          <p:cNvSpPr>
            <a:spLocks noGrp="1"/>
          </p:cNvSpPr>
          <p:nvPr>
            <p:ph type="subTitle" idx="4294967295"/>
          </p:nvPr>
        </p:nvSpPr>
        <p:spPr>
          <a:xfrm>
            <a:off x="838200" y="5054600"/>
            <a:ext cx="4953000" cy="889000"/>
          </a:xfrm>
        </p:spPr>
        <p:txBody>
          <a:bodyPr>
            <a:normAutofit/>
          </a:bodyPr>
          <a:lstStyle/>
          <a:p>
            <a:pPr marL="0" indent="0">
              <a:buNone/>
            </a:pPr>
            <a:r>
              <a:rPr lang="en-GB" dirty="0" smtClean="0"/>
              <a:t>Hany </a:t>
            </a:r>
            <a:r>
              <a:rPr lang="en-GB" dirty="0" err="1" smtClean="0"/>
              <a:t>Elsayed</a:t>
            </a:r>
            <a:r>
              <a:rPr lang="en-GB" dirty="0" smtClean="0">
                <a:solidFill>
                  <a:srgbClr val="FEDC7F"/>
                </a:solidFill>
              </a:rPr>
              <a:t>|</a:t>
            </a:r>
            <a:r>
              <a:rPr lang="en-GB" dirty="0" smtClean="0"/>
              <a:t> heldayed@ogs.it</a:t>
            </a:r>
            <a:endParaRPr lang="en-GB" dirty="0"/>
          </a:p>
        </p:txBody>
      </p:sp>
      <p:pic>
        <p:nvPicPr>
          <p:cNvPr id="9" name="Picture 8" descr="A group of people posing for a photo&#10;&#10;AI-generated content may be incorrect.">
            <a:extLst>
              <a:ext uri="{FF2B5EF4-FFF2-40B4-BE49-F238E27FC236}">
                <a16:creationId xmlns="" xmlns:a16="http://schemas.microsoft.com/office/drawing/2014/main" id="{AACBB9AB-0B3D-93CE-0997-20B81DFFB127}"/>
              </a:ext>
            </a:extLst>
          </p:cNvPr>
          <p:cNvPicPr>
            <a:picLocks noChangeAspect="1"/>
          </p:cNvPicPr>
          <p:nvPr/>
        </p:nvPicPr>
        <p:blipFill>
          <a:blip r:embed="rId3"/>
          <a:stretch>
            <a:fillRect/>
          </a:stretch>
        </p:blipFill>
        <p:spPr>
          <a:xfrm>
            <a:off x="5962650" y="395740"/>
            <a:ext cx="5781223" cy="5781223"/>
          </a:xfrm>
          <a:prstGeom prst="rect">
            <a:avLst/>
          </a:prstGeom>
        </p:spPr>
      </p:pic>
    </p:spTree>
    <p:extLst>
      <p:ext uri="{BB962C8B-B14F-4D97-AF65-F5344CB8AC3E}">
        <p14:creationId xmlns="" xmlns:p14="http://schemas.microsoft.com/office/powerpoint/2010/main" val="1336428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995680"/>
            <a:ext cx="8839200" cy="738664"/>
          </a:xfrm>
          <a:prstGeom prst="rect">
            <a:avLst/>
          </a:prstGeom>
          <a:solidFill>
            <a:schemeClr val="bg1"/>
          </a:solidFill>
        </p:spPr>
        <p:txBody>
          <a:bodyPr wrap="square">
            <a:spAutoFit/>
          </a:bodyPr>
          <a:lstStyle/>
          <a:p>
            <a:pPr algn="just"/>
            <a:r>
              <a:rPr lang="en-GB" sz="1400" dirty="0" smtClean="0">
                <a:latin typeface="Calibri" pitchFamily="34" charset="0"/>
                <a:ea typeface="Calibri" pitchFamily="34" charset="0"/>
                <a:cs typeface="Calibri" pitchFamily="34" charset="0"/>
              </a:rPr>
              <a:t>On September 8, 2023, at 11:11 pm local time, a </a:t>
            </a:r>
            <a:r>
              <a:rPr lang="en-GB" sz="1400" b="1" dirty="0" smtClean="0">
                <a:solidFill>
                  <a:srgbClr val="FF8000"/>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magnitude Mw 6.8 earthquake </a:t>
            </a:r>
            <a:r>
              <a:rPr lang="en-GB" sz="1400" dirty="0" smtClean="0">
                <a:latin typeface="Calibri" pitchFamily="34" charset="0"/>
                <a:ea typeface="Calibri" pitchFamily="34" charset="0"/>
                <a:cs typeface="Calibri" pitchFamily="34" charset="0"/>
              </a:rPr>
              <a:t>occurred with a </a:t>
            </a:r>
            <a:r>
              <a:rPr lang="en-GB" sz="1400" b="1" dirty="0" smtClean="0">
                <a:solidFill>
                  <a:srgbClr val="FF8000"/>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focal depth of 26 km </a:t>
            </a:r>
            <a:r>
              <a:rPr lang="en-GB" sz="1400" dirty="0" smtClean="0">
                <a:latin typeface="Calibri" pitchFamily="34" charset="0"/>
                <a:ea typeface="Calibri" pitchFamily="34" charset="0"/>
                <a:cs typeface="Calibri" pitchFamily="34" charset="0"/>
              </a:rPr>
              <a:t>at Morocco’s </a:t>
            </a:r>
            <a:r>
              <a:rPr lang="en-GB" sz="1400" b="1" dirty="0" smtClean="0">
                <a:solidFill>
                  <a:srgbClr val="FF8000"/>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High Atlas mountain range</a:t>
            </a:r>
            <a:r>
              <a:rPr lang="en-GB" sz="1400" dirty="0" smtClean="0">
                <a:latin typeface="Calibri" pitchFamily="34" charset="0"/>
                <a:ea typeface="Calibri" pitchFamily="34" charset="0"/>
                <a:cs typeface="Calibri" pitchFamily="34" charset="0"/>
              </a:rPr>
              <a:t>. </a:t>
            </a:r>
          </a:p>
          <a:p>
            <a:pPr algn="just"/>
            <a:r>
              <a:rPr lang="en-GB" sz="1400" dirty="0" smtClean="0">
                <a:latin typeface="Calibri" pitchFamily="34" charset="0"/>
                <a:ea typeface="Calibri" pitchFamily="34" charset="0"/>
                <a:cs typeface="Calibri" pitchFamily="34" charset="0"/>
              </a:rPr>
              <a:t>The earthquake resulted in more than </a:t>
            </a:r>
            <a:r>
              <a:rPr lang="en-GB" sz="1400" b="1" dirty="0" smtClean="0">
                <a:solidFill>
                  <a:srgbClr val="FF8000"/>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3,000 casualties </a:t>
            </a:r>
            <a:r>
              <a:rPr lang="en-GB" sz="1400" dirty="0" smtClean="0">
                <a:latin typeface="Calibri" pitchFamily="34" charset="0"/>
                <a:ea typeface="Calibri" pitchFamily="34" charset="0"/>
                <a:cs typeface="Calibri" pitchFamily="34" charset="0"/>
              </a:rPr>
              <a:t>and damaged or collapsed </a:t>
            </a:r>
            <a:r>
              <a:rPr lang="en-GB" sz="1400" b="1" dirty="0" smtClean="0">
                <a:solidFill>
                  <a:srgbClr val="FF8000"/>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tens of thousands </a:t>
            </a:r>
            <a:r>
              <a:rPr lang="en-GB" sz="1400" dirty="0" smtClean="0">
                <a:latin typeface="Calibri" pitchFamily="34" charset="0"/>
                <a:ea typeface="Calibri" pitchFamily="34" charset="0"/>
                <a:cs typeface="Calibri" pitchFamily="34" charset="0"/>
              </a:rPr>
              <a:t>of structures.</a:t>
            </a:r>
          </a:p>
        </p:txBody>
      </p:sp>
      <p:grpSp>
        <p:nvGrpSpPr>
          <p:cNvPr id="27" name="Group 26"/>
          <p:cNvGrpSpPr/>
          <p:nvPr/>
        </p:nvGrpSpPr>
        <p:grpSpPr>
          <a:xfrm>
            <a:off x="213360" y="1889760"/>
            <a:ext cx="4795520" cy="2600960"/>
            <a:chOff x="0" y="8925142"/>
            <a:chExt cx="12435840" cy="8020195"/>
          </a:xfrm>
        </p:grpSpPr>
        <p:pic>
          <p:nvPicPr>
            <p:cNvPr id="28" name="Picture 2"/>
            <p:cNvPicPr>
              <a:picLocks noChangeAspect="1" noChangeArrowheads="1"/>
            </p:cNvPicPr>
            <p:nvPr/>
          </p:nvPicPr>
          <p:blipFill>
            <a:blip r:embed="rId2"/>
            <a:srcRect b="9639"/>
            <a:stretch>
              <a:fillRect/>
            </a:stretch>
          </p:blipFill>
          <p:spPr bwMode="auto">
            <a:xfrm>
              <a:off x="0" y="9165806"/>
              <a:ext cx="7581900" cy="6478054"/>
            </a:xfrm>
            <a:prstGeom prst="rect">
              <a:avLst/>
            </a:prstGeom>
            <a:noFill/>
            <a:ln w="9525">
              <a:noFill/>
              <a:miter lim="800000"/>
              <a:headEnd/>
              <a:tailEnd/>
            </a:ln>
            <a:effectLst/>
          </p:spPr>
        </p:pic>
        <p:pic>
          <p:nvPicPr>
            <p:cNvPr id="29" name="Picture 3"/>
            <p:cNvPicPr>
              <a:picLocks noChangeAspect="1" noChangeArrowheads="1"/>
            </p:cNvPicPr>
            <p:nvPr/>
          </p:nvPicPr>
          <p:blipFill>
            <a:blip r:embed="rId3"/>
            <a:srcRect/>
            <a:stretch>
              <a:fillRect/>
            </a:stretch>
          </p:blipFill>
          <p:spPr bwMode="auto">
            <a:xfrm>
              <a:off x="7440003" y="13616941"/>
              <a:ext cx="4995837" cy="3328396"/>
            </a:xfrm>
            <a:prstGeom prst="rect">
              <a:avLst/>
            </a:prstGeom>
            <a:noFill/>
            <a:ln w="9525">
              <a:noFill/>
              <a:miter lim="800000"/>
              <a:headEnd/>
              <a:tailEnd/>
            </a:ln>
            <a:effectLst/>
            <a:extLst>
              <a:ext uri="{C572A759-6A51-4108-AA02-DFA0A04FC94B}">
                <ma14:wrappingTextBoxFlag xmlns="" xmlns:ma14="http://schemas.microsoft.com/office/mac/drawingml/2011/main" val="1"/>
              </a:ext>
            </a:extLst>
          </p:spPr>
        </p:pic>
        <p:cxnSp>
          <p:nvCxnSpPr>
            <p:cNvPr id="30" name="Straight Arrow Connector 29"/>
            <p:cNvCxnSpPr>
              <a:stCxn id="29" idx="1"/>
            </p:cNvCxnSpPr>
            <p:nvPr/>
          </p:nvCxnSpPr>
          <p:spPr>
            <a:xfrm rot="10800000">
              <a:off x="3901441" y="13624561"/>
              <a:ext cx="3538563" cy="1656579"/>
            </a:xfrm>
            <a:prstGeom prst="straightConnector1">
              <a:avLst/>
            </a:prstGeom>
            <a:noFill/>
            <a:ln w="57150" cap="flat">
              <a:solidFill>
                <a:schemeClr val="accent1"/>
              </a:solidFill>
              <a:prstDash val="solid"/>
              <a:round/>
              <a:tailEnd type="arrow"/>
            </a:ln>
            <a:effectLst/>
            <a:sp3d/>
          </p:spPr>
          <p:style>
            <a:lnRef idx="0">
              <a:scrgbClr r="0" g="0" b="0"/>
            </a:lnRef>
            <a:fillRef idx="0">
              <a:scrgbClr r="0" g="0" b="0"/>
            </a:fillRef>
            <a:effectRef idx="0">
              <a:scrgbClr r="0" g="0" b="0"/>
            </a:effectRef>
            <a:fontRef idx="none"/>
          </p:style>
        </p:cxnSp>
        <p:pic>
          <p:nvPicPr>
            <p:cNvPr id="34" name="Picture 3"/>
            <p:cNvPicPr>
              <a:picLocks noChangeAspect="1" noChangeArrowheads="1"/>
            </p:cNvPicPr>
            <p:nvPr/>
          </p:nvPicPr>
          <p:blipFill>
            <a:blip r:embed="rId4"/>
            <a:srcRect/>
            <a:stretch>
              <a:fillRect/>
            </a:stretch>
          </p:blipFill>
          <p:spPr bwMode="auto">
            <a:xfrm>
              <a:off x="7211545" y="8925142"/>
              <a:ext cx="4777855" cy="4668938"/>
            </a:xfrm>
            <a:prstGeom prst="rect">
              <a:avLst/>
            </a:prstGeom>
            <a:noFill/>
            <a:ln w="9525">
              <a:noFill/>
              <a:miter lim="800000"/>
              <a:headEnd/>
              <a:tailEnd/>
            </a:ln>
            <a:effectLst/>
          </p:spPr>
        </p:pic>
        <p:sp>
          <p:nvSpPr>
            <p:cNvPr id="35" name="5-Point Star 34"/>
            <p:cNvSpPr/>
            <p:nvPr/>
          </p:nvSpPr>
          <p:spPr bwMode="auto">
            <a:xfrm>
              <a:off x="9775917" y="10481132"/>
              <a:ext cx="340721" cy="395885"/>
            </a:xfrm>
            <a:prstGeom prst="star5">
              <a:avLst/>
            </a:prstGeom>
            <a:solidFill>
              <a:srgbClr val="FF0000"/>
            </a:solidFill>
            <a:ln w="9525" cap="flat" cmpd="sng" algn="ctr">
              <a:solidFill>
                <a:schemeClr val="tx1"/>
              </a:solidFill>
              <a:prstDash val="solid"/>
              <a:miter lim="800000"/>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1" lang="en-US" sz="800" b="0" i="0" u="none" strike="noStrike" cap="none" normalizeH="0" baseline="0" smtClean="0">
                <a:ln>
                  <a:noFill/>
                </a:ln>
                <a:solidFill>
                  <a:schemeClr val="tx1"/>
                </a:solidFill>
                <a:effectLst/>
                <a:latin typeface="Tahoma"/>
                <a:cs typeface="Tahoma"/>
              </a:endParaRPr>
            </a:p>
          </p:txBody>
        </p:sp>
      </p:grpSp>
      <p:pic>
        <p:nvPicPr>
          <p:cNvPr id="36" name="Picture 8" descr="NDSHA_2025-04-23_12-13-01"/>
          <p:cNvPicPr>
            <a:picLocks noChangeAspect="1" noChangeArrowheads="1"/>
          </p:cNvPicPr>
          <p:nvPr/>
        </p:nvPicPr>
        <p:blipFill>
          <a:blip r:embed="rId5"/>
          <a:srcRect/>
          <a:stretch>
            <a:fillRect/>
          </a:stretch>
        </p:blipFill>
        <p:spPr bwMode="auto">
          <a:xfrm>
            <a:off x="4785360" y="1743841"/>
            <a:ext cx="2712720" cy="3260525"/>
          </a:xfrm>
          <a:prstGeom prst="rect">
            <a:avLst/>
          </a:prstGeom>
          <a:noFill/>
        </p:spPr>
      </p:pic>
      <p:sp>
        <p:nvSpPr>
          <p:cNvPr id="37" name="Rectangle 36"/>
          <p:cNvSpPr/>
          <p:nvPr/>
        </p:nvSpPr>
        <p:spPr>
          <a:xfrm>
            <a:off x="0" y="5064175"/>
            <a:ext cx="4564380" cy="646331"/>
          </a:xfrm>
          <a:prstGeom prst="rect">
            <a:avLst/>
          </a:prstGeom>
        </p:spPr>
        <p:txBody>
          <a:bodyPr wrap="square">
            <a:spAutoFit/>
          </a:bodyPr>
          <a:lstStyle/>
          <a:p>
            <a:pPr algn="ctr"/>
            <a:r>
              <a:rPr lang="en-US" b="1" dirty="0" smtClean="0">
                <a:solidFill>
                  <a:srgbClr val="C00000"/>
                </a:solidFill>
                <a:latin typeface="Calibri" pitchFamily="34" charset="0"/>
                <a:ea typeface="Calibri" pitchFamily="34" charset="0"/>
                <a:cs typeface="Calibri" pitchFamily="34" charset="0"/>
              </a:rPr>
              <a:t>Whether the observed earthquake ground motion could have been forecasted?</a:t>
            </a:r>
            <a:endParaRPr lang="en-US" dirty="0" smtClean="0">
              <a:latin typeface="Calibri" pitchFamily="34" charset="0"/>
              <a:ea typeface="Calibri" pitchFamily="34" charset="0"/>
              <a:cs typeface="Calibri" pitchFamily="34" charset="0"/>
            </a:endParaRPr>
          </a:p>
        </p:txBody>
      </p:sp>
      <p:sp>
        <p:nvSpPr>
          <p:cNvPr id="40" name="Rectangle 39"/>
          <p:cNvSpPr/>
          <p:nvPr/>
        </p:nvSpPr>
        <p:spPr>
          <a:xfrm>
            <a:off x="121920" y="4104640"/>
            <a:ext cx="2946400" cy="707886"/>
          </a:xfrm>
          <a:prstGeom prst="rect">
            <a:avLst/>
          </a:prstGeom>
          <a:solidFill>
            <a:schemeClr val="accent4">
              <a:lumMod val="60000"/>
              <a:lumOff val="40000"/>
            </a:schemeClr>
          </a:solidFill>
        </p:spPr>
        <p:txBody>
          <a:bodyPr wrap="square">
            <a:spAutoFit/>
          </a:bodyPr>
          <a:lstStyle/>
          <a:p>
            <a:pPr algn="just"/>
            <a:r>
              <a:rPr lang="en-GB" sz="1000" dirty="0" smtClean="0">
                <a:latin typeface="Calibri" pitchFamily="34" charset="0"/>
                <a:ea typeface="Calibri" pitchFamily="34" charset="0"/>
                <a:cs typeface="Calibri" pitchFamily="34" charset="0"/>
              </a:rPr>
              <a:t>Seismic zoning based on peak ground </a:t>
            </a:r>
            <a:r>
              <a:rPr lang="en-GB" sz="1000" dirty="0" err="1" smtClean="0">
                <a:latin typeface="Calibri" pitchFamily="34" charset="0"/>
                <a:ea typeface="Calibri" pitchFamily="34" charset="0"/>
                <a:cs typeface="Calibri" pitchFamily="34" charset="0"/>
              </a:rPr>
              <a:t>accaeleration</a:t>
            </a:r>
            <a:r>
              <a:rPr lang="en-GB" sz="1000" dirty="0" smtClean="0">
                <a:latin typeface="Calibri" pitchFamily="34" charset="0"/>
                <a:ea typeface="Calibri" pitchFamily="34" charset="0"/>
                <a:cs typeface="Calibri" pitchFamily="34" charset="0"/>
              </a:rPr>
              <a:t> (PGA) values corresponding to the Design Basis Earthquake (DBE) hazard level (Acceleration %g) (Source: RPS 2000, 2011).</a:t>
            </a:r>
            <a:endParaRPr lang="en-GB" sz="1000" dirty="0">
              <a:latin typeface="Calibri" pitchFamily="34" charset="0"/>
              <a:ea typeface="Calibri" pitchFamily="34" charset="0"/>
              <a:cs typeface="Calibri" pitchFamily="34" charset="0"/>
            </a:endParaRPr>
          </a:p>
        </p:txBody>
      </p:sp>
      <p:sp>
        <p:nvSpPr>
          <p:cNvPr id="41" name="Rectangle 3"/>
          <p:cNvSpPr>
            <a:spLocks noChangeArrowheads="1"/>
          </p:cNvSpPr>
          <p:nvPr/>
        </p:nvSpPr>
        <p:spPr bwMode="auto">
          <a:xfrm>
            <a:off x="4622801" y="4993778"/>
            <a:ext cx="3596640" cy="553998"/>
          </a:xfrm>
          <a:prstGeom prst="rect">
            <a:avLst/>
          </a:prstGeom>
          <a:solidFill>
            <a:schemeClr val="accent4">
              <a:lumMod val="60000"/>
              <a:lumOff val="4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Calibri" pitchFamily="34" charset="0"/>
                <a:ea typeface="Calibri" pitchFamily="34" charset="0"/>
                <a:cs typeface="Calibri" pitchFamily="34" charset="0"/>
              </a:rPr>
              <a:t>A schematic diagram of the Neo-deterministic Seismic Hazard Assessment (NDSHA) methodology. Figure modified from Zhang et al. (2025).</a:t>
            </a:r>
            <a:endParaRPr kumimoji="0" lang="en-GB" sz="1000" b="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p:txBody>
      </p:sp>
      <p:sp>
        <p:nvSpPr>
          <p:cNvPr id="51" name="TextBox 50"/>
          <p:cNvSpPr txBox="1"/>
          <p:nvPr/>
        </p:nvSpPr>
        <p:spPr>
          <a:xfrm>
            <a:off x="8514080" y="1397563"/>
            <a:ext cx="3484880" cy="373724"/>
          </a:xfrm>
          <a:prstGeom prst="rect">
            <a:avLst/>
          </a:prstGeom>
          <a:solidFill>
            <a:schemeClr val="bg1">
              <a:lumMod val="85000"/>
            </a:schemeClr>
          </a:solidFill>
        </p:spPr>
        <p:txBody>
          <a:bodyPr wrap="square" lIns="217709" tIns="108855" rIns="217709" bIns="108855" rtlCol="0">
            <a:spAutoFit/>
          </a:bodyPr>
          <a:lstStyle/>
          <a:p>
            <a:pPr lvl="1" algn="ctr"/>
            <a:r>
              <a:rPr lang="en-GB" sz="1000" dirty="0" smtClean="0">
                <a:solidFill>
                  <a:schemeClr val="tx1"/>
                </a:solidFill>
                <a:latin typeface="Calibri" pitchFamily="34" charset="0"/>
                <a:ea typeface="Calibri" pitchFamily="34" charset="0"/>
                <a:cs typeface="Calibri" pitchFamily="34" charset="0"/>
              </a:rPr>
              <a:t>Testing </a:t>
            </a:r>
            <a:r>
              <a:rPr lang="en-GB" sz="1000" dirty="0">
                <a:solidFill>
                  <a:schemeClr val="tx1"/>
                </a:solidFill>
                <a:latin typeface="Calibri" pitchFamily="34" charset="0"/>
                <a:ea typeface="Calibri" pitchFamily="34" charset="0"/>
                <a:cs typeface="Calibri" pitchFamily="34" charset="0"/>
              </a:rPr>
              <a:t>Pelaez et al. </a:t>
            </a:r>
            <a:r>
              <a:rPr lang="en-GB" sz="1000" dirty="0" smtClean="0">
                <a:solidFill>
                  <a:schemeClr val="tx1"/>
                </a:solidFill>
                <a:latin typeface="Calibri" pitchFamily="34" charset="0"/>
                <a:ea typeface="Calibri" pitchFamily="34" charset="0"/>
                <a:cs typeface="Calibri" pitchFamily="34" charset="0"/>
              </a:rPr>
              <a:t>(2018) earthquake </a:t>
            </a:r>
            <a:r>
              <a:rPr lang="en-GB" sz="1000" dirty="0">
                <a:solidFill>
                  <a:schemeClr val="tx1"/>
                </a:solidFill>
                <a:latin typeface="Calibri" pitchFamily="34" charset="0"/>
                <a:ea typeface="Calibri" pitchFamily="34" charset="0"/>
                <a:cs typeface="Calibri" pitchFamily="34" charset="0"/>
              </a:rPr>
              <a:t>catalog</a:t>
            </a:r>
          </a:p>
        </p:txBody>
      </p:sp>
      <p:pic>
        <p:nvPicPr>
          <p:cNvPr id="52" name="Picture 51"/>
          <p:cNvPicPr>
            <a:picLocks noChangeAspect="1"/>
          </p:cNvPicPr>
          <p:nvPr/>
        </p:nvPicPr>
        <p:blipFill>
          <a:blip r:embed="rId6"/>
          <a:stretch>
            <a:fillRect/>
          </a:stretch>
        </p:blipFill>
        <p:spPr>
          <a:xfrm>
            <a:off x="8427201" y="1772095"/>
            <a:ext cx="3576372" cy="2139505"/>
          </a:xfrm>
          <a:prstGeom prst="rect">
            <a:avLst/>
          </a:prstGeom>
        </p:spPr>
      </p:pic>
      <p:pic>
        <p:nvPicPr>
          <p:cNvPr id="53" name="Picture 52"/>
          <p:cNvPicPr>
            <a:picLocks noChangeAspect="1"/>
          </p:cNvPicPr>
          <p:nvPr/>
        </p:nvPicPr>
        <p:blipFill>
          <a:blip r:embed="rId7"/>
          <a:stretch>
            <a:fillRect/>
          </a:stretch>
        </p:blipFill>
        <p:spPr>
          <a:xfrm>
            <a:off x="8432800" y="4208124"/>
            <a:ext cx="3545839" cy="2116599"/>
          </a:xfrm>
          <a:prstGeom prst="rect">
            <a:avLst/>
          </a:prstGeom>
        </p:spPr>
      </p:pic>
      <p:sp>
        <p:nvSpPr>
          <p:cNvPr id="54" name="TextBox 53"/>
          <p:cNvSpPr txBox="1"/>
          <p:nvPr/>
        </p:nvSpPr>
        <p:spPr>
          <a:xfrm>
            <a:off x="8366761" y="3903915"/>
            <a:ext cx="3642359" cy="373724"/>
          </a:xfrm>
          <a:prstGeom prst="rect">
            <a:avLst/>
          </a:prstGeom>
          <a:solidFill>
            <a:schemeClr val="bg1">
              <a:lumMod val="85000"/>
            </a:schemeClr>
          </a:solidFill>
        </p:spPr>
        <p:txBody>
          <a:bodyPr wrap="square" lIns="217709" tIns="108855" rIns="217709" bIns="108855"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2pPr lvl="1">
              <a:defRPr sz="4400" b="1">
                <a:solidFill>
                  <a:srgbClr val="FFFFFF"/>
                </a:solidFill>
                <a:latin typeface="Tahoma"/>
                <a:cs typeface="Tahoma"/>
              </a:defRPr>
            </a:lvl2pPr>
          </a:lstStyle>
          <a:p>
            <a:pPr lvl="1" algn="ctr"/>
            <a:r>
              <a:rPr lang="en-GB" sz="1000" b="0" dirty="0" smtClean="0">
                <a:solidFill>
                  <a:schemeClr val="tx1"/>
                </a:solidFill>
                <a:latin typeface="Calibri" pitchFamily="34" charset="0"/>
                <a:ea typeface="Calibri" pitchFamily="34" charset="0"/>
                <a:cs typeface="Calibri" pitchFamily="34" charset="0"/>
              </a:rPr>
              <a:t>Testing Mimoun </a:t>
            </a:r>
            <a:r>
              <a:rPr lang="en-GB" sz="1000" b="0" dirty="0">
                <a:solidFill>
                  <a:schemeClr val="tx1"/>
                </a:solidFill>
                <a:latin typeface="Calibri" pitchFamily="34" charset="0"/>
                <a:ea typeface="Calibri" pitchFamily="34" charset="0"/>
                <a:cs typeface="Calibri" pitchFamily="34" charset="0"/>
              </a:rPr>
              <a:t>et al. </a:t>
            </a:r>
            <a:r>
              <a:rPr lang="en-GB" sz="1000" b="0" dirty="0" smtClean="0">
                <a:solidFill>
                  <a:schemeClr val="tx1"/>
                </a:solidFill>
                <a:latin typeface="Calibri" pitchFamily="34" charset="0"/>
                <a:ea typeface="Calibri" pitchFamily="34" charset="0"/>
                <a:cs typeface="Calibri" pitchFamily="34" charset="0"/>
              </a:rPr>
              <a:t>(2022) </a:t>
            </a:r>
            <a:r>
              <a:rPr lang="en-GB" sz="1000" b="0" dirty="0">
                <a:solidFill>
                  <a:schemeClr val="tx1"/>
                </a:solidFill>
                <a:latin typeface="Calibri" pitchFamily="34" charset="0"/>
                <a:ea typeface="Calibri" pitchFamily="34" charset="0"/>
                <a:cs typeface="Calibri" pitchFamily="34" charset="0"/>
              </a:rPr>
              <a:t>earthquake </a:t>
            </a:r>
            <a:r>
              <a:rPr lang="en-GB" sz="1000" b="0" dirty="0" smtClean="0">
                <a:solidFill>
                  <a:schemeClr val="tx1"/>
                </a:solidFill>
                <a:latin typeface="Calibri" pitchFamily="34" charset="0"/>
                <a:ea typeface="Calibri" pitchFamily="34" charset="0"/>
                <a:cs typeface="Calibri" pitchFamily="34" charset="0"/>
              </a:rPr>
              <a:t>catalog</a:t>
            </a:r>
            <a:endParaRPr lang="en-GB" sz="1000" b="0" dirty="0">
              <a:solidFill>
                <a:schemeClr val="tx1"/>
              </a:solidFill>
              <a:latin typeface="Calibri" pitchFamily="34" charset="0"/>
              <a:ea typeface="Calibri" pitchFamily="34" charset="0"/>
              <a:cs typeface="Calibri" pitchFamily="34" charset="0"/>
            </a:endParaRPr>
          </a:p>
        </p:txBody>
      </p:sp>
      <p:sp>
        <p:nvSpPr>
          <p:cNvPr id="1025" name="Rectangle 1"/>
          <p:cNvSpPr>
            <a:spLocks noChangeArrowheads="1"/>
          </p:cNvSpPr>
          <p:nvPr/>
        </p:nvSpPr>
        <p:spPr bwMode="auto">
          <a:xfrm>
            <a:off x="2804160" y="182880"/>
            <a:ext cx="829056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Arial" pitchFamily="34" charset="0"/>
              </a:rPr>
              <a:t>Ground Motion Forecasting for the 2023 Al-Haouz and 2004 Al-Hoceima Earthquakes in Morocco: insights from Maximum Credible Earthquake concept using Mdesign definition</a:t>
            </a:r>
            <a:endParaRPr kumimoji="0" lang="en-GB"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3"/>
          <p:cNvGrpSpPr/>
          <p:nvPr/>
        </p:nvGrpSpPr>
        <p:grpSpPr>
          <a:xfrm>
            <a:off x="1" y="672935"/>
            <a:ext cx="6801487" cy="4001095"/>
            <a:chOff x="842457" y="17021501"/>
            <a:chExt cx="6801487" cy="4001095"/>
          </a:xfrm>
        </p:grpSpPr>
        <p:sp>
          <p:nvSpPr>
            <p:cNvPr id="6" name="Text Box 248"/>
            <p:cNvSpPr txBox="1">
              <a:spLocks noChangeArrowheads="1"/>
            </p:cNvSpPr>
            <p:nvPr/>
          </p:nvSpPr>
          <p:spPr bwMode="auto">
            <a:xfrm>
              <a:off x="957029" y="17068887"/>
              <a:ext cx="6686915" cy="2779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lIns="61873" tIns="30936" rIns="61873" bIns="30936">
              <a:spAutoFit/>
            </a:bodyPr>
            <a:lstStyle>
              <a:defPPr>
                <a:defRPr lang="it-IT"/>
              </a:defPPr>
              <a:lvl1pPr>
                <a:defRPr sz="3200">
                  <a:solidFill>
                    <a:srgbClr val="CC3300"/>
                  </a:solidFill>
                  <a:effectLst>
                    <a:outerShdw blurRad="38100" dist="38100" dir="2700000" algn="tl">
                      <a:srgbClr val="000000">
                        <a:alpha val="43137"/>
                      </a:srgbClr>
                    </a:outerShdw>
                  </a:effectLst>
                  <a:latin typeface="Tahoma"/>
                  <a:cs typeface="Tahoma"/>
                </a:defRPr>
              </a:lvl1pPr>
            </a:lstStyle>
            <a:p>
              <a:r>
                <a:rPr lang="it-IT" sz="1400" b="1" dirty="0" smtClean="0">
                  <a:solidFill>
                    <a:srgbClr val="FF0000"/>
                  </a:solidFill>
                  <a:latin typeface="Calibri" pitchFamily="34" charset="0"/>
                  <a:ea typeface="Calibri" pitchFamily="34" charset="0"/>
                  <a:cs typeface="Calibri" pitchFamily="34" charset="0"/>
                </a:rPr>
                <a:t>Objective and  Area </a:t>
              </a:r>
              <a:r>
                <a:rPr lang="it-IT" sz="1400" b="1" dirty="0">
                  <a:solidFill>
                    <a:srgbClr val="FF0000"/>
                  </a:solidFill>
                  <a:latin typeface="Calibri" pitchFamily="34" charset="0"/>
                  <a:ea typeface="Calibri" pitchFamily="34" charset="0"/>
                  <a:cs typeface="Calibri" pitchFamily="34" charset="0"/>
                </a:rPr>
                <a:t>of </a:t>
              </a:r>
              <a:r>
                <a:rPr lang="it-IT" sz="1400" b="1" dirty="0" smtClean="0">
                  <a:solidFill>
                    <a:srgbClr val="FF0000"/>
                  </a:solidFill>
                  <a:latin typeface="Calibri" pitchFamily="34" charset="0"/>
                  <a:ea typeface="Calibri" pitchFamily="34" charset="0"/>
                  <a:cs typeface="Calibri" pitchFamily="34" charset="0"/>
                </a:rPr>
                <a:t>Inaterest (AOI)</a:t>
              </a:r>
              <a:endParaRPr lang="en-US" sz="1400" b="1" dirty="0">
                <a:solidFill>
                  <a:srgbClr val="FF0000"/>
                </a:solidFill>
                <a:latin typeface="Calibri" pitchFamily="34" charset="0"/>
                <a:ea typeface="Calibri" pitchFamily="34" charset="0"/>
                <a:cs typeface="Calibri" pitchFamily="34" charset="0"/>
              </a:endParaRPr>
            </a:p>
          </p:txBody>
        </p:sp>
        <p:pic>
          <p:nvPicPr>
            <p:cNvPr id="7" name="Picture 6"/>
            <p:cNvPicPr/>
            <p:nvPr/>
          </p:nvPicPr>
          <p:blipFill>
            <a:blip r:embed="rId3">
              <a:extLst>
                <a:ext uri="{28A0092B-C50C-407E-A947-70E740481C1C}">
                  <a14:useLocalDpi xmlns="" xmlns:a14="http://schemas.microsoft.com/office/drawing/2010/main" val="0"/>
                </a:ext>
              </a:extLst>
            </a:blip>
            <a:srcRect/>
            <a:stretch>
              <a:fillRect/>
            </a:stretch>
          </p:blipFill>
          <p:spPr bwMode="auto">
            <a:xfrm>
              <a:off x="842457" y="17402754"/>
              <a:ext cx="3341914" cy="2579914"/>
            </a:xfrm>
            <a:prstGeom prst="rect">
              <a:avLst/>
            </a:prstGeom>
            <a:noFill/>
            <a:ln>
              <a:noFill/>
            </a:ln>
          </p:spPr>
        </p:pic>
        <p:sp>
          <p:nvSpPr>
            <p:cNvPr id="8" name="TextBox 7"/>
            <p:cNvSpPr txBox="1"/>
            <p:nvPr/>
          </p:nvSpPr>
          <p:spPr>
            <a:xfrm>
              <a:off x="4201062" y="17021501"/>
              <a:ext cx="2786744" cy="4001095"/>
            </a:xfrm>
            <a:prstGeom prst="rect">
              <a:avLst/>
            </a:prstGeom>
            <a:noFill/>
            <a:ln w="38100">
              <a:noFill/>
            </a:ln>
          </p:spPr>
          <p:txBody>
            <a:bodyPr wrap="square" rtlCol="0">
              <a:spAutoFit/>
            </a:bodyPr>
            <a:lstStyle/>
            <a:p>
              <a:pPr algn="just">
                <a:spcAft>
                  <a:spcPts val="600"/>
                </a:spcAft>
              </a:pPr>
              <a:endParaRPr lang="en-GB" sz="1200" dirty="0" smtClean="0">
                <a:solidFill>
                  <a:schemeClr val="bg2">
                    <a:lumMod val="10000"/>
                  </a:schemeClr>
                </a:solidFill>
                <a:latin typeface="Calibri" pitchFamily="34" charset="0"/>
                <a:ea typeface="Calibri" pitchFamily="34" charset="0"/>
                <a:cs typeface="Calibri" pitchFamily="34" charset="0"/>
              </a:endParaRPr>
            </a:p>
            <a:p>
              <a:pPr algn="just">
                <a:spcAft>
                  <a:spcPts val="600"/>
                </a:spcAft>
              </a:pPr>
              <a:r>
                <a:rPr lang="en-GB" sz="1200" dirty="0" smtClean="0">
                  <a:solidFill>
                    <a:srgbClr val="C00000"/>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Motivations:</a:t>
              </a:r>
            </a:p>
            <a:p>
              <a:pPr marL="342900" indent="-342900" algn="just">
                <a:spcAft>
                  <a:spcPts val="600"/>
                </a:spcAft>
                <a:buFont typeface="Wingdings" pitchFamily="2" charset="2"/>
                <a:buChar char="Ø"/>
              </a:pPr>
              <a:r>
                <a:rPr lang="en-GB" sz="1200" b="1" dirty="0" smtClean="0">
                  <a:solidFill>
                    <a:schemeClr val="bg2">
                      <a:lumMod val="10000"/>
                    </a:schemeClr>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Site Specific Tsunami Hazard Assessment for FVG</a:t>
              </a:r>
            </a:p>
            <a:p>
              <a:pPr marL="342900" indent="-342900" algn="just">
                <a:spcAft>
                  <a:spcPts val="600"/>
                </a:spcAft>
                <a:buFont typeface="Wingdings" pitchFamily="2" charset="2"/>
                <a:buChar char="Ø"/>
              </a:pPr>
              <a:r>
                <a:rPr lang="en-GB" sz="1200" b="1" dirty="0" smtClean="0">
                  <a:solidFill>
                    <a:schemeClr val="bg2">
                      <a:lumMod val="10000"/>
                    </a:schemeClr>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Need for High-Resolution Inundation and Travel Time Maps</a:t>
              </a:r>
            </a:p>
            <a:p>
              <a:pPr marL="342900" indent="-342900" algn="just">
                <a:spcAft>
                  <a:spcPts val="600"/>
                </a:spcAft>
                <a:buFont typeface="Wingdings" pitchFamily="2" charset="2"/>
                <a:buChar char="Ø"/>
              </a:pPr>
              <a:r>
                <a:rPr lang="en-GB" sz="1200" b="1" dirty="0" err="1" smtClean="0">
                  <a:solidFill>
                    <a:schemeClr val="bg2">
                      <a:lumMod val="10000"/>
                    </a:schemeClr>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Precomputed</a:t>
              </a:r>
              <a:r>
                <a:rPr lang="en-GB" sz="1200" b="1" dirty="0" smtClean="0">
                  <a:solidFill>
                    <a:schemeClr val="bg2">
                      <a:lumMod val="10000"/>
                    </a:schemeClr>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 Tsunami Scenarios for Emergency Preparedness for Future Tsunami Scenarios</a:t>
              </a:r>
            </a:p>
            <a:p>
              <a:pPr marL="342900" indent="-342900" algn="just">
                <a:spcAft>
                  <a:spcPts val="600"/>
                </a:spcAft>
                <a:buFont typeface="Wingdings" pitchFamily="2" charset="2"/>
                <a:buChar char="Ø"/>
              </a:pPr>
              <a:r>
                <a:rPr lang="en-GB" sz="1200" b="1" dirty="0" smtClean="0">
                  <a:solidFill>
                    <a:schemeClr val="bg2">
                      <a:lumMod val="10000"/>
                    </a:schemeClr>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Public Awareness and Resilience Building</a:t>
              </a:r>
            </a:p>
            <a:p>
              <a:pPr marL="342900" indent="-342900" algn="just">
                <a:spcAft>
                  <a:spcPts val="600"/>
                </a:spcAft>
                <a:buFont typeface="Wingdings" pitchFamily="2" charset="2"/>
                <a:buChar char="Ø"/>
              </a:pPr>
              <a:r>
                <a:rPr lang="en-GB" sz="1200" b="1" dirty="0" smtClean="0">
                  <a:solidFill>
                    <a:schemeClr val="bg2">
                      <a:lumMod val="10000"/>
                    </a:schemeClr>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Economic and Social Impact Mitigation </a:t>
              </a:r>
            </a:p>
            <a:p>
              <a:pPr algn="just">
                <a:spcAft>
                  <a:spcPts val="600"/>
                </a:spcAft>
              </a:pPr>
              <a:endParaRPr lang="en-GB" sz="1200" dirty="0" smtClean="0">
                <a:solidFill>
                  <a:srgbClr val="C00000"/>
                </a:solidFill>
                <a:effectLst>
                  <a:outerShdw blurRad="38100" dist="38100" dir="2700000" algn="tl">
                    <a:srgbClr val="000000">
                      <a:alpha val="43137"/>
                    </a:srgbClr>
                  </a:outerShdw>
                </a:effectLst>
                <a:latin typeface="Calibri" pitchFamily="34" charset="0"/>
                <a:ea typeface="Calibri" pitchFamily="34" charset="0"/>
                <a:cs typeface="Calibri" pitchFamily="34" charset="0"/>
              </a:endParaRPr>
            </a:p>
            <a:p>
              <a:pPr algn="just">
                <a:spcAft>
                  <a:spcPts val="600"/>
                </a:spcAft>
              </a:pPr>
              <a:endParaRPr lang="en-GB" sz="1200" dirty="0" smtClean="0">
                <a:solidFill>
                  <a:srgbClr val="C00000"/>
                </a:solidFill>
                <a:effectLst>
                  <a:outerShdw blurRad="38100" dist="38100" dir="2700000" algn="tl">
                    <a:srgbClr val="000000">
                      <a:alpha val="43137"/>
                    </a:srgbClr>
                  </a:outerShdw>
                </a:effectLst>
                <a:latin typeface="Calibri" pitchFamily="34" charset="0"/>
                <a:ea typeface="Calibri" pitchFamily="34" charset="0"/>
                <a:cs typeface="Calibri" pitchFamily="34" charset="0"/>
              </a:endParaRPr>
            </a:p>
            <a:p>
              <a:pPr algn="just">
                <a:spcAft>
                  <a:spcPts val="600"/>
                </a:spcAft>
              </a:pPr>
              <a:endParaRPr lang="en-GB" sz="1200" dirty="0" smtClean="0">
                <a:solidFill>
                  <a:srgbClr val="C00000"/>
                </a:solidFill>
                <a:effectLst>
                  <a:outerShdw blurRad="38100" dist="38100" dir="2700000" algn="tl">
                    <a:srgbClr val="000000">
                      <a:alpha val="43137"/>
                    </a:srgbClr>
                  </a:outerShdw>
                </a:effectLst>
                <a:latin typeface="Calibri" pitchFamily="34" charset="0"/>
                <a:ea typeface="Calibri" pitchFamily="34" charset="0"/>
                <a:cs typeface="Calibri" pitchFamily="34" charset="0"/>
              </a:endParaRPr>
            </a:p>
            <a:p>
              <a:pPr algn="just">
                <a:spcAft>
                  <a:spcPts val="600"/>
                </a:spcAft>
              </a:pPr>
              <a:endParaRPr lang="en-GB" sz="1200" dirty="0" smtClean="0">
                <a:solidFill>
                  <a:srgbClr val="C00000"/>
                </a:solidFill>
                <a:effectLst>
                  <a:outerShdw blurRad="38100" dist="38100" dir="2700000" algn="tl">
                    <a:srgbClr val="000000">
                      <a:alpha val="43137"/>
                    </a:srgbClr>
                  </a:outerShdw>
                </a:effectLst>
                <a:latin typeface="Calibri" pitchFamily="34" charset="0"/>
                <a:ea typeface="Calibri" pitchFamily="34" charset="0"/>
                <a:cs typeface="Calibri" pitchFamily="34" charset="0"/>
              </a:endParaRPr>
            </a:p>
          </p:txBody>
        </p:sp>
      </p:grpSp>
      <p:cxnSp>
        <p:nvCxnSpPr>
          <p:cNvPr id="9" name="Straight Connector 8"/>
          <p:cNvCxnSpPr/>
          <p:nvPr/>
        </p:nvCxnSpPr>
        <p:spPr>
          <a:xfrm rot="16200000" flipH="1">
            <a:off x="2981962" y="3682997"/>
            <a:ext cx="6339841" cy="10165"/>
          </a:xfrm>
          <a:prstGeom prst="line">
            <a:avLst/>
          </a:prstGeom>
          <a:ln w="38100">
            <a:solidFill>
              <a:srgbClr val="FFC000"/>
            </a:solidFill>
            <a:prstDash val="sysDot"/>
          </a:ln>
        </p:spPr>
        <p:style>
          <a:lnRef idx="3">
            <a:schemeClr val="dk1"/>
          </a:lnRef>
          <a:fillRef idx="0">
            <a:schemeClr val="dk1"/>
          </a:fillRef>
          <a:effectRef idx="2">
            <a:schemeClr val="dk1"/>
          </a:effectRef>
          <a:fontRef idx="minor">
            <a:schemeClr val="tx1"/>
          </a:fontRef>
        </p:style>
      </p:cxnSp>
      <p:sp>
        <p:nvSpPr>
          <p:cNvPr id="10" name="Rettangolo 8"/>
          <p:cNvSpPr>
            <a:spLocks noChangeArrowheads="1"/>
          </p:cNvSpPr>
          <p:nvPr/>
        </p:nvSpPr>
        <p:spPr bwMode="auto">
          <a:xfrm>
            <a:off x="6065520" y="553100"/>
            <a:ext cx="6126480" cy="277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1873" tIns="30936" rIns="61873" bIns="30936">
            <a:spAutoFit/>
          </a:bodyPr>
          <a:lstStyle/>
          <a:p>
            <a:pPr algn="ctr"/>
            <a:r>
              <a:rPr lang="en-GB" sz="1400" b="1" dirty="0">
                <a:solidFill>
                  <a:srgbClr val="FF0000"/>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Tsunamigenic earthquake sources in the Adriatic Sea</a:t>
            </a:r>
            <a:endParaRPr lang="en-US" sz="1400" b="1" dirty="0">
              <a:solidFill>
                <a:srgbClr val="FF0000"/>
              </a:solidFill>
              <a:effectLst>
                <a:outerShdw blurRad="38100" dist="38100" dir="2700000" algn="tl">
                  <a:srgbClr val="000000">
                    <a:alpha val="43137"/>
                  </a:srgbClr>
                </a:outerShdw>
              </a:effectLst>
              <a:latin typeface="Calibri" pitchFamily="34" charset="0"/>
              <a:ea typeface="Calibri" pitchFamily="34" charset="0"/>
              <a:cs typeface="Calibri" pitchFamily="34" charset="0"/>
            </a:endParaRPr>
          </a:p>
        </p:txBody>
      </p:sp>
      <p:sp>
        <p:nvSpPr>
          <p:cNvPr id="11" name="TextBox 10"/>
          <p:cNvSpPr txBox="1"/>
          <p:nvPr/>
        </p:nvSpPr>
        <p:spPr>
          <a:xfrm>
            <a:off x="6148251" y="788124"/>
            <a:ext cx="5913120" cy="1054135"/>
          </a:xfrm>
          <a:prstGeom prst="rect">
            <a:avLst/>
          </a:prstGeom>
          <a:noFill/>
        </p:spPr>
        <p:txBody>
          <a:bodyPr wrap="square" rtlCol="0">
            <a:spAutoFit/>
          </a:bodyPr>
          <a:lstStyle/>
          <a:p>
            <a:pPr algn="just">
              <a:spcAft>
                <a:spcPts val="300"/>
              </a:spcAft>
            </a:pPr>
            <a:r>
              <a:rPr lang="en-GB" sz="1200" b="1" dirty="0" smtClean="0">
                <a:solidFill>
                  <a:schemeClr val="bg2">
                    <a:lumMod val="10000"/>
                  </a:schemeClr>
                </a:solidFill>
                <a:latin typeface="Calibri" pitchFamily="34" charset="0"/>
                <a:ea typeface="Calibri" pitchFamily="34" charset="0"/>
                <a:cs typeface="Calibri" pitchFamily="34" charset="0"/>
              </a:rPr>
              <a:t>The fault rupture parameters for developing earthquake induced tsunami scenarios are defined from </a:t>
            </a:r>
            <a:r>
              <a:rPr lang="en-GB" sz="1200" b="1" dirty="0" smtClean="0">
                <a:solidFill>
                  <a:srgbClr val="FF0000"/>
                </a:solidFill>
                <a:latin typeface="Calibri" pitchFamily="34" charset="0"/>
                <a:ea typeface="Calibri" pitchFamily="34" charset="0"/>
                <a:cs typeface="Calibri" pitchFamily="34" charset="0"/>
              </a:rPr>
              <a:t>DISS-3.3.0 </a:t>
            </a:r>
            <a:r>
              <a:rPr lang="en-GB" sz="1200" b="1" dirty="0" smtClean="0">
                <a:latin typeface="Calibri" pitchFamily="34" charset="0"/>
                <a:ea typeface="Calibri" pitchFamily="34" charset="0"/>
                <a:cs typeface="Calibri" pitchFamily="34" charset="0"/>
              </a:rPr>
              <a:t>a</a:t>
            </a:r>
            <a:r>
              <a:rPr lang="en-GB" sz="1200" b="1" dirty="0" smtClean="0">
                <a:solidFill>
                  <a:schemeClr val="bg2">
                    <a:lumMod val="10000"/>
                  </a:schemeClr>
                </a:solidFill>
                <a:latin typeface="Calibri" pitchFamily="34" charset="0"/>
                <a:ea typeface="Calibri" pitchFamily="34" charset="0"/>
                <a:cs typeface="Calibri" pitchFamily="34" charset="0"/>
              </a:rPr>
              <a:t>nd following the </a:t>
            </a:r>
            <a:r>
              <a:rPr lang="en-GB" sz="1200" b="1" dirty="0" smtClean="0">
                <a:solidFill>
                  <a:srgbClr val="FF0000"/>
                </a:solidFill>
                <a:latin typeface="Calibri" pitchFamily="34" charset="0"/>
                <a:ea typeface="Calibri" pitchFamily="34" charset="0"/>
                <a:cs typeface="Calibri" pitchFamily="34" charset="0"/>
              </a:rPr>
              <a:t>tsunami decision matrix </a:t>
            </a:r>
            <a:r>
              <a:rPr lang="en-GB" sz="1200" b="1" dirty="0" smtClean="0">
                <a:solidFill>
                  <a:schemeClr val="bg2">
                    <a:lumMod val="10000"/>
                  </a:schemeClr>
                </a:solidFill>
                <a:latin typeface="Calibri" pitchFamily="34" charset="0"/>
                <a:ea typeface="Calibri" pitchFamily="34" charset="0"/>
                <a:cs typeface="Calibri" pitchFamily="34" charset="0"/>
              </a:rPr>
              <a:t>developed by CAT-INGV (Fig. 2</a:t>
            </a:r>
            <a:r>
              <a:rPr lang="en-GB" sz="1200" b="1" dirty="0">
                <a:solidFill>
                  <a:schemeClr val="bg2">
                    <a:lumMod val="10000"/>
                  </a:schemeClr>
                </a:solidFill>
                <a:latin typeface="Calibri" pitchFamily="34" charset="0"/>
                <a:ea typeface="Calibri" pitchFamily="34" charset="0"/>
                <a:cs typeface="Calibri" pitchFamily="34" charset="0"/>
              </a:rPr>
              <a:t>). </a:t>
            </a:r>
          </a:p>
          <a:p>
            <a:pPr marL="285750" indent="-285750" algn="just">
              <a:spcAft>
                <a:spcPts val="300"/>
              </a:spcAft>
              <a:buClr>
                <a:srgbClr val="FF0000"/>
              </a:buClr>
              <a:buFont typeface="Wingdings" charset="2"/>
              <a:buChar char="§"/>
            </a:pPr>
            <a:r>
              <a:rPr lang="en-GB" sz="1200" b="1" dirty="0" smtClean="0">
                <a:solidFill>
                  <a:schemeClr val="bg2">
                    <a:lumMod val="10000"/>
                  </a:schemeClr>
                </a:solidFill>
                <a:latin typeface="Calibri" pitchFamily="34" charset="0"/>
                <a:ea typeface="Calibri" pitchFamily="34" charset="0"/>
                <a:cs typeface="Calibri" pitchFamily="34" charset="0"/>
              </a:rPr>
              <a:t>M</a:t>
            </a:r>
            <a:r>
              <a:rPr lang="en-GB" sz="1200" b="1" baseline="-25000" dirty="0" smtClean="0">
                <a:solidFill>
                  <a:schemeClr val="bg2">
                    <a:lumMod val="10000"/>
                  </a:schemeClr>
                </a:solidFill>
                <a:latin typeface="Calibri" pitchFamily="34" charset="0"/>
                <a:ea typeface="Calibri" pitchFamily="34" charset="0"/>
                <a:cs typeface="Calibri" pitchFamily="34" charset="0"/>
              </a:rPr>
              <a:t>max</a:t>
            </a:r>
            <a:r>
              <a:rPr lang="en-GB" sz="1200" b="1" dirty="0">
                <a:solidFill>
                  <a:schemeClr val="bg2">
                    <a:lumMod val="10000"/>
                  </a:schemeClr>
                </a:solidFill>
                <a:latin typeface="Calibri" pitchFamily="34" charset="0"/>
                <a:ea typeface="Calibri" pitchFamily="34" charset="0"/>
                <a:cs typeface="Calibri" pitchFamily="34" charset="0"/>
              </a:rPr>
              <a:t>≥6.5 for </a:t>
            </a:r>
            <a:r>
              <a:rPr lang="en-GB" sz="1200" b="1" dirty="0" smtClean="0">
                <a:solidFill>
                  <a:srgbClr val="FF0000"/>
                </a:solidFill>
                <a:latin typeface="Calibri" pitchFamily="34" charset="0"/>
                <a:ea typeface="Calibri" pitchFamily="34" charset="0"/>
                <a:cs typeface="Calibri" pitchFamily="34" charset="0"/>
              </a:rPr>
              <a:t>regional tsunami </a:t>
            </a:r>
            <a:r>
              <a:rPr lang="en-GB" sz="1200" b="1" dirty="0">
                <a:solidFill>
                  <a:srgbClr val="FF0000"/>
                </a:solidFill>
                <a:latin typeface="Calibri" pitchFamily="34" charset="0"/>
                <a:ea typeface="Calibri" pitchFamily="34" charset="0"/>
                <a:cs typeface="Calibri" pitchFamily="34" charset="0"/>
              </a:rPr>
              <a:t>(100 km &lt; distance ≤ 400) </a:t>
            </a:r>
            <a:r>
              <a:rPr lang="en-GB" sz="1200" b="1" dirty="0">
                <a:solidFill>
                  <a:schemeClr val="bg2">
                    <a:lumMod val="10000"/>
                  </a:schemeClr>
                </a:solidFill>
                <a:latin typeface="Calibri" pitchFamily="34" charset="0"/>
                <a:ea typeface="Calibri" pitchFamily="34" charset="0"/>
                <a:cs typeface="Calibri" pitchFamily="34" charset="0"/>
              </a:rPr>
              <a:t>and</a:t>
            </a:r>
            <a:r>
              <a:rPr lang="en-GB" sz="1200" b="1" dirty="0">
                <a:latin typeface="Calibri" pitchFamily="34" charset="0"/>
                <a:ea typeface="Calibri" pitchFamily="34" charset="0"/>
                <a:cs typeface="Calibri" pitchFamily="34" charset="0"/>
              </a:rPr>
              <a:t> </a:t>
            </a:r>
            <a:r>
              <a:rPr lang="en-GB" sz="1200" b="1" dirty="0">
                <a:solidFill>
                  <a:srgbClr val="FF0000"/>
                </a:solidFill>
                <a:latin typeface="Calibri" pitchFamily="34" charset="0"/>
                <a:ea typeface="Calibri" pitchFamily="34" charset="0"/>
                <a:cs typeface="Calibri" pitchFamily="34" charset="0"/>
              </a:rPr>
              <a:t>basin-</a:t>
            </a:r>
            <a:r>
              <a:rPr lang="en-GB" sz="1200" b="1" dirty="0" smtClean="0">
                <a:solidFill>
                  <a:srgbClr val="FF0000"/>
                </a:solidFill>
                <a:latin typeface="Calibri" pitchFamily="34" charset="0"/>
                <a:ea typeface="Calibri" pitchFamily="34" charset="0"/>
                <a:cs typeface="Calibri" pitchFamily="34" charset="0"/>
              </a:rPr>
              <a:t>wide tsunami </a:t>
            </a:r>
            <a:r>
              <a:rPr lang="en-GB" sz="1200" b="1" dirty="0">
                <a:solidFill>
                  <a:srgbClr val="FF0000"/>
                </a:solidFill>
                <a:latin typeface="Calibri" pitchFamily="34" charset="0"/>
                <a:ea typeface="Calibri" pitchFamily="34" charset="0"/>
                <a:cs typeface="Calibri" pitchFamily="34" charset="0"/>
              </a:rPr>
              <a:t>(distance &gt; 400 km</a:t>
            </a:r>
            <a:r>
              <a:rPr lang="en-GB" sz="1200" b="1" dirty="0" smtClean="0">
                <a:solidFill>
                  <a:srgbClr val="FF0000"/>
                </a:solidFill>
                <a:latin typeface="Calibri" pitchFamily="34" charset="0"/>
                <a:ea typeface="Calibri" pitchFamily="34" charset="0"/>
                <a:cs typeface="Calibri" pitchFamily="34" charset="0"/>
              </a:rPr>
              <a:t>).</a:t>
            </a:r>
            <a:endParaRPr lang="en-GB" sz="1200" b="1" dirty="0" smtClean="0">
              <a:latin typeface="Calibri" pitchFamily="34" charset="0"/>
              <a:ea typeface="Calibri" pitchFamily="34" charset="0"/>
              <a:cs typeface="Calibri" pitchFamily="34" charset="0"/>
            </a:endParaRPr>
          </a:p>
        </p:txBody>
      </p:sp>
      <p:grpSp>
        <p:nvGrpSpPr>
          <p:cNvPr id="12" name="Group 24"/>
          <p:cNvGrpSpPr/>
          <p:nvPr/>
        </p:nvGrpSpPr>
        <p:grpSpPr>
          <a:xfrm>
            <a:off x="6416040" y="2214880"/>
            <a:ext cx="5775960" cy="4085559"/>
            <a:chOff x="6514012" y="1994989"/>
            <a:chExt cx="5373189" cy="3131777"/>
          </a:xfrm>
        </p:grpSpPr>
        <p:grpSp>
          <p:nvGrpSpPr>
            <p:cNvPr id="13" name="Group 15"/>
            <p:cNvGrpSpPr/>
            <p:nvPr/>
          </p:nvGrpSpPr>
          <p:grpSpPr>
            <a:xfrm>
              <a:off x="6514012" y="1994989"/>
              <a:ext cx="5273040" cy="2966720"/>
              <a:chOff x="6720841" y="3693160"/>
              <a:chExt cx="5273040" cy="2966720"/>
            </a:xfrm>
          </p:grpSpPr>
          <p:pic>
            <p:nvPicPr>
              <p:cNvPr id="16" name="Picture 10" descr="D:\TRIL2023\Reprort1\DISS-3-3.jpg"/>
              <p:cNvPicPr/>
              <p:nvPr/>
            </p:nvPicPr>
            <p:blipFill>
              <a:blip r:embed="rId4" cstate="print"/>
              <a:srcRect/>
              <a:stretch>
                <a:fillRect/>
              </a:stretch>
            </p:blipFill>
            <p:spPr bwMode="auto">
              <a:xfrm>
                <a:off x="6720841" y="3693160"/>
                <a:ext cx="5273040" cy="2966720"/>
              </a:xfrm>
              <a:prstGeom prst="rect">
                <a:avLst/>
              </a:prstGeom>
              <a:noFill/>
              <a:ln w="9525">
                <a:noFill/>
                <a:miter lim="800000"/>
                <a:headEnd/>
                <a:tailEnd/>
              </a:ln>
            </p:spPr>
          </p:pic>
          <p:pic>
            <p:nvPicPr>
              <p:cNvPr id="17" name="Picture 16" descr="matrice decisionale inglese"/>
              <p:cNvPicPr/>
              <p:nvPr/>
            </p:nvPicPr>
            <p:blipFill>
              <a:blip r:embed="rId5"/>
              <a:srcRect/>
              <a:stretch>
                <a:fillRect/>
              </a:stretch>
            </p:blipFill>
            <p:spPr bwMode="auto">
              <a:xfrm>
                <a:off x="10134600" y="3703320"/>
                <a:ext cx="1828800" cy="1325880"/>
              </a:xfrm>
              <a:prstGeom prst="rect">
                <a:avLst/>
              </a:prstGeom>
              <a:noFill/>
            </p:spPr>
          </p:pic>
        </p:grpSp>
        <p:pic>
          <p:nvPicPr>
            <p:cNvPr id="14" name="Picture 3"/>
            <p:cNvPicPr>
              <a:picLocks noChangeAspect="1" noChangeArrowheads="1"/>
            </p:cNvPicPr>
            <p:nvPr/>
          </p:nvPicPr>
          <p:blipFill>
            <a:blip r:embed="rId6"/>
            <a:srcRect/>
            <a:stretch>
              <a:fillRect/>
            </a:stretch>
          </p:blipFill>
          <p:spPr bwMode="auto">
            <a:xfrm>
              <a:off x="9971315" y="3618240"/>
              <a:ext cx="1915886" cy="1508526"/>
            </a:xfrm>
            <a:prstGeom prst="rect">
              <a:avLst/>
            </a:prstGeom>
            <a:noFill/>
            <a:ln w="9525">
              <a:noFill/>
              <a:miter lim="800000"/>
              <a:headEnd/>
              <a:tailEnd/>
            </a:ln>
            <a:effectLst/>
          </p:spPr>
        </p:pic>
        <p:sp>
          <p:nvSpPr>
            <p:cNvPr id="15" name="5-Point Star 14"/>
            <p:cNvSpPr/>
            <p:nvPr/>
          </p:nvSpPr>
          <p:spPr>
            <a:xfrm>
              <a:off x="8098971" y="3048000"/>
              <a:ext cx="163286" cy="163286"/>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8" name="Straight Arrow Connector 17"/>
          <p:cNvCxnSpPr>
            <a:stCxn id="15" idx="4"/>
          </p:cNvCxnSpPr>
          <p:nvPr/>
        </p:nvCxnSpPr>
        <p:spPr>
          <a:xfrm>
            <a:off x="8295333" y="3669949"/>
            <a:ext cx="1915470" cy="131571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5"/>
          <p:cNvPicPr>
            <a:picLocks noChangeAspect="1" noChangeArrowheads="1"/>
          </p:cNvPicPr>
          <p:nvPr/>
        </p:nvPicPr>
        <p:blipFill>
          <a:blip r:embed="rId7"/>
          <a:srcRect/>
          <a:stretch>
            <a:fillRect/>
          </a:stretch>
        </p:blipFill>
        <p:spPr bwMode="auto">
          <a:xfrm>
            <a:off x="2398798" y="3568389"/>
            <a:ext cx="3200303" cy="2676293"/>
          </a:xfrm>
          <a:prstGeom prst="rect">
            <a:avLst/>
          </a:prstGeom>
          <a:noFill/>
          <a:ln w="9525">
            <a:noFill/>
            <a:miter lim="800000"/>
            <a:headEnd/>
            <a:tailEnd/>
          </a:ln>
          <a:effectLst/>
        </p:spPr>
      </p:pic>
      <p:sp>
        <p:nvSpPr>
          <p:cNvPr id="20" name="Rectangle 19"/>
          <p:cNvSpPr/>
          <p:nvPr/>
        </p:nvSpPr>
        <p:spPr>
          <a:xfrm>
            <a:off x="223024" y="4208306"/>
            <a:ext cx="2024743" cy="1754326"/>
          </a:xfrm>
          <a:prstGeom prst="rect">
            <a:avLst/>
          </a:prstGeom>
        </p:spPr>
        <p:txBody>
          <a:bodyPr wrap="square">
            <a:spAutoFit/>
          </a:bodyPr>
          <a:lstStyle/>
          <a:p>
            <a:pPr algn="ctr"/>
            <a:r>
              <a:rPr lang="en-GB" b="1" dirty="0" smtClean="0">
                <a:solidFill>
                  <a:srgbClr val="FFC000"/>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Flowchart for Multi-Scenario tsunami simulation. </a:t>
            </a:r>
          </a:p>
          <a:p>
            <a:pPr algn="ctr"/>
            <a:r>
              <a:rPr lang="en-GB" b="1" dirty="0" smtClean="0">
                <a:solidFill>
                  <a:srgbClr val="FFC000"/>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
            </a:r>
            <a:br>
              <a:rPr lang="en-GB" b="1" dirty="0" smtClean="0">
                <a:solidFill>
                  <a:srgbClr val="FFC000"/>
                </a:solidFill>
                <a:effectLst>
                  <a:outerShdw blurRad="38100" dist="38100" dir="2700000" algn="tl">
                    <a:srgbClr val="000000">
                      <a:alpha val="43137"/>
                    </a:srgbClr>
                  </a:outerShdw>
                </a:effectLst>
                <a:latin typeface="Calibri" pitchFamily="34" charset="0"/>
                <a:ea typeface="Calibri" pitchFamily="34" charset="0"/>
                <a:cs typeface="Calibri" pitchFamily="34" charset="0"/>
              </a:rPr>
            </a:br>
            <a:endParaRPr lang="en-GB" b="1" dirty="0">
              <a:solidFill>
                <a:srgbClr val="FFC000"/>
              </a:solidFill>
              <a:effectLst>
                <a:outerShdw blurRad="38100" dist="38100" dir="2700000" algn="tl">
                  <a:srgbClr val="000000">
                    <a:alpha val="43137"/>
                  </a:srgbClr>
                </a:outerShdw>
              </a:effectLst>
              <a:latin typeface="Calibri" pitchFamily="34" charset="0"/>
              <a:ea typeface="Calibri" pitchFamily="34" charset="0"/>
              <a:cs typeface="Calibri" pitchFamily="34" charset="0"/>
            </a:endParaRPr>
          </a:p>
        </p:txBody>
      </p:sp>
      <p:sp>
        <p:nvSpPr>
          <p:cNvPr id="21" name="Rectangle 20"/>
          <p:cNvSpPr/>
          <p:nvPr/>
        </p:nvSpPr>
        <p:spPr>
          <a:xfrm>
            <a:off x="0" y="142240"/>
            <a:ext cx="12192000" cy="369332"/>
          </a:xfrm>
          <a:prstGeom prst="rect">
            <a:avLst/>
          </a:prstGeom>
        </p:spPr>
        <p:txBody>
          <a:bodyPr wrap="square">
            <a:spAutoFit/>
          </a:bodyPr>
          <a:lstStyle/>
          <a:p>
            <a:pPr algn="ctr"/>
            <a:r>
              <a:rPr lang="en-US" b="1" dirty="0" smtClean="0">
                <a:effectLst>
                  <a:outerShdw blurRad="38100" dist="38100" dir="2700000" algn="tl">
                    <a:srgbClr val="000000">
                      <a:alpha val="43137"/>
                    </a:srgbClr>
                  </a:outerShdw>
                </a:effectLst>
                <a:latin typeface="Calibri" pitchFamily="34" charset="0"/>
                <a:ea typeface="Calibri" pitchFamily="34" charset="0"/>
                <a:cs typeface="Calibri" pitchFamily="34" charset="0"/>
              </a:rPr>
              <a:t>High resolution tsunami hazard scenarios for multi-risk analysis</a:t>
            </a:r>
            <a:endParaRPr lang="en-GB" b="1" dirty="0">
              <a:effectLst>
                <a:outerShdw blurRad="38100" dist="38100" dir="2700000" algn="tl">
                  <a:srgbClr val="000000">
                    <a:alpha val="43137"/>
                  </a:srgbClr>
                </a:outerShdw>
              </a:effectLst>
              <a:latin typeface="Calibri" pitchFamily="34" charset="0"/>
              <a:ea typeface="Calibri" pitchFamily="34" charset="0"/>
              <a:cs typeface="Calibri" pitchFamily="34" charset="0"/>
            </a:endParaRPr>
          </a:p>
        </p:txBody>
      </p:sp>
    </p:spTree>
    <p:extLst>
      <p:ext uri="{BB962C8B-B14F-4D97-AF65-F5344CB8AC3E}">
        <p14:creationId xmlns="" xmlns:p14="http://schemas.microsoft.com/office/powerpoint/2010/main" val="240770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rot="16200000" flipH="1">
            <a:off x="2713809" y="3414847"/>
            <a:ext cx="6858003" cy="28305"/>
          </a:xfrm>
          <a:prstGeom prst="line">
            <a:avLst/>
          </a:prstGeom>
          <a:ln w="38100">
            <a:solidFill>
              <a:srgbClr val="FFC000"/>
            </a:solidFill>
            <a:prstDash val="sysDot"/>
          </a:ln>
        </p:spPr>
        <p:style>
          <a:lnRef idx="3">
            <a:schemeClr val="dk1"/>
          </a:lnRef>
          <a:fillRef idx="0">
            <a:schemeClr val="dk1"/>
          </a:fillRef>
          <a:effectRef idx="2">
            <a:schemeClr val="dk1"/>
          </a:effectRef>
          <a:fontRef idx="minor">
            <a:schemeClr val="tx1"/>
          </a:fontRef>
        </p:style>
      </p:cxnSp>
      <p:sp>
        <p:nvSpPr>
          <p:cNvPr id="28" name="Rettangolo 8"/>
          <p:cNvSpPr>
            <a:spLocks noChangeArrowheads="1"/>
          </p:cNvSpPr>
          <p:nvPr/>
        </p:nvSpPr>
        <p:spPr bwMode="auto">
          <a:xfrm>
            <a:off x="6065520" y="172720"/>
            <a:ext cx="6126480" cy="6164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1873" tIns="30936" rIns="61873" bIns="30936">
            <a:spAutoFit/>
          </a:bodyPr>
          <a:lstStyle/>
          <a:p>
            <a:pPr algn="ctr"/>
            <a:r>
              <a:rPr lang="en-GB" b="1" dirty="0" smtClean="0">
                <a:solidFill>
                  <a:srgbClr val="FF0000"/>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Tsunami Hazard Maps for The FVG Coastal areas computed at MSL</a:t>
            </a:r>
            <a:endParaRPr lang="en-US" b="1" dirty="0">
              <a:solidFill>
                <a:srgbClr val="FF0000"/>
              </a:solidFill>
              <a:effectLst>
                <a:outerShdw blurRad="38100" dist="38100" dir="2700000" algn="tl">
                  <a:srgbClr val="000000">
                    <a:alpha val="43137"/>
                  </a:srgbClr>
                </a:outerShdw>
              </a:effectLst>
              <a:latin typeface="Calibri" pitchFamily="34" charset="0"/>
              <a:ea typeface="Calibri" pitchFamily="34" charset="0"/>
              <a:cs typeface="Calibri" pitchFamily="34" charset="0"/>
            </a:endParaRPr>
          </a:p>
        </p:txBody>
      </p:sp>
      <p:sp>
        <p:nvSpPr>
          <p:cNvPr id="29" name="Rettangolo 8"/>
          <p:cNvSpPr>
            <a:spLocks noChangeArrowheads="1"/>
          </p:cNvSpPr>
          <p:nvPr/>
        </p:nvSpPr>
        <p:spPr bwMode="auto">
          <a:xfrm>
            <a:off x="1442720" y="309434"/>
            <a:ext cx="5019040" cy="6164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1873" tIns="30936" rIns="61873" bIns="30936">
            <a:spAutoFit/>
          </a:bodyPr>
          <a:lstStyle/>
          <a:p>
            <a:pPr algn="ctr"/>
            <a:r>
              <a:rPr lang="en-US" b="1" dirty="0" smtClean="0">
                <a:solidFill>
                  <a:srgbClr val="FF0000"/>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Earthquake Rupture Data and </a:t>
            </a:r>
          </a:p>
          <a:p>
            <a:pPr algn="ctr"/>
            <a:r>
              <a:rPr lang="en-US" b="1" dirty="0" smtClean="0">
                <a:solidFill>
                  <a:srgbClr val="FF0000"/>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Bathymetry </a:t>
            </a:r>
            <a:r>
              <a:rPr lang="en-US" b="1" dirty="0">
                <a:solidFill>
                  <a:srgbClr val="FF0000"/>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and Topographic Data</a:t>
            </a:r>
          </a:p>
        </p:txBody>
      </p:sp>
      <p:grpSp>
        <p:nvGrpSpPr>
          <p:cNvPr id="30" name="Group 19"/>
          <p:cNvGrpSpPr/>
          <p:nvPr/>
        </p:nvGrpSpPr>
        <p:grpSpPr>
          <a:xfrm>
            <a:off x="6111241" y="764916"/>
            <a:ext cx="6015443" cy="4824245"/>
            <a:chOff x="25107815" y="15886537"/>
            <a:chExt cx="9919468" cy="9932802"/>
          </a:xfrm>
        </p:grpSpPr>
        <p:sp>
          <p:nvSpPr>
            <p:cNvPr id="31" name="TextBox 30"/>
            <p:cNvSpPr txBox="1">
              <a:spLocks noChangeArrowheads="1"/>
            </p:cNvSpPr>
            <p:nvPr/>
          </p:nvSpPr>
          <p:spPr bwMode="auto">
            <a:xfrm>
              <a:off x="27763440" y="25481201"/>
              <a:ext cx="18415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Verdana" charset="0"/>
                  <a:ea typeface="ＭＳ Ｐゴシック" charset="0"/>
                  <a:cs typeface="ＭＳ Ｐゴシック" charset="0"/>
                </a:defRPr>
              </a:lvl1pPr>
              <a:lvl2pPr marL="742950" indent="-285750" eaLnBrk="0" hangingPunct="0">
                <a:defRPr sz="1600" b="1">
                  <a:solidFill>
                    <a:schemeClr val="tx1"/>
                  </a:solidFill>
                  <a:latin typeface="Verdana" charset="0"/>
                  <a:ea typeface="ＭＳ Ｐゴシック" charset="0"/>
                </a:defRPr>
              </a:lvl2pPr>
              <a:lvl3pPr marL="1143000" indent="-228600" eaLnBrk="0" hangingPunct="0">
                <a:defRPr sz="1600" b="1">
                  <a:solidFill>
                    <a:schemeClr val="tx1"/>
                  </a:solidFill>
                  <a:latin typeface="Verdana" charset="0"/>
                  <a:ea typeface="ＭＳ Ｐゴシック" charset="0"/>
                </a:defRPr>
              </a:lvl3pPr>
              <a:lvl4pPr marL="1600200" indent="-228600" eaLnBrk="0" hangingPunct="0">
                <a:defRPr sz="1600" b="1">
                  <a:solidFill>
                    <a:schemeClr val="tx1"/>
                  </a:solidFill>
                  <a:latin typeface="Verdana" charset="0"/>
                  <a:ea typeface="ＭＳ Ｐゴシック" charset="0"/>
                </a:defRPr>
              </a:lvl4pPr>
              <a:lvl5pPr marL="2057400" indent="-228600" eaLnBrk="0" hangingPunct="0">
                <a:defRPr sz="1600" b="1">
                  <a:solidFill>
                    <a:schemeClr val="tx1"/>
                  </a:solidFill>
                  <a:latin typeface="Verdana" charset="0"/>
                  <a:ea typeface="ＭＳ Ｐゴシック" charset="0"/>
                </a:defRPr>
              </a:lvl5pPr>
              <a:lvl6pPr marL="2514600" indent="-228600" eaLnBrk="0" fontAlgn="base" hangingPunct="0">
                <a:spcBef>
                  <a:spcPct val="0"/>
                </a:spcBef>
                <a:spcAft>
                  <a:spcPct val="0"/>
                </a:spcAft>
                <a:defRPr sz="1600" b="1">
                  <a:solidFill>
                    <a:schemeClr val="tx1"/>
                  </a:solidFill>
                  <a:latin typeface="Verdana" charset="0"/>
                  <a:ea typeface="ＭＳ Ｐゴシック" charset="0"/>
                </a:defRPr>
              </a:lvl6pPr>
              <a:lvl7pPr marL="2971800" indent="-228600" eaLnBrk="0" fontAlgn="base" hangingPunct="0">
                <a:spcBef>
                  <a:spcPct val="0"/>
                </a:spcBef>
                <a:spcAft>
                  <a:spcPct val="0"/>
                </a:spcAft>
                <a:defRPr sz="1600" b="1">
                  <a:solidFill>
                    <a:schemeClr val="tx1"/>
                  </a:solidFill>
                  <a:latin typeface="Verdana" charset="0"/>
                  <a:ea typeface="ＭＳ Ｐゴシック" charset="0"/>
                </a:defRPr>
              </a:lvl7pPr>
              <a:lvl8pPr marL="3429000" indent="-228600" eaLnBrk="0" fontAlgn="base" hangingPunct="0">
                <a:spcBef>
                  <a:spcPct val="0"/>
                </a:spcBef>
                <a:spcAft>
                  <a:spcPct val="0"/>
                </a:spcAft>
                <a:defRPr sz="1600" b="1">
                  <a:solidFill>
                    <a:schemeClr val="tx1"/>
                  </a:solidFill>
                  <a:latin typeface="Verdana" charset="0"/>
                  <a:ea typeface="ＭＳ Ｐゴシック" charset="0"/>
                </a:defRPr>
              </a:lvl8pPr>
              <a:lvl9pPr marL="3886200" indent="-228600" eaLnBrk="0" fontAlgn="base" hangingPunct="0">
                <a:spcBef>
                  <a:spcPct val="0"/>
                </a:spcBef>
                <a:spcAft>
                  <a:spcPct val="0"/>
                </a:spcAft>
                <a:defRPr sz="1600" b="1">
                  <a:solidFill>
                    <a:schemeClr val="tx1"/>
                  </a:solidFill>
                  <a:latin typeface="Verdana" charset="0"/>
                  <a:ea typeface="ＭＳ Ｐゴシック" charset="0"/>
                </a:defRPr>
              </a:lvl9pPr>
            </a:lstStyle>
            <a:p>
              <a:pPr eaLnBrk="1" hangingPunct="1"/>
              <a:endParaRPr lang="en-US" dirty="0"/>
            </a:p>
          </p:txBody>
        </p:sp>
        <p:sp>
          <p:nvSpPr>
            <p:cNvPr id="32" name="Rettangolo 8"/>
            <p:cNvSpPr>
              <a:spLocks noChangeArrowheads="1"/>
            </p:cNvSpPr>
            <p:nvPr/>
          </p:nvSpPr>
          <p:spPr bwMode="auto">
            <a:xfrm>
              <a:off x="25107815" y="15886537"/>
              <a:ext cx="4714908" cy="12692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1873" tIns="30936" rIns="61873" bIns="30936">
              <a:spAutoFit/>
            </a:bodyPr>
            <a:lstStyle/>
            <a:p>
              <a:pPr algn="ctr"/>
              <a:r>
                <a:rPr lang="en-GB" sz="1800" dirty="0" smtClean="0">
                  <a:solidFill>
                    <a:srgbClr val="0033CC"/>
                  </a:solidFill>
                  <a:latin typeface="Calibri" pitchFamily="34" charset="0"/>
                  <a:ea typeface="Calibri" pitchFamily="34" charset="0"/>
                  <a:cs typeface="Calibri" pitchFamily="34" charset="0"/>
                </a:rPr>
                <a:t>Adriatic-Wide Tsunamigenic Earthquake Sources </a:t>
              </a:r>
              <a:endParaRPr lang="en-GB" sz="1800" dirty="0">
                <a:solidFill>
                  <a:srgbClr val="0033CC"/>
                </a:solidFill>
                <a:latin typeface="Calibri" pitchFamily="34" charset="0"/>
                <a:ea typeface="Calibri" pitchFamily="34" charset="0"/>
                <a:cs typeface="Calibri" pitchFamily="34" charset="0"/>
              </a:endParaRPr>
            </a:p>
          </p:txBody>
        </p:sp>
        <p:sp>
          <p:nvSpPr>
            <p:cNvPr id="33" name="Rettangolo 8"/>
            <p:cNvSpPr>
              <a:spLocks noChangeArrowheads="1"/>
            </p:cNvSpPr>
            <p:nvPr/>
          </p:nvSpPr>
          <p:spPr bwMode="auto">
            <a:xfrm>
              <a:off x="30312375" y="15891009"/>
              <a:ext cx="4714908" cy="12692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1873" tIns="30936" rIns="61873" bIns="30936">
              <a:spAutoFit/>
            </a:bodyPr>
            <a:lstStyle/>
            <a:p>
              <a:pPr algn="ctr"/>
              <a:r>
                <a:rPr lang="en-GB" sz="1800" dirty="0" smtClean="0">
                  <a:solidFill>
                    <a:srgbClr val="0033CC"/>
                  </a:solidFill>
                  <a:latin typeface="Calibri" pitchFamily="34" charset="0"/>
                  <a:ea typeface="Calibri" pitchFamily="34" charset="0"/>
                  <a:cs typeface="Calibri" pitchFamily="34" charset="0"/>
                </a:rPr>
                <a:t>Regional Tsunamigenic Earthquake Sources </a:t>
              </a:r>
              <a:endParaRPr lang="en-GB" sz="1800" dirty="0">
                <a:solidFill>
                  <a:srgbClr val="0033CC"/>
                </a:solidFill>
                <a:latin typeface="Calibri" pitchFamily="34" charset="0"/>
                <a:ea typeface="Calibri" pitchFamily="34" charset="0"/>
                <a:cs typeface="Calibri" pitchFamily="34" charset="0"/>
              </a:endParaRPr>
            </a:p>
          </p:txBody>
        </p:sp>
      </p:grpSp>
      <p:pic>
        <p:nvPicPr>
          <p:cNvPr id="34" name="Picture 2" descr="Adritic-wide-raster"/>
          <p:cNvPicPr>
            <a:picLocks noChangeAspect="1" noChangeArrowheads="1"/>
          </p:cNvPicPr>
          <p:nvPr/>
        </p:nvPicPr>
        <p:blipFill>
          <a:blip r:embed="rId2" cstate="print"/>
          <a:srcRect/>
          <a:stretch>
            <a:fillRect/>
          </a:stretch>
        </p:blipFill>
        <p:spPr bwMode="auto">
          <a:xfrm>
            <a:off x="6187440" y="1598815"/>
            <a:ext cx="2772608" cy="1690559"/>
          </a:xfrm>
          <a:prstGeom prst="rect">
            <a:avLst/>
          </a:prstGeom>
          <a:noFill/>
        </p:spPr>
      </p:pic>
      <p:sp>
        <p:nvSpPr>
          <p:cNvPr id="35" name="TextBox 34"/>
          <p:cNvSpPr txBox="1"/>
          <p:nvPr/>
        </p:nvSpPr>
        <p:spPr>
          <a:xfrm>
            <a:off x="6187440" y="5026025"/>
            <a:ext cx="2729287" cy="1277273"/>
          </a:xfrm>
          <a:prstGeom prst="rect">
            <a:avLst/>
          </a:prstGeom>
          <a:noFill/>
          <a:ln>
            <a:solidFill>
              <a:srgbClr val="0033CC"/>
            </a:solidFill>
          </a:ln>
        </p:spPr>
        <p:txBody>
          <a:bodyPr wrap="square" rtlCol="0">
            <a:spAutoFit/>
          </a:bodyPr>
          <a:lstStyle/>
          <a:p>
            <a:pPr algn="just"/>
            <a:r>
              <a:rPr lang="en-GB" sz="1100" b="0" dirty="0" smtClean="0">
                <a:solidFill>
                  <a:schemeClr val="bg2">
                    <a:lumMod val="10000"/>
                  </a:schemeClr>
                </a:solidFill>
                <a:latin typeface="Calibri" pitchFamily="34" charset="0"/>
                <a:ea typeface="Calibri" pitchFamily="34" charset="0"/>
                <a:cs typeface="Calibri" pitchFamily="34" charset="0"/>
              </a:rPr>
              <a:t>a)  Map of the maximum tsunami wave amplitude computed for the Adriatic-wide sources located at distance larger than 400 km from the area of interest (AOI). b) The maximum tsunami wave amplitude computed for the Adriatic-wide sources at the selected POIs.</a:t>
            </a:r>
          </a:p>
        </p:txBody>
      </p:sp>
      <p:pic>
        <p:nvPicPr>
          <p:cNvPr id="36" name="Picture 35" descr="D:\OGS-2023\Manuscripts\MEGR2023\POI-MAXAMP-FINAL-REV01\Adriatic-poi.jpg"/>
          <p:cNvPicPr/>
          <p:nvPr/>
        </p:nvPicPr>
        <p:blipFill>
          <a:blip r:embed="rId3" cstate="print"/>
          <a:srcRect/>
          <a:stretch>
            <a:fillRect/>
          </a:stretch>
        </p:blipFill>
        <p:spPr bwMode="auto">
          <a:xfrm>
            <a:off x="6187440" y="3292246"/>
            <a:ext cx="2772608" cy="1665435"/>
          </a:xfrm>
          <a:prstGeom prst="rect">
            <a:avLst/>
          </a:prstGeom>
          <a:noFill/>
          <a:ln w="9525">
            <a:noFill/>
            <a:miter lim="800000"/>
            <a:headEnd/>
            <a:tailEnd/>
          </a:ln>
        </p:spPr>
      </p:pic>
      <p:pic>
        <p:nvPicPr>
          <p:cNvPr id="37" name="Picture 36" descr="D:\OGS-2023\Manuscripts\MEGR2023\POI-MAXAMP-FINAL-REV01\Regional-Raster.jpg"/>
          <p:cNvPicPr/>
          <p:nvPr/>
        </p:nvPicPr>
        <p:blipFill>
          <a:blip r:embed="rId4" cstate="print"/>
          <a:srcRect/>
          <a:stretch>
            <a:fillRect/>
          </a:stretch>
        </p:blipFill>
        <p:spPr bwMode="auto">
          <a:xfrm>
            <a:off x="9097208" y="1511698"/>
            <a:ext cx="2902574" cy="1734829"/>
          </a:xfrm>
          <a:prstGeom prst="rect">
            <a:avLst/>
          </a:prstGeom>
          <a:noFill/>
          <a:ln w="9525">
            <a:noFill/>
            <a:miter lim="800000"/>
            <a:headEnd/>
            <a:tailEnd/>
          </a:ln>
        </p:spPr>
      </p:pic>
      <p:pic>
        <p:nvPicPr>
          <p:cNvPr id="38" name="Picture 37" descr="D:\OGS-2023\Manuscripts\MEGR2023\POI-MAXAMP-FINAL-REV01\regional-poi.jpg"/>
          <p:cNvPicPr/>
          <p:nvPr/>
        </p:nvPicPr>
        <p:blipFill>
          <a:blip r:embed="rId5" cstate="print"/>
          <a:srcRect/>
          <a:stretch>
            <a:fillRect/>
          </a:stretch>
        </p:blipFill>
        <p:spPr bwMode="auto">
          <a:xfrm>
            <a:off x="9053886" y="3210780"/>
            <a:ext cx="2945896" cy="1734829"/>
          </a:xfrm>
          <a:prstGeom prst="rect">
            <a:avLst/>
          </a:prstGeom>
          <a:noFill/>
          <a:ln w="9525">
            <a:noFill/>
            <a:miter lim="800000"/>
            <a:headEnd/>
            <a:tailEnd/>
          </a:ln>
        </p:spPr>
      </p:pic>
      <p:sp>
        <p:nvSpPr>
          <p:cNvPr id="39" name="TextBox 38"/>
          <p:cNvSpPr txBox="1"/>
          <p:nvPr/>
        </p:nvSpPr>
        <p:spPr>
          <a:xfrm>
            <a:off x="9140530" y="4980306"/>
            <a:ext cx="2772608" cy="1277273"/>
          </a:xfrm>
          <a:prstGeom prst="rect">
            <a:avLst/>
          </a:prstGeom>
          <a:noFill/>
          <a:ln>
            <a:solidFill>
              <a:srgbClr val="0033CC"/>
            </a:solidFill>
          </a:ln>
        </p:spPr>
        <p:txBody>
          <a:bodyPr wrap="square" rtlCol="0">
            <a:spAutoFit/>
          </a:bodyPr>
          <a:lstStyle/>
          <a:p>
            <a:pPr algn="just"/>
            <a:r>
              <a:rPr lang="en-GB" sz="1100" b="0" dirty="0" smtClean="0">
                <a:solidFill>
                  <a:schemeClr val="bg2">
                    <a:lumMod val="10000"/>
                  </a:schemeClr>
                </a:solidFill>
                <a:latin typeface="Calibri" pitchFamily="34" charset="0"/>
                <a:ea typeface="Calibri" pitchFamily="34" charset="0"/>
                <a:cs typeface="Calibri" pitchFamily="34" charset="0"/>
              </a:rPr>
              <a:t>a) Map of the maximum tsunami wave amplitude computed for the regional tsunamigenic sources. b) The maximum tsunami wave amplitude computed for the regional tsunamigenic sources at POIs.</a:t>
            </a:r>
          </a:p>
          <a:p>
            <a:pPr algn="just"/>
            <a:endParaRPr lang="en-GB" sz="1100" b="0" dirty="0" smtClean="0">
              <a:latin typeface="Calibri" pitchFamily="34" charset="0"/>
              <a:ea typeface="Calibri" pitchFamily="34" charset="0"/>
              <a:cs typeface="Calibri" pitchFamily="34" charset="0"/>
            </a:endParaRPr>
          </a:p>
          <a:p>
            <a:pPr algn="just"/>
            <a:endParaRPr lang="en-GB" sz="1100" b="0" dirty="0">
              <a:latin typeface="Calibri" pitchFamily="34" charset="0"/>
              <a:ea typeface="Calibri" pitchFamily="34" charset="0"/>
              <a:cs typeface="Calibri" pitchFamily="34" charset="0"/>
            </a:endParaRPr>
          </a:p>
        </p:txBody>
      </p:sp>
      <p:grpSp>
        <p:nvGrpSpPr>
          <p:cNvPr id="40" name="Group 42"/>
          <p:cNvGrpSpPr/>
          <p:nvPr/>
        </p:nvGrpSpPr>
        <p:grpSpPr>
          <a:xfrm>
            <a:off x="546410" y="1092820"/>
            <a:ext cx="5420321" cy="3879764"/>
            <a:chOff x="195942" y="617659"/>
            <a:chExt cx="5770789" cy="4213415"/>
          </a:xfrm>
        </p:grpSpPr>
        <p:grpSp>
          <p:nvGrpSpPr>
            <p:cNvPr id="41" name="Group 6"/>
            <p:cNvGrpSpPr/>
            <p:nvPr/>
          </p:nvGrpSpPr>
          <p:grpSpPr>
            <a:xfrm>
              <a:off x="195942" y="1404250"/>
              <a:ext cx="4663439" cy="3426824"/>
              <a:chOff x="22174176" y="10867598"/>
              <a:chExt cx="6065317" cy="3970762"/>
            </a:xfrm>
          </p:grpSpPr>
          <p:grpSp>
            <p:nvGrpSpPr>
              <p:cNvPr id="45" name="Group 7"/>
              <p:cNvGrpSpPr/>
              <p:nvPr/>
            </p:nvGrpSpPr>
            <p:grpSpPr>
              <a:xfrm>
                <a:off x="22174176" y="10867598"/>
                <a:ext cx="6065317" cy="3970762"/>
                <a:chOff x="22174176" y="10867598"/>
                <a:chExt cx="6065317" cy="3970762"/>
              </a:xfrm>
            </p:grpSpPr>
            <p:pic>
              <p:nvPicPr>
                <p:cNvPr id="47" name="Imagen 7"/>
                <p:cNvPicPr/>
                <p:nvPr/>
              </p:nvPicPr>
              <p:blipFill>
                <a:blip r:embed="rId6" cstate="print">
                  <a:extLst>
                    <a:ext uri="{28A0092B-C50C-407E-A947-70E740481C1C}">
                      <a14:useLocalDpi xmlns="" xmlns:a14="http://schemas.microsoft.com/office/drawing/2010/main" val="0"/>
                    </a:ext>
                  </a:extLst>
                </a:blip>
                <a:srcRect t="7611"/>
                <a:stretch>
                  <a:fillRect/>
                </a:stretch>
              </p:blipFill>
              <p:spPr>
                <a:xfrm>
                  <a:off x="22174176" y="10867598"/>
                  <a:ext cx="6065317" cy="3970762"/>
                </a:xfrm>
                <a:prstGeom prst="rect">
                  <a:avLst/>
                </a:prstGeom>
              </p:spPr>
            </p:pic>
            <p:sp>
              <p:nvSpPr>
                <p:cNvPr id="48" name="TextBox 47"/>
                <p:cNvSpPr txBox="1"/>
                <p:nvPr/>
              </p:nvSpPr>
              <p:spPr>
                <a:xfrm>
                  <a:off x="27691432" y="12027768"/>
                  <a:ext cx="285752" cy="338554"/>
                </a:xfrm>
                <a:prstGeom prst="rect">
                  <a:avLst/>
                </a:prstGeom>
                <a:noFill/>
              </p:spPr>
              <p:txBody>
                <a:bodyPr wrap="square" rtlCol="0">
                  <a:spAutoFit/>
                </a:bodyPr>
                <a:lstStyle/>
                <a:p>
                  <a:r>
                    <a:rPr lang="en-GB" dirty="0" smtClean="0">
                      <a:solidFill>
                        <a:srgbClr val="FF0000"/>
                      </a:solidFill>
                    </a:rPr>
                    <a:t>a</a:t>
                  </a:r>
                  <a:endParaRPr lang="en-GB" dirty="0">
                    <a:solidFill>
                      <a:srgbClr val="FF0000"/>
                    </a:solidFill>
                  </a:endParaRPr>
                </a:p>
              </p:txBody>
            </p:sp>
          </p:grpSp>
          <p:sp>
            <p:nvSpPr>
              <p:cNvPr id="46" name="TextBox 45"/>
              <p:cNvSpPr txBox="1"/>
              <p:nvPr/>
            </p:nvSpPr>
            <p:spPr>
              <a:xfrm>
                <a:off x="22388490" y="11195022"/>
                <a:ext cx="285752" cy="338554"/>
              </a:xfrm>
              <a:prstGeom prst="rect">
                <a:avLst/>
              </a:prstGeom>
              <a:noFill/>
            </p:spPr>
            <p:txBody>
              <a:bodyPr wrap="square" rtlCol="0">
                <a:spAutoFit/>
              </a:bodyPr>
              <a:lstStyle/>
              <a:p>
                <a:r>
                  <a:rPr lang="en-GB" dirty="0" smtClean="0">
                    <a:solidFill>
                      <a:srgbClr val="FF0000"/>
                    </a:solidFill>
                  </a:rPr>
                  <a:t>b</a:t>
                </a:r>
                <a:endParaRPr lang="en-GB" dirty="0">
                  <a:solidFill>
                    <a:srgbClr val="FF0000"/>
                  </a:solidFill>
                </a:endParaRPr>
              </a:p>
            </p:txBody>
          </p:sp>
        </p:grpSp>
        <p:pic>
          <p:nvPicPr>
            <p:cNvPr id="42" name="Picture 2"/>
            <p:cNvPicPr>
              <a:picLocks noChangeAspect="1" noChangeArrowheads="1"/>
            </p:cNvPicPr>
            <p:nvPr/>
          </p:nvPicPr>
          <p:blipFill>
            <a:blip r:embed="rId7"/>
            <a:srcRect/>
            <a:stretch>
              <a:fillRect/>
            </a:stretch>
          </p:blipFill>
          <p:spPr bwMode="auto">
            <a:xfrm>
              <a:off x="2699656" y="617659"/>
              <a:ext cx="3267075" cy="1567641"/>
            </a:xfrm>
            <a:prstGeom prst="rect">
              <a:avLst/>
            </a:prstGeom>
            <a:noFill/>
            <a:ln w="9525">
              <a:noFill/>
              <a:miter lim="800000"/>
              <a:headEnd/>
              <a:tailEnd/>
            </a:ln>
            <a:effectLst/>
          </p:spPr>
        </p:pic>
        <p:sp>
          <p:nvSpPr>
            <p:cNvPr id="43" name="Rectangle 42"/>
            <p:cNvSpPr/>
            <p:nvPr/>
          </p:nvSpPr>
          <p:spPr>
            <a:xfrm>
              <a:off x="968829" y="1698171"/>
              <a:ext cx="957943" cy="3918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p:cNvSpPr txBox="1"/>
            <p:nvPr/>
          </p:nvSpPr>
          <p:spPr>
            <a:xfrm>
              <a:off x="2917371" y="664022"/>
              <a:ext cx="119743" cy="369332"/>
            </a:xfrm>
            <a:prstGeom prst="rect">
              <a:avLst/>
            </a:prstGeom>
            <a:noFill/>
          </p:spPr>
          <p:txBody>
            <a:bodyPr wrap="square" rtlCol="0">
              <a:spAutoFit/>
            </a:bodyPr>
            <a:lstStyle/>
            <a:p>
              <a:r>
                <a:rPr lang="en-GB" b="1" dirty="0" smtClean="0">
                  <a:solidFill>
                    <a:srgbClr val="C00000"/>
                  </a:solidFill>
                </a:rPr>
                <a:t>c</a:t>
              </a:r>
              <a:endParaRPr lang="en-GB" b="1" dirty="0">
                <a:solidFill>
                  <a:srgbClr val="C00000"/>
                </a:solidFill>
              </a:endParaRPr>
            </a:p>
          </p:txBody>
        </p:sp>
      </p:grpSp>
      <p:sp>
        <p:nvSpPr>
          <p:cNvPr id="49" name="Rectangle 48"/>
          <p:cNvSpPr/>
          <p:nvPr/>
        </p:nvSpPr>
        <p:spPr>
          <a:xfrm>
            <a:off x="130629" y="4913096"/>
            <a:ext cx="6008914" cy="1315745"/>
          </a:xfrm>
          <a:prstGeom prst="rect">
            <a:avLst/>
          </a:prstGeom>
        </p:spPr>
        <p:txBody>
          <a:bodyPr wrap="square">
            <a:spAutoFit/>
          </a:bodyPr>
          <a:lstStyle/>
          <a:p>
            <a:pPr algn="just">
              <a:spcAft>
                <a:spcPts val="300"/>
              </a:spcAft>
            </a:pPr>
            <a:r>
              <a:rPr lang="en-GB" sz="1200" dirty="0" smtClean="0">
                <a:solidFill>
                  <a:schemeClr val="bg2">
                    <a:lumMod val="10000"/>
                  </a:schemeClr>
                </a:solidFill>
                <a:latin typeface="Calibri" pitchFamily="34" charset="0"/>
                <a:ea typeface="Calibri" pitchFamily="34" charset="0"/>
                <a:cs typeface="Calibri" pitchFamily="34" charset="0"/>
              </a:rPr>
              <a:t>Three nested grids of topographic-bathymetry data were extracted, processed and converted into the format required by the tsunami modelling code (NAMI DANCE):</a:t>
            </a:r>
          </a:p>
          <a:p>
            <a:pPr algn="just">
              <a:spcAft>
                <a:spcPts val="300"/>
              </a:spcAft>
            </a:pPr>
            <a:r>
              <a:rPr lang="en-GB" sz="1200" dirty="0" smtClean="0">
                <a:solidFill>
                  <a:schemeClr val="bg2">
                    <a:lumMod val="10000"/>
                  </a:schemeClr>
                </a:solidFill>
                <a:latin typeface="Calibri" pitchFamily="34" charset="0"/>
                <a:ea typeface="Calibri" pitchFamily="34" charset="0"/>
                <a:cs typeface="Calibri" pitchFamily="34" charset="0"/>
              </a:rPr>
              <a:t>a) The coarse-domain from GEBCO-2020 (GEBCO Compilation Group 2020).</a:t>
            </a:r>
            <a:r>
              <a:rPr lang="en-GB" sz="1200" dirty="0" smtClean="0">
                <a:solidFill>
                  <a:schemeClr val="tx1">
                    <a:lumMod val="50000"/>
                    <a:lumOff val="50000"/>
                  </a:schemeClr>
                </a:solidFill>
                <a:latin typeface="Calibri" pitchFamily="34" charset="0"/>
                <a:ea typeface="Calibri" pitchFamily="34" charset="0"/>
                <a:cs typeface="Calibri" pitchFamily="34" charset="0"/>
              </a:rPr>
              <a:t> </a:t>
            </a:r>
            <a:r>
              <a:rPr lang="en-GB" sz="1200" dirty="0" smtClean="0">
                <a:solidFill>
                  <a:srgbClr val="FF0000"/>
                </a:solidFill>
                <a:latin typeface="Calibri" pitchFamily="34" charset="0"/>
                <a:ea typeface="Calibri" pitchFamily="34" charset="0"/>
                <a:cs typeface="Calibri" pitchFamily="34" charset="0"/>
              </a:rPr>
              <a:t>Fig. 3a</a:t>
            </a:r>
            <a:endParaRPr lang="en-GB" sz="1200" dirty="0" smtClean="0">
              <a:latin typeface="Calibri" pitchFamily="34" charset="0"/>
              <a:ea typeface="Calibri" pitchFamily="34" charset="0"/>
              <a:cs typeface="Calibri" pitchFamily="34" charset="0"/>
            </a:endParaRPr>
          </a:p>
          <a:p>
            <a:pPr marL="285750" indent="-285750" algn="just">
              <a:spcAft>
                <a:spcPts val="300"/>
              </a:spcAft>
              <a:buClr>
                <a:srgbClr val="FF0000"/>
              </a:buClr>
            </a:pPr>
            <a:r>
              <a:rPr lang="en-GB" sz="1200" dirty="0" smtClean="0">
                <a:solidFill>
                  <a:srgbClr val="000000"/>
                </a:solidFill>
                <a:latin typeface="Calibri" pitchFamily="34" charset="0"/>
                <a:ea typeface="Calibri" pitchFamily="34" charset="0"/>
                <a:cs typeface="Calibri" pitchFamily="34" charset="0"/>
              </a:rPr>
              <a:t>b) Medium-domain from the EMODnet portal (https://portal.emodnet-bathymetry.eu/). </a:t>
            </a:r>
            <a:r>
              <a:rPr lang="en-GB" sz="1200" dirty="0" smtClean="0">
                <a:solidFill>
                  <a:srgbClr val="FF0000"/>
                </a:solidFill>
                <a:latin typeface="Calibri" pitchFamily="34" charset="0"/>
                <a:ea typeface="Calibri" pitchFamily="34" charset="0"/>
                <a:cs typeface="Calibri" pitchFamily="34" charset="0"/>
              </a:rPr>
              <a:t>Fig .3b</a:t>
            </a:r>
            <a:endParaRPr lang="en-GB" sz="1200" dirty="0" smtClean="0">
              <a:latin typeface="Calibri" pitchFamily="34" charset="0"/>
              <a:ea typeface="Calibri" pitchFamily="34" charset="0"/>
              <a:cs typeface="Calibri" pitchFamily="34" charset="0"/>
            </a:endParaRPr>
          </a:p>
          <a:p>
            <a:pPr marL="285750" indent="-285750" algn="just">
              <a:spcAft>
                <a:spcPts val="300"/>
              </a:spcAft>
              <a:buClr>
                <a:srgbClr val="FF0000"/>
              </a:buClr>
            </a:pPr>
            <a:r>
              <a:rPr lang="en-GB" sz="1200" dirty="0" smtClean="0">
                <a:solidFill>
                  <a:schemeClr val="bg2">
                    <a:lumMod val="10000"/>
                  </a:schemeClr>
                </a:solidFill>
                <a:latin typeface="Calibri" pitchFamily="34" charset="0"/>
                <a:ea typeface="Calibri" pitchFamily="34" charset="0"/>
                <a:cs typeface="Calibri" pitchFamily="34" charset="0"/>
              </a:rPr>
              <a:t>c) A fine topographic-bathymetry of about 25m. </a:t>
            </a:r>
            <a:r>
              <a:rPr lang="en-GB" sz="1200" dirty="0" smtClean="0">
                <a:solidFill>
                  <a:srgbClr val="FF0000"/>
                </a:solidFill>
                <a:latin typeface="Calibri" pitchFamily="34" charset="0"/>
                <a:ea typeface="Calibri" pitchFamily="34" charset="0"/>
                <a:cs typeface="Calibri" pitchFamily="34" charset="0"/>
              </a:rPr>
              <a:t>Fig. 3c</a:t>
            </a:r>
            <a:endParaRPr lang="en-GB" sz="1200" dirty="0">
              <a:solidFill>
                <a:srgbClr val="FF0000"/>
              </a:solidFill>
              <a:latin typeface="Calibri" pitchFamily="34" charset="0"/>
              <a:ea typeface="Calibri" pitchFamily="34" charset="0"/>
              <a:cs typeface="Calibri" pitchFamily="34" charset="0"/>
            </a:endParaRPr>
          </a:p>
        </p:txBody>
      </p:sp>
      <p:sp>
        <p:nvSpPr>
          <p:cNvPr id="50" name="TextBox 49"/>
          <p:cNvSpPr txBox="1"/>
          <p:nvPr/>
        </p:nvSpPr>
        <p:spPr>
          <a:xfrm>
            <a:off x="6502400" y="1666240"/>
            <a:ext cx="203200" cy="369332"/>
          </a:xfrm>
          <a:prstGeom prst="rect">
            <a:avLst/>
          </a:prstGeom>
          <a:noFill/>
        </p:spPr>
        <p:txBody>
          <a:bodyPr wrap="square" rtlCol="0">
            <a:spAutoFit/>
          </a:bodyPr>
          <a:lstStyle/>
          <a:p>
            <a:r>
              <a:rPr lang="en-GB" dirty="0" smtClean="0"/>
              <a:t>a</a:t>
            </a:r>
            <a:endParaRPr lang="en-GB" dirty="0"/>
          </a:p>
        </p:txBody>
      </p:sp>
      <p:sp>
        <p:nvSpPr>
          <p:cNvPr id="51" name="TextBox 50"/>
          <p:cNvSpPr txBox="1"/>
          <p:nvPr/>
        </p:nvSpPr>
        <p:spPr>
          <a:xfrm>
            <a:off x="6502400" y="3505200"/>
            <a:ext cx="203200" cy="369332"/>
          </a:xfrm>
          <a:prstGeom prst="rect">
            <a:avLst/>
          </a:prstGeom>
          <a:noFill/>
        </p:spPr>
        <p:txBody>
          <a:bodyPr wrap="square" rtlCol="0">
            <a:spAutoFit/>
          </a:bodyPr>
          <a:lstStyle/>
          <a:p>
            <a:r>
              <a:rPr lang="en-GB" dirty="0" smtClean="0"/>
              <a:t>b</a:t>
            </a:r>
            <a:endParaRPr lang="en-GB" dirty="0"/>
          </a:p>
        </p:txBody>
      </p:sp>
      <p:sp>
        <p:nvSpPr>
          <p:cNvPr id="52" name="TextBox 51"/>
          <p:cNvSpPr txBox="1"/>
          <p:nvPr/>
        </p:nvSpPr>
        <p:spPr>
          <a:xfrm>
            <a:off x="9489440" y="1625600"/>
            <a:ext cx="182880" cy="369332"/>
          </a:xfrm>
          <a:prstGeom prst="rect">
            <a:avLst/>
          </a:prstGeom>
          <a:noFill/>
        </p:spPr>
        <p:txBody>
          <a:bodyPr wrap="square" rtlCol="0">
            <a:spAutoFit/>
          </a:bodyPr>
          <a:lstStyle/>
          <a:p>
            <a:r>
              <a:rPr lang="en-GB" dirty="0" smtClean="0"/>
              <a:t>a</a:t>
            </a:r>
            <a:endParaRPr lang="en-GB" dirty="0"/>
          </a:p>
        </p:txBody>
      </p:sp>
      <p:sp>
        <p:nvSpPr>
          <p:cNvPr id="53" name="TextBox 52"/>
          <p:cNvSpPr txBox="1"/>
          <p:nvPr/>
        </p:nvSpPr>
        <p:spPr>
          <a:xfrm>
            <a:off x="9387840" y="3413760"/>
            <a:ext cx="172720" cy="369332"/>
          </a:xfrm>
          <a:prstGeom prst="rect">
            <a:avLst/>
          </a:prstGeom>
          <a:noFill/>
        </p:spPr>
        <p:txBody>
          <a:bodyPr wrap="square" rtlCol="0">
            <a:spAutoFit/>
          </a:bodyPr>
          <a:lstStyle/>
          <a:p>
            <a:r>
              <a:rPr lang="en-GB" dirty="0" smtClean="0"/>
              <a:t>b</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8"/>
          <p:cNvSpPr>
            <a:spLocks noChangeArrowheads="1"/>
          </p:cNvSpPr>
          <p:nvPr/>
        </p:nvSpPr>
        <p:spPr bwMode="auto">
          <a:xfrm>
            <a:off x="1884556" y="195939"/>
            <a:ext cx="9991494" cy="9858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1873" tIns="30936" rIns="61873" bIns="30936">
            <a:spAutoFit/>
          </a:bodyPr>
          <a:lstStyle/>
          <a:p>
            <a:pPr algn="ctr" fontAlgn="base"/>
            <a:r>
              <a:rPr lang="en-GB" sz="2000" b="1" dirty="0" smtClean="0">
                <a:solidFill>
                  <a:srgbClr val="FF0000"/>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RETURN</a:t>
            </a:r>
          </a:p>
          <a:p>
            <a:pPr algn="ctr" fontAlgn="base"/>
            <a:r>
              <a:rPr lang="en-GB" sz="2000" b="1" dirty="0" smtClean="0">
                <a:solidFill>
                  <a:srgbClr val="FF0000"/>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Multi Risk </a:t>
            </a:r>
            <a:r>
              <a:rPr lang="en-GB" sz="2000" b="1" dirty="0" err="1" smtClean="0">
                <a:solidFill>
                  <a:srgbClr val="FF0000"/>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sciEnce</a:t>
            </a:r>
            <a:r>
              <a:rPr lang="en-GB" sz="2000" b="1" dirty="0" smtClean="0">
                <a:solidFill>
                  <a:srgbClr val="FF0000"/>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 for </a:t>
            </a:r>
            <a:r>
              <a:rPr lang="en-GB" sz="2000" b="1" dirty="0" err="1" smtClean="0">
                <a:solidFill>
                  <a:srgbClr val="FF0000"/>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resilienT</a:t>
            </a:r>
            <a:r>
              <a:rPr lang="en-GB" sz="2000" b="1" dirty="0" smtClean="0">
                <a:solidFill>
                  <a:srgbClr val="FF0000"/>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 </a:t>
            </a:r>
            <a:r>
              <a:rPr lang="en-GB" sz="2000" b="1" dirty="0" err="1" smtClean="0">
                <a:solidFill>
                  <a:srgbClr val="FF0000"/>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commUnities</a:t>
            </a:r>
            <a:r>
              <a:rPr lang="en-GB" sz="2000" b="1" dirty="0" smtClean="0">
                <a:solidFill>
                  <a:srgbClr val="FF0000"/>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 </a:t>
            </a:r>
            <a:r>
              <a:rPr lang="en-GB" sz="2000" b="1" dirty="0" err="1" smtClean="0">
                <a:solidFill>
                  <a:srgbClr val="FF0000"/>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undeR</a:t>
            </a:r>
            <a:r>
              <a:rPr lang="en-GB" sz="2000" b="1" dirty="0" smtClean="0">
                <a:solidFill>
                  <a:srgbClr val="FF0000"/>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 a </a:t>
            </a:r>
            <a:r>
              <a:rPr lang="en-GB" sz="2000" b="1" dirty="0" err="1" smtClean="0">
                <a:solidFill>
                  <a:srgbClr val="FF0000"/>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changiNg</a:t>
            </a:r>
            <a:r>
              <a:rPr lang="en-GB" sz="2000" b="1" dirty="0" smtClean="0">
                <a:solidFill>
                  <a:srgbClr val="FF0000"/>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 climate</a:t>
            </a:r>
          </a:p>
          <a:p>
            <a:pPr algn="ctr" fontAlgn="base"/>
            <a:endParaRPr lang="en-GB" sz="2000" b="1" dirty="0" smtClean="0">
              <a:solidFill>
                <a:srgbClr val="FF0000"/>
              </a:solidFill>
              <a:effectLst>
                <a:outerShdw blurRad="38100" dist="38100" dir="2700000" algn="tl">
                  <a:srgbClr val="000000">
                    <a:alpha val="43137"/>
                  </a:srgbClr>
                </a:outerShdw>
              </a:effectLst>
              <a:latin typeface="Calibri" pitchFamily="34" charset="0"/>
              <a:ea typeface="Calibri" pitchFamily="34" charset="0"/>
              <a:cs typeface="Calibri" pitchFamily="34" charset="0"/>
            </a:endParaRPr>
          </a:p>
        </p:txBody>
      </p:sp>
      <p:sp>
        <p:nvSpPr>
          <p:cNvPr id="5" name="Rectangle 4"/>
          <p:cNvSpPr/>
          <p:nvPr/>
        </p:nvSpPr>
        <p:spPr>
          <a:xfrm>
            <a:off x="0" y="849476"/>
            <a:ext cx="12192000" cy="369332"/>
          </a:xfrm>
          <a:prstGeom prst="rect">
            <a:avLst/>
          </a:prstGeom>
        </p:spPr>
        <p:txBody>
          <a:bodyPr wrap="square">
            <a:spAutoFit/>
          </a:bodyPr>
          <a:lstStyle/>
          <a:p>
            <a:pPr algn="ctr" fontAlgn="base"/>
            <a:r>
              <a:rPr lang="en-GB" b="1" dirty="0" smtClean="0">
                <a:solidFill>
                  <a:srgbClr val="FFC000"/>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What if we consider SLR, Tide and Sea surges in in Tsunami Modelling for 30 years scenario?</a:t>
            </a:r>
          </a:p>
        </p:txBody>
      </p:sp>
      <p:sp>
        <p:nvSpPr>
          <p:cNvPr id="6" name="Rectangle 1"/>
          <p:cNvSpPr>
            <a:spLocks noChangeArrowheads="1"/>
          </p:cNvSpPr>
          <p:nvPr/>
        </p:nvSpPr>
        <p:spPr bwMode="auto">
          <a:xfrm>
            <a:off x="8069679" y="1380988"/>
            <a:ext cx="38862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500" b="1" i="0" u="none" strike="noStrike" cap="none" normalizeH="0" baseline="0" dirty="0" smtClean="0">
                <a:ln>
                  <a:noFill/>
                </a:ln>
                <a:solidFill>
                  <a:schemeClr val="bg2">
                    <a:lumMod val="10000"/>
                  </a:schemeClr>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Multi-hazard risk assessment in coastal areas:</a:t>
            </a:r>
          </a:p>
          <a:p>
            <a:pPr marL="400050" marR="0" lvl="0" indent="-400050" algn="just" defTabSz="914400" rtl="0" eaLnBrk="0" fontAlgn="base" latinLnBrk="0" hangingPunct="0">
              <a:lnSpc>
                <a:spcPct val="100000"/>
              </a:lnSpc>
              <a:spcBef>
                <a:spcPct val="0"/>
              </a:spcBef>
              <a:spcAft>
                <a:spcPct val="0"/>
              </a:spcAft>
              <a:buClrTx/>
              <a:buSzTx/>
              <a:buFontTx/>
              <a:buAutoNum type="romanUcPeriod"/>
              <a:tabLst/>
            </a:pPr>
            <a:r>
              <a:rPr kumimoji="0" lang="en-GB" sz="1500" b="1" i="0" u="none" strike="noStrike" cap="none" normalizeH="0" baseline="0" dirty="0" smtClean="0">
                <a:ln>
                  <a:noFill/>
                </a:ln>
                <a:solidFill>
                  <a:srgbClr val="C00000"/>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Increased or Dynamic Exposure and Vulnerability:</a:t>
            </a:r>
          </a:p>
          <a:p>
            <a:pPr marL="400050" marR="0" lvl="0" indent="-400050" algn="just" defTabSz="914400" rtl="0" eaLnBrk="0" fontAlgn="base" latinLnBrk="0" hangingPunct="0">
              <a:lnSpc>
                <a:spcPct val="100000"/>
              </a:lnSpc>
              <a:spcBef>
                <a:spcPct val="0"/>
              </a:spcBef>
              <a:spcAft>
                <a:spcPct val="0"/>
              </a:spcAft>
              <a:buClrTx/>
              <a:buSzTx/>
              <a:tabLst/>
            </a:pPr>
            <a:r>
              <a:rPr kumimoji="0" lang="en-GB" sz="1500" b="1" i="0" u="none" strike="noStrike" cap="none" normalizeH="0" baseline="0" dirty="0" smtClean="0">
                <a:ln>
                  <a:noFill/>
                </a:ln>
                <a:solidFill>
                  <a:schemeClr val="bg2">
                    <a:lumMod val="10000"/>
                  </a:schemeClr>
                </a:solidFill>
                <a:effectLst/>
                <a:latin typeface="Calibri" pitchFamily="34" charset="0"/>
                <a:ea typeface="Calibri" pitchFamily="34" charset="0"/>
                <a:cs typeface="Calibri" pitchFamily="34" charset="0"/>
              </a:rPr>
              <a:t> </a:t>
            </a:r>
            <a:r>
              <a:rPr kumimoji="0" lang="en-GB" sz="1500" b="1" i="0" u="none" strike="noStrike" cap="none" normalizeH="0" baseline="0" dirty="0" smtClean="0">
                <a:ln>
                  <a:noFill/>
                </a:ln>
                <a:solidFill>
                  <a:srgbClr val="C00000"/>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Concentrated Populations;</a:t>
            </a:r>
          </a:p>
          <a:p>
            <a:pPr marL="400050" marR="0" lvl="0" indent="-400050" algn="just" defTabSz="914400" rtl="0" eaLnBrk="0" fontAlgn="base" latinLnBrk="0" hangingPunct="0">
              <a:lnSpc>
                <a:spcPct val="100000"/>
              </a:lnSpc>
              <a:spcBef>
                <a:spcPct val="0"/>
              </a:spcBef>
              <a:spcAft>
                <a:spcPct val="0"/>
              </a:spcAft>
              <a:buClrTx/>
              <a:buSzTx/>
              <a:tabLst/>
            </a:pPr>
            <a:r>
              <a:rPr kumimoji="0" lang="en-GB" sz="1500" b="1" i="0" u="none" strike="noStrike" cap="none" normalizeH="0" baseline="0" dirty="0" smtClean="0">
                <a:ln>
                  <a:noFill/>
                </a:ln>
                <a:solidFill>
                  <a:schemeClr val="bg2">
                    <a:lumMod val="10000"/>
                  </a:schemeClr>
                </a:solidFill>
                <a:effectLst/>
                <a:latin typeface="Calibri" pitchFamily="34" charset="0"/>
                <a:ea typeface="Calibri" pitchFamily="34" charset="0"/>
                <a:cs typeface="Calibri" pitchFamily="34" charset="0"/>
              </a:rPr>
              <a:t> </a:t>
            </a:r>
            <a:r>
              <a:rPr kumimoji="0" lang="en-GB" sz="1500" b="1" i="0" u="none" strike="noStrike" cap="none" normalizeH="0" baseline="0" dirty="0" smtClean="0">
                <a:ln>
                  <a:noFill/>
                </a:ln>
                <a:solidFill>
                  <a:srgbClr val="C00000"/>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Infrastructure Exposure: </a:t>
            </a:r>
            <a:r>
              <a:rPr kumimoji="0" lang="en-GB" sz="1500" b="1" i="0" u="none" strike="noStrike" cap="none" normalizeH="0" baseline="0" dirty="0" smtClean="0">
                <a:ln>
                  <a:noFill/>
                </a:ln>
                <a:solidFill>
                  <a:schemeClr val="bg2">
                    <a:lumMod val="10000"/>
                  </a:schemeClr>
                </a:solidFill>
                <a:effectLst/>
                <a:latin typeface="Calibri" pitchFamily="34" charset="0"/>
                <a:ea typeface="Calibri" pitchFamily="34" charset="0"/>
                <a:cs typeface="Calibri" pitchFamily="34" charset="0"/>
              </a:rPr>
              <a:t>Critical infrastructure (ports, energy, transportation) is heavily concentrated;</a:t>
            </a:r>
          </a:p>
          <a:p>
            <a:pPr marL="400050" marR="0" lvl="0" indent="-400050" algn="just" defTabSz="914400" rtl="0" eaLnBrk="0" fontAlgn="base" latinLnBrk="0" hangingPunct="0">
              <a:lnSpc>
                <a:spcPct val="100000"/>
              </a:lnSpc>
              <a:spcBef>
                <a:spcPct val="0"/>
              </a:spcBef>
              <a:spcAft>
                <a:spcPct val="0"/>
              </a:spcAft>
              <a:buClrTx/>
              <a:buSzTx/>
              <a:tabLst/>
            </a:pPr>
            <a:r>
              <a:rPr kumimoji="0" lang="en-GB" sz="1500" b="1" i="0" u="none" strike="noStrike" cap="none" normalizeH="0" baseline="0" dirty="0" smtClean="0">
                <a:ln>
                  <a:noFill/>
                </a:ln>
                <a:solidFill>
                  <a:schemeClr val="bg2">
                    <a:lumMod val="10000"/>
                  </a:schemeClr>
                </a:solidFill>
                <a:effectLst/>
                <a:latin typeface="Calibri" pitchFamily="34" charset="0"/>
                <a:ea typeface="Calibri" pitchFamily="34" charset="0"/>
                <a:cs typeface="Calibri" pitchFamily="34" charset="0"/>
              </a:rPr>
              <a:t> </a:t>
            </a:r>
            <a:r>
              <a:rPr kumimoji="0" lang="en-GB" sz="1500" b="1" i="0" u="none" strike="noStrike" cap="none" normalizeH="0" baseline="0" dirty="0" smtClean="0">
                <a:ln>
                  <a:noFill/>
                </a:ln>
                <a:solidFill>
                  <a:srgbClr val="C00000"/>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Climate Change Amplification: </a:t>
            </a:r>
            <a:r>
              <a:rPr kumimoji="0" lang="en-GB" sz="1500" b="1" i="0" u="none" strike="noStrike" cap="none" normalizeH="0" baseline="0" dirty="0" smtClean="0">
                <a:ln>
                  <a:noFill/>
                </a:ln>
                <a:solidFill>
                  <a:schemeClr val="bg2">
                    <a:lumMod val="10000"/>
                  </a:schemeClr>
                </a:solidFill>
                <a:effectLst/>
                <a:latin typeface="Calibri" pitchFamily="34" charset="0"/>
                <a:ea typeface="Calibri" pitchFamily="34" charset="0"/>
                <a:cs typeface="Calibri" pitchFamily="34" charset="0"/>
              </a:rPr>
              <a:t>Sea-level rise, intensified storms, and changing weather patterns exacerbate existing hazards.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500" i="0" u="none" strike="noStrike" cap="none" normalizeH="0" baseline="0" dirty="0" smtClean="0">
              <a:ln>
                <a:noFill/>
              </a:ln>
              <a:solidFill>
                <a:schemeClr val="bg2">
                  <a:lumMod val="10000"/>
                </a:schemeClr>
              </a:solidFill>
              <a:effectLst/>
              <a:latin typeface="Calibri" pitchFamily="34" charset="0"/>
              <a:ea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500" b="1" i="0" u="none" strike="noStrike" cap="none" normalizeH="0" baseline="0" dirty="0" smtClean="0">
                <a:ln>
                  <a:noFill/>
                </a:ln>
                <a:solidFill>
                  <a:srgbClr val="C00000"/>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II. Interconnected Hazards: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500" b="1" i="0" u="none" strike="noStrike" cap="none" normalizeH="0" baseline="0" dirty="0" smtClean="0">
                <a:ln>
                  <a:noFill/>
                </a:ln>
                <a:solidFill>
                  <a:srgbClr val="C00000"/>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Cascading Effects: </a:t>
            </a:r>
            <a:r>
              <a:rPr kumimoji="0" lang="en-GB" sz="1500" b="1" i="0" u="none" strike="noStrike" cap="none" normalizeH="0" baseline="0" dirty="0" smtClean="0">
                <a:ln>
                  <a:noFill/>
                </a:ln>
                <a:solidFill>
                  <a:schemeClr val="bg2">
                    <a:lumMod val="10000"/>
                  </a:schemeClr>
                </a:solidFill>
                <a:effectLst/>
                <a:latin typeface="Calibri" pitchFamily="34" charset="0"/>
                <a:ea typeface="Calibri" pitchFamily="34" charset="0"/>
                <a:cs typeface="Calibri" pitchFamily="34" charset="0"/>
              </a:rPr>
              <a:t>One hazard (e.g., storm surge) can trigger others (e.g., flooding, landslides, pollution);</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500" b="1" i="0" u="none" strike="noStrike" cap="none" normalizeH="0" baseline="0" dirty="0" smtClean="0">
                <a:ln>
                  <a:noFill/>
                </a:ln>
                <a:solidFill>
                  <a:schemeClr val="bg2">
                    <a:lumMod val="10000"/>
                  </a:schemeClr>
                </a:solidFill>
                <a:effectLst/>
                <a:latin typeface="Calibri" pitchFamily="34" charset="0"/>
                <a:ea typeface="Calibri" pitchFamily="34" charset="0"/>
                <a:cs typeface="Calibri" pitchFamily="34" charset="0"/>
              </a:rPr>
              <a:t> </a:t>
            </a:r>
            <a:r>
              <a:rPr kumimoji="0" lang="en-GB" sz="1500" b="1" i="0" u="none" strike="noStrike" cap="none" normalizeH="0" baseline="0" dirty="0" smtClean="0">
                <a:ln>
                  <a:noFill/>
                </a:ln>
                <a:solidFill>
                  <a:srgbClr val="C00000"/>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Synergistic Impacts</a:t>
            </a:r>
            <a:r>
              <a:rPr kumimoji="0" lang="en-GB" sz="1500" b="1" i="0" u="none" strike="noStrike" cap="none" normalizeH="0" baseline="0" dirty="0" smtClean="0">
                <a:ln>
                  <a:noFill/>
                </a:ln>
                <a:solidFill>
                  <a:srgbClr val="C00000"/>
                </a:solidFill>
                <a:effectLst/>
                <a:latin typeface="Calibri" pitchFamily="34" charset="0"/>
                <a:ea typeface="Calibri" pitchFamily="34" charset="0"/>
                <a:cs typeface="Calibri" pitchFamily="34" charset="0"/>
              </a:rPr>
              <a:t>: </a:t>
            </a:r>
            <a:r>
              <a:rPr kumimoji="0" lang="en-GB" sz="1500" b="1" i="0" u="none" strike="noStrike" cap="none" normalizeH="0" baseline="0" dirty="0" smtClean="0">
                <a:ln>
                  <a:noFill/>
                </a:ln>
                <a:solidFill>
                  <a:schemeClr val="bg2">
                    <a:lumMod val="10000"/>
                  </a:schemeClr>
                </a:solidFill>
                <a:effectLst/>
                <a:latin typeface="Calibri" pitchFamily="34" charset="0"/>
                <a:ea typeface="Calibri" pitchFamily="34" charset="0"/>
                <a:cs typeface="Calibri" pitchFamily="34" charset="0"/>
              </a:rPr>
              <a:t>Combined effects of multiple hazards exceed the sum of individual impacts; </a:t>
            </a:r>
            <a:r>
              <a:rPr kumimoji="0" lang="en-GB" sz="1500" b="1" i="0" u="none" strike="noStrike" cap="none" normalizeH="0" baseline="0" dirty="0" smtClean="0">
                <a:ln>
                  <a:noFill/>
                </a:ln>
                <a:solidFill>
                  <a:srgbClr val="C00000"/>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Complex Interactions: </a:t>
            </a:r>
            <a:r>
              <a:rPr kumimoji="0" lang="en-GB" sz="1500" b="1" i="0" u="none" strike="noStrike" cap="none" normalizeH="0" baseline="0" dirty="0" smtClean="0">
                <a:ln>
                  <a:noFill/>
                </a:ln>
                <a:solidFill>
                  <a:schemeClr val="bg2">
                    <a:lumMod val="10000"/>
                  </a:schemeClr>
                </a:solidFill>
                <a:effectLst/>
                <a:latin typeface="Calibri" pitchFamily="34" charset="0"/>
                <a:ea typeface="Calibri" pitchFamily="34" charset="0"/>
                <a:cs typeface="Calibri" pitchFamily="34" charset="0"/>
              </a:rPr>
              <a:t>Understanding the interplay between hazards is crucial for accurate risk assessment.</a:t>
            </a:r>
          </a:p>
        </p:txBody>
      </p:sp>
      <p:grpSp>
        <p:nvGrpSpPr>
          <p:cNvPr id="7" name="Group 31"/>
          <p:cNvGrpSpPr/>
          <p:nvPr/>
        </p:nvGrpSpPr>
        <p:grpSpPr>
          <a:xfrm>
            <a:off x="0" y="1221432"/>
            <a:ext cx="8164286" cy="5168482"/>
            <a:chOff x="0" y="1221432"/>
            <a:chExt cx="8716280" cy="5636568"/>
          </a:xfrm>
        </p:grpSpPr>
        <p:pic>
          <p:nvPicPr>
            <p:cNvPr id="8" name="Picture 5" descr="D:\OGS-2023\Worshops 2025\My Presentation\Lignano_FLOWDepthTsunami_No Tide.jpeg"/>
            <p:cNvPicPr>
              <a:picLocks noChangeAspect="1" noChangeArrowheads="1"/>
            </p:cNvPicPr>
            <p:nvPr/>
          </p:nvPicPr>
          <p:blipFill>
            <a:blip r:embed="rId2"/>
            <a:srcRect/>
            <a:stretch>
              <a:fillRect/>
            </a:stretch>
          </p:blipFill>
          <p:spPr bwMode="auto">
            <a:xfrm>
              <a:off x="0" y="1221432"/>
              <a:ext cx="5736770" cy="3804216"/>
            </a:xfrm>
            <a:prstGeom prst="rect">
              <a:avLst/>
            </a:prstGeom>
            <a:noFill/>
          </p:spPr>
        </p:pic>
        <p:pic>
          <p:nvPicPr>
            <p:cNvPr id="9" name="Picture 6" descr="D:\OGS-2023\Worshops 2025\My Presentation\Lignano_FLOWDepthTsunami_No Tide.jpeg"/>
            <p:cNvPicPr>
              <a:picLocks noChangeAspect="1" noChangeArrowheads="1"/>
            </p:cNvPicPr>
            <p:nvPr/>
          </p:nvPicPr>
          <p:blipFill>
            <a:blip r:embed="rId3"/>
            <a:srcRect/>
            <a:stretch>
              <a:fillRect/>
            </a:stretch>
          </p:blipFill>
          <p:spPr bwMode="auto">
            <a:xfrm>
              <a:off x="3080775" y="3261632"/>
              <a:ext cx="5635505" cy="3596368"/>
            </a:xfrm>
            <a:prstGeom prst="rect">
              <a:avLst/>
            </a:prstGeom>
            <a:noFill/>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8" descr="Immagine che contiene logo, Elementi grafici, schermata, grafica&#10;&#10;Descrizione generata automaticamente">
            <a:extLst>
              <a:ext uri="{FF2B5EF4-FFF2-40B4-BE49-F238E27FC236}">
                <a16:creationId xmlns="" xmlns:a16="http://schemas.microsoft.com/office/drawing/2014/main" id="{39E3BAB4-EFBC-DE54-E86B-3CA8A76932CC}"/>
              </a:ext>
            </a:extLst>
          </p:cNvPr>
          <p:cNvPicPr>
            <a:picLocks noGrp="1" noChangeAspect="1"/>
          </p:cNvPicPr>
          <p:nvPr>
            <p:ph idx="4294967295"/>
          </p:nvPr>
        </p:nvPicPr>
        <p:blipFill>
          <a:blip r:embed="rId3"/>
          <a:stretch>
            <a:fillRect/>
          </a:stretch>
        </p:blipFill>
        <p:spPr>
          <a:xfrm>
            <a:off x="0" y="11113"/>
            <a:ext cx="6096000" cy="2328862"/>
          </a:xfrm>
        </p:spPr>
      </p:pic>
      <p:sp>
        <p:nvSpPr>
          <p:cNvPr id="5" name="Title 1">
            <a:extLst>
              <a:ext uri="{FF2B5EF4-FFF2-40B4-BE49-F238E27FC236}">
                <a16:creationId xmlns="" xmlns:a16="http://schemas.microsoft.com/office/drawing/2014/main" id="{D39C8AB6-3E25-7601-8148-D2C5FE6C17E7}"/>
              </a:ext>
            </a:extLst>
          </p:cNvPr>
          <p:cNvSpPr>
            <a:spLocks noGrp="1"/>
          </p:cNvSpPr>
          <p:nvPr>
            <p:ph type="title" idx="4294967295"/>
          </p:nvPr>
        </p:nvSpPr>
        <p:spPr>
          <a:xfrm>
            <a:off x="0" y="2914015"/>
            <a:ext cx="12192000" cy="1365250"/>
          </a:xfrm>
        </p:spPr>
        <p:txBody>
          <a:bodyPr>
            <a:normAutofit/>
          </a:bodyPr>
          <a:lstStyle/>
          <a:p>
            <a:pPr algn="ctr"/>
            <a:r>
              <a:rPr lang="en-GB" sz="4400" dirty="0">
                <a:solidFill>
                  <a:srgbClr val="1D4927"/>
                </a:solidFill>
              </a:rPr>
              <a:t>Thank you for your attention!</a:t>
            </a:r>
          </a:p>
        </p:txBody>
      </p:sp>
      <p:sp>
        <p:nvSpPr>
          <p:cNvPr id="6" name="Title 1">
            <a:extLst>
              <a:ext uri="{FF2B5EF4-FFF2-40B4-BE49-F238E27FC236}">
                <a16:creationId xmlns="" xmlns:a16="http://schemas.microsoft.com/office/drawing/2014/main" id="{7B7934E8-C0FC-623C-AE84-67461FB98E7D}"/>
              </a:ext>
            </a:extLst>
          </p:cNvPr>
          <p:cNvSpPr txBox="1">
            <a:spLocks/>
          </p:cNvSpPr>
          <p:nvPr/>
        </p:nvSpPr>
        <p:spPr>
          <a:xfrm>
            <a:off x="0" y="4156376"/>
            <a:ext cx="12191999" cy="5700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2400" dirty="0" err="1">
                <a:solidFill>
                  <a:srgbClr val="EBA900"/>
                </a:solidFill>
                <a:latin typeface="Calibri" panose="020F0502020204030204" pitchFamily="34" charset="0"/>
                <a:cs typeface="Calibri" panose="020F0502020204030204" pitchFamily="34" charset="0"/>
              </a:rPr>
              <a:t>yourname.surname@email.something</a:t>
            </a:r>
            <a:endParaRPr lang="en-GB" sz="2400" dirty="0">
              <a:solidFill>
                <a:srgbClr val="EBA900"/>
              </a:solidFill>
              <a:latin typeface="Calibri" panose="020F0502020204030204" pitchFamily="34" charset="0"/>
              <a:cs typeface="Calibri" panose="020F0502020204030204" pitchFamily="34" charset="0"/>
            </a:endParaRPr>
          </a:p>
        </p:txBody>
      </p:sp>
      <p:sp>
        <p:nvSpPr>
          <p:cNvPr id="7" name="Title 1">
            <a:extLst>
              <a:ext uri="{FF2B5EF4-FFF2-40B4-BE49-F238E27FC236}">
                <a16:creationId xmlns="" xmlns:a16="http://schemas.microsoft.com/office/drawing/2014/main" id="{06C863A9-1257-189E-ED01-C6ECA7A1AE64}"/>
              </a:ext>
            </a:extLst>
          </p:cNvPr>
          <p:cNvSpPr txBox="1">
            <a:spLocks/>
          </p:cNvSpPr>
          <p:nvPr/>
        </p:nvSpPr>
        <p:spPr>
          <a:xfrm>
            <a:off x="0" y="4782214"/>
            <a:ext cx="12192000" cy="5700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2000" dirty="0">
                <a:hlinkClick r:id="rId4">
                  <a:extLst>
                    <a:ext uri="{A12FA001-AC4F-418D-AE19-62706E023703}">
                      <ahyp:hlinkClr xmlns="" xmlns:ahyp="http://schemas.microsoft.com/office/drawing/2018/hyperlinkcolor" val="tx"/>
                    </a:ext>
                  </a:extLst>
                </a:hlinkClick>
              </a:rPr>
              <a:t>www.epos-eu.org/on</a:t>
            </a:r>
            <a:r>
              <a:rPr lang="en-GB" sz="2000" dirty="0"/>
              <a:t> </a:t>
            </a:r>
            <a:r>
              <a:rPr lang="en-GB" sz="2000" dirty="0">
                <a:solidFill>
                  <a:srgbClr val="EBA900"/>
                </a:solidFill>
              </a:rPr>
              <a:t>|</a:t>
            </a:r>
            <a:r>
              <a:rPr lang="en-GB" sz="2000" dirty="0"/>
              <a:t> social media </a:t>
            </a:r>
            <a:r>
              <a:rPr lang="en-GB" sz="2000" dirty="0">
                <a:solidFill>
                  <a:srgbClr val="E5A113"/>
                </a:solidFill>
              </a:rPr>
              <a:t>#</a:t>
            </a:r>
            <a:r>
              <a:rPr lang="en-GB" sz="2000" dirty="0" err="1"/>
              <a:t>EPOSon</a:t>
            </a:r>
            <a:endParaRPr lang="en-GB" sz="2000" dirty="0"/>
          </a:p>
        </p:txBody>
      </p:sp>
    </p:spTree>
    <p:extLst>
      <p:ext uri="{BB962C8B-B14F-4D97-AF65-F5344CB8AC3E}">
        <p14:creationId xmlns="" xmlns:p14="http://schemas.microsoft.com/office/powerpoint/2010/main" val="3570579095"/>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275E48"/>
      </a:accent6>
      <a:hlink>
        <a:srgbClr val="005CA3"/>
      </a:hlink>
      <a:folHlink>
        <a:srgbClr val="8D7E45"/>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EPOS_ON_slide_template" id="{1CAD09EF-139D-904C-82DB-FF0F2ED2E792}" vid="{F28351D2-5FE7-5741-9308-6E01DBF2C9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3433</TotalTime>
  <Words>630</Words>
  <Application>Microsoft Macintosh PowerPoint</Application>
  <PresentationFormat>Custom</PresentationFormat>
  <Paragraphs>65</Paragraphs>
  <Slides>6</Slides>
  <Notes>3</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"Modelling of Earthquake and Tsunami Scenarios for Risk Assessment”</vt:lpstr>
      <vt:lpstr>Slide 2</vt:lpstr>
      <vt:lpstr>Slide 3</vt:lpstr>
      <vt:lpstr>Slide 4</vt:lpstr>
      <vt:lpstr>Slide 5</vt:lpstr>
      <vt:lpstr>Thank you for your attention!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Federica Tanlongo</dc:creator>
  <cp:lastModifiedBy>hanymhassan87@outlook.com</cp:lastModifiedBy>
  <cp:revision>26</cp:revision>
  <dcterms:created xsi:type="dcterms:W3CDTF">2024-09-12T12:53:35Z</dcterms:created>
  <dcterms:modified xsi:type="dcterms:W3CDTF">2025-06-20T21:46:11Z</dcterms:modified>
</cp:coreProperties>
</file>