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Play"/>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Xo/nVaRBOHVGYETIakCRt0jEl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bold.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Play-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Title slide</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 – 2 boxes</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it-IT"/>
              <a:t>Content slide – 2 boxes with titles</a:t>
            </a:r>
            <a:endParaRPr/>
          </a:p>
          <a:p>
            <a:pPr indent="0" lvl="0" marL="0" rtl="0" algn="l">
              <a:spcBef>
                <a:spcPts val="0"/>
              </a:spcBef>
              <a:spcAft>
                <a:spcPts val="0"/>
              </a:spcAft>
              <a:buNone/>
            </a:pPr>
            <a: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Title slide for large pictures, tables, maps, plots…</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it-IT"/>
              <a:t>Empty slide for large pictures, tables, maps, plots…</a:t>
            </a:r>
            <a:endParaRPr/>
          </a:p>
          <a:p>
            <a:pPr indent="0" lvl="0" marL="0" rtl="0" algn="l">
              <a:spcBef>
                <a:spcPts val="0"/>
              </a:spcBef>
              <a:spcAft>
                <a:spcPts val="0"/>
              </a:spcAft>
              <a:buNone/>
            </a:pPr>
            <a:r>
              <a:t/>
            </a:r>
            <a:endParaRPr/>
          </a:p>
        </p:txBody>
      </p:sp>
      <p:sp>
        <p:nvSpPr>
          <p:cNvPr id="149" name="Google Shape;1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Section title slide</a:t>
            </a:r>
            <a:endParaRPr/>
          </a:p>
        </p:txBody>
      </p:sp>
      <p:sp>
        <p:nvSpPr>
          <p:cNvPr id="154" name="Google Shape;15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Thank you slide</a:t>
            </a:r>
            <a:endParaRPr/>
          </a:p>
        </p:txBody>
      </p:sp>
      <p:sp>
        <p:nvSpPr>
          <p:cNvPr id="160" name="Google Shape;1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Logo only</a:t>
            </a:r>
            <a:endParaRPr/>
          </a:p>
        </p:txBody>
      </p:sp>
      <p:sp>
        <p:nvSpPr>
          <p:cNvPr id="169" name="Google Shape;16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9" name="Google Shape;19;p16"/>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D4927"/>
              </a:buClr>
              <a:buSzPts val="3600"/>
              <a:buFont typeface="Calibri"/>
              <a:buNone/>
              <a:defRPr b="1" i="0" sz="3600">
                <a:solidFill>
                  <a:srgbClr val="1D492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5"/>
          <p:cNvSpPr/>
          <p:nvPr>
            <p:ph idx="2" type="pic"/>
          </p:nvPr>
        </p:nvSpPr>
        <p:spPr>
          <a:xfrm>
            <a:off x="5183188" y="987425"/>
            <a:ext cx="6172200" cy="4873625"/>
          </a:xfrm>
          <a:prstGeom prst="rect">
            <a:avLst/>
          </a:prstGeom>
          <a:noFill/>
          <a:ln>
            <a:noFill/>
          </a:ln>
        </p:spPr>
      </p:sp>
      <p:sp>
        <p:nvSpPr>
          <p:cNvPr id="62" name="Google Shape;62;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5"/>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25"/>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6"/>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2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2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Calibri"/>
              <a:buNone/>
              <a:defRPr b="1" i="0"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algn="l">
              <a:lnSpc>
                <a:spcPct val="114000"/>
              </a:lnSpc>
              <a:spcBef>
                <a:spcPts val="1000"/>
              </a:spcBef>
              <a:spcAft>
                <a:spcPts val="0"/>
              </a:spcAft>
              <a:buClr>
                <a:schemeClr val="accent1"/>
              </a:buClr>
              <a:buSzPts val="2400"/>
              <a:buChar char="•"/>
              <a:defRPr/>
            </a:lvl1pPr>
            <a:lvl2pPr indent="-355600" lvl="1" marL="914400" algn="l">
              <a:lnSpc>
                <a:spcPct val="114000"/>
              </a:lnSpc>
              <a:spcBef>
                <a:spcPts val="500"/>
              </a:spcBef>
              <a:spcAft>
                <a:spcPts val="0"/>
              </a:spcAft>
              <a:buClr>
                <a:schemeClr val="accent1"/>
              </a:buClr>
              <a:buSzPts val="2000"/>
              <a:buChar char="•"/>
              <a:defRPr/>
            </a:lvl2pPr>
            <a:lvl3pPr indent="-342900" lvl="2" marL="1371600" algn="l">
              <a:lnSpc>
                <a:spcPct val="114000"/>
              </a:lnSpc>
              <a:spcBef>
                <a:spcPts val="500"/>
              </a:spcBef>
              <a:spcAft>
                <a:spcPts val="0"/>
              </a:spcAft>
              <a:buClr>
                <a:schemeClr val="accent1"/>
              </a:buClr>
              <a:buSzPts val="1800"/>
              <a:buChar char="•"/>
              <a:defRPr/>
            </a:lvl3pPr>
            <a:lvl4pPr indent="-330200" lvl="3" marL="1828800" algn="l">
              <a:lnSpc>
                <a:spcPct val="114000"/>
              </a:lnSpc>
              <a:spcBef>
                <a:spcPts val="500"/>
              </a:spcBef>
              <a:spcAft>
                <a:spcPts val="0"/>
              </a:spcAft>
              <a:buClr>
                <a:schemeClr val="accent1"/>
              </a:buClr>
              <a:buSzPts val="1600"/>
              <a:buChar char="•"/>
              <a:defRPr/>
            </a:lvl4pPr>
            <a:lvl5pPr indent="-330200" lvl="4" marL="2286000" algn="l">
              <a:lnSpc>
                <a:spcPct val="114000"/>
              </a:lnSpc>
              <a:spcBef>
                <a:spcPts val="500"/>
              </a:spcBef>
              <a:spcAft>
                <a:spcPts val="0"/>
              </a:spcAft>
              <a:buClr>
                <a:schemeClr val="accent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39" name="Google Shape;39;p20"/>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21"/>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solidFill>
          <a:schemeClr val="lt1"/>
        </a:solidFill>
      </p:bgPr>
    </p:bg>
    <p:spTree>
      <p:nvGrpSpPr>
        <p:cNvPr id="42" name="Shape 42"/>
        <p:cNvGrpSpPr/>
        <p:nvPr/>
      </p:nvGrpSpPr>
      <p:grpSpPr>
        <a:xfrm>
          <a:off x="0" y="0"/>
          <a:ext cx="0" cy="0"/>
          <a:chOff x="0" y="0"/>
          <a:chExt cx="0" cy="0"/>
        </a:xfrm>
      </p:grpSpPr>
      <p:sp>
        <p:nvSpPr>
          <p:cNvPr id="43" name="Google Shape;43;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22"/>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45" name="Google Shape;45;p22"/>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23"/>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1" i="0"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3"/>
          <p:cNvSpPr txBox="1"/>
          <p:nvPr>
            <p:ph idx="1" type="subTitle"/>
          </p:nvPr>
        </p:nvSpPr>
        <p:spPr>
          <a:xfrm>
            <a:off x="838200" y="4510243"/>
            <a:ext cx="10515600" cy="944911"/>
          </a:xfrm>
          <a:prstGeom prst="rect">
            <a:avLst/>
          </a:prstGeom>
          <a:noFill/>
          <a:ln>
            <a:noFill/>
          </a:ln>
        </p:spPr>
        <p:txBody>
          <a:bodyPr anchorCtr="0" anchor="t" bIns="45700" lIns="91425" spcFirstLastPara="1" rIns="91425" wrap="square" tIns="45700">
            <a:noAutofit/>
          </a:bodyPr>
          <a:lstStyle>
            <a:lvl1pPr lvl="0" algn="ctr">
              <a:lnSpc>
                <a:spcPct val="114000"/>
              </a:lnSpc>
              <a:spcBef>
                <a:spcPts val="1000"/>
              </a:spcBef>
              <a:spcAft>
                <a:spcPts val="0"/>
              </a:spcAft>
              <a:buSzPts val="2000"/>
              <a:buNone/>
              <a:defRPr sz="2000">
                <a:solidFill>
                  <a:srgbClr val="E5A113"/>
                </a:solidFill>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23"/>
          <p:cNvSpPr txBox="1"/>
          <p:nvPr/>
        </p:nvSpPr>
        <p:spPr>
          <a:xfrm>
            <a:off x="838200" y="5549877"/>
            <a:ext cx="822045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100">
                <a:solidFill>
                  <a:srgbClr val="002060"/>
                </a:solidFill>
                <a:latin typeface="Calibri"/>
                <a:ea typeface="Calibri"/>
                <a:cs typeface="Calibri"/>
                <a:sym typeface="Calibri"/>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endParaRPr/>
          </a:p>
        </p:txBody>
      </p:sp>
      <p:pic>
        <p:nvPicPr>
          <p:cNvPr descr="Blue text on a black background&#10;&#10;Description automatically generated" id="50" name="Google Shape;50;p23"/>
          <p:cNvPicPr preferRelativeResize="0"/>
          <p:nvPr/>
        </p:nvPicPr>
        <p:blipFill rotWithShape="1">
          <a:blip r:embed="rId3">
            <a:alphaModFix/>
          </a:blip>
          <a:srcRect b="0" l="0" r="0" t="0"/>
          <a:stretch/>
        </p:blipFill>
        <p:spPr>
          <a:xfrm>
            <a:off x="9156192" y="5519932"/>
            <a:ext cx="2023872" cy="449749"/>
          </a:xfrm>
          <a:prstGeom prst="rect">
            <a:avLst/>
          </a:prstGeom>
          <a:noFill/>
          <a:ln>
            <a:noFill/>
          </a:ln>
        </p:spPr>
      </p:pic>
      <p:sp>
        <p:nvSpPr>
          <p:cNvPr id="51" name="Google Shape;51;p23"/>
          <p:cNvSpPr/>
          <p:nvPr/>
        </p:nvSpPr>
        <p:spPr>
          <a:xfrm>
            <a:off x="292608" y="5969681"/>
            <a:ext cx="3133344" cy="6354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14000"/>
              </a:lnSpc>
              <a:spcBef>
                <a:spcPts val="1000"/>
              </a:spcBef>
              <a:spcAft>
                <a:spcPts val="0"/>
              </a:spcAft>
              <a:buSzPts val="3200"/>
              <a:buChar char="•"/>
              <a:defRPr sz="3200"/>
            </a:lvl1pPr>
            <a:lvl2pPr indent="-406400" lvl="1" marL="914400" algn="l">
              <a:lnSpc>
                <a:spcPct val="114000"/>
              </a:lnSpc>
              <a:spcBef>
                <a:spcPts val="500"/>
              </a:spcBef>
              <a:spcAft>
                <a:spcPts val="0"/>
              </a:spcAft>
              <a:buSzPts val="2800"/>
              <a:buChar char="•"/>
              <a:defRPr sz="2800"/>
            </a:lvl2pPr>
            <a:lvl3pPr indent="-381000" lvl="2" marL="1371600" algn="l">
              <a:lnSpc>
                <a:spcPct val="114000"/>
              </a:lnSpc>
              <a:spcBef>
                <a:spcPts val="500"/>
              </a:spcBef>
              <a:spcAft>
                <a:spcPts val="0"/>
              </a:spcAft>
              <a:buSzPts val="2400"/>
              <a:buChar char="•"/>
              <a:defRPr sz="2400"/>
            </a:lvl3pPr>
            <a:lvl4pPr indent="-355600" lvl="3" marL="1828800" algn="l">
              <a:lnSpc>
                <a:spcPct val="114000"/>
              </a:lnSpc>
              <a:spcBef>
                <a:spcPts val="500"/>
              </a:spcBef>
              <a:spcAft>
                <a:spcPts val="0"/>
              </a:spcAft>
              <a:buSzPts val="2000"/>
              <a:buChar char="•"/>
              <a:defRPr sz="2000"/>
            </a:lvl4pPr>
            <a:lvl5pPr indent="-355600" lvl="4" marL="2286000" algn="l">
              <a:lnSpc>
                <a:spcPct val="114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24"/>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24"/>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8.png"/><Relationship Id="rId2" Type="http://schemas.openxmlformats.org/officeDocument/2006/relationships/hyperlink" Target="mailto:info@epos-eric.eu" TargetMode="External"/><Relationship Id="rId3" Type="http://schemas.openxmlformats.org/officeDocument/2006/relationships/hyperlink" Target="http://www.epos-eu.org/on" TargetMode="External"/><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00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14000"/>
              </a:lnSpc>
              <a:spcBef>
                <a:spcPts val="5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14000"/>
              </a:lnSpc>
              <a:spcBef>
                <a:spcPts val="50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E5A113"/>
                </a:solidFill>
                <a:latin typeface="Calibri"/>
                <a:ea typeface="Calibri"/>
                <a:cs typeface="Calibri"/>
                <a:sym typeface="Calibri"/>
              </a:defRPr>
            </a:lvl1pPr>
            <a:lvl2pPr indent="0" lvl="1" marL="0" marR="0" rtl="0" algn="ctr">
              <a:spcBef>
                <a:spcPts val="0"/>
              </a:spcBef>
              <a:buNone/>
              <a:defRPr b="1" i="0" sz="1400" u="none" cap="none" strike="noStrike">
                <a:solidFill>
                  <a:srgbClr val="E5A113"/>
                </a:solidFill>
                <a:latin typeface="Calibri"/>
                <a:ea typeface="Calibri"/>
                <a:cs typeface="Calibri"/>
                <a:sym typeface="Calibri"/>
              </a:defRPr>
            </a:lvl2pPr>
            <a:lvl3pPr indent="0" lvl="2" marL="0" marR="0" rtl="0" algn="ctr">
              <a:spcBef>
                <a:spcPts val="0"/>
              </a:spcBef>
              <a:buNone/>
              <a:defRPr b="1" i="0" sz="1400" u="none" cap="none" strike="noStrike">
                <a:solidFill>
                  <a:srgbClr val="E5A113"/>
                </a:solidFill>
                <a:latin typeface="Calibri"/>
                <a:ea typeface="Calibri"/>
                <a:cs typeface="Calibri"/>
                <a:sym typeface="Calibri"/>
              </a:defRPr>
            </a:lvl3pPr>
            <a:lvl4pPr indent="0" lvl="3" marL="0" marR="0" rtl="0" algn="ctr">
              <a:spcBef>
                <a:spcPts val="0"/>
              </a:spcBef>
              <a:buNone/>
              <a:defRPr b="1" i="0" sz="1400" u="none" cap="none" strike="noStrike">
                <a:solidFill>
                  <a:srgbClr val="E5A113"/>
                </a:solidFill>
                <a:latin typeface="Calibri"/>
                <a:ea typeface="Calibri"/>
                <a:cs typeface="Calibri"/>
                <a:sym typeface="Calibri"/>
              </a:defRPr>
            </a:lvl4pPr>
            <a:lvl5pPr indent="0" lvl="4" marL="0" marR="0" rtl="0" algn="ctr">
              <a:spcBef>
                <a:spcPts val="0"/>
              </a:spcBef>
              <a:buNone/>
              <a:defRPr b="1" i="0" sz="1400" u="none" cap="none" strike="noStrike">
                <a:solidFill>
                  <a:srgbClr val="E5A113"/>
                </a:solidFill>
                <a:latin typeface="Calibri"/>
                <a:ea typeface="Calibri"/>
                <a:cs typeface="Calibri"/>
                <a:sym typeface="Calibri"/>
              </a:defRPr>
            </a:lvl5pPr>
            <a:lvl6pPr indent="0" lvl="5" marL="0" marR="0" rtl="0" algn="ctr">
              <a:spcBef>
                <a:spcPts val="0"/>
              </a:spcBef>
              <a:buNone/>
              <a:defRPr b="1" i="0" sz="1400" u="none" cap="none" strike="noStrike">
                <a:solidFill>
                  <a:srgbClr val="E5A113"/>
                </a:solidFill>
                <a:latin typeface="Calibri"/>
                <a:ea typeface="Calibri"/>
                <a:cs typeface="Calibri"/>
                <a:sym typeface="Calibri"/>
              </a:defRPr>
            </a:lvl6pPr>
            <a:lvl7pPr indent="0" lvl="6" marL="0" marR="0" rtl="0" algn="ctr">
              <a:spcBef>
                <a:spcPts val="0"/>
              </a:spcBef>
              <a:buNone/>
              <a:defRPr b="1" i="0" sz="1400" u="none" cap="none" strike="noStrike">
                <a:solidFill>
                  <a:srgbClr val="E5A113"/>
                </a:solidFill>
                <a:latin typeface="Calibri"/>
                <a:ea typeface="Calibri"/>
                <a:cs typeface="Calibri"/>
                <a:sym typeface="Calibri"/>
              </a:defRPr>
            </a:lvl7pPr>
            <a:lvl8pPr indent="0" lvl="7" marL="0" marR="0" rtl="0" algn="ctr">
              <a:spcBef>
                <a:spcPts val="0"/>
              </a:spcBef>
              <a:buNone/>
              <a:defRPr b="1" i="0" sz="1400" u="none" cap="none" strike="noStrike">
                <a:solidFill>
                  <a:srgbClr val="E5A113"/>
                </a:solidFill>
                <a:latin typeface="Calibri"/>
                <a:ea typeface="Calibri"/>
                <a:cs typeface="Calibri"/>
                <a:sym typeface="Calibri"/>
              </a:defRPr>
            </a:lvl8pPr>
            <a:lvl9pPr indent="0" lvl="8" marL="0" marR="0" rtl="0" algn="ctr">
              <a:spcBef>
                <a:spcPts val="0"/>
              </a:spcBef>
              <a:buNone/>
              <a:defRPr b="1" i="0" sz="1400" u="none" cap="none" strike="noStrike">
                <a:solidFill>
                  <a:srgbClr val="E5A11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IT"/>
              <a:t>‹#›</a:t>
            </a:fld>
            <a:endParaRPr/>
          </a:p>
        </p:txBody>
      </p:sp>
      <p:sp>
        <p:nvSpPr>
          <p:cNvPr id="13" name="Google Shape;13;p15"/>
          <p:cNvSpPr txBox="1"/>
          <p:nvPr/>
        </p:nvSpPr>
        <p:spPr>
          <a:xfrm>
            <a:off x="9601203" y="6345464"/>
            <a:ext cx="1861457" cy="305725"/>
          </a:xfrm>
          <a:prstGeom prst="rect">
            <a:avLst/>
          </a:prstGeom>
          <a:noFill/>
          <a:ln>
            <a:noFill/>
          </a:ln>
        </p:spPr>
        <p:txBody>
          <a:bodyPr anchorCtr="0" anchor="t" bIns="45700" lIns="91425" spcFirstLastPara="1" rIns="91425" wrap="square" tIns="45700">
            <a:spAutoFit/>
          </a:bodyPr>
          <a:lstStyle/>
          <a:p>
            <a:pPr indent="0" lvl="0" marL="0" marR="0" rtl="0" algn="l">
              <a:lnSpc>
                <a:spcPct val="91111"/>
              </a:lnSpc>
              <a:spcBef>
                <a:spcPts val="0"/>
              </a:spcBef>
              <a:spcAft>
                <a:spcPts val="0"/>
              </a:spcAft>
              <a:buNone/>
            </a:pPr>
            <a:r>
              <a:rPr b="0" i="0" lang="it-IT" sz="900" u="none" cap="none" strike="noStrike">
                <a:solidFill>
                  <a:srgbClr val="E5A113"/>
                </a:solidFill>
                <a:latin typeface="Calibri"/>
                <a:ea typeface="Calibri"/>
                <a:cs typeface="Calibri"/>
                <a:sym typeface="Calibri"/>
              </a:rPr>
              <a:t>This work is licensed under</a:t>
            </a:r>
            <a:br>
              <a:rPr b="0" i="0" lang="it-IT" sz="900" u="none" cap="none" strike="noStrike">
                <a:solidFill>
                  <a:srgbClr val="E5A113"/>
                </a:solidFill>
                <a:latin typeface="Calibri"/>
                <a:ea typeface="Calibri"/>
                <a:cs typeface="Calibri"/>
                <a:sym typeface="Calibri"/>
              </a:rPr>
            </a:br>
            <a:r>
              <a:rPr b="0" i="0" lang="it-IT" sz="900" u="none" cap="none" strike="noStrike">
                <a:solidFill>
                  <a:srgbClr val="E5A113"/>
                </a:solidFill>
                <a:latin typeface="Calibri"/>
                <a:ea typeface="Calibri"/>
                <a:cs typeface="Calibri"/>
                <a:sym typeface="Calibri"/>
              </a:rPr>
              <a:t> CC BY attribution 4.0 international </a:t>
            </a:r>
            <a:endParaRPr/>
          </a:p>
        </p:txBody>
      </p:sp>
      <p:sp>
        <p:nvSpPr>
          <p:cNvPr id="14" name="Google Shape;14;p15"/>
          <p:cNvSpPr txBox="1"/>
          <p:nvPr/>
        </p:nvSpPr>
        <p:spPr>
          <a:xfrm>
            <a:off x="4292345" y="6330320"/>
            <a:ext cx="36023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info@epos-eric.eu</a:t>
            </a:r>
            <a:r>
              <a:rPr b="0" i="0" lang="it-IT" sz="1200" u="none" cap="none" strike="noStrike">
                <a:solidFill>
                  <a:schemeClr val="dk1"/>
                </a:solidFill>
                <a:latin typeface="Calibri"/>
                <a:ea typeface="Calibri"/>
                <a:cs typeface="Calibri"/>
                <a:sym typeface="Calibri"/>
              </a:rPr>
              <a:t> </a:t>
            </a:r>
            <a:r>
              <a:rPr b="0" i="0" lang="it-IT" sz="1200" u="none" cap="none" strike="noStrike">
                <a:solidFill>
                  <a:srgbClr val="E5A113"/>
                </a:solidFill>
                <a:latin typeface="Calibri"/>
                <a:ea typeface="Calibri"/>
                <a:cs typeface="Calibri"/>
                <a:sym typeface="Calibri"/>
              </a:rPr>
              <a:t>|</a:t>
            </a:r>
            <a:r>
              <a:rPr b="0" i="0" lang="it-IT" sz="1200" u="none" cap="none" strike="noStrike">
                <a:solidFill>
                  <a:schemeClr val="dk1"/>
                </a:solidFill>
                <a:latin typeface="Calibri"/>
                <a:ea typeface="Calibri"/>
                <a:cs typeface="Calibri"/>
                <a:sym typeface="Calibri"/>
              </a:rPr>
              <a:t> </a:t>
            </a:r>
            <a:r>
              <a:rPr b="0" i="0" lang="it-IT"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www.epos-eu.org/on</a:t>
            </a:r>
            <a:r>
              <a:rPr b="0" i="0" lang="it-IT" sz="1200" u="none" cap="none" strike="noStrike">
                <a:solidFill>
                  <a:schemeClr val="dk1"/>
                </a:solidFill>
                <a:latin typeface="Calibri"/>
                <a:ea typeface="Calibri"/>
                <a:cs typeface="Calibri"/>
                <a:sym typeface="Calibri"/>
              </a:rPr>
              <a:t>  </a:t>
            </a:r>
            <a:r>
              <a:rPr b="0" i="0" lang="it-IT" sz="1200" u="none" cap="none" strike="noStrike">
                <a:solidFill>
                  <a:srgbClr val="E5A113"/>
                </a:solidFill>
                <a:latin typeface="Calibri"/>
                <a:ea typeface="Calibri"/>
                <a:cs typeface="Calibri"/>
                <a:sym typeface="Calibri"/>
              </a:rPr>
              <a:t>|</a:t>
            </a:r>
            <a:r>
              <a:rPr b="0" i="0" lang="it-IT" sz="1200" u="none" cap="none" strike="noStrike">
                <a:solidFill>
                  <a:schemeClr val="dk1"/>
                </a:solidFill>
                <a:latin typeface="Calibri"/>
                <a:ea typeface="Calibri"/>
                <a:cs typeface="Calibri"/>
                <a:sym typeface="Calibri"/>
              </a:rPr>
              <a:t> #EPOSon</a:t>
            </a:r>
            <a:endParaRPr sz="1200">
              <a:solidFill>
                <a:schemeClr val="dk1"/>
              </a:solidFill>
              <a:latin typeface="Calibri"/>
              <a:ea typeface="Calibri"/>
              <a:cs typeface="Calibri"/>
              <a:sym typeface="Calibri"/>
            </a:endParaRPr>
          </a:p>
        </p:txBody>
      </p:sp>
      <p:sp>
        <p:nvSpPr>
          <p:cNvPr id="15" name="Google Shape;15;p15"/>
          <p:cNvSpPr txBox="1"/>
          <p:nvPr/>
        </p:nvSpPr>
        <p:spPr>
          <a:xfrm>
            <a:off x="838200" y="6270943"/>
            <a:ext cx="2612136" cy="10618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it-IT" sz="1050" u="none">
                <a:solidFill>
                  <a:srgbClr val="002060"/>
                </a:solidFill>
                <a:latin typeface="Calibri"/>
                <a:ea typeface="Calibri"/>
                <a:cs typeface="Calibri"/>
                <a:sym typeface="Calibri"/>
              </a:rPr>
              <a:t>EPOS ON IS funded by the EC Horizon Europe programme under G.A. n 101131592</a:t>
            </a:r>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l">
              <a:spcBef>
                <a:spcPts val="0"/>
              </a:spcBef>
              <a:spcAft>
                <a:spcPts val="0"/>
              </a:spcAft>
              <a:buNone/>
            </a:pPr>
            <a:br>
              <a:rPr b="0" lang="it-IT" sz="1050" u="none">
                <a:solidFill>
                  <a:srgbClr val="002060"/>
                </a:solidFill>
                <a:latin typeface="Calibri"/>
                <a:ea typeface="Calibri"/>
                <a:cs typeface="Calibri"/>
                <a:sym typeface="Calibri"/>
              </a:rPr>
            </a:br>
            <a:endParaRPr b="0" sz="1050" u="none">
              <a:solidFill>
                <a:srgbClr val="002060"/>
              </a:solidFill>
              <a:latin typeface="Calibri"/>
              <a:ea typeface="Calibri"/>
              <a:cs typeface="Calibri"/>
              <a:sym typeface="Calibri"/>
            </a:endParaRPr>
          </a:p>
        </p:txBody>
      </p:sp>
      <p:pic>
        <p:nvPicPr>
          <p:cNvPr descr="A blue flag with yellow stars&#10;&#10;Description automatically generated" id="16" name="Google Shape;16;p15"/>
          <p:cNvPicPr preferRelativeResize="0"/>
          <p:nvPr/>
        </p:nvPicPr>
        <p:blipFill rotWithShape="1">
          <a:blip r:embed="rId4">
            <a:alphaModFix/>
          </a:blip>
          <a:srcRect b="0" l="0" r="0" t="0"/>
          <a:stretch/>
        </p:blipFill>
        <p:spPr>
          <a:xfrm>
            <a:off x="367303" y="6176963"/>
            <a:ext cx="483000" cy="4896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ihai.a.andrei@gmail.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communication@epos-eric.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s://www.epos-eu.org/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191200" y="1282125"/>
            <a:ext cx="5600100" cy="2005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D4927"/>
              </a:buClr>
              <a:buSzPts val="3600"/>
              <a:buFont typeface="Calibri"/>
              <a:buNone/>
            </a:pPr>
            <a:r>
              <a:rPr lang="it-IT"/>
              <a:t>Evaluating the Impact of Elevation Correction on Ground Magnetic Profiles</a:t>
            </a:r>
            <a:endParaRPr/>
          </a:p>
        </p:txBody>
      </p:sp>
      <p:sp>
        <p:nvSpPr>
          <p:cNvPr id="84" name="Google Shape;84;p1"/>
          <p:cNvSpPr txBox="1"/>
          <p:nvPr>
            <p:ph idx="4294967295" type="subTitle"/>
          </p:nvPr>
        </p:nvSpPr>
        <p:spPr>
          <a:xfrm>
            <a:off x="14859" y="3699163"/>
            <a:ext cx="6385943" cy="2145290"/>
          </a:xfrm>
          <a:prstGeom prst="rect">
            <a:avLst/>
          </a:prstGeom>
          <a:noFill/>
          <a:ln>
            <a:noFill/>
          </a:ln>
        </p:spPr>
        <p:txBody>
          <a:bodyPr anchorCtr="0" anchor="t" bIns="45700" lIns="91425" spcFirstLastPara="1" rIns="91425" wrap="square" tIns="45700">
            <a:normAutofit/>
          </a:bodyPr>
          <a:lstStyle/>
          <a:p>
            <a:pPr indent="0" lvl="0" marL="0" marR="0" rtl="0" algn="l">
              <a:lnSpc>
                <a:spcPct val="114000"/>
              </a:lnSpc>
              <a:spcBef>
                <a:spcPts val="0"/>
              </a:spcBef>
              <a:spcAft>
                <a:spcPts val="0"/>
              </a:spcAft>
              <a:buClr>
                <a:schemeClr val="accent1"/>
              </a:buClr>
              <a:buSzPts val="2000"/>
              <a:buFont typeface="Arial"/>
              <a:buNone/>
            </a:pPr>
            <a:r>
              <a:rPr b="0" i="0" lang="it-IT" sz="2000" u="none" cap="none" strike="noStrike">
                <a:solidFill>
                  <a:schemeClr val="dk1"/>
                </a:solidFill>
                <a:latin typeface="Calibri"/>
                <a:ea typeface="Calibri"/>
                <a:cs typeface="Calibri"/>
                <a:sym typeface="Calibri"/>
              </a:rPr>
              <a:t>Andrei MIHAI </a:t>
            </a:r>
            <a:r>
              <a:rPr b="0" i="0" lang="it-IT" sz="2000" u="none" cap="none" strike="noStrike">
                <a:solidFill>
                  <a:srgbClr val="FEDC7F"/>
                </a:solidFill>
                <a:latin typeface="Calibri"/>
                <a:ea typeface="Calibri"/>
                <a:cs typeface="Calibri"/>
                <a:sym typeface="Calibri"/>
              </a:rPr>
              <a:t>|</a:t>
            </a:r>
            <a:r>
              <a:rPr b="0" i="0" lang="it-IT" sz="2000" u="none" cap="none" strike="noStrike">
                <a:solidFill>
                  <a:schemeClr val="dk1"/>
                </a:solidFill>
                <a:latin typeface="Calibri"/>
                <a:ea typeface="Calibri"/>
                <a:cs typeface="Calibri"/>
                <a:sym typeface="Calibri"/>
              </a:rPr>
              <a:t> Contacts: </a:t>
            </a:r>
            <a:r>
              <a:rPr b="0" i="0" lang="it-IT"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mihai.a.andrei@gmail.com</a:t>
            </a:r>
            <a:endParaRPr b="0" i="0" sz="1800" u="none" cap="none" strike="noStrike">
              <a:solidFill>
                <a:schemeClr val="dk1"/>
              </a:solidFill>
              <a:latin typeface="Calibri"/>
              <a:ea typeface="Calibri"/>
              <a:cs typeface="Calibri"/>
              <a:sym typeface="Calibri"/>
            </a:endParaRPr>
          </a:p>
          <a:p>
            <a:pPr indent="-228600" lvl="0" marL="228600" marR="0" rtl="0" algn="l">
              <a:lnSpc>
                <a:spcPct val="114000"/>
              </a:lnSpc>
              <a:spcBef>
                <a:spcPts val="1000"/>
              </a:spcBef>
              <a:spcAft>
                <a:spcPts val="0"/>
              </a:spcAft>
              <a:buClr>
                <a:schemeClr val="accent1"/>
              </a:buClr>
              <a:buSzPts val="1800"/>
              <a:buFont typeface="Noto Sans Symbols"/>
              <a:buChar char="❖"/>
            </a:pPr>
            <a:r>
              <a:rPr b="0" i="0" lang="it-IT" sz="1800" u="none" cap="none" strike="noStrike">
                <a:solidFill>
                  <a:schemeClr val="dk1"/>
                </a:solidFill>
                <a:latin typeface="Calibri"/>
                <a:ea typeface="Calibri"/>
                <a:cs typeface="Calibri"/>
                <a:sym typeface="Calibri"/>
              </a:rPr>
              <a:t>PhD student at the University of Bucharest</a:t>
            </a:r>
            <a:endParaRPr/>
          </a:p>
          <a:p>
            <a:pPr indent="-228600" lvl="0" marL="228600" marR="0" rtl="0" algn="l">
              <a:lnSpc>
                <a:spcPct val="114000"/>
              </a:lnSpc>
              <a:spcBef>
                <a:spcPts val="1000"/>
              </a:spcBef>
              <a:spcAft>
                <a:spcPts val="0"/>
              </a:spcAft>
              <a:buClr>
                <a:schemeClr val="accent1"/>
              </a:buClr>
              <a:buSzPts val="1800"/>
              <a:buFont typeface="Noto Sans Symbols"/>
              <a:buChar char="❖"/>
            </a:pPr>
            <a:r>
              <a:rPr b="0" i="0" lang="it-IT" sz="1800" u="none" cap="none" strike="noStrike">
                <a:solidFill>
                  <a:schemeClr val="dk1"/>
                </a:solidFill>
                <a:latin typeface="Calibri"/>
                <a:ea typeface="Calibri"/>
                <a:cs typeface="Calibri"/>
                <a:sym typeface="Calibri"/>
              </a:rPr>
              <a:t>Working at the National Institute for Earth Physics, Romania</a:t>
            </a:r>
            <a:endParaRPr/>
          </a:p>
          <a:p>
            <a:pPr indent="-228600" lvl="0" marL="228600" marR="0" rtl="0" algn="l">
              <a:lnSpc>
                <a:spcPct val="114000"/>
              </a:lnSpc>
              <a:spcBef>
                <a:spcPts val="1000"/>
              </a:spcBef>
              <a:spcAft>
                <a:spcPts val="0"/>
              </a:spcAft>
              <a:buClr>
                <a:schemeClr val="accent1"/>
              </a:buClr>
              <a:buSzPts val="1800"/>
              <a:buFont typeface="Noto Sans Symbols"/>
              <a:buChar char="❖"/>
            </a:pPr>
            <a:r>
              <a:rPr b="0" i="0" lang="it-IT" sz="1800" u="none" cap="none" strike="noStrike">
                <a:solidFill>
                  <a:schemeClr val="dk1"/>
                </a:solidFill>
                <a:latin typeface="Calibri"/>
                <a:ea typeface="Calibri"/>
                <a:cs typeface="Calibri"/>
                <a:sym typeface="Calibri"/>
              </a:rPr>
              <a:t>Domain: Geomagnetism, Seismic Tomography, Near-Fault Observatories, Geology</a:t>
            </a:r>
            <a:endParaRPr b="0" i="0" sz="1800" u="none" cap="none" strike="noStrike">
              <a:solidFill>
                <a:schemeClr val="dk1"/>
              </a:solidFill>
              <a:latin typeface="Calibri"/>
              <a:ea typeface="Calibri"/>
              <a:cs typeface="Calibri"/>
              <a:sym typeface="Calibri"/>
            </a:endParaRPr>
          </a:p>
          <a:p>
            <a:pPr indent="0" lvl="0" marL="0" marR="0" rtl="0" algn="l">
              <a:lnSpc>
                <a:spcPct val="114000"/>
              </a:lnSpc>
              <a:spcBef>
                <a:spcPts val="1000"/>
              </a:spcBef>
              <a:spcAft>
                <a:spcPts val="0"/>
              </a:spcAft>
              <a:buClr>
                <a:schemeClr val="accent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A group of people posing for a photo&#10;&#10;AI-generated content may be incorrect." id="85" name="Google Shape;85;p1"/>
          <p:cNvPicPr preferRelativeResize="0"/>
          <p:nvPr/>
        </p:nvPicPr>
        <p:blipFill rotWithShape="1">
          <a:blip r:embed="rId4">
            <a:alphaModFix/>
          </a:blip>
          <a:srcRect b="0" l="0" r="0" t="0"/>
          <a:stretch/>
        </p:blipFill>
        <p:spPr>
          <a:xfrm>
            <a:off x="6550950" y="512119"/>
            <a:ext cx="5572798" cy="5572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Guidelines for using the template </a:t>
            </a:r>
            <a:r>
              <a:rPr lang="it-IT">
                <a:solidFill>
                  <a:srgbClr val="E5A113"/>
                </a:solidFill>
              </a:rPr>
              <a:t>/1</a:t>
            </a:r>
            <a:endParaRPr>
              <a:solidFill>
                <a:srgbClr val="E5A113"/>
              </a:solidFill>
            </a:endParaRPr>
          </a:p>
        </p:txBody>
      </p:sp>
      <p:sp>
        <p:nvSpPr>
          <p:cNvPr id="177" name="Google Shape;17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2400"/>
              <a:buChar char="•"/>
            </a:pPr>
            <a:r>
              <a:rPr lang="it-IT"/>
              <a:t>Text boxes in this template are set to «do not autofit»: </a:t>
            </a:r>
            <a:endParaRPr/>
          </a:p>
          <a:p>
            <a:pPr indent="-228600" lvl="1" marL="685800" rtl="0" algn="l">
              <a:lnSpc>
                <a:spcPct val="114000"/>
              </a:lnSpc>
              <a:spcBef>
                <a:spcPts val="500"/>
              </a:spcBef>
              <a:spcAft>
                <a:spcPts val="0"/>
              </a:spcAft>
              <a:buSzPts val="2000"/>
              <a:buChar char="•"/>
            </a:pPr>
            <a:r>
              <a:rPr lang="it-IT"/>
              <a:t>this is done </a:t>
            </a:r>
            <a:r>
              <a:rPr b="1" lang="it-IT"/>
              <a:t>on purpose </a:t>
            </a:r>
            <a:r>
              <a:rPr lang="it-IT"/>
              <a:t>and it means that you are supposed to use the default options for titles, subititles and contents.</a:t>
            </a:r>
            <a:endParaRPr/>
          </a:p>
          <a:p>
            <a:pPr indent="-228600" lvl="2" marL="1143000" rtl="0" algn="l">
              <a:lnSpc>
                <a:spcPct val="114000"/>
              </a:lnSpc>
              <a:spcBef>
                <a:spcPts val="500"/>
              </a:spcBef>
              <a:spcAft>
                <a:spcPts val="0"/>
              </a:spcAft>
              <a:buSzPts val="1800"/>
              <a:buChar char="•"/>
            </a:pPr>
            <a:r>
              <a:rPr lang="it-IT"/>
              <a:t>we have set the defaults for </a:t>
            </a:r>
            <a:r>
              <a:rPr b="1" lang="it-IT"/>
              <a:t>optimal readbility</a:t>
            </a:r>
            <a:r>
              <a:rPr lang="it-IT"/>
              <a:t>. If your content is not fitting in the slide, it means that you need two slides or your audience will struggle with reading! </a:t>
            </a:r>
            <a:endParaRPr/>
          </a:p>
          <a:p>
            <a:pPr indent="-228600" lvl="2" marL="1143000" rtl="0" algn="l">
              <a:lnSpc>
                <a:spcPct val="114000"/>
              </a:lnSpc>
              <a:spcBef>
                <a:spcPts val="500"/>
              </a:spcBef>
              <a:spcAft>
                <a:spcPts val="0"/>
              </a:spcAft>
              <a:buSzPts val="1800"/>
              <a:buChar char="•"/>
            </a:pPr>
            <a:r>
              <a:rPr lang="it-IT"/>
              <a:t>Please </a:t>
            </a:r>
            <a:r>
              <a:rPr lang="it-IT" u="sng"/>
              <a:t>do not change the settings</a:t>
            </a:r>
            <a:r>
              <a:rPr lang="it-IT"/>
              <a:t> of the template just to add more text in a slide!</a:t>
            </a:r>
            <a:endParaRPr/>
          </a:p>
          <a:p>
            <a:pPr indent="-228600" lvl="0" marL="228600" rtl="0" algn="l">
              <a:lnSpc>
                <a:spcPct val="114000"/>
              </a:lnSpc>
              <a:spcBef>
                <a:spcPts val="1000"/>
              </a:spcBef>
              <a:spcAft>
                <a:spcPts val="0"/>
              </a:spcAft>
              <a:buClr>
                <a:schemeClr val="accent1"/>
              </a:buClr>
              <a:buSzPts val="2400"/>
              <a:buChar char="•"/>
            </a:pPr>
            <a:r>
              <a:rPr lang="it-IT"/>
              <a:t>Please </a:t>
            </a:r>
            <a:r>
              <a:rPr b="1" lang="it-IT"/>
              <a:t>never make any changes to the slide master or the template </a:t>
            </a:r>
            <a:r>
              <a:rPr lang="it-IT"/>
              <a:t>in general on your own! </a:t>
            </a:r>
            <a:endParaRPr/>
          </a:p>
          <a:p>
            <a:pPr indent="-228600" lvl="1" marL="685800" rtl="0" algn="l">
              <a:lnSpc>
                <a:spcPct val="114000"/>
              </a:lnSpc>
              <a:spcBef>
                <a:spcPts val="500"/>
              </a:spcBef>
              <a:spcAft>
                <a:spcPts val="0"/>
              </a:spcAft>
              <a:buSzPts val="2000"/>
              <a:buChar char="•"/>
            </a:pPr>
            <a:r>
              <a:rPr lang="it-IT"/>
              <a:t>If you feel there’s something wrong with the template just let us know!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Guidelines for using the template </a:t>
            </a:r>
            <a:r>
              <a:rPr lang="it-IT">
                <a:solidFill>
                  <a:srgbClr val="E5A113"/>
                </a:solidFill>
              </a:rPr>
              <a:t>/2</a:t>
            </a:r>
            <a:endParaRPr/>
          </a:p>
        </p:txBody>
      </p:sp>
      <p:sp>
        <p:nvSpPr>
          <p:cNvPr id="183" name="Google Shape;18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2400"/>
              <a:buChar char="•"/>
            </a:pPr>
            <a:r>
              <a:rPr lang="it-IT"/>
              <a:t>As usual with PPT templates, this one includes several layouts: make sure you use the appropriate one:</a:t>
            </a:r>
            <a:endParaRPr/>
          </a:p>
          <a:p>
            <a:pPr indent="-228600" lvl="1" marL="685800" rtl="0" algn="l">
              <a:lnSpc>
                <a:spcPct val="114000"/>
              </a:lnSpc>
              <a:spcBef>
                <a:spcPts val="500"/>
              </a:spcBef>
              <a:spcAft>
                <a:spcPts val="0"/>
              </a:spcAft>
              <a:buSzPts val="2000"/>
              <a:buChar char="•"/>
            </a:pPr>
            <a:r>
              <a:rPr b="1" lang="it-IT"/>
              <a:t>Title slide:</a:t>
            </a:r>
            <a:r>
              <a:rPr lang="it-IT"/>
              <a:t> only at the beginning of your presentation</a:t>
            </a:r>
            <a:endParaRPr/>
          </a:p>
          <a:p>
            <a:pPr indent="-228600" lvl="1" marL="685800" rtl="0" algn="l">
              <a:lnSpc>
                <a:spcPct val="114000"/>
              </a:lnSpc>
              <a:spcBef>
                <a:spcPts val="500"/>
              </a:spcBef>
              <a:spcAft>
                <a:spcPts val="0"/>
              </a:spcAft>
              <a:buSzPts val="2000"/>
              <a:buChar char="•"/>
            </a:pPr>
            <a:r>
              <a:rPr b="1" lang="it-IT"/>
              <a:t>Section header: </a:t>
            </a:r>
            <a:r>
              <a:rPr lang="it-IT"/>
              <a:t>when you want to divide different parts of the presentation</a:t>
            </a:r>
            <a:endParaRPr/>
          </a:p>
          <a:p>
            <a:pPr indent="-228600" lvl="1" marL="685800" rtl="0" algn="l">
              <a:lnSpc>
                <a:spcPct val="114000"/>
              </a:lnSpc>
              <a:spcBef>
                <a:spcPts val="500"/>
              </a:spcBef>
              <a:spcAft>
                <a:spcPts val="0"/>
              </a:spcAft>
              <a:buSzPts val="2000"/>
              <a:buChar char="•"/>
            </a:pPr>
            <a:r>
              <a:rPr b="1" lang="it-IT"/>
              <a:t>Content slides: </a:t>
            </a:r>
            <a:r>
              <a:rPr lang="it-IT"/>
              <a:t>you have different ones depending on the kind of content you need to use. </a:t>
            </a:r>
            <a:endParaRPr/>
          </a:p>
          <a:p>
            <a:pPr indent="-228600" lvl="2" marL="1143000" rtl="0" algn="l">
              <a:lnSpc>
                <a:spcPct val="114000"/>
              </a:lnSpc>
              <a:spcBef>
                <a:spcPts val="500"/>
              </a:spcBef>
              <a:spcAft>
                <a:spcPts val="0"/>
              </a:spcAft>
              <a:buSzPts val="1800"/>
              <a:buChar char="•"/>
            </a:pPr>
            <a:r>
              <a:rPr lang="it-IT"/>
              <a:t>Do not forget to use the </a:t>
            </a:r>
            <a:r>
              <a:rPr b="1" lang="it-IT"/>
              <a:t>layout without the footer </a:t>
            </a:r>
            <a:r>
              <a:rPr lang="it-IT"/>
              <a:t>(with or without title) in case you need to put in the slide big pictures, maps, videos etc that would (partly) overlap with it</a:t>
            </a:r>
            <a:endParaRPr/>
          </a:p>
          <a:p>
            <a:pPr indent="-228600" lvl="2" marL="1143000" rtl="0" algn="l">
              <a:lnSpc>
                <a:spcPct val="114000"/>
              </a:lnSpc>
              <a:spcBef>
                <a:spcPts val="500"/>
              </a:spcBef>
              <a:spcAft>
                <a:spcPts val="0"/>
              </a:spcAft>
              <a:buSzPts val="1800"/>
              <a:buChar char="•"/>
            </a:pPr>
            <a:r>
              <a:rPr lang="it-IT"/>
              <a:t>Prefer the </a:t>
            </a:r>
            <a:r>
              <a:rPr b="1" lang="it-IT"/>
              <a:t>provided table slide </a:t>
            </a:r>
            <a:r>
              <a:rPr lang="it-IT"/>
              <a:t>as format is already set. If you add the table in a second moment, please check that the font is Calibri</a:t>
            </a:r>
            <a:endParaRPr/>
          </a:p>
          <a:p>
            <a:pPr indent="-76200" lvl="0" marL="228600" rtl="0" algn="l">
              <a:lnSpc>
                <a:spcPct val="114000"/>
              </a:lnSpc>
              <a:spcBef>
                <a:spcPts val="1000"/>
              </a:spcBef>
              <a:spcAft>
                <a:spcPts val="0"/>
              </a:spcAft>
              <a:buClr>
                <a:schemeClr val="accent1"/>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Guidelines for using the template </a:t>
            </a:r>
            <a:r>
              <a:rPr lang="it-IT">
                <a:solidFill>
                  <a:srgbClr val="E5A113"/>
                </a:solidFill>
              </a:rPr>
              <a:t>/3</a:t>
            </a:r>
            <a:endParaRPr/>
          </a:p>
        </p:txBody>
      </p:sp>
      <p:sp>
        <p:nvSpPr>
          <p:cNvPr id="189" name="Google Shape;18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2400"/>
              <a:buChar char="•"/>
            </a:pPr>
            <a:r>
              <a:rPr lang="it-IT"/>
              <a:t>You should always use the official template font, which is </a:t>
            </a:r>
            <a:r>
              <a:rPr b="1" lang="it-IT"/>
              <a:t>Calibri </a:t>
            </a:r>
            <a:r>
              <a:rPr lang="it-IT"/>
              <a:t>(regular for the text and </a:t>
            </a:r>
            <a:r>
              <a:rPr b="1" lang="it-IT"/>
              <a:t>bold for titles</a:t>
            </a:r>
            <a:r>
              <a:rPr lang="it-IT"/>
              <a:t>). </a:t>
            </a:r>
            <a:endParaRPr/>
          </a:p>
          <a:p>
            <a:pPr indent="-228600" lvl="1" marL="685800" rtl="0" algn="l">
              <a:lnSpc>
                <a:spcPct val="114000"/>
              </a:lnSpc>
              <a:spcBef>
                <a:spcPts val="500"/>
              </a:spcBef>
              <a:spcAft>
                <a:spcPts val="0"/>
              </a:spcAft>
              <a:buSzPts val="2000"/>
              <a:buChar char="•"/>
            </a:pPr>
            <a:r>
              <a:rPr lang="it-IT"/>
              <a:t>If functional to what you are communicating, </a:t>
            </a:r>
            <a:r>
              <a:rPr b="1" lang="it-IT">
                <a:solidFill>
                  <a:schemeClr val="accent5"/>
                </a:solidFill>
              </a:rPr>
              <a:t>you may use other colours in the content box </a:t>
            </a:r>
            <a:r>
              <a:rPr lang="it-IT"/>
              <a:t>(provided they offer enough contrast to be readable in different luminosity conditions) but please try to use the template colours for titles (</a:t>
            </a:r>
            <a:r>
              <a:rPr b="1" lang="it-IT">
                <a:solidFill>
                  <a:srgbClr val="1D4927"/>
                </a:solidFill>
              </a:rPr>
              <a:t>forest green </a:t>
            </a:r>
            <a:r>
              <a:rPr lang="it-IT"/>
              <a:t>for sections and </a:t>
            </a:r>
            <a:r>
              <a:rPr b="1" lang="it-IT"/>
              <a:t>black</a:t>
            </a:r>
            <a:r>
              <a:rPr lang="it-IT"/>
              <a:t> for cover and slide titles)</a:t>
            </a:r>
            <a:endParaRPr/>
          </a:p>
          <a:p>
            <a:pPr indent="-228600" lvl="2" marL="1143000" rtl="0" algn="l">
              <a:lnSpc>
                <a:spcPct val="114000"/>
              </a:lnSpc>
              <a:spcBef>
                <a:spcPts val="500"/>
              </a:spcBef>
              <a:spcAft>
                <a:spcPts val="0"/>
              </a:spcAft>
              <a:buSzPts val="1800"/>
              <a:buChar char="•"/>
            </a:pPr>
            <a:r>
              <a:rPr lang="it-IT"/>
              <a:t>There might be exceptions to this rules, e.g. if you need to highlight something in the title (see the </a:t>
            </a:r>
            <a:r>
              <a:rPr b="1" lang="it-IT">
                <a:solidFill>
                  <a:srgbClr val="E5A113"/>
                </a:solidFill>
              </a:rPr>
              <a:t>/3 </a:t>
            </a:r>
            <a:r>
              <a:rPr lang="it-IT"/>
              <a:t>indicator in this slide’s title)</a:t>
            </a:r>
            <a:endParaRPr/>
          </a:p>
          <a:p>
            <a:pPr indent="-228600" lvl="2" marL="1143000" rtl="0" algn="l">
              <a:lnSpc>
                <a:spcPct val="114000"/>
              </a:lnSpc>
              <a:spcBef>
                <a:spcPts val="500"/>
              </a:spcBef>
              <a:spcAft>
                <a:spcPts val="0"/>
              </a:spcAft>
              <a:buSzPts val="1800"/>
              <a:buChar char="•"/>
            </a:pPr>
            <a:r>
              <a:rPr lang="it-IT"/>
              <a:t>The </a:t>
            </a:r>
            <a:r>
              <a:rPr lang="it-IT" sz="2000">
                <a:solidFill>
                  <a:srgbClr val="E5A113"/>
                </a:solidFill>
              </a:rPr>
              <a:t>Author(s) | Contacts | Date – Occasion </a:t>
            </a:r>
            <a:r>
              <a:rPr lang="it-IT" sz="2000"/>
              <a:t>box in the slide title is the only instance of a </a:t>
            </a:r>
            <a:r>
              <a:rPr lang="it-IT" sz="2000">
                <a:solidFill>
                  <a:srgbClr val="E5A113"/>
                </a:solidFill>
              </a:rPr>
              <a:t>golden </a:t>
            </a:r>
            <a:r>
              <a:rPr lang="it-IT" sz="2000"/>
              <a:t>(sub)title</a:t>
            </a:r>
            <a:endParaRPr/>
          </a:p>
          <a:p>
            <a:pPr indent="-114300" lvl="2" marL="1143000" rtl="0" algn="l">
              <a:lnSpc>
                <a:spcPct val="114000"/>
              </a:lnSpc>
              <a:spcBef>
                <a:spcPts val="500"/>
              </a:spcBef>
              <a:spcAft>
                <a:spcPts val="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Guidelines for using the template </a:t>
            </a:r>
            <a:r>
              <a:rPr lang="it-IT">
                <a:solidFill>
                  <a:srgbClr val="E5A113"/>
                </a:solidFill>
              </a:rPr>
              <a:t>/4</a:t>
            </a:r>
            <a:endParaRPr/>
          </a:p>
        </p:txBody>
      </p:sp>
      <p:sp>
        <p:nvSpPr>
          <p:cNvPr id="195" name="Google Shape;195;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2400"/>
              <a:buChar char="•"/>
            </a:pPr>
            <a:r>
              <a:rPr lang="it-IT"/>
              <a:t>Templates </a:t>
            </a:r>
            <a:r>
              <a:rPr b="1" lang="it-IT"/>
              <a:t>work best when you create your slide from scratch!</a:t>
            </a:r>
            <a:endParaRPr/>
          </a:p>
          <a:p>
            <a:pPr indent="-228600" lvl="1" marL="685800" rtl="0" algn="l">
              <a:lnSpc>
                <a:spcPct val="114000"/>
              </a:lnSpc>
              <a:spcBef>
                <a:spcPts val="500"/>
              </a:spcBef>
              <a:spcAft>
                <a:spcPts val="0"/>
              </a:spcAft>
              <a:buSzPts val="2000"/>
              <a:buChar char="•"/>
            </a:pPr>
            <a:r>
              <a:rPr lang="it-IT"/>
              <a:t>If you need to </a:t>
            </a:r>
            <a:r>
              <a:rPr b="1" lang="it-IT"/>
              <a:t>copy into the template one or more slides that come from another presentation</a:t>
            </a:r>
            <a:r>
              <a:rPr lang="it-IT"/>
              <a:t> with a different template/theme, please:</a:t>
            </a:r>
            <a:endParaRPr/>
          </a:p>
          <a:p>
            <a:pPr indent="-228600" lvl="2" marL="1143000" rtl="0" algn="l">
              <a:lnSpc>
                <a:spcPct val="114000"/>
              </a:lnSpc>
              <a:spcBef>
                <a:spcPts val="500"/>
              </a:spcBef>
              <a:spcAft>
                <a:spcPts val="0"/>
              </a:spcAft>
              <a:buSzPts val="1800"/>
              <a:buChar char="•"/>
            </a:pPr>
            <a:r>
              <a:rPr lang="it-IT"/>
              <a:t>Copy-and-paste the slide(s) in the slide sorter</a:t>
            </a:r>
            <a:endParaRPr/>
          </a:p>
          <a:p>
            <a:pPr indent="-228600" lvl="2" marL="1143000" rtl="0" algn="l">
              <a:lnSpc>
                <a:spcPct val="114000"/>
              </a:lnSpc>
              <a:spcBef>
                <a:spcPts val="500"/>
              </a:spcBef>
              <a:spcAft>
                <a:spcPts val="0"/>
              </a:spcAft>
              <a:buSzPts val="1800"/>
              <a:buChar char="•"/>
            </a:pPr>
            <a:r>
              <a:rPr lang="it-IT"/>
              <a:t>Click on the	near the slide (if you have more than one you’ll need to repeat the action) and select the «use destination Theme»</a:t>
            </a:r>
            <a:endParaRPr/>
          </a:p>
          <a:p>
            <a:pPr indent="-228600" lvl="2" marL="1143000" rtl="0" algn="l">
              <a:lnSpc>
                <a:spcPct val="114000"/>
              </a:lnSpc>
              <a:spcBef>
                <a:spcPts val="500"/>
              </a:spcBef>
              <a:spcAft>
                <a:spcPts val="0"/>
              </a:spcAft>
              <a:buSzPts val="1800"/>
              <a:buChar char="•"/>
            </a:pPr>
            <a:r>
              <a:rPr lang="it-IT"/>
              <a:t>Check if the theme was applied correctly or needs some tweaks</a:t>
            </a:r>
            <a:endParaRPr/>
          </a:p>
          <a:p>
            <a:pPr indent="-228600" lvl="3" marL="1600200" rtl="0" algn="l">
              <a:lnSpc>
                <a:spcPct val="114000"/>
              </a:lnSpc>
              <a:spcBef>
                <a:spcPts val="500"/>
              </a:spcBef>
              <a:spcAft>
                <a:spcPts val="0"/>
              </a:spcAft>
              <a:buSzPts val="1600"/>
              <a:buChar char="•"/>
            </a:pPr>
            <a:r>
              <a:rPr lang="it-IT"/>
              <a:t>You can adjust any part of the transferred slide manually but you may want to try the «Reset» command on the new slide pane:</a:t>
            </a:r>
            <a:endParaRPr/>
          </a:p>
          <a:p>
            <a:pPr indent="-127000" lvl="3" marL="1600200" rtl="0" algn="l">
              <a:lnSpc>
                <a:spcPct val="114000"/>
              </a:lnSpc>
              <a:spcBef>
                <a:spcPts val="500"/>
              </a:spcBef>
              <a:spcAft>
                <a:spcPts val="0"/>
              </a:spcAft>
              <a:buSzPts val="1600"/>
              <a:buNone/>
            </a:pPr>
            <a:r>
              <a:t/>
            </a:r>
            <a:endParaRPr/>
          </a:p>
        </p:txBody>
      </p:sp>
      <p:pic>
        <p:nvPicPr>
          <p:cNvPr id="196" name="Google Shape;196;p13"/>
          <p:cNvPicPr preferRelativeResize="0"/>
          <p:nvPr/>
        </p:nvPicPr>
        <p:blipFill rotWithShape="1">
          <a:blip r:embed="rId3">
            <a:alphaModFix/>
          </a:blip>
          <a:srcRect b="0" l="0" r="0" t="0"/>
          <a:stretch/>
        </p:blipFill>
        <p:spPr>
          <a:xfrm>
            <a:off x="3291586" y="3736626"/>
            <a:ext cx="317500" cy="292100"/>
          </a:xfrm>
          <a:prstGeom prst="rect">
            <a:avLst/>
          </a:prstGeom>
          <a:noFill/>
          <a:ln>
            <a:noFill/>
          </a:ln>
        </p:spPr>
      </p:pic>
      <p:pic>
        <p:nvPicPr>
          <p:cNvPr id="197" name="Google Shape;197;p13"/>
          <p:cNvPicPr preferRelativeResize="0"/>
          <p:nvPr/>
        </p:nvPicPr>
        <p:blipFill rotWithShape="1">
          <a:blip r:embed="rId4">
            <a:alphaModFix/>
          </a:blip>
          <a:srcRect b="0" l="0" r="0" t="0"/>
          <a:stretch/>
        </p:blipFill>
        <p:spPr>
          <a:xfrm>
            <a:off x="5485093" y="4923971"/>
            <a:ext cx="1676400" cy="102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Guidelines for using the template /5</a:t>
            </a:r>
            <a:endParaRPr/>
          </a:p>
        </p:txBody>
      </p:sp>
      <p:sp>
        <p:nvSpPr>
          <p:cNvPr id="203" name="Google Shape;20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Clr>
                <a:schemeClr val="accent1"/>
              </a:buClr>
              <a:buSzPts val="2400"/>
              <a:buChar char="•"/>
            </a:pPr>
            <a:r>
              <a:rPr lang="it-IT"/>
              <a:t>Before you go….</a:t>
            </a:r>
            <a:endParaRPr/>
          </a:p>
          <a:p>
            <a:pPr indent="-228600" lvl="0" marL="228600" rtl="0" algn="l">
              <a:lnSpc>
                <a:spcPct val="114000"/>
              </a:lnSpc>
              <a:spcBef>
                <a:spcPts val="1000"/>
              </a:spcBef>
              <a:spcAft>
                <a:spcPts val="0"/>
              </a:spcAft>
              <a:buClr>
                <a:schemeClr val="accent1"/>
              </a:buClr>
              <a:buSzPts val="2400"/>
              <a:buChar char="•"/>
            </a:pPr>
            <a:r>
              <a:rPr lang="it-IT"/>
              <a:t>Should you need any help with the template or have any suggestion to improve it or these guidelines, </a:t>
            </a:r>
            <a:r>
              <a:rPr b="1" lang="it-IT"/>
              <a:t>please contact </a:t>
            </a:r>
            <a:r>
              <a:rPr b="1" lang="it-IT" u="sng">
                <a:solidFill>
                  <a:schemeClr val="hlink"/>
                </a:solidFill>
                <a:hlinkClick r:id="rId3"/>
              </a:rPr>
              <a:t>communication@epos-eric.eu</a:t>
            </a:r>
            <a:r>
              <a:rPr b="1" lang="it-IT"/>
              <a:t>  </a:t>
            </a:r>
            <a:r>
              <a:rPr lang="it-IT"/>
              <a:t>and let us know!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246950" y="1127533"/>
            <a:ext cx="6244244" cy="80122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Calibri"/>
              <a:buNone/>
            </a:pPr>
            <a:r>
              <a:rPr lang="it-IT" sz="2400"/>
              <a:t>Equipment and Methodology</a:t>
            </a:r>
            <a:endParaRPr sz="2400"/>
          </a:p>
        </p:txBody>
      </p:sp>
      <p:pic>
        <p:nvPicPr>
          <p:cNvPr id="92" name="Google Shape;92;p2"/>
          <p:cNvPicPr preferRelativeResize="0"/>
          <p:nvPr>
            <p:ph idx="1" type="body"/>
          </p:nvPr>
        </p:nvPicPr>
        <p:blipFill rotWithShape="1">
          <a:blip r:embed="rId3">
            <a:alphaModFix/>
          </a:blip>
          <a:srcRect b="0" l="0" r="0" t="0"/>
          <a:stretch/>
        </p:blipFill>
        <p:spPr>
          <a:xfrm>
            <a:off x="321919" y="2008816"/>
            <a:ext cx="2007127" cy="3110594"/>
          </a:xfrm>
          <a:prstGeom prst="rect">
            <a:avLst/>
          </a:prstGeom>
          <a:noFill/>
          <a:ln>
            <a:noFill/>
          </a:ln>
        </p:spPr>
      </p:pic>
      <p:pic>
        <p:nvPicPr>
          <p:cNvPr id="93" name="Google Shape;93;p2"/>
          <p:cNvPicPr preferRelativeResize="0"/>
          <p:nvPr/>
        </p:nvPicPr>
        <p:blipFill rotWithShape="1">
          <a:blip r:embed="rId4">
            <a:alphaModFix/>
          </a:blip>
          <a:srcRect b="0" l="0" r="0" t="0"/>
          <a:stretch/>
        </p:blipFill>
        <p:spPr>
          <a:xfrm>
            <a:off x="2563975" y="2008815"/>
            <a:ext cx="2315595" cy="3110595"/>
          </a:xfrm>
          <a:prstGeom prst="rect">
            <a:avLst/>
          </a:prstGeom>
          <a:noFill/>
          <a:ln>
            <a:noFill/>
          </a:ln>
        </p:spPr>
      </p:pic>
      <p:sp>
        <p:nvSpPr>
          <p:cNvPr id="94" name="Google Shape;94;p2"/>
          <p:cNvSpPr txBox="1"/>
          <p:nvPr/>
        </p:nvSpPr>
        <p:spPr>
          <a:xfrm>
            <a:off x="2693322" y="5239788"/>
            <a:ext cx="21862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rial"/>
                <a:ea typeface="Arial"/>
                <a:cs typeface="Arial"/>
                <a:sym typeface="Arial"/>
              </a:rPr>
              <a:t>Surveying G-864 Magnetometer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 name="Google Shape;95;p2"/>
          <p:cNvSpPr txBox="1"/>
          <p:nvPr/>
        </p:nvSpPr>
        <p:spPr>
          <a:xfrm>
            <a:off x="321919" y="5239788"/>
            <a:ext cx="21862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rial"/>
                <a:ea typeface="Arial"/>
                <a:cs typeface="Arial"/>
                <a:sym typeface="Arial"/>
              </a:rPr>
              <a:t>Base station G-862 Magnetometer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96" name="Google Shape;96;p2"/>
          <p:cNvGrpSpPr/>
          <p:nvPr/>
        </p:nvGrpSpPr>
        <p:grpSpPr>
          <a:xfrm>
            <a:off x="5413577" y="1662550"/>
            <a:ext cx="6666812" cy="4166757"/>
            <a:chOff x="-6316" y="0"/>
            <a:chExt cx="6666812" cy="4166757"/>
          </a:xfrm>
        </p:grpSpPr>
        <p:sp>
          <p:nvSpPr>
            <p:cNvPr id="97" name="Google Shape;97;p2"/>
            <p:cNvSpPr/>
            <p:nvPr/>
          </p:nvSpPr>
          <p:spPr>
            <a:xfrm>
              <a:off x="-6316" y="0"/>
              <a:ext cx="6666812" cy="4166757"/>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FEC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15763" y="3118139"/>
              <a:ext cx="153336" cy="153336"/>
            </a:xfrm>
            <a:prstGeom prst="ellipse">
              <a:avLst/>
            </a:prstGeom>
            <a:solidFill>
              <a:srgbClr val="FFCA07"/>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72721" y="3325844"/>
              <a:ext cx="1224466" cy="7906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nvSpPr>
          <p:spPr>
            <a:xfrm>
              <a:off x="172721" y="3325844"/>
              <a:ext cx="1224466" cy="790682"/>
            </a:xfrm>
            <a:prstGeom prst="rect">
              <a:avLst/>
            </a:prstGeom>
            <a:noFill/>
            <a:ln>
              <a:noFill/>
            </a:ln>
          </p:spPr>
          <p:txBody>
            <a:bodyPr anchorCtr="0" anchor="t" bIns="0" lIns="81250" spcFirstLastPara="1" rIns="0" wrap="square" tIns="0">
              <a:noAutofit/>
            </a:bodyPr>
            <a:lstStyle/>
            <a:p>
              <a:pPr indent="0" lvl="0" marL="0" marR="0" rtl="0" algn="l">
                <a:lnSpc>
                  <a:spcPct val="90000"/>
                </a:lnSpc>
                <a:spcBef>
                  <a:spcPts val="0"/>
                </a:spcBef>
                <a:spcAft>
                  <a:spcPts val="0"/>
                </a:spcAft>
                <a:buClr>
                  <a:schemeClr val="dk1"/>
                </a:buClr>
                <a:buSzPts val="1600"/>
                <a:buFont typeface="Times New Roman"/>
                <a:buNone/>
              </a:pPr>
              <a:r>
                <a:rPr lang="it-IT" sz="1600">
                  <a:solidFill>
                    <a:schemeClr val="dk1"/>
                  </a:solidFill>
                  <a:latin typeface="Times New Roman"/>
                  <a:ea typeface="Times New Roman"/>
                  <a:cs typeface="Times New Roman"/>
                  <a:sym typeface="Times New Roman"/>
                </a:rPr>
                <a:t>Study area setup and survey line upload </a:t>
              </a:r>
              <a:endParaRPr/>
            </a:p>
          </p:txBody>
        </p:sp>
        <p:sp>
          <p:nvSpPr>
            <p:cNvPr id="101" name="Google Shape;101;p2"/>
            <p:cNvSpPr/>
            <p:nvPr/>
          </p:nvSpPr>
          <p:spPr>
            <a:xfrm>
              <a:off x="1445781" y="2320622"/>
              <a:ext cx="240005" cy="240005"/>
            </a:xfrm>
            <a:prstGeom prst="ellipse">
              <a:avLst/>
            </a:prstGeom>
            <a:solidFill>
              <a:srgbClr val="FFCA07"/>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1339023" y="2714752"/>
              <a:ext cx="1327497" cy="1197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txBox="1"/>
            <p:nvPr/>
          </p:nvSpPr>
          <p:spPr>
            <a:xfrm>
              <a:off x="1339023" y="2714752"/>
              <a:ext cx="1327497" cy="1197615"/>
            </a:xfrm>
            <a:prstGeom prst="rect">
              <a:avLst/>
            </a:prstGeom>
            <a:noFill/>
            <a:ln>
              <a:noFill/>
            </a:ln>
          </p:spPr>
          <p:txBody>
            <a:bodyPr anchorCtr="0" anchor="t" bIns="0" lIns="127150" spcFirstLastPara="1" rIns="0" wrap="square" tIns="0">
              <a:noAutofit/>
            </a:bodyPr>
            <a:lstStyle/>
            <a:p>
              <a:pPr indent="0" lvl="0" marL="0" marR="0" rtl="0" algn="l">
                <a:lnSpc>
                  <a:spcPct val="90000"/>
                </a:lnSpc>
                <a:spcBef>
                  <a:spcPts val="0"/>
                </a:spcBef>
                <a:spcAft>
                  <a:spcPts val="0"/>
                </a:spcAft>
                <a:buClr>
                  <a:schemeClr val="dk1"/>
                </a:buClr>
                <a:buSzPts val="1600"/>
                <a:buFont typeface="Times New Roman"/>
                <a:buNone/>
              </a:pPr>
              <a:r>
                <a:rPr lang="it-IT" sz="1600">
                  <a:solidFill>
                    <a:schemeClr val="dk1"/>
                  </a:solidFill>
                  <a:latin typeface="Times New Roman"/>
                  <a:ea typeface="Times New Roman"/>
                  <a:cs typeface="Times New Roman"/>
                  <a:sym typeface="Times New Roman"/>
                </a:rPr>
                <a:t>Ground magnetic measurements</a:t>
              </a:r>
              <a:endParaRPr/>
            </a:p>
          </p:txBody>
        </p:sp>
        <p:sp>
          <p:nvSpPr>
            <p:cNvPr id="104" name="Google Shape;104;p2"/>
            <p:cNvSpPr/>
            <p:nvPr/>
          </p:nvSpPr>
          <p:spPr>
            <a:xfrm>
              <a:off x="2512471" y="1684775"/>
              <a:ext cx="320006" cy="320006"/>
            </a:xfrm>
            <a:prstGeom prst="ellipse">
              <a:avLst/>
            </a:prstGeom>
            <a:solidFill>
              <a:srgbClr val="FFCA07"/>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2672474" y="2103116"/>
              <a:ext cx="1286694" cy="182504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txBox="1"/>
            <p:nvPr/>
          </p:nvSpPr>
          <p:spPr>
            <a:xfrm>
              <a:off x="2672474" y="2103116"/>
              <a:ext cx="1286694" cy="1825041"/>
            </a:xfrm>
            <a:prstGeom prst="rect">
              <a:avLst/>
            </a:prstGeom>
            <a:noFill/>
            <a:ln>
              <a:noFill/>
            </a:ln>
          </p:spPr>
          <p:txBody>
            <a:bodyPr anchorCtr="0" anchor="t" bIns="0" lIns="169550" spcFirstLastPara="1" rIns="0" wrap="square" tIns="0">
              <a:noAutofit/>
            </a:bodyPr>
            <a:lstStyle/>
            <a:p>
              <a:pPr indent="0" lvl="0" marL="0" marR="0" rtl="0" algn="l">
                <a:lnSpc>
                  <a:spcPct val="90000"/>
                </a:lnSpc>
                <a:spcBef>
                  <a:spcPts val="0"/>
                </a:spcBef>
                <a:spcAft>
                  <a:spcPts val="0"/>
                </a:spcAft>
                <a:buClr>
                  <a:schemeClr val="dk1"/>
                </a:buClr>
                <a:buSzPts val="1600"/>
                <a:buFont typeface="Times New Roman"/>
                <a:buNone/>
              </a:pPr>
              <a:r>
                <a:rPr lang="it-IT" sz="1600">
                  <a:solidFill>
                    <a:schemeClr val="dk1"/>
                  </a:solidFill>
                  <a:latin typeface="Times New Roman"/>
                  <a:ea typeface="Times New Roman"/>
                  <a:cs typeface="Times New Roman"/>
                  <a:sym typeface="Times New Roman"/>
                </a:rPr>
                <a:t>Data processing and diurnal variation removal</a:t>
              </a:r>
              <a:endParaRPr/>
            </a:p>
          </p:txBody>
        </p:sp>
        <p:sp>
          <p:nvSpPr>
            <p:cNvPr id="107" name="Google Shape;107;p2"/>
            <p:cNvSpPr/>
            <p:nvPr/>
          </p:nvSpPr>
          <p:spPr>
            <a:xfrm>
              <a:off x="3752498" y="1188097"/>
              <a:ext cx="413342" cy="413342"/>
            </a:xfrm>
            <a:prstGeom prst="ellipse">
              <a:avLst/>
            </a:prstGeom>
            <a:solidFill>
              <a:srgbClr val="FFCA07"/>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3738724" y="1766445"/>
              <a:ext cx="1375469" cy="20483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txBox="1"/>
            <p:nvPr/>
          </p:nvSpPr>
          <p:spPr>
            <a:xfrm>
              <a:off x="3738724" y="1766445"/>
              <a:ext cx="1375469" cy="2048374"/>
            </a:xfrm>
            <a:prstGeom prst="rect">
              <a:avLst/>
            </a:prstGeom>
            <a:noFill/>
            <a:ln>
              <a:noFill/>
            </a:ln>
          </p:spPr>
          <p:txBody>
            <a:bodyPr anchorCtr="0" anchor="t" bIns="0" lIns="219000" spcFirstLastPara="1" rIns="0" wrap="square" tIns="0">
              <a:noAutofit/>
            </a:bodyPr>
            <a:lstStyle/>
            <a:p>
              <a:pPr indent="0" lvl="0" marL="0" marR="0" rtl="0" algn="l">
                <a:lnSpc>
                  <a:spcPct val="90000"/>
                </a:lnSpc>
                <a:spcBef>
                  <a:spcPts val="0"/>
                </a:spcBef>
                <a:spcAft>
                  <a:spcPts val="0"/>
                </a:spcAft>
                <a:buClr>
                  <a:schemeClr val="dk1"/>
                </a:buClr>
                <a:buSzPts val="1600"/>
                <a:buFont typeface="Times New Roman"/>
                <a:buNone/>
              </a:pPr>
              <a:r>
                <a:rPr lang="it-IT" sz="1600">
                  <a:solidFill>
                    <a:schemeClr val="dk1"/>
                  </a:solidFill>
                  <a:latin typeface="Times New Roman"/>
                  <a:ea typeface="Times New Roman"/>
                  <a:cs typeface="Times New Roman"/>
                  <a:sym typeface="Times New Roman"/>
                </a:rPr>
                <a:t>Magnetic profile plotting</a:t>
              </a:r>
              <a:endParaRPr/>
            </a:p>
          </p:txBody>
        </p:sp>
        <p:sp>
          <p:nvSpPr>
            <p:cNvPr id="110" name="Google Shape;110;p2"/>
            <p:cNvSpPr/>
            <p:nvPr/>
          </p:nvSpPr>
          <p:spPr>
            <a:xfrm>
              <a:off x="5029192" y="856423"/>
              <a:ext cx="526678" cy="526678"/>
            </a:xfrm>
            <a:prstGeom prst="ellipse">
              <a:avLst/>
            </a:prstGeom>
            <a:solidFill>
              <a:srgbClr val="FFCA07"/>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5114054" y="1433627"/>
              <a:ext cx="1497032" cy="7014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5114054" y="1433627"/>
              <a:ext cx="1497032" cy="701453"/>
            </a:xfrm>
            <a:prstGeom prst="rect">
              <a:avLst/>
            </a:prstGeom>
            <a:noFill/>
            <a:ln>
              <a:noFill/>
            </a:ln>
          </p:spPr>
          <p:txBody>
            <a:bodyPr anchorCtr="0" anchor="t" bIns="0" lIns="279075" spcFirstLastPara="1" rIns="0" wrap="square" tIns="0">
              <a:noAutofit/>
            </a:bodyPr>
            <a:lstStyle/>
            <a:p>
              <a:pPr indent="0" lvl="0" marL="0" marR="0" rtl="0" algn="l">
                <a:lnSpc>
                  <a:spcPct val="90000"/>
                </a:lnSpc>
                <a:spcBef>
                  <a:spcPts val="0"/>
                </a:spcBef>
                <a:spcAft>
                  <a:spcPts val="0"/>
                </a:spcAft>
                <a:buClr>
                  <a:schemeClr val="dk1"/>
                </a:buClr>
                <a:buSzPts val="1600"/>
                <a:buFont typeface="Times New Roman"/>
                <a:buNone/>
              </a:pPr>
              <a:r>
                <a:rPr lang="it-IT" sz="1600">
                  <a:solidFill>
                    <a:schemeClr val="dk1"/>
                  </a:solidFill>
                  <a:latin typeface="Times New Roman"/>
                  <a:ea typeface="Times New Roman"/>
                  <a:cs typeface="Times New Roman"/>
                  <a:sym typeface="Times New Roman"/>
                </a:rPr>
                <a:t>Data interpretation</a:t>
              </a:r>
              <a:endParaRPr/>
            </a:p>
          </p:txBody>
        </p:sp>
      </p:grpSp>
      <p:sp>
        <p:nvSpPr>
          <p:cNvPr id="113" name="Google Shape;113;p2"/>
          <p:cNvSpPr txBox="1"/>
          <p:nvPr/>
        </p:nvSpPr>
        <p:spPr>
          <a:xfrm>
            <a:off x="4329236" y="110107"/>
            <a:ext cx="60973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200">
                <a:solidFill>
                  <a:schemeClr val="dk1"/>
                </a:solidFill>
                <a:latin typeface="Calibri"/>
                <a:ea typeface="Calibri"/>
                <a:cs typeface="Calibri"/>
                <a:sym typeface="Calibri"/>
              </a:rPr>
              <a:t>What I Did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type="title"/>
          </p:nvPr>
        </p:nvSpPr>
        <p:spPr>
          <a:xfrm>
            <a:off x="0" y="786188"/>
            <a:ext cx="4668921" cy="53694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lang="it-IT" sz="2400"/>
              <a:t>Results</a:t>
            </a:r>
            <a:endParaRPr/>
          </a:p>
        </p:txBody>
      </p:sp>
      <p:pic>
        <p:nvPicPr>
          <p:cNvPr id="120" name="Google Shape;120;p3"/>
          <p:cNvPicPr preferRelativeResize="0"/>
          <p:nvPr>
            <p:ph idx="1" type="body"/>
          </p:nvPr>
        </p:nvPicPr>
        <p:blipFill rotWithShape="1">
          <a:blip r:embed="rId3">
            <a:alphaModFix/>
          </a:blip>
          <a:srcRect b="0" l="0" r="0" t="0"/>
          <a:stretch/>
        </p:blipFill>
        <p:spPr>
          <a:xfrm>
            <a:off x="401391" y="1414434"/>
            <a:ext cx="4949329" cy="3853749"/>
          </a:xfrm>
          <a:prstGeom prst="rect">
            <a:avLst/>
          </a:prstGeom>
          <a:noFill/>
          <a:ln>
            <a:noFill/>
          </a:ln>
        </p:spPr>
      </p:pic>
      <p:pic>
        <p:nvPicPr>
          <p:cNvPr id="121" name="Google Shape;121;p3"/>
          <p:cNvPicPr preferRelativeResize="0"/>
          <p:nvPr>
            <p:ph idx="2" type="body"/>
          </p:nvPr>
        </p:nvPicPr>
        <p:blipFill rotWithShape="1">
          <a:blip r:embed="rId4">
            <a:alphaModFix/>
          </a:blip>
          <a:srcRect b="0" l="0" r="0" t="0"/>
          <a:stretch/>
        </p:blipFill>
        <p:spPr>
          <a:xfrm>
            <a:off x="7377928" y="1582043"/>
            <a:ext cx="3546764" cy="3795079"/>
          </a:xfrm>
          <a:prstGeom prst="rect">
            <a:avLst/>
          </a:prstGeom>
          <a:noFill/>
          <a:ln>
            <a:noFill/>
          </a:ln>
        </p:spPr>
      </p:pic>
      <p:sp>
        <p:nvSpPr>
          <p:cNvPr id="122" name="Google Shape;122;p3"/>
          <p:cNvSpPr txBox="1"/>
          <p:nvPr/>
        </p:nvSpPr>
        <p:spPr>
          <a:xfrm>
            <a:off x="401391" y="5209513"/>
            <a:ext cx="504299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rial"/>
                <a:ea typeface="Arial"/>
                <a:cs typeface="Arial"/>
                <a:sym typeface="Arial"/>
              </a:rPr>
              <a:t>The local magnetic profile, approximately 1.6 km long, highlights the transition from calcareous turbidites to sandy and shaly turbidites.</a:t>
            </a:r>
            <a:endParaRPr/>
          </a:p>
        </p:txBody>
      </p:sp>
      <p:sp>
        <p:nvSpPr>
          <p:cNvPr id="123" name="Google Shape;123;p3"/>
          <p:cNvSpPr txBox="1"/>
          <p:nvPr/>
        </p:nvSpPr>
        <p:spPr>
          <a:xfrm>
            <a:off x="7377928" y="5377122"/>
            <a:ext cx="36775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rial"/>
                <a:ea typeface="Arial"/>
                <a:cs typeface="Arial"/>
                <a:sym typeface="Arial"/>
              </a:rPr>
              <a:t>Local lithology (Briceag et al 2008)</a:t>
            </a:r>
            <a:endParaRPr/>
          </a:p>
        </p:txBody>
      </p:sp>
      <p:sp>
        <p:nvSpPr>
          <p:cNvPr id="124" name="Google Shape;124;p3"/>
          <p:cNvSpPr txBox="1"/>
          <p:nvPr/>
        </p:nvSpPr>
        <p:spPr>
          <a:xfrm>
            <a:off x="4329236" y="110107"/>
            <a:ext cx="60973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3200">
                <a:solidFill>
                  <a:schemeClr val="dk1"/>
                </a:solidFill>
                <a:latin typeface="Calibri"/>
                <a:ea typeface="Calibri"/>
                <a:cs typeface="Calibri"/>
                <a:sym typeface="Calibri"/>
              </a:rPr>
              <a:t>What I Did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839788" y="365126"/>
            <a:ext cx="10515600" cy="9898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it-IT"/>
              <a:t>What I Want to Improve</a:t>
            </a:r>
            <a:endParaRPr/>
          </a:p>
        </p:txBody>
      </p:sp>
      <p:sp>
        <p:nvSpPr>
          <p:cNvPr id="131" name="Google Shape;131;p4"/>
          <p:cNvSpPr txBox="1"/>
          <p:nvPr>
            <p:ph idx="2" type="body"/>
          </p:nvPr>
        </p:nvSpPr>
        <p:spPr>
          <a:xfrm>
            <a:off x="839788" y="1811867"/>
            <a:ext cx="5180013" cy="4377796"/>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SzPts val="2000"/>
              <a:buFont typeface="Noto Sans Symbols"/>
              <a:buChar char="⮚"/>
            </a:pPr>
            <a:r>
              <a:rPr lang="it-IT" sz="2000"/>
              <a:t>Applying Elevation Correction. </a:t>
            </a:r>
            <a:endParaRPr/>
          </a:p>
          <a:p>
            <a:pPr indent="0" lvl="0" marL="0" rtl="0" algn="l">
              <a:lnSpc>
                <a:spcPct val="114000"/>
              </a:lnSpc>
              <a:spcBef>
                <a:spcPts val="1000"/>
              </a:spcBef>
              <a:spcAft>
                <a:spcPts val="0"/>
              </a:spcAft>
              <a:buSzPts val="2000"/>
              <a:buNone/>
            </a:pPr>
            <a:r>
              <a:rPr lang="it-IT" sz="2000"/>
              <a:t>    </a:t>
            </a:r>
            <a:r>
              <a:rPr i="1" lang="it-IT" sz="2000"/>
              <a:t>Will the elevation correction significantly       change the data?</a:t>
            </a:r>
            <a:endParaRPr/>
          </a:p>
          <a:p>
            <a:pPr indent="0" lvl="0" marL="0" rtl="0" algn="l">
              <a:lnSpc>
                <a:spcPct val="114000"/>
              </a:lnSpc>
              <a:spcBef>
                <a:spcPts val="1000"/>
              </a:spcBef>
              <a:spcAft>
                <a:spcPts val="0"/>
              </a:spcAft>
              <a:buSzPts val="2000"/>
              <a:buNone/>
            </a:pPr>
            <a:r>
              <a:t/>
            </a:r>
            <a:endParaRPr i="1" sz="2000"/>
          </a:p>
        </p:txBody>
      </p:sp>
      <p:sp>
        <p:nvSpPr>
          <p:cNvPr id="132" name="Google Shape;132;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p>
            <a:pPr indent="0" lvl="0" marL="0" rtl="0" algn="l">
              <a:lnSpc>
                <a:spcPct val="114000"/>
              </a:lnSpc>
              <a:spcBef>
                <a:spcPts val="0"/>
              </a:spcBef>
              <a:spcAft>
                <a:spcPts val="0"/>
              </a:spcAft>
              <a:buSzPts val="2400"/>
              <a:buNone/>
            </a:pPr>
            <a:r>
              <a:rPr lang="it-IT"/>
              <a:t>Some steps</a:t>
            </a:r>
            <a:endParaRPr/>
          </a:p>
        </p:txBody>
      </p:sp>
      <p:sp>
        <p:nvSpPr>
          <p:cNvPr id="133" name="Google Shape;133;p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p>
            <a:pPr indent="-228600" lvl="0" marL="228600" rtl="0" algn="l">
              <a:lnSpc>
                <a:spcPct val="114000"/>
              </a:lnSpc>
              <a:spcBef>
                <a:spcPts val="0"/>
              </a:spcBef>
              <a:spcAft>
                <a:spcPts val="0"/>
              </a:spcAft>
              <a:buSzPts val="2000"/>
              <a:buFont typeface="Noto Sans Symbols"/>
              <a:buChar char="⮚"/>
            </a:pPr>
            <a:r>
              <a:rPr lang="it-IT" sz="2000"/>
              <a:t>Create a code which:</a:t>
            </a:r>
            <a:endParaRPr/>
          </a:p>
          <a:p>
            <a:pPr indent="-228600" lvl="0" marL="228600" rtl="0" algn="l">
              <a:lnSpc>
                <a:spcPct val="114000"/>
              </a:lnSpc>
              <a:spcBef>
                <a:spcPts val="1000"/>
              </a:spcBef>
              <a:spcAft>
                <a:spcPts val="0"/>
              </a:spcAft>
              <a:buSzPts val="2000"/>
              <a:buFont typeface="Noto Sans Symbols"/>
              <a:buChar char="❑"/>
            </a:pPr>
            <a:r>
              <a:rPr lang="it-IT" sz="2000"/>
              <a:t> Interpolate the GPS data recorded at 1 Hz to match the 10 Hz magnetic data, or average the magnetic data down to 1 Hz.</a:t>
            </a:r>
            <a:endParaRPr/>
          </a:p>
          <a:p>
            <a:pPr indent="-228600" lvl="0" marL="228600" rtl="0" algn="l">
              <a:lnSpc>
                <a:spcPct val="114000"/>
              </a:lnSpc>
              <a:spcBef>
                <a:spcPts val="1000"/>
              </a:spcBef>
              <a:spcAft>
                <a:spcPts val="0"/>
              </a:spcAft>
              <a:buSzPts val="2000"/>
              <a:buFont typeface="Noto Sans Symbols"/>
              <a:buChar char="❑"/>
            </a:pPr>
            <a:r>
              <a:rPr lang="it-IT" sz="2000"/>
              <a:t>Applying elevation correction ΔT=g×Δh</a:t>
            </a:r>
            <a:endParaRPr sz="2000"/>
          </a:p>
          <a:p>
            <a:pPr indent="0" lvl="0" marL="0" rtl="0" algn="l">
              <a:lnSpc>
                <a:spcPct val="114000"/>
              </a:lnSpc>
              <a:spcBef>
                <a:spcPts val="1000"/>
              </a:spcBef>
              <a:spcAft>
                <a:spcPts val="0"/>
              </a:spcAft>
              <a:buSzPts val="2000"/>
              <a:buNone/>
            </a:pPr>
            <a:r>
              <a:t/>
            </a:r>
            <a:endParaRPr sz="2000"/>
          </a:p>
          <a:p>
            <a:pPr indent="0" lvl="0" marL="0" rtl="0" algn="l">
              <a:lnSpc>
                <a:spcPct val="114000"/>
              </a:lnSpc>
              <a:spcBef>
                <a:spcPts val="1000"/>
              </a:spcBef>
              <a:spcAft>
                <a:spcPts val="0"/>
              </a:spcAft>
              <a:buSzPts val="2000"/>
              <a:buNone/>
            </a:pPr>
            <a:r>
              <a:rPr lang="it-IT" sz="2000"/>
              <a:t> </a:t>
            </a:r>
            <a:endParaRPr/>
          </a:p>
          <a:p>
            <a:pPr indent="-228600" lvl="0" marL="228600" rtl="0" algn="l">
              <a:lnSpc>
                <a:spcPct val="114000"/>
              </a:lnSpc>
              <a:spcBef>
                <a:spcPts val="1000"/>
              </a:spcBef>
              <a:spcAft>
                <a:spcPts val="0"/>
              </a:spcAft>
              <a:buSzPts val="2000"/>
              <a:buFont typeface="Noto Sans Symbols"/>
              <a:buChar char="❑"/>
            </a:pPr>
            <a:r>
              <a:rPr lang="it-IT" sz="2000"/>
              <a:t>Compare the new results</a:t>
            </a:r>
            <a:endParaRPr/>
          </a:p>
          <a:p>
            <a:pPr indent="0" lvl="0" marL="0" rtl="0" algn="l">
              <a:lnSpc>
                <a:spcPct val="114000"/>
              </a:lnSpc>
              <a:spcBef>
                <a:spcPts val="1000"/>
              </a:spcBef>
              <a:spcAft>
                <a:spcPts val="0"/>
              </a:spcAft>
              <a:buSzPts val="2000"/>
              <a:buNone/>
            </a:pPr>
            <a:r>
              <a:t/>
            </a:r>
            <a:endParaRPr sz="2000"/>
          </a:p>
          <a:p>
            <a:pPr indent="-101600" lvl="0" marL="228600" rtl="0" algn="l">
              <a:lnSpc>
                <a:spcPct val="114000"/>
              </a:lnSpc>
              <a:spcBef>
                <a:spcPts val="1000"/>
              </a:spcBef>
              <a:spcAft>
                <a:spcPts val="0"/>
              </a:spcAft>
              <a:buSzPts val="2000"/>
              <a:buFont typeface="Noto Sans Symbols"/>
              <a:buNone/>
            </a:pPr>
            <a:r>
              <a:t/>
            </a:r>
            <a:endParaRPr sz="2000"/>
          </a:p>
          <a:p>
            <a:pPr indent="-101600" lvl="0" marL="228600" rtl="0" algn="l">
              <a:lnSpc>
                <a:spcPct val="114000"/>
              </a:lnSpc>
              <a:spcBef>
                <a:spcPts val="1000"/>
              </a:spcBef>
              <a:spcAft>
                <a:spcPts val="0"/>
              </a:spcAft>
              <a:buSzPts val="2000"/>
              <a:buNone/>
            </a:pPr>
            <a:r>
              <a:t/>
            </a:r>
            <a:endParaRPr sz="2000"/>
          </a:p>
        </p:txBody>
      </p:sp>
      <p:pic>
        <p:nvPicPr>
          <p:cNvPr id="134" name="Google Shape;134;p4"/>
          <p:cNvPicPr preferRelativeResize="0"/>
          <p:nvPr/>
        </p:nvPicPr>
        <p:blipFill rotWithShape="1">
          <a:blip r:embed="rId3">
            <a:alphaModFix/>
          </a:blip>
          <a:srcRect b="0" l="0" r="0" t="0"/>
          <a:stretch/>
        </p:blipFill>
        <p:spPr>
          <a:xfrm>
            <a:off x="6478630" y="4512244"/>
            <a:ext cx="5713370" cy="989850"/>
          </a:xfrm>
          <a:prstGeom prst="rect">
            <a:avLst/>
          </a:prstGeom>
          <a:noFill/>
          <a:ln>
            <a:noFill/>
          </a:ln>
        </p:spPr>
      </p:pic>
      <p:pic>
        <p:nvPicPr>
          <p:cNvPr id="135" name="Google Shape;135;p4"/>
          <p:cNvPicPr preferRelativeResize="0"/>
          <p:nvPr/>
        </p:nvPicPr>
        <p:blipFill rotWithShape="1">
          <a:blip r:embed="rId4">
            <a:alphaModFix/>
          </a:blip>
          <a:srcRect b="0" l="0" r="0" t="0"/>
          <a:stretch/>
        </p:blipFill>
        <p:spPr>
          <a:xfrm>
            <a:off x="156699" y="3073399"/>
            <a:ext cx="5803834" cy="3039060"/>
          </a:xfrm>
          <a:prstGeom prst="rect">
            <a:avLst/>
          </a:prstGeom>
          <a:noFill/>
          <a:ln>
            <a:noFill/>
          </a:ln>
        </p:spPr>
      </p:pic>
      <p:grpSp>
        <p:nvGrpSpPr>
          <p:cNvPr id="136" name="Google Shape;136;p4"/>
          <p:cNvGrpSpPr/>
          <p:nvPr/>
        </p:nvGrpSpPr>
        <p:grpSpPr>
          <a:xfrm>
            <a:off x="4106283" y="3314612"/>
            <a:ext cx="1591784" cy="2654388"/>
            <a:chOff x="4106283" y="3314612"/>
            <a:chExt cx="1591784" cy="2654388"/>
          </a:xfrm>
        </p:grpSpPr>
        <p:cxnSp>
          <p:nvCxnSpPr>
            <p:cNvPr id="137" name="Google Shape;137;p4"/>
            <p:cNvCxnSpPr/>
            <p:nvPr/>
          </p:nvCxnSpPr>
          <p:spPr>
            <a:xfrm>
              <a:off x="5693833" y="3314612"/>
              <a:ext cx="0" cy="1197632"/>
            </a:xfrm>
            <a:prstGeom prst="straightConnector1">
              <a:avLst/>
            </a:prstGeom>
            <a:noFill/>
            <a:ln cap="flat" cmpd="sng" w="19050">
              <a:solidFill>
                <a:schemeClr val="accent1"/>
              </a:solidFill>
              <a:prstDash val="solid"/>
              <a:miter lim="800000"/>
              <a:headEnd len="sm" w="sm" type="none"/>
              <a:tailEnd len="med" w="med" type="triangle"/>
            </a:ln>
          </p:spPr>
        </p:cxnSp>
        <p:cxnSp>
          <p:nvCxnSpPr>
            <p:cNvPr id="138" name="Google Shape;138;p4"/>
            <p:cNvCxnSpPr/>
            <p:nvPr/>
          </p:nvCxnSpPr>
          <p:spPr>
            <a:xfrm rot="10800000">
              <a:off x="5698067" y="4885267"/>
              <a:ext cx="0" cy="1083733"/>
            </a:xfrm>
            <a:prstGeom prst="straightConnector1">
              <a:avLst/>
            </a:prstGeom>
            <a:noFill/>
            <a:ln cap="flat" cmpd="sng" w="19050">
              <a:solidFill>
                <a:schemeClr val="accent1"/>
              </a:solidFill>
              <a:prstDash val="solid"/>
              <a:miter lim="800000"/>
              <a:headEnd len="sm" w="sm" type="none"/>
              <a:tailEnd len="med" w="med" type="triangle"/>
            </a:ln>
          </p:spPr>
        </p:cxnSp>
        <p:sp>
          <p:nvSpPr>
            <p:cNvPr id="139" name="Google Shape;139;p4"/>
            <p:cNvSpPr txBox="1"/>
            <p:nvPr/>
          </p:nvSpPr>
          <p:spPr>
            <a:xfrm>
              <a:off x="4106283" y="4684139"/>
              <a:ext cx="1587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Arial"/>
                  <a:ea typeface="Arial"/>
                  <a:cs typeface="Arial"/>
                  <a:sym typeface="Arial"/>
                </a:rPr>
                <a:t>1Hz GPS data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p:nvPr/>
        </p:nvSpPr>
        <p:spPr>
          <a:xfrm>
            <a:off x="1771679" y="2967335"/>
            <a:ext cx="864865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it-IT" sz="5400" cap="none">
                <a:solidFill>
                  <a:srgbClr val="FFF4CD"/>
                </a:solidFill>
                <a:latin typeface="Arial"/>
                <a:ea typeface="Arial"/>
                <a:cs typeface="Arial"/>
                <a:sym typeface="Arial"/>
              </a:rPr>
              <a:t>Thankyou for the attention!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D4927"/>
              </a:buClr>
              <a:buSzPts val="3600"/>
              <a:buFont typeface="Calibri"/>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Immagine che contiene logo, Elementi grafici, schermata, grafica&#10;&#10;Descrizione generata automaticamente" id="162" name="Google Shape;162;p8"/>
          <p:cNvPicPr preferRelativeResize="0"/>
          <p:nvPr>
            <p:ph idx="4294967295" type="body"/>
          </p:nvPr>
        </p:nvPicPr>
        <p:blipFill rotWithShape="1">
          <a:blip r:embed="rId3">
            <a:alphaModFix/>
          </a:blip>
          <a:srcRect b="0" l="0" r="0" t="0"/>
          <a:stretch/>
        </p:blipFill>
        <p:spPr>
          <a:xfrm>
            <a:off x="0" y="11113"/>
            <a:ext cx="6096000" cy="2328862"/>
          </a:xfrm>
          <a:prstGeom prst="rect">
            <a:avLst/>
          </a:prstGeom>
          <a:noFill/>
          <a:ln>
            <a:noFill/>
          </a:ln>
        </p:spPr>
      </p:pic>
      <p:sp>
        <p:nvSpPr>
          <p:cNvPr id="163" name="Google Shape;163;p8"/>
          <p:cNvSpPr txBox="1"/>
          <p:nvPr>
            <p:ph idx="4294967295" type="title"/>
          </p:nvPr>
        </p:nvSpPr>
        <p:spPr>
          <a:xfrm>
            <a:off x="0" y="2914015"/>
            <a:ext cx="12192000" cy="13652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D4927"/>
              </a:buClr>
              <a:buSzPts val="4400"/>
              <a:buFont typeface="Calibri"/>
              <a:buNone/>
            </a:pPr>
            <a:r>
              <a:rPr lang="it-IT" sz="4400">
                <a:solidFill>
                  <a:srgbClr val="1D4927"/>
                </a:solidFill>
              </a:rPr>
              <a:t>Thank you for your attention!</a:t>
            </a:r>
            <a:endParaRPr/>
          </a:p>
        </p:txBody>
      </p:sp>
      <p:sp>
        <p:nvSpPr>
          <p:cNvPr id="164" name="Google Shape;164;p8"/>
          <p:cNvSpPr txBox="1"/>
          <p:nvPr/>
        </p:nvSpPr>
        <p:spPr>
          <a:xfrm>
            <a:off x="0" y="4156376"/>
            <a:ext cx="12191999" cy="57005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EBA900"/>
              </a:buClr>
              <a:buSzPts val="2400"/>
              <a:buFont typeface="Calibri"/>
              <a:buNone/>
            </a:pPr>
            <a:r>
              <a:rPr lang="it-IT" sz="2400">
                <a:solidFill>
                  <a:srgbClr val="EBA900"/>
                </a:solidFill>
                <a:latin typeface="Calibri"/>
                <a:ea typeface="Calibri"/>
                <a:cs typeface="Calibri"/>
                <a:sym typeface="Calibri"/>
              </a:rPr>
              <a:t>yourname.surname@email.something</a:t>
            </a:r>
            <a:endParaRPr sz="2400">
              <a:solidFill>
                <a:srgbClr val="EBA900"/>
              </a:solidFill>
              <a:latin typeface="Calibri"/>
              <a:ea typeface="Calibri"/>
              <a:cs typeface="Calibri"/>
              <a:sym typeface="Calibri"/>
            </a:endParaRPr>
          </a:p>
        </p:txBody>
      </p:sp>
      <p:sp>
        <p:nvSpPr>
          <p:cNvPr id="165" name="Google Shape;165;p8"/>
          <p:cNvSpPr txBox="1"/>
          <p:nvPr/>
        </p:nvSpPr>
        <p:spPr>
          <a:xfrm>
            <a:off x="0" y="4782214"/>
            <a:ext cx="12192000" cy="57005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Play"/>
              <a:buNone/>
            </a:pPr>
            <a:r>
              <a:rPr lang="it-IT" sz="2000" u="sng">
                <a:solidFill>
                  <a:schemeClr val="dk1"/>
                </a:solidFill>
                <a:latin typeface="Play"/>
                <a:ea typeface="Play"/>
                <a:cs typeface="Play"/>
                <a:sym typeface="Play"/>
                <a:hlinkClick r:id="rId4">
                  <a:extLst>
                    <a:ext uri="{A12FA001-AC4F-418D-AE19-62706E023703}">
                      <ahyp:hlinkClr val="tx"/>
                    </a:ext>
                  </a:extLst>
                </a:hlinkClick>
              </a:rPr>
              <a:t>www.epos-eu.org/on</a:t>
            </a:r>
            <a:r>
              <a:rPr lang="it-IT" sz="2000">
                <a:solidFill>
                  <a:schemeClr val="dk1"/>
                </a:solidFill>
                <a:latin typeface="Play"/>
                <a:ea typeface="Play"/>
                <a:cs typeface="Play"/>
                <a:sym typeface="Play"/>
              </a:rPr>
              <a:t> </a:t>
            </a:r>
            <a:r>
              <a:rPr lang="it-IT" sz="2000">
                <a:solidFill>
                  <a:srgbClr val="EBA900"/>
                </a:solidFill>
                <a:latin typeface="Play"/>
                <a:ea typeface="Play"/>
                <a:cs typeface="Play"/>
                <a:sym typeface="Play"/>
              </a:rPr>
              <a:t>|</a:t>
            </a:r>
            <a:r>
              <a:rPr lang="it-IT" sz="2000">
                <a:solidFill>
                  <a:schemeClr val="dk1"/>
                </a:solidFill>
                <a:latin typeface="Play"/>
                <a:ea typeface="Play"/>
                <a:cs typeface="Play"/>
                <a:sym typeface="Play"/>
              </a:rPr>
              <a:t> social media </a:t>
            </a:r>
            <a:r>
              <a:rPr lang="it-IT" sz="2000">
                <a:solidFill>
                  <a:srgbClr val="E5A113"/>
                </a:solidFill>
                <a:latin typeface="Play"/>
                <a:ea typeface="Play"/>
                <a:cs typeface="Play"/>
                <a:sym typeface="Play"/>
              </a:rPr>
              <a:t>#</a:t>
            </a:r>
            <a:r>
              <a:rPr lang="it-IT" sz="2000">
                <a:solidFill>
                  <a:schemeClr val="dk1"/>
                </a:solidFill>
                <a:latin typeface="Play"/>
                <a:ea typeface="Play"/>
                <a:cs typeface="Play"/>
                <a:sym typeface="Play"/>
              </a:rPr>
              <a:t>EPOSon</a:t>
            </a:r>
            <a:endParaRPr sz="2000">
              <a:solidFill>
                <a:schemeClr val="dk1"/>
              </a:solidFill>
              <a:latin typeface="Play"/>
              <a:ea typeface="Play"/>
              <a:cs typeface="Play"/>
              <a:sym typeface="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Immagine che contiene logo, Elementi grafici, schermata, grafica&#10;&#10;Descrizione generata automaticamente" id="171" name="Google Shape;171;p9"/>
          <p:cNvPicPr preferRelativeResize="0"/>
          <p:nvPr/>
        </p:nvPicPr>
        <p:blipFill rotWithShape="1">
          <a:blip r:embed="rId3">
            <a:alphaModFix/>
          </a:blip>
          <a:srcRect b="0" l="0" r="0" t="0"/>
          <a:stretch/>
        </p:blipFill>
        <p:spPr>
          <a:xfrm>
            <a:off x="1230745" y="1448791"/>
            <a:ext cx="10079888" cy="38507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2024-09-12T12:53:35Z</dcterms:created>
  <dc:creator>Federica Tanlongo</dc:creator>
</cp:coreProperties>
</file>