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Play"/>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ggiNhp/b71T5JDk86oztCx59jg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lay-bold.fntdata"/><Relationship Id="rId10" Type="http://schemas.openxmlformats.org/officeDocument/2006/relationships/font" Target="fonts/Play-regular.fntdata"/><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Title slide</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State of health metrics monitor the state of the connection to the site, signal strength, latency, and packet loss, as well as battery charge, temperature, GPS timing</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Content slide – 2 boxes</a:t>
            </a:r>
            <a:endParaRPr/>
          </a:p>
        </p:txBody>
      </p:sp>
      <p:sp>
        <p:nvSpPr>
          <p:cNvPr id="99" name="Google Shape;9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I.e. IRIS’ Mustang. We want something like a static file(text,csv etc) we can distribute with existing file based systems i.e. data.geonet (screenshot?)</a:t>
            </a:r>
            <a:endParaRPr/>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Thank you slide</a:t>
            </a:r>
            <a:endParaRPr/>
          </a:p>
        </p:txBody>
      </p:sp>
      <p:sp>
        <p:nvSpPr>
          <p:cNvPr id="115" name="Google Shape;11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19" name="Google Shape;19;p7"/>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D4927"/>
              </a:buClr>
              <a:buSzPts val="3600"/>
              <a:buFont typeface="Calibri"/>
              <a:buNone/>
              <a:defRPr b="1" i="0" sz="360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6"/>
          <p:cNvSpPr/>
          <p:nvPr>
            <p:ph idx="2" type="pic"/>
          </p:nvPr>
        </p:nvSpPr>
        <p:spPr>
          <a:xfrm>
            <a:off x="5183188" y="987425"/>
            <a:ext cx="6172200" cy="4873625"/>
          </a:xfrm>
          <a:prstGeom prst="rect">
            <a:avLst/>
          </a:prstGeom>
          <a:noFill/>
          <a:ln>
            <a:noFill/>
          </a:ln>
        </p:spPr>
      </p:sp>
      <p:sp>
        <p:nvSpPr>
          <p:cNvPr id="62" name="Google Shape;62;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6"/>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7"/>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Calibri"/>
              <a:buNone/>
              <a:defRPr b="1" i="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114000"/>
              </a:lnSpc>
              <a:spcBef>
                <a:spcPts val="1000"/>
              </a:spcBef>
              <a:spcAft>
                <a:spcPts val="0"/>
              </a:spcAft>
              <a:buClr>
                <a:schemeClr val="accent1"/>
              </a:buClr>
              <a:buSzPts val="2400"/>
              <a:buChar char="•"/>
              <a:defRPr/>
            </a:lvl1pPr>
            <a:lvl2pPr indent="-355600" lvl="1" marL="914400" algn="l">
              <a:lnSpc>
                <a:spcPct val="114000"/>
              </a:lnSpc>
              <a:spcBef>
                <a:spcPts val="500"/>
              </a:spcBef>
              <a:spcAft>
                <a:spcPts val="0"/>
              </a:spcAft>
              <a:buClr>
                <a:schemeClr val="accent1"/>
              </a:buClr>
              <a:buSzPts val="2000"/>
              <a:buChar char="•"/>
              <a:defRPr/>
            </a:lvl2pPr>
            <a:lvl3pPr indent="-342900" lvl="2" marL="1371600" algn="l">
              <a:lnSpc>
                <a:spcPct val="114000"/>
              </a:lnSpc>
              <a:spcBef>
                <a:spcPts val="500"/>
              </a:spcBef>
              <a:spcAft>
                <a:spcPts val="0"/>
              </a:spcAft>
              <a:buClr>
                <a:schemeClr val="accent1"/>
              </a:buClr>
              <a:buSzPts val="1800"/>
              <a:buChar char="•"/>
              <a:defRPr/>
            </a:lvl3pPr>
            <a:lvl4pPr indent="-330200" lvl="3" marL="1828800" algn="l">
              <a:lnSpc>
                <a:spcPct val="114000"/>
              </a:lnSpc>
              <a:spcBef>
                <a:spcPts val="500"/>
              </a:spcBef>
              <a:spcAft>
                <a:spcPts val="0"/>
              </a:spcAft>
              <a:buClr>
                <a:schemeClr val="accent1"/>
              </a:buClr>
              <a:buSzPts val="1600"/>
              <a:buChar char="•"/>
              <a:defRPr/>
            </a:lvl4pPr>
            <a:lvl5pPr indent="-330200" lvl="4" marL="2286000" algn="l">
              <a:lnSpc>
                <a:spcPct val="114000"/>
              </a:lnSpc>
              <a:spcBef>
                <a:spcPts val="500"/>
              </a:spcBef>
              <a:spcAft>
                <a:spcPts val="0"/>
              </a:spcAft>
              <a:buClr>
                <a:schemeClr val="accent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bg>
      <p:bgPr>
        <a:solidFill>
          <a:schemeClr val="lt1"/>
        </a:solidFill>
      </p:bgPr>
    </p:bg>
    <p:spTree>
      <p:nvGrpSpPr>
        <p:cNvPr id="29" name="Shape 29"/>
        <p:cNvGrpSpPr/>
        <p:nvPr/>
      </p:nvGrpSpPr>
      <p:grpSpPr>
        <a:xfrm>
          <a:off x="0" y="0"/>
          <a:ext cx="0" cy="0"/>
          <a:chOff x="0" y="0"/>
          <a:chExt cx="0" cy="0"/>
        </a:xfrm>
      </p:grpSpPr>
      <p:sp>
        <p:nvSpPr>
          <p:cNvPr id="30" name="Google Shape;30;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1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2" name="Google Shape;32;p10"/>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1"/>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1" i="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
          <p:cNvSpPr txBox="1"/>
          <p:nvPr>
            <p:ph idx="1" type="subTitle"/>
          </p:nvPr>
        </p:nvSpPr>
        <p:spPr>
          <a:xfrm>
            <a:off x="838200" y="4510243"/>
            <a:ext cx="10515600" cy="944911"/>
          </a:xfrm>
          <a:prstGeom prst="rect">
            <a:avLst/>
          </a:prstGeom>
          <a:noFill/>
          <a:ln>
            <a:noFill/>
          </a:ln>
        </p:spPr>
        <p:txBody>
          <a:bodyPr anchorCtr="0" anchor="t" bIns="45700" lIns="91425" spcFirstLastPara="1" rIns="91425" wrap="square" tIns="4570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11"/>
          <p:cNvSpPr txBox="1"/>
          <p:nvPr/>
        </p:nvSpPr>
        <p:spPr>
          <a:xfrm>
            <a:off x="838200" y="5549877"/>
            <a:ext cx="822045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descr="Blue text on a black background&#10;&#10;Description automatically generated" id="37" name="Google Shape;37;p11"/>
          <p:cNvPicPr preferRelativeResize="0"/>
          <p:nvPr/>
        </p:nvPicPr>
        <p:blipFill rotWithShape="1">
          <a:blip r:embed="rId3">
            <a:alphaModFix/>
          </a:blip>
          <a:srcRect b="0" l="0" r="0" t="0"/>
          <a:stretch/>
        </p:blipFill>
        <p:spPr>
          <a:xfrm>
            <a:off x="9156192" y="5519932"/>
            <a:ext cx="2023872" cy="449749"/>
          </a:xfrm>
          <a:prstGeom prst="rect">
            <a:avLst/>
          </a:prstGeom>
          <a:noFill/>
          <a:ln>
            <a:noFill/>
          </a:ln>
        </p:spPr>
      </p:pic>
      <p:sp>
        <p:nvSpPr>
          <p:cNvPr id="38" name="Google Shape;38;p11"/>
          <p:cNvSpPr/>
          <p:nvPr/>
        </p:nvSpPr>
        <p:spPr>
          <a:xfrm>
            <a:off x="292608" y="5969681"/>
            <a:ext cx="3133344" cy="6354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2"/>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3"/>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49" name="Google Shape;49;p13"/>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4"/>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4000"/>
              </a:lnSpc>
              <a:spcBef>
                <a:spcPts val="1000"/>
              </a:spcBef>
              <a:spcAft>
                <a:spcPts val="0"/>
              </a:spcAft>
              <a:buSzPts val="3200"/>
              <a:buChar char="•"/>
              <a:defRPr sz="3200"/>
            </a:lvl1pPr>
            <a:lvl2pPr indent="-406400" lvl="1" marL="914400" algn="l">
              <a:lnSpc>
                <a:spcPct val="114000"/>
              </a:lnSpc>
              <a:spcBef>
                <a:spcPts val="500"/>
              </a:spcBef>
              <a:spcAft>
                <a:spcPts val="0"/>
              </a:spcAft>
              <a:buSzPts val="2800"/>
              <a:buChar char="•"/>
              <a:defRPr sz="2800"/>
            </a:lvl2pPr>
            <a:lvl3pPr indent="-381000" lvl="2" marL="1371600" algn="l">
              <a:lnSpc>
                <a:spcPct val="114000"/>
              </a:lnSpc>
              <a:spcBef>
                <a:spcPts val="500"/>
              </a:spcBef>
              <a:spcAft>
                <a:spcPts val="0"/>
              </a:spcAft>
              <a:buSzPts val="2400"/>
              <a:buChar char="•"/>
              <a:defRPr sz="2400"/>
            </a:lvl3pPr>
            <a:lvl4pPr indent="-355600" lvl="3" marL="1828800" algn="l">
              <a:lnSpc>
                <a:spcPct val="114000"/>
              </a:lnSpc>
              <a:spcBef>
                <a:spcPts val="500"/>
              </a:spcBef>
              <a:spcAft>
                <a:spcPts val="0"/>
              </a:spcAft>
              <a:buSzPts val="2000"/>
              <a:buChar char="•"/>
              <a:defRPr sz="2000"/>
            </a:lvl4pPr>
            <a:lvl5pPr indent="-355600" lvl="4" marL="2286000" algn="l">
              <a:lnSpc>
                <a:spcPct val="114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5"/>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15"/>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9.png"/><Relationship Id="rId2" Type="http://schemas.openxmlformats.org/officeDocument/2006/relationships/hyperlink" Target="mailto:info@epos-eric.eu" TargetMode="External"/><Relationship Id="rId3" Type="http://schemas.openxmlformats.org/officeDocument/2006/relationships/hyperlink" Target="http://www.epos-eu.org/on" TargetMode="External"/><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00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14000"/>
              </a:lnSpc>
              <a:spcBef>
                <a:spcPts val="5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14000"/>
              </a:lnSpc>
              <a:spcBef>
                <a:spcPts val="5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E5A113"/>
                </a:solidFill>
                <a:latin typeface="Calibri"/>
                <a:ea typeface="Calibri"/>
                <a:cs typeface="Calibri"/>
                <a:sym typeface="Calibri"/>
              </a:defRPr>
            </a:lvl1pPr>
            <a:lvl2pPr indent="0" lvl="1" marL="0" marR="0" rtl="0" algn="ctr">
              <a:spcBef>
                <a:spcPts val="0"/>
              </a:spcBef>
              <a:buNone/>
              <a:defRPr b="1" i="0" sz="1400" u="none" cap="none" strike="noStrike">
                <a:solidFill>
                  <a:srgbClr val="E5A113"/>
                </a:solidFill>
                <a:latin typeface="Calibri"/>
                <a:ea typeface="Calibri"/>
                <a:cs typeface="Calibri"/>
                <a:sym typeface="Calibri"/>
              </a:defRPr>
            </a:lvl2pPr>
            <a:lvl3pPr indent="0" lvl="2" marL="0" marR="0" rtl="0" algn="ctr">
              <a:spcBef>
                <a:spcPts val="0"/>
              </a:spcBef>
              <a:buNone/>
              <a:defRPr b="1" i="0" sz="1400" u="none" cap="none" strike="noStrike">
                <a:solidFill>
                  <a:srgbClr val="E5A113"/>
                </a:solidFill>
                <a:latin typeface="Calibri"/>
                <a:ea typeface="Calibri"/>
                <a:cs typeface="Calibri"/>
                <a:sym typeface="Calibri"/>
              </a:defRPr>
            </a:lvl3pPr>
            <a:lvl4pPr indent="0" lvl="3" marL="0" marR="0" rtl="0" algn="ctr">
              <a:spcBef>
                <a:spcPts val="0"/>
              </a:spcBef>
              <a:buNone/>
              <a:defRPr b="1" i="0" sz="1400" u="none" cap="none" strike="noStrike">
                <a:solidFill>
                  <a:srgbClr val="E5A113"/>
                </a:solidFill>
                <a:latin typeface="Calibri"/>
                <a:ea typeface="Calibri"/>
                <a:cs typeface="Calibri"/>
                <a:sym typeface="Calibri"/>
              </a:defRPr>
            </a:lvl4pPr>
            <a:lvl5pPr indent="0" lvl="4" marL="0" marR="0" rtl="0" algn="ctr">
              <a:spcBef>
                <a:spcPts val="0"/>
              </a:spcBef>
              <a:buNone/>
              <a:defRPr b="1" i="0" sz="1400" u="none" cap="none" strike="noStrike">
                <a:solidFill>
                  <a:srgbClr val="E5A113"/>
                </a:solidFill>
                <a:latin typeface="Calibri"/>
                <a:ea typeface="Calibri"/>
                <a:cs typeface="Calibri"/>
                <a:sym typeface="Calibri"/>
              </a:defRPr>
            </a:lvl5pPr>
            <a:lvl6pPr indent="0" lvl="5" marL="0" marR="0" rtl="0" algn="ctr">
              <a:spcBef>
                <a:spcPts val="0"/>
              </a:spcBef>
              <a:buNone/>
              <a:defRPr b="1" i="0" sz="1400" u="none" cap="none" strike="noStrike">
                <a:solidFill>
                  <a:srgbClr val="E5A113"/>
                </a:solidFill>
                <a:latin typeface="Calibri"/>
                <a:ea typeface="Calibri"/>
                <a:cs typeface="Calibri"/>
                <a:sym typeface="Calibri"/>
              </a:defRPr>
            </a:lvl6pPr>
            <a:lvl7pPr indent="0" lvl="6" marL="0" marR="0" rtl="0" algn="ctr">
              <a:spcBef>
                <a:spcPts val="0"/>
              </a:spcBef>
              <a:buNone/>
              <a:defRPr b="1" i="0" sz="1400" u="none" cap="none" strike="noStrike">
                <a:solidFill>
                  <a:srgbClr val="E5A113"/>
                </a:solidFill>
                <a:latin typeface="Calibri"/>
                <a:ea typeface="Calibri"/>
                <a:cs typeface="Calibri"/>
                <a:sym typeface="Calibri"/>
              </a:defRPr>
            </a:lvl7pPr>
            <a:lvl8pPr indent="0" lvl="7" marL="0" marR="0" rtl="0" algn="ctr">
              <a:spcBef>
                <a:spcPts val="0"/>
              </a:spcBef>
              <a:buNone/>
              <a:defRPr b="1" i="0" sz="1400" u="none" cap="none" strike="noStrike">
                <a:solidFill>
                  <a:srgbClr val="E5A113"/>
                </a:solidFill>
                <a:latin typeface="Calibri"/>
                <a:ea typeface="Calibri"/>
                <a:cs typeface="Calibri"/>
                <a:sym typeface="Calibri"/>
              </a:defRPr>
            </a:lvl8pPr>
            <a:lvl9pPr indent="0" lvl="8" marL="0" marR="0" rtl="0" algn="ctr">
              <a:spcBef>
                <a:spcPts val="0"/>
              </a:spcBef>
              <a:buNone/>
              <a:defRPr b="1" i="0" sz="1400" u="none" cap="none" strike="noStrike">
                <a:solidFill>
                  <a:srgbClr val="E5A11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3" name="Google Shape;13;p6"/>
          <p:cNvSpPr txBox="1"/>
          <p:nvPr/>
        </p:nvSpPr>
        <p:spPr>
          <a:xfrm>
            <a:off x="9601203" y="6345464"/>
            <a:ext cx="1861457" cy="305725"/>
          </a:xfrm>
          <a:prstGeom prst="rect">
            <a:avLst/>
          </a:prstGeom>
          <a:noFill/>
          <a:ln>
            <a:noFill/>
          </a:ln>
        </p:spPr>
        <p:txBody>
          <a:bodyPr anchorCtr="0" anchor="t" bIns="45700" lIns="91425" spcFirstLastPara="1" rIns="91425" wrap="square" tIns="45700">
            <a:spAutoFit/>
          </a:bodyPr>
          <a:lstStyle/>
          <a:p>
            <a:pPr indent="0" lvl="0" marL="0" marR="0" rtl="0" algn="l">
              <a:lnSpc>
                <a:spcPct val="91111"/>
              </a:lnSpc>
              <a:spcBef>
                <a:spcPts val="0"/>
              </a:spcBef>
              <a:spcAft>
                <a:spcPts val="0"/>
              </a:spcAft>
              <a:buNone/>
            </a:pPr>
            <a:r>
              <a:rPr b="0" i="0" lang="en-GB" sz="900" u="none" cap="none" strike="noStrike">
                <a:solidFill>
                  <a:srgbClr val="E5A113"/>
                </a:solidFill>
                <a:latin typeface="Calibri"/>
                <a:ea typeface="Calibri"/>
                <a:cs typeface="Calibri"/>
                <a:sym typeface="Calibri"/>
              </a:rPr>
              <a:t>This work is licensed under</a:t>
            </a:r>
            <a:br>
              <a:rPr b="0" i="0" lang="en-GB" sz="900" u="none" cap="none" strike="noStrike">
                <a:solidFill>
                  <a:srgbClr val="E5A113"/>
                </a:solidFill>
                <a:latin typeface="Calibri"/>
                <a:ea typeface="Calibri"/>
                <a:cs typeface="Calibri"/>
                <a:sym typeface="Calibri"/>
              </a:rPr>
            </a:br>
            <a:r>
              <a:rPr b="0" i="0" lang="en-GB" sz="900" u="none" cap="none" strike="noStrike">
                <a:solidFill>
                  <a:srgbClr val="E5A113"/>
                </a:solidFill>
                <a:latin typeface="Calibri"/>
                <a:ea typeface="Calibri"/>
                <a:cs typeface="Calibri"/>
                <a:sym typeface="Calibri"/>
              </a:rPr>
              <a:t> CC BY attribution 4.0 international </a:t>
            </a:r>
            <a:endParaRPr/>
          </a:p>
        </p:txBody>
      </p:sp>
      <p:sp>
        <p:nvSpPr>
          <p:cNvPr id="14" name="Google Shape;14;p6"/>
          <p:cNvSpPr txBox="1"/>
          <p:nvPr/>
        </p:nvSpPr>
        <p:spPr>
          <a:xfrm>
            <a:off x="4292345" y="6330320"/>
            <a:ext cx="36023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info@epos-eric.eu</a:t>
            </a:r>
            <a:r>
              <a:rPr b="0" i="0" lang="en-GB" sz="1200" u="none" cap="none" strike="noStrike">
                <a:solidFill>
                  <a:schemeClr val="dk1"/>
                </a:solidFill>
                <a:latin typeface="Calibri"/>
                <a:ea typeface="Calibri"/>
                <a:cs typeface="Calibri"/>
                <a:sym typeface="Calibri"/>
              </a:rPr>
              <a:t> </a:t>
            </a:r>
            <a:r>
              <a:rPr b="0" i="0" lang="en-GB" sz="1200" u="none" cap="none" strike="noStrike">
                <a:solidFill>
                  <a:srgbClr val="E5A113"/>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a:t>
            </a:r>
            <a:r>
              <a:rPr b="0" i="0" lang="en-GB"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www.epos-eu.org/on</a:t>
            </a:r>
            <a:r>
              <a:rPr b="0" i="0" lang="en-GB" sz="1200" u="none" cap="none" strike="noStrike">
                <a:solidFill>
                  <a:schemeClr val="dk1"/>
                </a:solidFill>
                <a:latin typeface="Calibri"/>
                <a:ea typeface="Calibri"/>
                <a:cs typeface="Calibri"/>
                <a:sym typeface="Calibri"/>
              </a:rPr>
              <a:t>  </a:t>
            </a:r>
            <a:r>
              <a:rPr b="0" i="0" lang="en-GB" sz="1200" u="none" cap="none" strike="noStrike">
                <a:solidFill>
                  <a:srgbClr val="E5A113"/>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6"/>
          <p:cNvSpPr txBox="1"/>
          <p:nvPr/>
        </p:nvSpPr>
        <p:spPr>
          <a:xfrm>
            <a:off x="838200" y="6270943"/>
            <a:ext cx="2612136" cy="10618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en-GB" sz="1050" u="none">
                <a:solidFill>
                  <a:srgbClr val="002060"/>
                </a:solidFill>
                <a:latin typeface="Calibri"/>
                <a:ea typeface="Calibri"/>
                <a:cs typeface="Calibri"/>
                <a:sym typeface="Calibri"/>
              </a:rPr>
              <a:t>EPOS ON IS funded by the EC Horizon Europe programme under G.A. n 101131592</a:t>
            </a:r>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l">
              <a:spcBef>
                <a:spcPts val="0"/>
              </a:spcBef>
              <a:spcAft>
                <a:spcPts val="0"/>
              </a:spcAft>
              <a:buNone/>
            </a:pPr>
            <a:br>
              <a:rPr b="0" lang="en-GB" sz="1050" u="none">
                <a:solidFill>
                  <a:srgbClr val="002060"/>
                </a:solidFill>
                <a:latin typeface="Calibri"/>
                <a:ea typeface="Calibri"/>
                <a:cs typeface="Calibri"/>
                <a:sym typeface="Calibri"/>
              </a:rPr>
            </a:br>
            <a:endParaRPr b="0" sz="1050" u="none">
              <a:solidFill>
                <a:srgbClr val="002060"/>
              </a:solidFill>
              <a:latin typeface="Calibri"/>
              <a:ea typeface="Calibri"/>
              <a:cs typeface="Calibri"/>
              <a:sym typeface="Calibri"/>
            </a:endParaRPr>
          </a:p>
        </p:txBody>
      </p:sp>
      <p:pic>
        <p:nvPicPr>
          <p:cNvPr descr="A blue flag with yellow stars&#10;&#10;Description automatically generated" id="16" name="Google Shape;16;p6"/>
          <p:cNvPicPr preferRelativeResize="0"/>
          <p:nvPr/>
        </p:nvPicPr>
        <p:blipFill rotWithShape="1">
          <a:blip r:embed="rId4">
            <a:alphaModFix/>
          </a:blip>
          <a:srcRect b="0" l="0" r="0" t="0"/>
          <a:stretch/>
        </p:blipFill>
        <p:spPr>
          <a:xfrm>
            <a:off x="367303" y="6176963"/>
            <a:ext cx="483000" cy="4896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t.benson@gns.cri.nz"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838200" y="1786241"/>
            <a:ext cx="4953000" cy="303499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D4927"/>
              </a:buClr>
              <a:buSzPts val="3600"/>
              <a:buFont typeface="Calibri"/>
              <a:buNone/>
            </a:pPr>
            <a:r>
              <a:rPr lang="en-GB"/>
              <a:t>Use case: designing and distributing seismic data quality metrics.</a:t>
            </a:r>
            <a:endParaRPr/>
          </a:p>
        </p:txBody>
      </p:sp>
      <p:sp>
        <p:nvSpPr>
          <p:cNvPr id="84" name="Google Shape;84;p1"/>
          <p:cNvSpPr txBox="1"/>
          <p:nvPr>
            <p:ph idx="4294967295" type="subTitle"/>
          </p:nvPr>
        </p:nvSpPr>
        <p:spPr>
          <a:xfrm>
            <a:off x="838200" y="5054600"/>
            <a:ext cx="4953000" cy="889000"/>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114000"/>
              </a:lnSpc>
              <a:spcBef>
                <a:spcPts val="0"/>
              </a:spcBef>
              <a:spcAft>
                <a:spcPts val="0"/>
              </a:spcAft>
              <a:buClr>
                <a:schemeClr val="accent1"/>
              </a:buClr>
              <a:buSzPct val="100000"/>
              <a:buFont typeface="Arial"/>
              <a:buNone/>
            </a:pPr>
            <a:r>
              <a:rPr b="0" i="0" lang="en-GB" sz="2400" u="none" cap="none" strike="noStrike">
                <a:solidFill>
                  <a:schemeClr val="dk1"/>
                </a:solidFill>
                <a:latin typeface="Calibri"/>
                <a:ea typeface="Calibri"/>
                <a:cs typeface="Calibri"/>
                <a:sym typeface="Calibri"/>
              </a:rPr>
              <a:t>Thomas Benson </a:t>
            </a:r>
            <a:r>
              <a:rPr b="0" i="0" lang="en-GB" sz="2400" u="none" cap="none" strike="noStrike">
                <a:solidFill>
                  <a:srgbClr val="FEDC7F"/>
                </a:solidFill>
                <a:latin typeface="Calibri"/>
                <a:ea typeface="Calibri"/>
                <a:cs typeface="Calibri"/>
                <a:sym typeface="Calibri"/>
              </a:rPr>
              <a:t>|</a:t>
            </a:r>
            <a:r>
              <a:rPr b="0" i="0" lang="en-GB" sz="2400" u="none" cap="none" strike="noStrike">
                <a:solidFill>
                  <a:schemeClr val="dk1"/>
                </a:solidFill>
                <a:latin typeface="Calibri"/>
                <a:ea typeface="Calibri"/>
                <a:cs typeface="Calibri"/>
                <a:sym typeface="Calibri"/>
              </a:rPr>
              <a:t> GNS Science, New Zealand</a:t>
            </a:r>
            <a:endParaRPr b="0" i="0" sz="2400" u="none" cap="none" strike="noStrike">
              <a:solidFill>
                <a:schemeClr val="dk1"/>
              </a:solidFill>
              <a:latin typeface="Calibri"/>
              <a:ea typeface="Calibri"/>
              <a:cs typeface="Calibri"/>
              <a:sym typeface="Calibri"/>
            </a:endParaRPr>
          </a:p>
          <a:p>
            <a:pPr indent="0" lvl="0" marL="0" marR="0" rtl="0" algn="l">
              <a:lnSpc>
                <a:spcPct val="114000"/>
              </a:lnSpc>
              <a:spcBef>
                <a:spcPts val="1000"/>
              </a:spcBef>
              <a:spcAft>
                <a:spcPts val="0"/>
              </a:spcAft>
              <a:buClr>
                <a:schemeClr val="accent1"/>
              </a:buClr>
              <a:buSzPct val="100000"/>
              <a:buFont typeface="Arial"/>
              <a:buNone/>
            </a:pPr>
            <a:r>
              <a:rPr b="0" i="0" lang="en-GB"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t.benson@gns.cri.nz</a:t>
            </a:r>
            <a:r>
              <a:rPr b="0" i="0" lang="en-GB" sz="2400" u="none" cap="none" strike="noStrike">
                <a:solidFill>
                  <a:schemeClr val="dk1"/>
                </a:solidFill>
                <a:latin typeface="Calibri"/>
                <a:ea typeface="Calibri"/>
                <a:cs typeface="Calibri"/>
                <a:sym typeface="Calibri"/>
              </a:rPr>
              <a:t> </a:t>
            </a:r>
            <a:r>
              <a:rPr b="0" i="0" lang="en-GB" sz="2400" u="none" cap="none" strike="noStrike">
                <a:solidFill>
                  <a:srgbClr val="FEDC7F"/>
                </a:solidFill>
                <a:latin typeface="Calibri"/>
                <a:ea typeface="Calibri"/>
                <a:cs typeface="Calibri"/>
                <a:sym typeface="Calibri"/>
              </a:rPr>
              <a:t>| </a:t>
            </a:r>
            <a:r>
              <a:rPr b="0" i="0" lang="en-GB" sz="2400" u="none" cap="none" strike="noStrike">
                <a:solidFill>
                  <a:schemeClr val="dk1"/>
                </a:solidFill>
                <a:latin typeface="Calibri"/>
                <a:ea typeface="Calibri"/>
                <a:cs typeface="Calibri"/>
                <a:sym typeface="Calibri"/>
              </a:rPr>
              <a:t>t.l3enson@gmail.com</a:t>
            </a:r>
            <a:endParaRPr/>
          </a:p>
          <a:p>
            <a:pPr indent="0" lvl="0" marL="0" marR="0" rtl="0" algn="l">
              <a:lnSpc>
                <a:spcPct val="114000"/>
              </a:lnSpc>
              <a:spcBef>
                <a:spcPts val="1000"/>
              </a:spcBef>
              <a:spcAft>
                <a:spcPts val="0"/>
              </a:spcAft>
              <a:buClr>
                <a:schemeClr val="accent1"/>
              </a:buClr>
              <a:buSzPct val="100000"/>
              <a:buFont typeface="Arial"/>
              <a:buNone/>
            </a:pPr>
            <a:r>
              <a:t/>
            </a:r>
            <a:endParaRPr b="0" i="0" sz="2400" u="none" cap="none" strike="noStrike">
              <a:solidFill>
                <a:schemeClr val="dk1"/>
              </a:solidFill>
              <a:latin typeface="Calibri"/>
              <a:ea typeface="Calibri"/>
              <a:cs typeface="Calibri"/>
              <a:sym typeface="Calibri"/>
            </a:endParaRPr>
          </a:p>
        </p:txBody>
      </p:sp>
      <p:pic>
        <p:nvPicPr>
          <p:cNvPr descr="A group of people posing for a photo&#10;&#10;AI-generated content may be incorrect." id="85" name="Google Shape;85;p1"/>
          <p:cNvPicPr preferRelativeResize="0"/>
          <p:nvPr/>
        </p:nvPicPr>
        <p:blipFill rotWithShape="1">
          <a:blip r:embed="rId4">
            <a:alphaModFix/>
          </a:blip>
          <a:srcRect b="0" l="0" r="0" t="0"/>
          <a:stretch/>
        </p:blipFill>
        <p:spPr>
          <a:xfrm>
            <a:off x="5962650" y="395740"/>
            <a:ext cx="5781223" cy="5781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en-GB"/>
              <a:t>Current State of Site Monitoring: State of Health</a:t>
            </a:r>
            <a:endParaRPr/>
          </a:p>
        </p:txBody>
      </p:sp>
      <p:sp>
        <p:nvSpPr>
          <p:cNvPr id="92" name="Google Shape;92;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SzPts val="2000"/>
              <a:buChar char="•"/>
            </a:pPr>
            <a:r>
              <a:rPr lang="en-GB" sz="2000"/>
              <a:t>The Geonet Programme collects data from 800+ seismic instruments across NZ.</a:t>
            </a:r>
            <a:endParaRPr/>
          </a:p>
          <a:p>
            <a:pPr indent="-228600" lvl="0" marL="228600" rtl="0" algn="l">
              <a:lnSpc>
                <a:spcPct val="114000"/>
              </a:lnSpc>
              <a:spcBef>
                <a:spcPts val="1000"/>
              </a:spcBef>
              <a:spcAft>
                <a:spcPts val="0"/>
              </a:spcAft>
              <a:buSzPts val="2000"/>
              <a:buChar char="•"/>
            </a:pPr>
            <a:r>
              <a:rPr lang="en-GB" sz="2000"/>
              <a:t>We have some internal state of health metrics and platforms to check that stations are online and producing data.</a:t>
            </a:r>
            <a:endParaRPr/>
          </a:p>
          <a:p>
            <a:pPr indent="-228600" lvl="0" marL="228600" rtl="0" algn="l">
              <a:lnSpc>
                <a:spcPct val="114000"/>
              </a:lnSpc>
              <a:spcBef>
                <a:spcPts val="1000"/>
              </a:spcBef>
              <a:spcAft>
                <a:spcPts val="0"/>
              </a:spcAft>
              <a:buSzPts val="2000"/>
              <a:buChar char="•"/>
            </a:pPr>
            <a:r>
              <a:rPr lang="en-GB" sz="2000"/>
              <a:t>Also rely on  staff in our 24/7 monitoring centre and end user for input on changes in the quality of the data</a:t>
            </a:r>
            <a:endParaRPr/>
          </a:p>
          <a:p>
            <a:pPr indent="-228600" lvl="0" marL="228600" rtl="0" algn="l">
              <a:lnSpc>
                <a:spcPct val="114000"/>
              </a:lnSpc>
              <a:spcBef>
                <a:spcPts val="1000"/>
              </a:spcBef>
              <a:spcAft>
                <a:spcPts val="0"/>
              </a:spcAft>
              <a:buSzPts val="2000"/>
              <a:buChar char="•"/>
            </a:pPr>
            <a:r>
              <a:rPr lang="en-GB" sz="2000"/>
              <a:t>Limited communication to our end users (Focused on core stakeholders)</a:t>
            </a:r>
            <a:endParaRPr/>
          </a:p>
        </p:txBody>
      </p:sp>
      <p:pic>
        <p:nvPicPr>
          <p:cNvPr descr="A screenshot of a computer&#10;&#10;AI-generated content may be incorrect." id="93" name="Google Shape;93;p2"/>
          <p:cNvPicPr preferRelativeResize="0"/>
          <p:nvPr/>
        </p:nvPicPr>
        <p:blipFill rotWithShape="1">
          <a:blip r:embed="rId3">
            <a:alphaModFix/>
          </a:blip>
          <a:srcRect b="0" l="0" r="0" t="0"/>
          <a:stretch/>
        </p:blipFill>
        <p:spPr>
          <a:xfrm>
            <a:off x="12492519" y="2814273"/>
            <a:ext cx="14766597" cy="5775564"/>
          </a:xfrm>
          <a:prstGeom prst="rect">
            <a:avLst/>
          </a:prstGeom>
          <a:noFill/>
          <a:ln>
            <a:noFill/>
          </a:ln>
        </p:spPr>
      </p:pic>
      <p:pic>
        <p:nvPicPr>
          <p:cNvPr descr="A map of the world&#10;&#10;AI-generated content may be incorrect." id="94" name="Google Shape;94;p2"/>
          <p:cNvPicPr preferRelativeResize="0"/>
          <p:nvPr/>
        </p:nvPicPr>
        <p:blipFill rotWithShape="1">
          <a:blip r:embed="rId4">
            <a:alphaModFix/>
          </a:blip>
          <a:srcRect b="0" l="0" r="0" t="0"/>
          <a:stretch/>
        </p:blipFill>
        <p:spPr>
          <a:xfrm>
            <a:off x="20535244" y="-1026313"/>
            <a:ext cx="13103279" cy="7995055"/>
          </a:xfrm>
          <a:prstGeom prst="rect">
            <a:avLst/>
          </a:prstGeom>
          <a:noFill/>
          <a:ln>
            <a:noFill/>
          </a:ln>
        </p:spPr>
      </p:pic>
      <p:pic>
        <p:nvPicPr>
          <p:cNvPr descr="A map of the united kingdom&#10;&#10;AI-generated content may be incorrect." id="95" name="Google Shape;95;p2"/>
          <p:cNvPicPr preferRelativeResize="0"/>
          <p:nvPr>
            <p:ph idx="2" type="body"/>
          </p:nvPr>
        </p:nvPicPr>
        <p:blipFill rotWithShape="1">
          <a:blip r:embed="rId5">
            <a:alphaModFix/>
          </a:blip>
          <a:srcRect b="0" l="0" r="0" t="0"/>
          <a:stretch/>
        </p:blipFill>
        <p:spPr>
          <a:xfrm>
            <a:off x="6172200" y="1219814"/>
            <a:ext cx="5181600" cy="32212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screenshot of a computer&#10;&#10;AI-generated content may be incorrect." id="101" name="Google Shape;101;p3"/>
          <p:cNvPicPr preferRelativeResize="0"/>
          <p:nvPr/>
        </p:nvPicPr>
        <p:blipFill rotWithShape="1">
          <a:blip r:embed="rId3">
            <a:alphaModFix/>
          </a:blip>
          <a:srcRect b="0" l="0" r="0" t="0"/>
          <a:stretch/>
        </p:blipFill>
        <p:spPr>
          <a:xfrm>
            <a:off x="6125391" y="4061770"/>
            <a:ext cx="5611270" cy="2466997"/>
          </a:xfrm>
          <a:prstGeom prst="rect">
            <a:avLst/>
          </a:prstGeom>
          <a:noFill/>
          <a:ln>
            <a:noFill/>
          </a:ln>
        </p:spPr>
      </p:pic>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en-GB"/>
              <a:t>The Solution?</a:t>
            </a:r>
            <a:endParaRPr/>
          </a:p>
        </p:txBody>
      </p:sp>
      <p:sp>
        <p:nvSpPr>
          <p:cNvPr id="103" name="Google Shape;10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SzPts val="2400"/>
              <a:buChar char="•"/>
            </a:pPr>
            <a:r>
              <a:rPr lang="en-GB"/>
              <a:t>We are in the early stages of developing more advanced metrics to measure the quality of the data coming from a site.</a:t>
            </a:r>
            <a:endParaRPr/>
          </a:p>
          <a:p>
            <a:pPr indent="-228600" lvl="0" marL="228600" rtl="0" algn="l">
              <a:lnSpc>
                <a:spcPct val="114000"/>
              </a:lnSpc>
              <a:spcBef>
                <a:spcPts val="1000"/>
              </a:spcBef>
              <a:spcAft>
                <a:spcPts val="0"/>
              </a:spcAft>
              <a:buSzPts val="2400"/>
              <a:buChar char="•"/>
            </a:pPr>
            <a:r>
              <a:rPr lang="en-GB"/>
              <a:t>These currently exist as prototypes, private tools, or as log files buried inside collection systems</a:t>
            </a:r>
            <a:endParaRPr/>
          </a:p>
        </p:txBody>
      </p:sp>
      <p:pic>
        <p:nvPicPr>
          <p:cNvPr descr="A screenshot of a computer&#10;&#10;AI-generated content may be incorrect." id="104" name="Google Shape;104;p3"/>
          <p:cNvPicPr preferRelativeResize="0"/>
          <p:nvPr>
            <p:ph idx="2" type="body"/>
          </p:nvPr>
        </p:nvPicPr>
        <p:blipFill rotWithShape="1">
          <a:blip r:embed="rId4">
            <a:alphaModFix/>
          </a:blip>
          <a:srcRect b="0" l="0" r="0" t="0"/>
          <a:stretch/>
        </p:blipFill>
        <p:spPr>
          <a:xfrm>
            <a:off x="6172200" y="1635760"/>
            <a:ext cx="5181600" cy="23579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en-GB"/>
              <a:t>What we need to think about</a:t>
            </a:r>
            <a:endParaRPr/>
          </a:p>
        </p:txBody>
      </p:sp>
      <p:sp>
        <p:nvSpPr>
          <p:cNvPr id="111" name="Google Shape;11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en-GB"/>
              <a:t>We want to start small, as we </a:t>
            </a:r>
            <a:r>
              <a:rPr lang="en-GB"/>
              <a:t>work</a:t>
            </a:r>
            <a:r>
              <a:rPr lang="en-GB"/>
              <a:t> out who will use this tool, how much, and what metrics will be most useful</a:t>
            </a:r>
            <a:endParaRPr/>
          </a:p>
          <a:p>
            <a:pPr indent="-228600" lvl="0" marL="228600" rtl="0" algn="l">
              <a:lnSpc>
                <a:spcPct val="114000"/>
              </a:lnSpc>
              <a:spcBef>
                <a:spcPts val="1000"/>
              </a:spcBef>
              <a:spcAft>
                <a:spcPts val="0"/>
              </a:spcAft>
              <a:buClr>
                <a:schemeClr val="accent1"/>
              </a:buClr>
              <a:buSzPts val="2400"/>
              <a:buChar char="•"/>
            </a:pPr>
            <a:r>
              <a:rPr lang="en-GB"/>
              <a:t>Standard methods for distributing seismic data to not include mechanisms for sharing comprehensive data quality metrics</a:t>
            </a:r>
            <a:endParaRPr/>
          </a:p>
          <a:p>
            <a:pPr indent="-228600" lvl="0" marL="228600" rtl="0" algn="l">
              <a:lnSpc>
                <a:spcPct val="114000"/>
              </a:lnSpc>
              <a:spcBef>
                <a:spcPts val="1000"/>
              </a:spcBef>
              <a:spcAft>
                <a:spcPts val="0"/>
              </a:spcAft>
              <a:buClr>
                <a:schemeClr val="accent1"/>
              </a:buClr>
              <a:buSzPts val="2400"/>
              <a:buChar char="•"/>
            </a:pPr>
            <a:r>
              <a:rPr lang="en-GB"/>
              <a:t>Similar organisations that do distribute metrics use large web platforms/applications that do not suit our initial approach</a:t>
            </a:r>
            <a:endParaRPr/>
          </a:p>
          <a:p>
            <a:pPr indent="-228600" lvl="0" marL="228600" rtl="0" algn="l">
              <a:lnSpc>
                <a:spcPct val="114000"/>
              </a:lnSpc>
              <a:spcBef>
                <a:spcPts val="1000"/>
              </a:spcBef>
              <a:spcAft>
                <a:spcPts val="0"/>
              </a:spcAft>
              <a:buClr>
                <a:schemeClr val="accent1"/>
              </a:buClr>
              <a:buSzPts val="2400"/>
              <a:buChar char="•"/>
            </a:pPr>
            <a:r>
              <a:rPr lang="en-GB"/>
              <a:t>Ideal mechansims: a lightweight, (text file based?) that can be distributed through existing file browser systems, or a small web application that do not take much time from dev teams to implement</a:t>
            </a:r>
            <a:endParaRPr/>
          </a:p>
          <a:p>
            <a:pPr indent="-76200" lvl="0" marL="228600" rtl="0" algn="l">
              <a:lnSpc>
                <a:spcPct val="114000"/>
              </a:lnSpc>
              <a:spcBef>
                <a:spcPts val="1000"/>
              </a:spcBef>
              <a:spcAft>
                <a:spcPts val="0"/>
              </a:spcAft>
              <a:buClr>
                <a:schemeClr val="accent1"/>
              </a:buClr>
              <a:buSzPts val="2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Immagine che contiene logo, Elementi grafici, schermata, grafica&#10;&#10;Descrizione generata automaticamente" id="117" name="Google Shape;117;p5"/>
          <p:cNvPicPr preferRelativeResize="0"/>
          <p:nvPr>
            <p:ph idx="4294967295" type="body"/>
          </p:nvPr>
        </p:nvPicPr>
        <p:blipFill rotWithShape="1">
          <a:blip r:embed="rId3">
            <a:alphaModFix/>
          </a:blip>
          <a:srcRect b="0" l="0" r="0" t="0"/>
          <a:stretch/>
        </p:blipFill>
        <p:spPr>
          <a:xfrm>
            <a:off x="0" y="11113"/>
            <a:ext cx="6096000" cy="2328862"/>
          </a:xfrm>
          <a:prstGeom prst="rect">
            <a:avLst/>
          </a:prstGeom>
          <a:noFill/>
          <a:ln>
            <a:noFill/>
          </a:ln>
        </p:spPr>
      </p:pic>
      <p:sp>
        <p:nvSpPr>
          <p:cNvPr id="118" name="Google Shape;118;p5"/>
          <p:cNvSpPr txBox="1"/>
          <p:nvPr>
            <p:ph idx="4294967295" type="title"/>
          </p:nvPr>
        </p:nvSpPr>
        <p:spPr>
          <a:xfrm>
            <a:off x="0" y="2914015"/>
            <a:ext cx="12192000" cy="13652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D4927"/>
              </a:buClr>
              <a:buSzPts val="4400"/>
              <a:buFont typeface="Calibri"/>
              <a:buNone/>
            </a:pPr>
            <a:r>
              <a:rPr lang="en-GB" sz="4400">
                <a:solidFill>
                  <a:srgbClr val="1D4927"/>
                </a:solidFill>
              </a:rPr>
              <a:t>Thank you for your attention!</a:t>
            </a:r>
            <a:endParaRPr/>
          </a:p>
        </p:txBody>
      </p:sp>
      <p:sp>
        <p:nvSpPr>
          <p:cNvPr id="119" name="Google Shape;119;p5"/>
          <p:cNvSpPr txBox="1"/>
          <p:nvPr/>
        </p:nvSpPr>
        <p:spPr>
          <a:xfrm>
            <a:off x="0" y="4156376"/>
            <a:ext cx="12191999" cy="57005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EBA900"/>
              </a:buClr>
              <a:buSzPts val="2400"/>
              <a:buFont typeface="Calibri"/>
              <a:buNone/>
            </a:pPr>
            <a:r>
              <a:rPr lang="en-GB" sz="2400">
                <a:solidFill>
                  <a:srgbClr val="EBA900"/>
                </a:solidFill>
                <a:latin typeface="Calibri"/>
                <a:ea typeface="Calibri"/>
                <a:cs typeface="Calibri"/>
                <a:sym typeface="Calibri"/>
              </a:rPr>
              <a:t>t.benson@gns.cri.nz</a:t>
            </a:r>
            <a:endParaRPr/>
          </a:p>
        </p:txBody>
      </p:sp>
      <p:sp>
        <p:nvSpPr>
          <p:cNvPr id="120" name="Google Shape;120;p5"/>
          <p:cNvSpPr txBox="1"/>
          <p:nvPr/>
        </p:nvSpPr>
        <p:spPr>
          <a:xfrm>
            <a:off x="0" y="4782214"/>
            <a:ext cx="12192000" cy="57005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Play"/>
              <a:buNone/>
            </a:pPr>
            <a:r>
              <a:rPr lang="en-GB" sz="2000" u="sng">
                <a:solidFill>
                  <a:schemeClr val="dk1"/>
                </a:solidFill>
                <a:latin typeface="Play"/>
                <a:ea typeface="Play"/>
                <a:cs typeface="Play"/>
                <a:sym typeface="Play"/>
                <a:hlinkClick r:id="rId4">
                  <a:extLst>
                    <a:ext uri="{A12FA001-AC4F-418D-AE19-62706E023703}">
                      <ahyp:hlinkClr val="tx"/>
                    </a:ext>
                  </a:extLst>
                </a:hlinkClick>
              </a:rPr>
              <a:t>www.epos-eu.org/on</a:t>
            </a:r>
            <a:r>
              <a:rPr lang="en-GB" sz="2000">
                <a:solidFill>
                  <a:schemeClr val="dk1"/>
                </a:solidFill>
                <a:latin typeface="Play"/>
                <a:ea typeface="Play"/>
                <a:cs typeface="Play"/>
                <a:sym typeface="Play"/>
              </a:rPr>
              <a:t> </a:t>
            </a:r>
            <a:r>
              <a:rPr lang="en-GB" sz="2000">
                <a:solidFill>
                  <a:srgbClr val="EBA900"/>
                </a:solidFill>
                <a:latin typeface="Play"/>
                <a:ea typeface="Play"/>
                <a:cs typeface="Play"/>
                <a:sym typeface="Play"/>
              </a:rPr>
              <a:t>|</a:t>
            </a:r>
            <a:r>
              <a:rPr lang="en-GB" sz="2000">
                <a:solidFill>
                  <a:schemeClr val="dk1"/>
                </a:solidFill>
                <a:latin typeface="Play"/>
                <a:ea typeface="Play"/>
                <a:cs typeface="Play"/>
                <a:sym typeface="Play"/>
              </a:rPr>
              <a:t> social media </a:t>
            </a:r>
            <a:r>
              <a:rPr lang="en-GB" sz="2000">
                <a:solidFill>
                  <a:srgbClr val="E5A113"/>
                </a:solidFill>
                <a:latin typeface="Play"/>
                <a:ea typeface="Play"/>
                <a:cs typeface="Play"/>
                <a:sym typeface="Play"/>
              </a:rPr>
              <a:t>#</a:t>
            </a:r>
            <a:r>
              <a:rPr lang="en-GB" sz="2000">
                <a:solidFill>
                  <a:schemeClr val="dk1"/>
                </a:solidFill>
                <a:latin typeface="Play"/>
                <a:ea typeface="Play"/>
                <a:cs typeface="Play"/>
                <a:sym typeface="Play"/>
              </a:rPr>
              <a:t>EPOSon</a:t>
            </a:r>
            <a:endParaRPr sz="2000">
              <a:solidFill>
                <a:schemeClr val="dk1"/>
              </a:solidFill>
              <a:latin typeface="Play"/>
              <a:ea typeface="Play"/>
              <a:cs typeface="Play"/>
              <a:sym typeface="Pl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2024-09-12T12:53:35Z</dcterms:created>
  <dc:creator>Federica Tanlongo</dc:creator>
</cp:coreProperties>
</file>