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sldIdLst>
    <p:sldId id="2147375406" r:id="rId5"/>
    <p:sldId id="257" r:id="rId6"/>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C7F"/>
    <a:srgbClr val="E5A113"/>
    <a:srgbClr val="1D4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7"/>
    <p:restoredTop sz="94732"/>
  </p:normalViewPr>
  <p:slideViewPr>
    <p:cSldViewPr snapToGrid="0">
      <p:cViewPr varScale="1">
        <p:scale>
          <a:sx n="105" d="100"/>
          <a:sy n="105" d="100"/>
        </p:scale>
        <p:origin x="780"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B9BDC-E9C9-4440-83EA-4A333813449A}" type="datetimeFigureOut">
              <a:rPr lang="en-GB" smtClean="0"/>
              <a:t>19/06/2025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B328-1FC2-1C4B-B807-8716236A14CF}" type="slidenum">
              <a:rPr lang="en-GB" smtClean="0"/>
              <a:t>‹#›</a:t>
            </a:fld>
            <a:endParaRPr lang="en-GB"/>
          </a:p>
        </p:txBody>
      </p:sp>
    </p:spTree>
    <p:extLst>
      <p:ext uri="{BB962C8B-B14F-4D97-AF65-F5344CB8AC3E}">
        <p14:creationId xmlns:p14="http://schemas.microsoft.com/office/powerpoint/2010/main" val="9629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TB</a:t>
            </a:r>
          </a:p>
        </p:txBody>
      </p:sp>
      <p:sp>
        <p:nvSpPr>
          <p:cNvPr id="4" name="Slide Number Placeholder 3"/>
          <p:cNvSpPr>
            <a:spLocks noGrp="1"/>
          </p:cNvSpPr>
          <p:nvPr>
            <p:ph type="sldNum" sz="quarter" idx="5"/>
          </p:nvPr>
        </p:nvSpPr>
        <p:spPr/>
        <p:txBody>
          <a:bodyPr/>
          <a:lstStyle/>
          <a:p>
            <a:fld id="{E61EFF8A-DB95-4F6B-93B7-5FA874A83360}" type="slidenum">
              <a:rPr lang="en-NZ" smtClean="0"/>
              <a:t>1</a:t>
            </a:fld>
            <a:endParaRPr lang="en-NZ"/>
          </a:p>
        </p:txBody>
      </p:sp>
    </p:spTree>
    <p:extLst>
      <p:ext uri="{BB962C8B-B14F-4D97-AF65-F5344CB8AC3E}">
        <p14:creationId xmlns:p14="http://schemas.microsoft.com/office/powerpoint/2010/main" val="3603579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solidFill>
                  <a:srgbClr val="555555"/>
                </a:solidFill>
                <a:effectLst/>
                <a:latin typeface="Arial" panose="020B0604020202020204" pitchFamily="34" charset="0"/>
                <a:ea typeface="Times New Roman" panose="02020603050405020304" pitchFamily="18" charset="0"/>
                <a:cs typeface="Aptos" panose="020B0004020202020204" pitchFamily="34" charset="0"/>
              </a:rPr>
              <a:t>Te Ao Māori (the Māori worldview) does not separate the Earth into 'disciplines', but rather sees her as an interwoven, holistic, living system. Māori communities in New Zealand have struggled to operate in the colonialist science system that fragments everything into specialities. As a tauiwi (non-Māori), I have learnt from partnering with Iwi (tribes) how important that holistic view is in understanding the natural system and our interactions with it. Iwi members have emphasised how important science knowledge is in complementing their traditional knowledges. But there remains a gap between western science data and the indigenous communities that want to use them. Research Question: Can GeoNet create a more accessible data platform and/or data products that adhere to FAIR and CARE principles, working with </a:t>
            </a:r>
            <a:r>
              <a:rPr lang="en-NZ" sz="1200" dirty="0" err="1">
                <a:solidFill>
                  <a:srgbClr val="555555"/>
                </a:solidFill>
                <a:effectLst/>
                <a:latin typeface="Arial" panose="020B0604020202020204" pitchFamily="34" charset="0"/>
                <a:ea typeface="Times New Roman" panose="02020603050405020304" pitchFamily="18" charset="0"/>
                <a:cs typeface="Aptos" panose="020B0004020202020204" pitchFamily="34" charset="0"/>
              </a:rPr>
              <a:t>tangata</a:t>
            </a:r>
            <a:r>
              <a:rPr lang="en-NZ" sz="1200" dirty="0">
                <a:solidFill>
                  <a:srgbClr val="555555"/>
                </a:solidFill>
                <a:effectLst/>
                <a:latin typeface="Arial" panose="020B0604020202020204" pitchFamily="34" charset="0"/>
                <a:ea typeface="Times New Roman" panose="02020603050405020304" pitchFamily="18" charset="0"/>
                <a:cs typeface="Aptos" panose="020B0004020202020204" pitchFamily="34" charset="0"/>
              </a:rPr>
              <a:t> whenua (indigenous peoples)? I propose to work with GeoNet colleagues and other government organisations (local councils) in partnership with Iwi to understand how we can create products that are more accessible and useful to them. An example would be a more intuitive online data platform. I hope EPOS can share different approaches to open science, open data, data platforms, etc. I also hope to learn more about data management so that I can more effectively work with indigenous partners in New Zealand to meet their data needs</a:t>
            </a:r>
            <a:r>
              <a:rPr lang="en-GB" dirty="0"/>
              <a:t>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2</a:t>
            </a:fld>
            <a:endParaRPr lang="en-GB"/>
          </a:p>
        </p:txBody>
      </p:sp>
    </p:spTree>
    <p:extLst>
      <p:ext uri="{BB962C8B-B14F-4D97-AF65-F5344CB8AC3E}">
        <p14:creationId xmlns:p14="http://schemas.microsoft.com/office/powerpoint/2010/main" val="2445138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43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19/06/2025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7416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19/06/2025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2235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19/06/2025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688865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LE OF CONTENTS C">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E50D4807-F624-7225-A652-AC4AFFFD2930}"/>
              </a:ext>
            </a:extLst>
          </p:cNvPr>
          <p:cNvPicPr>
            <a:picLocks noChangeAspect="1"/>
          </p:cNvPicPr>
          <p:nvPr userDrawn="1"/>
        </p:nvPicPr>
        <p:blipFill rotWithShape="1">
          <a:blip r:embed="rId2"/>
          <a:srcRect t="7817" b="7817"/>
          <a:stretch/>
        </p:blipFill>
        <p:spPr>
          <a:xfrm>
            <a:off x="-1" y="0"/>
            <a:ext cx="12192794" cy="6858000"/>
          </a:xfrm>
          <a:prstGeom prst="rect">
            <a:avLst/>
          </a:prstGeom>
        </p:spPr>
      </p:pic>
      <p:pic>
        <p:nvPicPr>
          <p:cNvPr id="16" name="Image" descr="Image">
            <a:extLst>
              <a:ext uri="{FF2B5EF4-FFF2-40B4-BE49-F238E27FC236}">
                <a16:creationId xmlns:a16="http://schemas.microsoft.com/office/drawing/2014/main" id="{B47DEB38-92C4-486C-F5A9-F42A27506643}"/>
              </a:ext>
            </a:extLst>
          </p:cNvPr>
          <p:cNvPicPr>
            <a:picLocks noChangeAspect="1"/>
          </p:cNvPicPr>
          <p:nvPr userDrawn="1"/>
        </p:nvPicPr>
        <p:blipFill rotWithShape="1">
          <a:blip r:embed="rId3">
            <a:alphaModFix amt="50000"/>
          </a:blip>
          <a:srcRect/>
          <a:stretch/>
        </p:blipFill>
        <p:spPr>
          <a:xfrm>
            <a:off x="0" y="0"/>
            <a:ext cx="12192794" cy="68580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pic>
      <p:pic>
        <p:nvPicPr>
          <p:cNvPr id="19" name="Image" descr="Image">
            <a:extLst>
              <a:ext uri="{FF2B5EF4-FFF2-40B4-BE49-F238E27FC236}">
                <a16:creationId xmlns:a16="http://schemas.microsoft.com/office/drawing/2014/main" id="{93D598A0-2C8E-714C-D98D-090823FD005E}"/>
              </a:ext>
            </a:extLst>
          </p:cNvPr>
          <p:cNvPicPr>
            <a:picLocks noChangeAspect="1"/>
          </p:cNvPicPr>
          <p:nvPr userDrawn="1"/>
        </p:nvPicPr>
        <p:blipFill rotWithShape="1">
          <a:blip r:embed="rId4"/>
          <a:srcRect t="2000" b="2000"/>
          <a:stretch/>
        </p:blipFill>
        <p:spPr>
          <a:xfrm>
            <a:off x="453013" y="501251"/>
            <a:ext cx="1000488" cy="76132"/>
          </a:xfrm>
          <a:prstGeom prst="rect">
            <a:avLst/>
          </a:prstGeom>
        </p:spPr>
      </p:pic>
      <p:cxnSp>
        <p:nvCxnSpPr>
          <p:cNvPr id="26" name="Straight Connector 25">
            <a:extLst>
              <a:ext uri="{FF2B5EF4-FFF2-40B4-BE49-F238E27FC236}">
                <a16:creationId xmlns:a16="http://schemas.microsoft.com/office/drawing/2014/main" id="{99C0E697-5662-D349-2C4F-E45475088375}"/>
              </a:ext>
            </a:extLst>
          </p:cNvPr>
          <p:cNvCxnSpPr>
            <a:cxnSpLocks/>
          </p:cNvCxnSpPr>
          <p:nvPr userDrawn="1"/>
        </p:nvCxnSpPr>
        <p:spPr>
          <a:xfrm>
            <a:off x="432178" y="728133"/>
            <a:ext cx="11330411" cy="0"/>
          </a:xfrm>
          <a:prstGeom prst="line">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27" name="Date Placeholder 1">
            <a:extLst>
              <a:ext uri="{FF2B5EF4-FFF2-40B4-BE49-F238E27FC236}">
                <a16:creationId xmlns:a16="http://schemas.microsoft.com/office/drawing/2014/main" id="{7CAA3946-BB6F-5061-FEE4-D97FC181F9D4}"/>
              </a:ext>
            </a:extLst>
          </p:cNvPr>
          <p:cNvSpPr>
            <a:spLocks noGrp="1"/>
          </p:cNvSpPr>
          <p:nvPr>
            <p:ph type="dt" sz="half" idx="10"/>
          </p:nvPr>
        </p:nvSpPr>
        <p:spPr>
          <a:xfrm>
            <a:off x="9006072" y="354453"/>
            <a:ext cx="2743200" cy="365125"/>
          </a:xfrm>
          <a:prstGeom prst="rect">
            <a:avLst/>
          </a:prstGeom>
        </p:spPr>
        <p:txBody>
          <a:bodyPr anchor="ctr"/>
          <a:lstStyle>
            <a:lvl1pPr algn="r">
              <a:defRPr sz="700" cap="all" baseline="0">
                <a:solidFill>
                  <a:schemeClr val="bg1"/>
                </a:solidFill>
                <a:latin typeface="Space Mono" panose="02000509040000020004" pitchFamily="49" charset="0"/>
              </a:defRPr>
            </a:lvl1pPr>
          </a:lstStyle>
          <a:p>
            <a:fld id="{F2E12594-C118-41D5-B085-4E3B796E86AF}" type="datetime3">
              <a:rPr lang="en-NZ" smtClean="0"/>
              <a:t>19 June 2025</a:t>
            </a:fld>
            <a:endParaRPr lang="en-US"/>
          </a:p>
        </p:txBody>
      </p:sp>
      <p:sp>
        <p:nvSpPr>
          <p:cNvPr id="28" name="Footer Placeholder 2">
            <a:extLst>
              <a:ext uri="{FF2B5EF4-FFF2-40B4-BE49-F238E27FC236}">
                <a16:creationId xmlns:a16="http://schemas.microsoft.com/office/drawing/2014/main" id="{1E9507A2-B4C8-6E68-E314-5555CAA2598F}"/>
              </a:ext>
            </a:extLst>
          </p:cNvPr>
          <p:cNvSpPr>
            <a:spLocks noGrp="1"/>
          </p:cNvSpPr>
          <p:nvPr>
            <p:ph type="ftr" sz="quarter" idx="11"/>
          </p:nvPr>
        </p:nvSpPr>
        <p:spPr>
          <a:xfrm>
            <a:off x="4038600" y="354453"/>
            <a:ext cx="4114800" cy="365125"/>
          </a:xfrm>
          <a:prstGeom prst="rect">
            <a:avLst/>
          </a:prstGeom>
        </p:spPr>
        <p:txBody>
          <a:bodyPr anchor="ctr"/>
          <a:lstStyle>
            <a:lvl1pPr algn="ctr">
              <a:defRPr sz="700" cap="all" baseline="0">
                <a:solidFill>
                  <a:schemeClr val="bg1"/>
                </a:solidFill>
                <a:latin typeface="Space Mono" panose="02000509040000020004" pitchFamily="49" charset="0"/>
              </a:defRPr>
            </a:lvl1pPr>
          </a:lstStyle>
          <a:p>
            <a:r>
              <a:rPr lang="en-US"/>
              <a:t>Document name goes here</a:t>
            </a:r>
          </a:p>
        </p:txBody>
      </p:sp>
      <p:sp>
        <p:nvSpPr>
          <p:cNvPr id="34" name="Text Placeholder 33">
            <a:extLst>
              <a:ext uri="{FF2B5EF4-FFF2-40B4-BE49-F238E27FC236}">
                <a16:creationId xmlns:a16="http://schemas.microsoft.com/office/drawing/2014/main" id="{1AB362A7-EE06-3794-1445-D23480BA8A3D}"/>
              </a:ext>
            </a:extLst>
          </p:cNvPr>
          <p:cNvSpPr>
            <a:spLocks noGrp="1"/>
          </p:cNvSpPr>
          <p:nvPr>
            <p:ph type="body" sz="quarter" idx="13" hasCustomPrompt="1"/>
          </p:nvPr>
        </p:nvSpPr>
        <p:spPr>
          <a:xfrm>
            <a:off x="372252" y="1872950"/>
            <a:ext cx="8553213" cy="537369"/>
          </a:xfrm>
          <a:prstGeom prst="rect">
            <a:avLst/>
          </a:prstGeom>
        </p:spPr>
        <p:txBody>
          <a:bodyPr/>
          <a:lstStyle>
            <a:lvl1pPr marL="0" indent="0">
              <a:buNone/>
              <a:defRPr sz="2000" spc="-75">
                <a:solidFill>
                  <a:schemeClr val="bg1"/>
                </a:solidFill>
              </a:defRPr>
            </a:lvl1pPr>
            <a:lvl2pPr marL="228600" indent="0">
              <a:buNone/>
              <a:defRPr sz="3000"/>
            </a:lvl2pPr>
            <a:lvl3pPr marL="457200" indent="0">
              <a:buNone/>
              <a:defRPr sz="3000"/>
            </a:lvl3pPr>
            <a:lvl4pPr marL="685800" indent="0">
              <a:buNone/>
              <a:defRPr sz="3000"/>
            </a:lvl4pPr>
            <a:lvl5pPr marL="914400" indent="0">
              <a:buNone/>
              <a:defRPr sz="3000"/>
            </a:lvl5pPr>
          </a:lstStyle>
          <a:p>
            <a:pPr lvl="0"/>
            <a:r>
              <a:rPr lang="en-US"/>
              <a:t>Subtitle goes here. Keep it short and snappy!</a:t>
            </a:r>
            <a:endParaRPr lang="en-NZ"/>
          </a:p>
        </p:txBody>
      </p:sp>
      <p:sp>
        <p:nvSpPr>
          <p:cNvPr id="36" name="Text Placeholder 33">
            <a:extLst>
              <a:ext uri="{FF2B5EF4-FFF2-40B4-BE49-F238E27FC236}">
                <a16:creationId xmlns:a16="http://schemas.microsoft.com/office/drawing/2014/main" id="{CCCB71A5-8A6F-1D67-1B92-58E006B0C7EE}"/>
              </a:ext>
            </a:extLst>
          </p:cNvPr>
          <p:cNvSpPr>
            <a:spLocks noGrp="1"/>
          </p:cNvSpPr>
          <p:nvPr>
            <p:ph type="body" sz="quarter" idx="14" hasCustomPrompt="1"/>
          </p:nvPr>
        </p:nvSpPr>
        <p:spPr>
          <a:xfrm>
            <a:off x="372251" y="1305515"/>
            <a:ext cx="11390337" cy="537369"/>
          </a:xfrm>
          <a:prstGeom prst="rect">
            <a:avLst/>
          </a:prstGeom>
        </p:spPr>
        <p:txBody>
          <a:bodyPr anchor="b"/>
          <a:lstStyle>
            <a:lvl1pPr marL="0" indent="0">
              <a:buNone/>
              <a:defRPr sz="3600" b="1" spc="-75">
                <a:solidFill>
                  <a:schemeClr val="bg1"/>
                </a:solidFill>
              </a:defRPr>
            </a:lvl1pPr>
            <a:lvl2pPr marL="228600" indent="0">
              <a:buNone/>
              <a:defRPr sz="3000"/>
            </a:lvl2pPr>
            <a:lvl3pPr marL="457200" indent="0">
              <a:buNone/>
              <a:defRPr sz="3000"/>
            </a:lvl3pPr>
            <a:lvl4pPr marL="685800" indent="0">
              <a:buNone/>
              <a:defRPr sz="3000"/>
            </a:lvl4pPr>
            <a:lvl5pPr marL="914400" indent="0">
              <a:buNone/>
              <a:defRPr sz="3000"/>
            </a:lvl5pPr>
          </a:lstStyle>
          <a:p>
            <a:pPr lvl="0"/>
            <a:r>
              <a:rPr lang="en-US"/>
              <a:t>Agenda for today</a:t>
            </a:r>
            <a:endParaRPr lang="en-NZ"/>
          </a:p>
        </p:txBody>
      </p:sp>
      <p:sp>
        <p:nvSpPr>
          <p:cNvPr id="3" name="Text Placeholder 33">
            <a:extLst>
              <a:ext uri="{FF2B5EF4-FFF2-40B4-BE49-F238E27FC236}">
                <a16:creationId xmlns:a16="http://schemas.microsoft.com/office/drawing/2014/main" id="{07DDA7FE-D099-AADC-02D2-65F2472C90CB}"/>
              </a:ext>
            </a:extLst>
          </p:cNvPr>
          <p:cNvSpPr>
            <a:spLocks noGrp="1"/>
          </p:cNvSpPr>
          <p:nvPr>
            <p:ph type="body" sz="quarter" idx="15" hasCustomPrompt="1"/>
          </p:nvPr>
        </p:nvSpPr>
        <p:spPr>
          <a:xfrm>
            <a:off x="372251" y="2853511"/>
            <a:ext cx="11377021" cy="3503239"/>
          </a:xfrm>
          <a:prstGeom prst="rect">
            <a:avLst/>
          </a:prstGeom>
        </p:spPr>
        <p:txBody>
          <a:bodyPr numCol="2"/>
          <a:lstStyle>
            <a:lvl1pPr marL="285750" indent="-285750" hangingPunct="1">
              <a:buFont typeface="Arial" panose="020B0604020202020204" pitchFamily="34" charset="0"/>
              <a:buChar char="•"/>
              <a:defRPr sz="2000" spc="-75">
                <a:solidFill>
                  <a:schemeClr val="bg1"/>
                </a:solidFill>
              </a:defRPr>
            </a:lvl1pPr>
            <a:lvl2pPr marL="228600" indent="0">
              <a:buNone/>
              <a:defRPr sz="3000"/>
            </a:lvl2pPr>
            <a:lvl3pPr marL="457200" indent="0">
              <a:buNone/>
              <a:defRPr sz="3000"/>
            </a:lvl3pPr>
            <a:lvl4pPr marL="685800" indent="0">
              <a:buNone/>
              <a:defRPr sz="3000"/>
            </a:lvl4pPr>
            <a:lvl5pPr marL="914400" indent="0">
              <a:buNone/>
              <a:defRPr sz="3000"/>
            </a:lvl5pPr>
          </a:lstStyle>
          <a:p>
            <a:pPr marL="571500" indent="-571500" hangingPunct="1">
              <a:buFont typeface="Arial" panose="020B0604020202020204" pitchFamily="34" charset="0"/>
              <a:buChar char="•"/>
            </a:pPr>
            <a:r>
              <a:rPr lang="en-NZ" sz="2000"/>
              <a:t>Agenda item 1</a:t>
            </a:r>
          </a:p>
          <a:p>
            <a:pPr marL="571500" indent="-571500" hangingPunct="1">
              <a:buFont typeface="Arial" panose="020B0604020202020204" pitchFamily="34" charset="0"/>
              <a:buChar char="•"/>
            </a:pPr>
            <a:r>
              <a:rPr lang="en-NZ" sz="2000"/>
              <a:t>Agenda item 2</a:t>
            </a:r>
          </a:p>
          <a:p>
            <a:pPr marL="571500" indent="-571500" hangingPunct="1">
              <a:buFont typeface="Arial" panose="020B0604020202020204" pitchFamily="34" charset="0"/>
              <a:buChar char="•"/>
            </a:pPr>
            <a:r>
              <a:rPr lang="en-NZ" sz="2000"/>
              <a:t>Agenda item 3</a:t>
            </a:r>
          </a:p>
          <a:p>
            <a:pPr marL="571500" indent="-571500" hangingPunct="1">
              <a:buFont typeface="Arial" panose="020B0604020202020204" pitchFamily="34" charset="0"/>
              <a:buChar char="•"/>
            </a:pPr>
            <a:r>
              <a:rPr lang="en-NZ" sz="2000"/>
              <a:t>Agenda item 4</a:t>
            </a:r>
          </a:p>
          <a:p>
            <a:pPr marL="571500" indent="-571500" hangingPunct="1">
              <a:buFont typeface="Arial" panose="020B0604020202020204" pitchFamily="34" charset="0"/>
              <a:buChar char="•"/>
            </a:pPr>
            <a:r>
              <a:rPr lang="en-NZ" sz="2000"/>
              <a:t>Agenda item 5</a:t>
            </a:r>
          </a:p>
          <a:p>
            <a:pPr marL="571500" indent="-571500" hangingPunct="1">
              <a:buFont typeface="Arial" panose="020B0604020202020204" pitchFamily="34" charset="0"/>
              <a:buChar char="•"/>
            </a:pPr>
            <a:endParaRPr lang="en-NZ" sz="2000"/>
          </a:p>
        </p:txBody>
      </p:sp>
    </p:spTree>
    <p:extLst>
      <p:ext uri="{BB962C8B-B14F-4D97-AF65-F5344CB8AC3E}">
        <p14:creationId xmlns:p14="http://schemas.microsoft.com/office/powerpoint/2010/main" val="4175782874"/>
      </p:ext>
    </p:extLst>
  </p:cSld>
  <p:clrMapOvr>
    <a:masterClrMapping/>
  </p:clrMapOvr>
  <p:extLst>
    <p:ext uri="{DCECCB84-F9BA-43D5-87BE-67443E8EF086}">
      <p15:sldGuideLst xmlns:p15="http://schemas.microsoft.com/office/powerpoint/2012/main">
        <p15:guide id="1" orient="horz" pos="6633">
          <p15:clr>
            <a:srgbClr val="FBAE40"/>
          </p15:clr>
        </p15:guide>
        <p15:guide id="2" orient="horz" pos="74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39033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16541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968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70889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1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6762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93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19/06/2025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897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epos-eu.org/on" TargetMode="External"/><Relationship Id="rId2" Type="http://schemas.openxmlformats.org/officeDocument/2006/relationships/slideLayout" Target="../slideLayouts/slideLayout2.xml"/><Relationship Id="rId16" Type="http://schemas.openxmlformats.org/officeDocument/2006/relationships/hyperlink" Target="mailto:info@epos-eric.eu"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a:t>
            </a:fld>
            <a:endParaRPr lang="en-GB" dirty="0"/>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8"/>
          <a:stretch>
            <a:fillRect/>
          </a:stretch>
        </p:blipFill>
        <p:spPr>
          <a:xfrm>
            <a:off x="367303" y="6176963"/>
            <a:ext cx="483000" cy="489647"/>
          </a:xfrm>
          <a:prstGeom prst="rect">
            <a:avLst/>
          </a:prstGeom>
        </p:spPr>
      </p:pic>
    </p:spTree>
    <p:extLst>
      <p:ext uri="{BB962C8B-B14F-4D97-AF65-F5344CB8AC3E}">
        <p14:creationId xmlns:p14="http://schemas.microsoft.com/office/powerpoint/2010/main" val="33725482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 id="2147483662" r:id="rId13"/>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B06647-1068-0E0C-0709-2C475CDAC469}"/>
              </a:ext>
            </a:extLst>
          </p:cNvPr>
          <p:cNvSpPr>
            <a:spLocks noGrp="1"/>
          </p:cNvSpPr>
          <p:nvPr>
            <p:ph type="dt" sz="half" idx="10"/>
          </p:nvPr>
        </p:nvSpPr>
        <p:spPr/>
        <p:txBody>
          <a:bodyPr/>
          <a:lstStyle/>
          <a:p>
            <a:fld id="{F2E12594-C118-41D5-B085-4E3B796E86AF}" type="datetime3">
              <a:rPr lang="en-NZ" smtClean="0"/>
              <a:t>19 June 2025</a:t>
            </a:fld>
            <a:endParaRPr lang="en-US"/>
          </a:p>
        </p:txBody>
      </p:sp>
      <p:sp>
        <p:nvSpPr>
          <p:cNvPr id="5" name="Text Placeholder 4">
            <a:extLst>
              <a:ext uri="{FF2B5EF4-FFF2-40B4-BE49-F238E27FC236}">
                <a16:creationId xmlns:a16="http://schemas.microsoft.com/office/drawing/2014/main" id="{E240FE4B-0827-D45D-3A79-24F8027A5086}"/>
              </a:ext>
            </a:extLst>
          </p:cNvPr>
          <p:cNvSpPr>
            <a:spLocks noGrp="1"/>
          </p:cNvSpPr>
          <p:nvPr>
            <p:ph type="body" sz="quarter" idx="14"/>
          </p:nvPr>
        </p:nvSpPr>
        <p:spPr/>
        <p:txBody>
          <a:bodyPr/>
          <a:lstStyle/>
          <a:p>
            <a:r>
              <a:rPr lang="en-NZ" dirty="0"/>
              <a:t>A Case for CARE in Māori/western science plural approaches</a:t>
            </a:r>
          </a:p>
        </p:txBody>
      </p:sp>
      <p:sp>
        <p:nvSpPr>
          <p:cNvPr id="7" name="Content Placeholder 12">
            <a:extLst>
              <a:ext uri="{FF2B5EF4-FFF2-40B4-BE49-F238E27FC236}">
                <a16:creationId xmlns:a16="http://schemas.microsoft.com/office/drawing/2014/main" id="{0C43D6E6-8BA1-948D-73A5-A73BF1265456}"/>
              </a:ext>
            </a:extLst>
          </p:cNvPr>
          <p:cNvSpPr txBox="1">
            <a:spLocks/>
          </p:cNvSpPr>
          <p:nvPr/>
        </p:nvSpPr>
        <p:spPr>
          <a:xfrm>
            <a:off x="299895" y="5309894"/>
            <a:ext cx="11327715" cy="1235243"/>
          </a:xfrm>
          <a:prstGeom prst="rect">
            <a:avLst/>
          </a:prstGeom>
        </p:spPr>
        <p:txBody>
          <a:bodyPr vert="horz" lIns="91440" tIns="45720" rIns="91440" bIns="45720" rtlCol="0">
            <a:normAutofit lnSpcReduction="10000"/>
          </a:bodyPr>
          <a:lstStyle>
            <a:lvl1pPr marL="457177" indent="-457177" algn="l" defTabSz="1828709" rtl="0" eaLnBrk="1" latinLnBrk="0" hangingPunct="1">
              <a:lnSpc>
                <a:spcPct val="100000"/>
              </a:lnSpc>
              <a:spcBef>
                <a:spcPts val="2000"/>
              </a:spcBef>
              <a:buFont typeface="Arial" panose="020B0604020202020204" pitchFamily="34" charset="0"/>
              <a:buChar char="•"/>
              <a:defRPr sz="5600" kern="1200" spc="0">
                <a:solidFill>
                  <a:schemeClr val="tx1"/>
                </a:solidFill>
                <a:latin typeface="+mn-lt"/>
                <a:ea typeface="+mn-ea"/>
                <a:cs typeface="+mn-cs"/>
              </a:defRPr>
            </a:lvl1pPr>
            <a:lvl2pPr marL="1371531" indent="-457177" algn="l" defTabSz="1828709" rtl="0" eaLnBrk="1" latinLnBrk="0" hangingPunct="1">
              <a:lnSpc>
                <a:spcPct val="100000"/>
              </a:lnSpc>
              <a:spcBef>
                <a:spcPts val="1000"/>
              </a:spcBef>
              <a:buFont typeface="Arial" panose="020B0604020202020204" pitchFamily="34" charset="0"/>
              <a:buChar char="•"/>
              <a:defRPr sz="4800" kern="1200" spc="0">
                <a:solidFill>
                  <a:schemeClr val="tx1"/>
                </a:solidFill>
                <a:latin typeface="+mn-lt"/>
                <a:ea typeface="+mn-ea"/>
                <a:cs typeface="+mn-cs"/>
              </a:defRPr>
            </a:lvl2pPr>
            <a:lvl3pPr marL="2285886" indent="-457177" algn="l" defTabSz="1828709" rtl="0" eaLnBrk="1" latinLnBrk="0" hangingPunct="1">
              <a:lnSpc>
                <a:spcPct val="100000"/>
              </a:lnSpc>
              <a:spcBef>
                <a:spcPts val="1000"/>
              </a:spcBef>
              <a:buFont typeface="Arial" panose="020B0604020202020204" pitchFamily="34" charset="0"/>
              <a:buChar char="•"/>
              <a:defRPr sz="4000" kern="1200" spc="0">
                <a:solidFill>
                  <a:schemeClr val="tx1"/>
                </a:solidFill>
                <a:latin typeface="+mn-lt"/>
                <a:ea typeface="+mn-ea"/>
                <a:cs typeface="+mn-cs"/>
              </a:defRPr>
            </a:lvl3pPr>
            <a:lvl4pPr marL="3200240" indent="-457177" algn="l" defTabSz="1828709" rtl="0" eaLnBrk="1" latinLnBrk="0" hangingPunct="1">
              <a:lnSpc>
                <a:spcPct val="100000"/>
              </a:lnSpc>
              <a:spcBef>
                <a:spcPts val="1000"/>
              </a:spcBef>
              <a:buFont typeface="Arial" panose="020B0604020202020204" pitchFamily="34" charset="0"/>
              <a:buChar char="•"/>
              <a:defRPr sz="3600" kern="1200" spc="0">
                <a:solidFill>
                  <a:schemeClr val="tx1"/>
                </a:solidFill>
                <a:latin typeface="+mn-lt"/>
                <a:ea typeface="+mn-ea"/>
                <a:cs typeface="+mn-cs"/>
              </a:defRPr>
            </a:lvl4pPr>
            <a:lvl5pPr marL="4114594" indent="-457177" algn="l" defTabSz="1828709" rtl="0" eaLnBrk="1" latinLnBrk="0" hangingPunct="1">
              <a:lnSpc>
                <a:spcPct val="100000"/>
              </a:lnSpc>
              <a:spcBef>
                <a:spcPts val="1000"/>
              </a:spcBef>
              <a:buFont typeface="Arial" panose="020B0604020202020204" pitchFamily="34" charset="0"/>
              <a:buChar char="•"/>
              <a:defRPr sz="3600" kern="1200" spc="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0000"/>
              </a:lnSpc>
              <a:spcAft>
                <a:spcPts val="600"/>
              </a:spcAft>
              <a:buNone/>
            </a:pPr>
            <a:r>
              <a:rPr lang="en-NZ" sz="2400" b="1" dirty="0">
                <a:solidFill>
                  <a:schemeClr val="bg1"/>
                </a:solidFill>
                <a:latin typeface="Inter"/>
              </a:rPr>
              <a:t>Andrea Wolter </a:t>
            </a:r>
            <a:r>
              <a:rPr lang="en-NZ" sz="2400" dirty="0">
                <a:solidFill>
                  <a:schemeClr val="bg1"/>
                </a:solidFill>
                <a:latin typeface="Inter"/>
              </a:rPr>
              <a:t>(a.wolter@gns.cri.nz) </a:t>
            </a:r>
            <a:br>
              <a:rPr lang="en-NZ" sz="2400" dirty="0">
                <a:solidFill>
                  <a:schemeClr val="bg1"/>
                </a:solidFill>
                <a:latin typeface="Inter"/>
              </a:rPr>
            </a:br>
            <a:r>
              <a:rPr lang="en-NZ" sz="2400" dirty="0">
                <a:solidFill>
                  <a:schemeClr val="bg1"/>
                </a:solidFill>
                <a:latin typeface="Inter"/>
              </a:rPr>
              <a:t>GNS Science, New Zealand</a:t>
            </a:r>
            <a:br>
              <a:rPr lang="en-NZ" sz="2400" dirty="0">
                <a:solidFill>
                  <a:schemeClr val="bg1"/>
                </a:solidFill>
                <a:latin typeface="Inter"/>
              </a:rPr>
            </a:br>
            <a:r>
              <a:rPr lang="en-NZ" sz="2400" dirty="0">
                <a:solidFill>
                  <a:schemeClr val="bg1"/>
                </a:solidFill>
                <a:latin typeface="Inter"/>
              </a:rPr>
              <a:t>Network development, landslide hazard</a:t>
            </a:r>
          </a:p>
        </p:txBody>
      </p:sp>
      <p:pic>
        <p:nvPicPr>
          <p:cNvPr id="11" name="Picture 10" descr="A group of people posing for a photo&#10;&#10;AI-generated content may be incorrect.">
            <a:extLst>
              <a:ext uri="{FF2B5EF4-FFF2-40B4-BE49-F238E27FC236}">
                <a16:creationId xmlns:a16="http://schemas.microsoft.com/office/drawing/2014/main" id="{18A541F3-A31B-DC19-EA94-D8F6425D9ACD}"/>
              </a:ext>
            </a:extLst>
          </p:cNvPr>
          <p:cNvPicPr>
            <a:picLocks noChangeAspect="1"/>
          </p:cNvPicPr>
          <p:nvPr/>
        </p:nvPicPr>
        <p:blipFill>
          <a:blip r:embed="rId3"/>
          <a:stretch>
            <a:fillRect/>
          </a:stretch>
        </p:blipFill>
        <p:spPr>
          <a:xfrm>
            <a:off x="8470231" y="3136231"/>
            <a:ext cx="3721769" cy="3721769"/>
          </a:xfrm>
          <a:prstGeom prst="rect">
            <a:avLst/>
          </a:prstGeom>
        </p:spPr>
      </p:pic>
      <p:pic>
        <p:nvPicPr>
          <p:cNvPr id="12" name="Image" descr="Image">
            <a:extLst>
              <a:ext uri="{FF2B5EF4-FFF2-40B4-BE49-F238E27FC236}">
                <a16:creationId xmlns:a16="http://schemas.microsoft.com/office/drawing/2014/main" id="{C87F5ABF-1A7B-2EE2-59D9-5104D91B532E}"/>
              </a:ext>
            </a:extLst>
          </p:cNvPr>
          <p:cNvPicPr>
            <a:picLocks noChangeAspect="1"/>
          </p:cNvPicPr>
          <p:nvPr/>
        </p:nvPicPr>
        <p:blipFill rotWithShape="1">
          <a:blip r:embed="rId4"/>
          <a:srcRect t="79" b="79"/>
          <a:stretch/>
        </p:blipFill>
        <p:spPr>
          <a:xfrm>
            <a:off x="6898105" y="6258103"/>
            <a:ext cx="1411347" cy="483592"/>
          </a:xfrm>
          <a:prstGeom prst="rect">
            <a:avLst/>
          </a:prstGeom>
        </p:spPr>
      </p:pic>
    </p:spTree>
    <p:extLst>
      <p:ext uri="{BB962C8B-B14F-4D97-AF65-F5344CB8AC3E}">
        <p14:creationId xmlns:p14="http://schemas.microsoft.com/office/powerpoint/2010/main" val="110046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6C6357-4925-1BC6-294D-AF5CF4E43B88}"/>
              </a:ext>
            </a:extLst>
          </p:cNvPr>
          <p:cNvSpPr txBox="1"/>
          <p:nvPr/>
        </p:nvSpPr>
        <p:spPr>
          <a:xfrm>
            <a:off x="154405" y="1379009"/>
            <a:ext cx="11883190" cy="769441"/>
          </a:xfrm>
          <a:prstGeom prst="rect">
            <a:avLst/>
          </a:prstGeom>
          <a:noFill/>
        </p:spPr>
        <p:txBody>
          <a:bodyPr wrap="square" rtlCol="0">
            <a:spAutoFit/>
          </a:bodyPr>
          <a:lstStyle/>
          <a:p>
            <a:r>
              <a:rPr lang="en-NZ" sz="2200" b="1" dirty="0">
                <a:solidFill>
                  <a:srgbClr val="555555"/>
                </a:solidFill>
                <a:effectLst/>
                <a:latin typeface="Arial" panose="020B0604020202020204" pitchFamily="34" charset="0"/>
                <a:ea typeface="Times New Roman" panose="02020603050405020304" pitchFamily="18" charset="0"/>
                <a:cs typeface="Aptos" panose="020B0004020202020204" pitchFamily="34" charset="0"/>
              </a:rPr>
              <a:t>Research Question: </a:t>
            </a:r>
            <a:r>
              <a:rPr lang="en-NZ" sz="2200" dirty="0">
                <a:solidFill>
                  <a:srgbClr val="555555"/>
                </a:solidFill>
                <a:effectLst/>
                <a:latin typeface="Arial" panose="020B0604020202020204" pitchFamily="34" charset="0"/>
                <a:ea typeface="Times New Roman" panose="02020603050405020304" pitchFamily="18" charset="0"/>
                <a:cs typeface="Aptos" panose="020B0004020202020204" pitchFamily="34" charset="0"/>
              </a:rPr>
              <a:t>Can GeoNet create a more accessible data platform and data products that adhere to FAIR and CARE principles, working with </a:t>
            </a:r>
            <a:r>
              <a:rPr lang="en-NZ" sz="2200" dirty="0" err="1">
                <a:solidFill>
                  <a:srgbClr val="555555"/>
                </a:solidFill>
                <a:effectLst/>
                <a:latin typeface="Arial" panose="020B0604020202020204" pitchFamily="34" charset="0"/>
                <a:ea typeface="Times New Roman" panose="02020603050405020304" pitchFamily="18" charset="0"/>
                <a:cs typeface="Aptos" panose="020B0004020202020204" pitchFamily="34" charset="0"/>
              </a:rPr>
              <a:t>tangata</a:t>
            </a:r>
            <a:r>
              <a:rPr lang="en-NZ" sz="2200" dirty="0">
                <a:solidFill>
                  <a:srgbClr val="555555"/>
                </a:solidFill>
                <a:effectLst/>
                <a:latin typeface="Arial" panose="020B0604020202020204" pitchFamily="34" charset="0"/>
                <a:ea typeface="Times New Roman" panose="02020603050405020304" pitchFamily="18" charset="0"/>
                <a:cs typeface="Aptos" panose="020B0004020202020204" pitchFamily="34" charset="0"/>
              </a:rPr>
              <a:t> whenua (Indigenous peoples)?</a:t>
            </a:r>
            <a:endParaRPr lang="en-NZ" sz="2200" dirty="0"/>
          </a:p>
        </p:txBody>
      </p:sp>
      <p:sp>
        <p:nvSpPr>
          <p:cNvPr id="6" name="Content Placeholder 5">
            <a:extLst>
              <a:ext uri="{FF2B5EF4-FFF2-40B4-BE49-F238E27FC236}">
                <a16:creationId xmlns:a16="http://schemas.microsoft.com/office/drawing/2014/main" id="{1DA1DA79-F3B2-8C41-4A14-47C474C9F34F}"/>
              </a:ext>
            </a:extLst>
          </p:cNvPr>
          <p:cNvSpPr>
            <a:spLocks noGrp="1"/>
          </p:cNvSpPr>
          <p:nvPr>
            <p:ph idx="1"/>
          </p:nvPr>
        </p:nvSpPr>
        <p:spPr>
          <a:xfrm>
            <a:off x="838200" y="2518610"/>
            <a:ext cx="10515600" cy="3802731"/>
          </a:xfrm>
        </p:spPr>
        <p:txBody>
          <a:bodyPr/>
          <a:lstStyle/>
          <a:p>
            <a:r>
              <a:rPr lang="en-NZ" sz="2000" dirty="0"/>
              <a:t>Co-develop a </a:t>
            </a:r>
            <a:r>
              <a:rPr lang="en-NZ" sz="2000" b="1" dirty="0"/>
              <a:t>more inclusive</a:t>
            </a:r>
            <a:r>
              <a:rPr lang="en-NZ" sz="2000" dirty="0"/>
              <a:t>, intuitive data platform with Iwi</a:t>
            </a:r>
          </a:p>
          <a:p>
            <a:r>
              <a:rPr lang="en-NZ" sz="2000" dirty="0"/>
              <a:t>Elements of </a:t>
            </a:r>
            <a:r>
              <a:rPr lang="en-NZ" sz="2000" b="1" dirty="0"/>
              <a:t>alternative UX</a:t>
            </a:r>
            <a:r>
              <a:rPr lang="en-NZ" sz="2000" dirty="0"/>
              <a:t>, interfaces, etc.</a:t>
            </a:r>
          </a:p>
          <a:p>
            <a:r>
              <a:rPr lang="en-NZ" sz="2000" dirty="0"/>
              <a:t>Open data vs. data </a:t>
            </a:r>
            <a:r>
              <a:rPr lang="en-NZ" sz="2000" b="1" dirty="0"/>
              <a:t>sovereignty</a:t>
            </a:r>
          </a:p>
          <a:p>
            <a:r>
              <a:rPr lang="en-NZ" sz="2000" b="1" dirty="0"/>
              <a:t>Case</a:t>
            </a:r>
            <a:r>
              <a:rPr lang="en-NZ" sz="2000" dirty="0"/>
              <a:t> of Geodatabase in Northern Aotearoa NZ</a:t>
            </a:r>
          </a:p>
          <a:p>
            <a:endParaRPr lang="en-NZ" sz="2000" dirty="0"/>
          </a:p>
          <a:p>
            <a:endParaRPr lang="en-NZ" sz="2000" dirty="0"/>
          </a:p>
          <a:p>
            <a:endParaRPr lang="en-NZ" sz="2000" dirty="0"/>
          </a:p>
        </p:txBody>
      </p:sp>
      <p:sp>
        <p:nvSpPr>
          <p:cNvPr id="9" name="Title 1">
            <a:extLst>
              <a:ext uri="{FF2B5EF4-FFF2-40B4-BE49-F238E27FC236}">
                <a16:creationId xmlns:a16="http://schemas.microsoft.com/office/drawing/2014/main" id="{613FFE8B-E664-6A13-C20F-87805C94B8D1}"/>
              </a:ext>
            </a:extLst>
          </p:cNvPr>
          <p:cNvSpPr txBox="1">
            <a:spLocks/>
          </p:cNvSpPr>
          <p:nvPr/>
        </p:nvSpPr>
        <p:spPr>
          <a:xfrm>
            <a:off x="0" y="4709550"/>
            <a:ext cx="12192000" cy="13652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a:lstStyle>
          <a:p>
            <a:r>
              <a:rPr lang="en-GB" sz="3600" dirty="0">
                <a:solidFill>
                  <a:srgbClr val="1D4927"/>
                </a:solidFill>
              </a:rPr>
              <a:t>Tena koutou/Thank you for your attention!</a:t>
            </a:r>
          </a:p>
        </p:txBody>
      </p:sp>
      <p:sp>
        <p:nvSpPr>
          <p:cNvPr id="10" name="Title 1">
            <a:extLst>
              <a:ext uri="{FF2B5EF4-FFF2-40B4-BE49-F238E27FC236}">
                <a16:creationId xmlns:a16="http://schemas.microsoft.com/office/drawing/2014/main" id="{97892075-01AB-DDDC-D7D4-83E4DD3AA621}"/>
              </a:ext>
            </a:extLst>
          </p:cNvPr>
          <p:cNvSpPr txBox="1">
            <a:spLocks/>
          </p:cNvSpPr>
          <p:nvPr/>
        </p:nvSpPr>
        <p:spPr>
          <a:xfrm>
            <a:off x="-272715" y="5478991"/>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1800" dirty="0">
                <a:solidFill>
                  <a:srgbClr val="EBA900"/>
                </a:solidFill>
                <a:latin typeface="Calibri" panose="020F0502020204030204" pitchFamily="34" charset="0"/>
                <a:cs typeface="Calibri" panose="020F0502020204030204" pitchFamily="34" charset="0"/>
              </a:rPr>
              <a:t>a.wolter@gns.cri.nz</a:t>
            </a:r>
          </a:p>
        </p:txBody>
      </p:sp>
    </p:spTree>
    <p:extLst>
      <p:ext uri="{BB962C8B-B14F-4D97-AF65-F5344CB8AC3E}">
        <p14:creationId xmlns:p14="http://schemas.microsoft.com/office/powerpoint/2010/main" val="2407702255"/>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BA3F6B55AC51498C6F0BBDD2DA5F2D" ma:contentTypeVersion="17" ma:contentTypeDescription="Create a new document." ma:contentTypeScope="" ma:versionID="e55f5a6b663d8c598677afffea97712f">
  <xsd:schema xmlns:xsd="http://www.w3.org/2001/XMLSchema" xmlns:xs="http://www.w3.org/2001/XMLSchema" xmlns:p="http://schemas.microsoft.com/office/2006/metadata/properties" xmlns:ns2="7a78cab2-52c8-44ad-961b-61513cfd0216" xmlns:ns3="a0a79112-ad61-494d-a77e-cb4c46480bc0" targetNamespace="http://schemas.microsoft.com/office/2006/metadata/properties" ma:root="true" ma:fieldsID="253868542cac174294f58c197b649c66" ns2:_="" ns3:_="">
    <xsd:import namespace="7a78cab2-52c8-44ad-961b-61513cfd0216"/>
    <xsd:import namespace="a0a79112-ad61-494d-a77e-cb4c46480b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78cab2-52c8-44ad-961b-61513cfd02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b52d86-b4fb-4a69-bff9-22602fffdd43" ma:termSetId="09814cd3-568e-fe90-9814-8d621ff8fb84" ma:anchorId="fba54fb3-c3e1-fe81-a776-ca4b69148c4d" ma:open="true" ma:isKeyword="false">
      <xsd:complexType>
        <xsd:sequence>
          <xsd:element ref="pc:Terms" minOccurs="0" maxOccurs="1"/>
        </xsd:sequence>
      </xsd:complex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a79112-ad61-494d-a77e-cb4c46480b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31b7fa-1013-41ee-81d0-293002e4149d}" ma:internalName="TaxCatchAll" ma:showField="CatchAllData" ma:web="a0a79112-ad61-494d-a77e-cb4c46480b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a78cab2-52c8-44ad-961b-61513cfd0216">
      <Terms xmlns="http://schemas.microsoft.com/office/infopath/2007/PartnerControls"/>
    </lcf76f155ced4ddcb4097134ff3c332f>
    <TaxCatchAll xmlns="a0a79112-ad61-494d-a77e-cb4c46480bc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090E03-5C41-4B91-9F51-E15285ED01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78cab2-52c8-44ad-961b-61513cfd0216"/>
    <ds:schemaRef ds:uri="a0a79112-ad61-494d-a77e-cb4c46480b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4CCC22-D3DC-4226-B462-CCBBB8997794}">
  <ds:schemaRefs>
    <ds:schemaRef ds:uri="http://schemas.microsoft.com/office/2006/metadata/properties"/>
    <ds:schemaRef ds:uri="http://schemas.microsoft.com/office/infopath/2007/PartnerControls"/>
    <ds:schemaRef ds:uri="7a78cab2-52c8-44ad-961b-61513cfd0216"/>
    <ds:schemaRef ds:uri="a0a79112-ad61-494d-a77e-cb4c46480bc0"/>
  </ds:schemaRefs>
</ds:datastoreItem>
</file>

<file path=customXml/itemProps3.xml><?xml version="1.0" encoding="utf-8"?>
<ds:datastoreItem xmlns:ds="http://schemas.openxmlformats.org/officeDocument/2006/customXml" ds:itemID="{D8EF3F14-7102-4CE9-893E-5D24DCF358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2180</TotalTime>
  <Words>362</Words>
  <Application>Microsoft Office PowerPoint</Application>
  <PresentationFormat>Widescreen</PresentationFormat>
  <Paragraphs>15</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Aptos</vt:lpstr>
      <vt:lpstr>Arial</vt:lpstr>
      <vt:lpstr>Calibri</vt:lpstr>
      <vt:lpstr>Calibri Light</vt:lpstr>
      <vt:lpstr>Inter</vt:lpstr>
      <vt:lpstr>Space Mono</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Federica Tanlongo</dc:creator>
  <cp:lastModifiedBy>Andrea Wolter</cp:lastModifiedBy>
  <cp:revision>12</cp:revision>
  <dcterms:created xsi:type="dcterms:W3CDTF">2024-09-12T12:53:35Z</dcterms:created>
  <dcterms:modified xsi:type="dcterms:W3CDTF">2025-06-18T13:44:47Z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0x010100CFBA3F6B55AC51498C6F0BBDD2DA5F2D</vt:lpwstr>
  </property>
</Properties>
</file>