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72" r:id="rId3"/>
    <p:sldId id="257" r:id="rId4"/>
    <p:sldId id="273" r:id="rId5"/>
    <p:sldId id="274" r:id="rId6"/>
    <p:sldId id="262" r:id="rId7"/>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C7F"/>
    <a:srgbClr val="E5A113"/>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7"/>
    <p:restoredTop sz="94732"/>
  </p:normalViewPr>
  <p:slideViewPr>
    <p:cSldViewPr snapToGrid="0">
      <p:cViewPr varScale="1">
        <p:scale>
          <a:sx n="105" d="100"/>
          <a:sy n="105" d="100"/>
        </p:scale>
        <p:origin x="228"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‹Nº›</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2C716-C905-213D-2097-405C2BDBE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F2CAD-3B33-71B3-5E85-155B970B2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37D2B-41C7-A0BD-6212-10F6233DC7C9}"/>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FF630D1A-D27E-FD7C-6BBC-EEF74C48E2D7}"/>
              </a:ext>
            </a:extLst>
          </p:cNvPr>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374977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244513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5686-DBF0-082B-6309-A5CC50464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2D1B1-B35C-4CA9-1CE4-B2815F913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AAC4C-71D3-AD93-37A6-C7F75C5ED04F}"/>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EA7F2713-369F-2101-9315-476A4A42ADFC}"/>
              </a:ext>
            </a:extLst>
          </p:cNvPr>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211193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7C419-BA8E-EEFD-8335-A2A9520A5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B584C-912A-086F-A85C-6F6FCED64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20E3E-9FEA-4087-C31C-99FBEA165958}"/>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C2EFFA8B-EBCF-344D-DE9C-30EB4FE849C8}"/>
              </a:ext>
            </a:extLst>
          </p:cNvPr>
          <p:cNvSpPr>
            <a:spLocks noGrp="1"/>
          </p:cNvSpPr>
          <p:nvPr>
            <p:ph type="sldNum" sz="quarter" idx="5"/>
          </p:nvPr>
        </p:nvSpPr>
        <p:spPr/>
        <p:txBody>
          <a:bodyPr/>
          <a:lstStyle/>
          <a:p>
            <a:fld id="{E552B328-1FC2-1C4B-B807-8716236A14CF}" type="slidenum">
              <a:rPr lang="en-GB" smtClean="0"/>
              <a:t>5</a:t>
            </a:fld>
            <a:endParaRPr lang="en-GB"/>
          </a:p>
        </p:txBody>
      </p:sp>
    </p:spTree>
    <p:extLst>
      <p:ext uri="{BB962C8B-B14F-4D97-AF65-F5344CB8AC3E}">
        <p14:creationId xmlns:p14="http://schemas.microsoft.com/office/powerpoint/2010/main" val="185824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6</a:t>
            </a:fld>
            <a:endParaRPr lang="en-GB"/>
          </a:p>
        </p:txBody>
      </p:sp>
    </p:spTree>
    <p:extLst>
      <p:ext uri="{BB962C8B-B14F-4D97-AF65-F5344CB8AC3E}">
        <p14:creationId xmlns:p14="http://schemas.microsoft.com/office/powerpoint/2010/main" val="246952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‹Nº›</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‹Nº›</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‹Nº›</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‹Nº›</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8.xml"/><Relationship Id="rId7" Type="http://schemas.openxmlformats.org/officeDocument/2006/relationships/image" Target="../media/image2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epos-eu.org/on" TargetMode="External"/><Relationship Id="rId5" Type="http://schemas.openxmlformats.org/officeDocument/2006/relationships/image" Target="../media/image2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200" y="1786241"/>
            <a:ext cx="4953000" cy="2615638"/>
          </a:xfrm>
        </p:spPr>
        <p:txBody>
          <a:bodyPr/>
          <a:lstStyle/>
          <a:p>
            <a:r>
              <a:rPr lang="en-GB" dirty="0"/>
              <a:t>Probabilistic map for lava flow inundation with QGIS</a:t>
            </a:r>
            <a:br>
              <a:rPr lang="en-GB" dirty="0"/>
            </a:br>
            <a:br>
              <a:rPr lang="en-GB" dirty="0"/>
            </a:br>
            <a:endParaRPr lang="en-GB"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838200" y="3912781"/>
            <a:ext cx="4953000" cy="1371600"/>
          </a:xfrm>
        </p:spPr>
        <p:txBody>
          <a:bodyPr>
            <a:normAutofit/>
          </a:bodyPr>
          <a:lstStyle/>
          <a:p>
            <a:pPr marL="0" indent="0">
              <a:buNone/>
            </a:pPr>
            <a:r>
              <a:rPr lang="en-GB" dirty="0"/>
              <a:t>Martyna Poczatek Stanczyk </a:t>
            </a:r>
            <a:r>
              <a:rPr lang="es-ES" dirty="0">
                <a:solidFill>
                  <a:schemeClr val="accent1"/>
                </a:solidFill>
              </a:rPr>
              <a:t>|</a:t>
            </a:r>
            <a:endParaRPr lang="en-GB" dirty="0">
              <a:solidFill>
                <a:schemeClr val="accent1"/>
              </a:solidFill>
            </a:endParaRPr>
          </a:p>
          <a:p>
            <a:pPr marL="0" indent="0">
              <a:buNone/>
            </a:pPr>
            <a:r>
              <a:rPr lang="en-GB" dirty="0"/>
              <a:t>mjpoczatek@transportes.gob.es</a:t>
            </a:r>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3"/>
          <a:stretch>
            <a:fillRect/>
          </a:stretch>
        </p:blipFill>
        <p:spPr>
          <a:xfrm>
            <a:off x="5962650" y="395740"/>
            <a:ext cx="5781223" cy="5781223"/>
          </a:xfrm>
          <a:prstGeom prst="rect">
            <a:avLst/>
          </a:prstGeom>
        </p:spPr>
      </p:pic>
      <p:pic>
        <p:nvPicPr>
          <p:cNvPr id="4" name="Imagen 3" descr="Texto&#10;&#10;El contenido generado por IA puede ser incorrecto.">
            <a:extLst>
              <a:ext uri="{FF2B5EF4-FFF2-40B4-BE49-F238E27FC236}">
                <a16:creationId xmlns:a16="http://schemas.microsoft.com/office/drawing/2014/main" id="{414E6805-B751-683B-F00D-D65A0B54EB3E}"/>
              </a:ext>
            </a:extLst>
          </p:cNvPr>
          <p:cNvPicPr>
            <a:picLocks noChangeAspect="1"/>
          </p:cNvPicPr>
          <p:nvPr/>
        </p:nvPicPr>
        <p:blipFill>
          <a:blip r:embed="rId4"/>
          <a:stretch>
            <a:fillRect/>
          </a:stretch>
        </p:blipFill>
        <p:spPr>
          <a:xfrm>
            <a:off x="940344" y="5071730"/>
            <a:ext cx="3472806" cy="661369"/>
          </a:xfrm>
          <a:prstGeom prst="rect">
            <a:avLst/>
          </a:prstGeom>
        </p:spPr>
      </p:pic>
    </p:spTree>
    <p:extLst>
      <p:ext uri="{BB962C8B-B14F-4D97-AF65-F5344CB8AC3E}">
        <p14:creationId xmlns:p14="http://schemas.microsoft.com/office/powerpoint/2010/main" val="13364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2CE4A-CB88-41B9-3E6C-4D3033C38176}"/>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1DABADD7-B00A-B1CB-1429-E650AE8514D0}"/>
              </a:ext>
            </a:extLst>
          </p:cNvPr>
          <p:cNvSpPr/>
          <p:nvPr/>
        </p:nvSpPr>
        <p:spPr>
          <a:xfrm>
            <a:off x="435430" y="1744909"/>
            <a:ext cx="11157862" cy="86439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Title 1">
            <a:extLst>
              <a:ext uri="{FF2B5EF4-FFF2-40B4-BE49-F238E27FC236}">
                <a16:creationId xmlns:a16="http://schemas.microsoft.com/office/drawing/2014/main" id="{81AC3485-BB02-63A3-5712-7EE73F3A0599}"/>
              </a:ext>
            </a:extLst>
          </p:cNvPr>
          <p:cNvSpPr>
            <a:spLocks noGrp="1"/>
          </p:cNvSpPr>
          <p:nvPr>
            <p:ph type="title"/>
          </p:nvPr>
        </p:nvSpPr>
        <p:spPr/>
        <p:txBody>
          <a:bodyPr/>
          <a:lstStyle/>
          <a:p>
            <a:r>
              <a:rPr lang="it-IT" dirty="0"/>
              <a:t>Volcanic Monitoring</a:t>
            </a:r>
          </a:p>
        </p:txBody>
      </p:sp>
      <p:sp>
        <p:nvSpPr>
          <p:cNvPr id="5" name="Content Placeholder 4">
            <a:extLst>
              <a:ext uri="{FF2B5EF4-FFF2-40B4-BE49-F238E27FC236}">
                <a16:creationId xmlns:a16="http://schemas.microsoft.com/office/drawing/2014/main" id="{02B5879C-F37E-E3FE-446B-6DC5F4EC44F5}"/>
              </a:ext>
            </a:extLst>
          </p:cNvPr>
          <p:cNvSpPr>
            <a:spLocks noGrp="1"/>
          </p:cNvSpPr>
          <p:nvPr>
            <p:ph idx="1"/>
          </p:nvPr>
        </p:nvSpPr>
        <p:spPr>
          <a:xfrm>
            <a:off x="740664" y="1962785"/>
            <a:ext cx="10613136" cy="535117"/>
          </a:xfrm>
        </p:spPr>
        <p:txBody>
          <a:bodyPr/>
          <a:lstStyle/>
          <a:p>
            <a:pPr marL="0" indent="0">
              <a:buNone/>
            </a:pPr>
            <a:r>
              <a:rPr lang="it-IT" b="1" dirty="0"/>
              <a:t>                                      </a:t>
            </a:r>
            <a:r>
              <a:rPr lang="it-IT" b="1" u="sng" dirty="0"/>
              <a:t>WHEN</a:t>
            </a:r>
            <a:r>
              <a:rPr lang="it-IT" b="1" dirty="0"/>
              <a:t>              </a:t>
            </a:r>
            <a:r>
              <a:rPr lang="it-IT" dirty="0"/>
              <a:t> </a:t>
            </a:r>
            <a:r>
              <a:rPr lang="it-IT" b="1" u="sng" dirty="0"/>
              <a:t>WHERE</a:t>
            </a:r>
            <a:r>
              <a:rPr lang="it-IT" b="1" dirty="0"/>
              <a:t>            </a:t>
            </a:r>
            <a:r>
              <a:rPr lang="it-IT" dirty="0"/>
              <a:t> </a:t>
            </a:r>
            <a:r>
              <a:rPr lang="it-IT" b="1" u="sng" dirty="0"/>
              <a:t>HOW</a:t>
            </a:r>
          </a:p>
          <a:p>
            <a:pPr marL="0" indent="0">
              <a:buNone/>
            </a:pPr>
            <a:endParaRPr lang="it-IT" dirty="0"/>
          </a:p>
        </p:txBody>
      </p:sp>
      <p:sp>
        <p:nvSpPr>
          <p:cNvPr id="4" name="Flecha: a la derecha 3">
            <a:extLst>
              <a:ext uri="{FF2B5EF4-FFF2-40B4-BE49-F238E27FC236}">
                <a16:creationId xmlns:a16="http://schemas.microsoft.com/office/drawing/2014/main" id="{58B38C58-AA7E-3B1F-BA0D-99546C20D0C6}"/>
              </a:ext>
            </a:extLst>
          </p:cNvPr>
          <p:cNvSpPr/>
          <p:nvPr/>
        </p:nvSpPr>
        <p:spPr>
          <a:xfrm>
            <a:off x="8125100" y="2109652"/>
            <a:ext cx="80989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295CF050-6189-67FD-06DD-0518FA069FBA}"/>
              </a:ext>
            </a:extLst>
          </p:cNvPr>
          <p:cNvSpPr txBox="1"/>
          <p:nvPr/>
        </p:nvSpPr>
        <p:spPr>
          <a:xfrm>
            <a:off x="9144005" y="2002916"/>
            <a:ext cx="2612566" cy="461665"/>
          </a:xfrm>
          <a:prstGeom prst="rect">
            <a:avLst/>
          </a:prstGeom>
          <a:noFill/>
        </p:spPr>
        <p:txBody>
          <a:bodyPr wrap="square" rtlCol="0">
            <a:spAutoFit/>
          </a:bodyPr>
          <a:lstStyle/>
          <a:p>
            <a:r>
              <a:rPr lang="es-E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NEXT ERUPTION</a:t>
            </a:r>
          </a:p>
        </p:txBody>
      </p:sp>
      <p:sp>
        <p:nvSpPr>
          <p:cNvPr id="9" name="Flecha: a la derecha 8">
            <a:extLst>
              <a:ext uri="{FF2B5EF4-FFF2-40B4-BE49-F238E27FC236}">
                <a16:creationId xmlns:a16="http://schemas.microsoft.com/office/drawing/2014/main" id="{07E5B390-4C82-E571-2047-D31B8383A7F0}"/>
              </a:ext>
            </a:extLst>
          </p:cNvPr>
          <p:cNvSpPr/>
          <p:nvPr/>
        </p:nvSpPr>
        <p:spPr>
          <a:xfrm rot="5400000">
            <a:off x="5399589" y="2587641"/>
            <a:ext cx="809897" cy="1167126"/>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pic>
        <p:nvPicPr>
          <p:cNvPr id="13" name="Imagen 12">
            <a:extLst>
              <a:ext uri="{FF2B5EF4-FFF2-40B4-BE49-F238E27FC236}">
                <a16:creationId xmlns:a16="http://schemas.microsoft.com/office/drawing/2014/main" id="{F58687FA-2372-15FF-2D8B-3A7D267D59AB}"/>
              </a:ext>
            </a:extLst>
          </p:cNvPr>
          <p:cNvPicPr>
            <a:picLocks noChangeAspect="1"/>
          </p:cNvPicPr>
          <p:nvPr/>
        </p:nvPicPr>
        <p:blipFill>
          <a:blip r:embed="rId3"/>
          <a:stretch>
            <a:fillRect/>
          </a:stretch>
        </p:blipFill>
        <p:spPr>
          <a:xfrm>
            <a:off x="5980433" y="4006709"/>
            <a:ext cx="2407534" cy="1996633"/>
          </a:xfrm>
          <a:prstGeom prst="rect">
            <a:avLst/>
          </a:prstGeom>
        </p:spPr>
      </p:pic>
      <p:pic>
        <p:nvPicPr>
          <p:cNvPr id="15" name="Imagen 14">
            <a:extLst>
              <a:ext uri="{FF2B5EF4-FFF2-40B4-BE49-F238E27FC236}">
                <a16:creationId xmlns:a16="http://schemas.microsoft.com/office/drawing/2014/main" id="{B70CD009-2B6E-ED93-5B4A-21E565246DAF}"/>
              </a:ext>
            </a:extLst>
          </p:cNvPr>
          <p:cNvPicPr>
            <a:picLocks noChangeAspect="1"/>
          </p:cNvPicPr>
          <p:nvPr/>
        </p:nvPicPr>
        <p:blipFill>
          <a:blip r:embed="rId4"/>
          <a:stretch>
            <a:fillRect/>
          </a:stretch>
        </p:blipFill>
        <p:spPr>
          <a:xfrm>
            <a:off x="8694772" y="4006708"/>
            <a:ext cx="2822308" cy="1996633"/>
          </a:xfrm>
          <a:prstGeom prst="rect">
            <a:avLst/>
          </a:prstGeom>
        </p:spPr>
      </p:pic>
      <p:sp>
        <p:nvSpPr>
          <p:cNvPr id="16" name="CuadroTexto 15">
            <a:extLst>
              <a:ext uri="{FF2B5EF4-FFF2-40B4-BE49-F238E27FC236}">
                <a16:creationId xmlns:a16="http://schemas.microsoft.com/office/drawing/2014/main" id="{674D5D9D-6457-915C-754A-7D08056185DB}"/>
              </a:ext>
            </a:extLst>
          </p:cNvPr>
          <p:cNvSpPr txBox="1"/>
          <p:nvPr/>
        </p:nvSpPr>
        <p:spPr>
          <a:xfrm>
            <a:off x="838200" y="3595941"/>
            <a:ext cx="4219302" cy="461665"/>
          </a:xfrm>
          <a:prstGeom prst="rect">
            <a:avLst/>
          </a:prstGeom>
          <a:noFill/>
        </p:spPr>
        <p:txBody>
          <a:bodyPr wrap="square" rtlCol="0">
            <a:spAutoFit/>
          </a:bodyPr>
          <a:lstStyle/>
          <a:p>
            <a:pPr algn="ctr"/>
            <a:r>
              <a:rPr lang="es-ES" sz="2400" dirty="0">
                <a:latin typeface="Calibri" panose="020F0502020204030204" pitchFamily="34" charset="0"/>
                <a:ea typeface="Calibri" panose="020F0502020204030204" pitchFamily="34" charset="0"/>
                <a:cs typeface="Calibri" panose="020F0502020204030204" pitchFamily="34" charset="0"/>
              </a:rPr>
              <a:t>VOLCANIC MONITORING DATA</a:t>
            </a:r>
          </a:p>
        </p:txBody>
      </p:sp>
      <p:sp>
        <p:nvSpPr>
          <p:cNvPr id="17" name="CuadroTexto 16">
            <a:extLst>
              <a:ext uri="{FF2B5EF4-FFF2-40B4-BE49-F238E27FC236}">
                <a16:creationId xmlns:a16="http://schemas.microsoft.com/office/drawing/2014/main" id="{A62F6B05-DFB2-95E4-989A-E60F64C08643}"/>
              </a:ext>
            </a:extLst>
          </p:cNvPr>
          <p:cNvSpPr txBox="1"/>
          <p:nvPr/>
        </p:nvSpPr>
        <p:spPr>
          <a:xfrm>
            <a:off x="5978341" y="3573469"/>
            <a:ext cx="2344413" cy="461665"/>
          </a:xfrm>
          <a:prstGeom prst="rect">
            <a:avLst/>
          </a:prstGeom>
          <a:noFill/>
        </p:spPr>
        <p:txBody>
          <a:bodyPr wrap="square" rtlCol="0">
            <a:spAutoFit/>
          </a:bodyPr>
          <a:lstStyle/>
          <a:p>
            <a:pPr algn="ctr"/>
            <a:r>
              <a:rPr lang="es-ES" sz="2400" dirty="0">
                <a:latin typeface="Calibri" panose="020F0502020204030204" pitchFamily="34" charset="0"/>
                <a:ea typeface="Calibri" panose="020F0502020204030204" pitchFamily="34" charset="0"/>
                <a:cs typeface="Calibri" panose="020F0502020204030204" pitchFamily="34" charset="0"/>
              </a:rPr>
              <a:t>SUSCEPTIBILITY</a:t>
            </a:r>
          </a:p>
        </p:txBody>
      </p:sp>
      <p:sp>
        <p:nvSpPr>
          <p:cNvPr id="18" name="CuadroTexto 17">
            <a:extLst>
              <a:ext uri="{FF2B5EF4-FFF2-40B4-BE49-F238E27FC236}">
                <a16:creationId xmlns:a16="http://schemas.microsoft.com/office/drawing/2014/main" id="{957CA4EC-8D1C-14D3-C880-3EE41847455F}"/>
              </a:ext>
            </a:extLst>
          </p:cNvPr>
          <p:cNvSpPr txBox="1"/>
          <p:nvPr/>
        </p:nvSpPr>
        <p:spPr>
          <a:xfrm>
            <a:off x="8943703" y="3610523"/>
            <a:ext cx="2344413" cy="461665"/>
          </a:xfrm>
          <a:prstGeom prst="rect">
            <a:avLst/>
          </a:prstGeom>
          <a:noFill/>
        </p:spPr>
        <p:txBody>
          <a:bodyPr wrap="square" rtlCol="0">
            <a:spAutoFit/>
          </a:bodyPr>
          <a:lstStyle/>
          <a:p>
            <a:pPr algn="ctr"/>
            <a:r>
              <a:rPr lang="es-ES" sz="2400" dirty="0">
                <a:latin typeface="Calibri" panose="020F0502020204030204" pitchFamily="34" charset="0"/>
                <a:ea typeface="Calibri" panose="020F0502020204030204" pitchFamily="34" charset="0"/>
                <a:cs typeface="Calibri" panose="020F0502020204030204" pitchFamily="34" charset="0"/>
              </a:rPr>
              <a:t>AFECTAD AREA</a:t>
            </a:r>
          </a:p>
        </p:txBody>
      </p:sp>
      <p:sp>
        <p:nvSpPr>
          <p:cNvPr id="19" name="CuadroTexto 18">
            <a:extLst>
              <a:ext uri="{FF2B5EF4-FFF2-40B4-BE49-F238E27FC236}">
                <a16:creationId xmlns:a16="http://schemas.microsoft.com/office/drawing/2014/main" id="{4D279909-F081-3C24-89C1-D3C01BB576CB}"/>
              </a:ext>
            </a:extLst>
          </p:cNvPr>
          <p:cNvSpPr txBox="1"/>
          <p:nvPr/>
        </p:nvSpPr>
        <p:spPr>
          <a:xfrm>
            <a:off x="674920" y="1972403"/>
            <a:ext cx="2612566" cy="461665"/>
          </a:xfrm>
          <a:prstGeom prst="rect">
            <a:avLst/>
          </a:prstGeom>
          <a:noFill/>
        </p:spPr>
        <p:txBody>
          <a:bodyPr wrap="square" rtlCol="0">
            <a:spAutoFit/>
          </a:bodyPr>
          <a:lstStyle/>
          <a:p>
            <a:r>
              <a:rPr lang="es-E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FORECAST</a:t>
            </a:r>
          </a:p>
        </p:txBody>
      </p:sp>
      <p:sp>
        <p:nvSpPr>
          <p:cNvPr id="20" name="Flecha: a la derecha 19">
            <a:extLst>
              <a:ext uri="{FF2B5EF4-FFF2-40B4-BE49-F238E27FC236}">
                <a16:creationId xmlns:a16="http://schemas.microsoft.com/office/drawing/2014/main" id="{2D650AD3-D02B-208D-212F-DE7A7A3AC421}"/>
              </a:ext>
            </a:extLst>
          </p:cNvPr>
          <p:cNvSpPr/>
          <p:nvPr/>
        </p:nvSpPr>
        <p:spPr>
          <a:xfrm>
            <a:off x="2377441" y="2079139"/>
            <a:ext cx="80989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Imagen 24" descr="Mapa&#10;&#10;El contenido generado por IA puede ser incorrecto.">
            <a:extLst>
              <a:ext uri="{FF2B5EF4-FFF2-40B4-BE49-F238E27FC236}">
                <a16:creationId xmlns:a16="http://schemas.microsoft.com/office/drawing/2014/main" id="{7F46C306-E2E1-C6E3-4DB2-B5BB2F31D5F2}"/>
              </a:ext>
            </a:extLst>
          </p:cNvPr>
          <p:cNvPicPr>
            <a:picLocks noChangeAspect="1"/>
          </p:cNvPicPr>
          <p:nvPr/>
        </p:nvPicPr>
        <p:blipFill>
          <a:blip r:embed="rId5"/>
          <a:stretch>
            <a:fillRect/>
          </a:stretch>
        </p:blipFill>
        <p:spPr>
          <a:xfrm>
            <a:off x="335279" y="4009197"/>
            <a:ext cx="2795286" cy="1996633"/>
          </a:xfrm>
          <a:prstGeom prst="rect">
            <a:avLst/>
          </a:prstGeom>
        </p:spPr>
      </p:pic>
      <p:pic>
        <p:nvPicPr>
          <p:cNvPr id="27" name="Imagen 26" descr="Mapa&#10;&#10;El contenido generado por IA puede ser incorrecto.">
            <a:extLst>
              <a:ext uri="{FF2B5EF4-FFF2-40B4-BE49-F238E27FC236}">
                <a16:creationId xmlns:a16="http://schemas.microsoft.com/office/drawing/2014/main" id="{AC980405-74E6-9D7C-78C2-0D233D648D68}"/>
              </a:ext>
            </a:extLst>
          </p:cNvPr>
          <p:cNvPicPr>
            <a:picLocks noChangeAspect="1"/>
          </p:cNvPicPr>
          <p:nvPr/>
        </p:nvPicPr>
        <p:blipFill>
          <a:blip r:embed="rId6"/>
          <a:stretch>
            <a:fillRect/>
          </a:stretch>
        </p:blipFill>
        <p:spPr>
          <a:xfrm>
            <a:off x="3130565" y="4015247"/>
            <a:ext cx="2786817" cy="1990584"/>
          </a:xfrm>
          <a:prstGeom prst="rect">
            <a:avLst/>
          </a:prstGeom>
        </p:spPr>
      </p:pic>
      <p:pic>
        <p:nvPicPr>
          <p:cNvPr id="14" name="Imagen 13" descr="Aplicación, Calendario&#10;&#10;El contenido generado por IA puede ser incorrecto.">
            <a:extLst>
              <a:ext uri="{FF2B5EF4-FFF2-40B4-BE49-F238E27FC236}">
                <a16:creationId xmlns:a16="http://schemas.microsoft.com/office/drawing/2014/main" id="{9B95C0AA-39F5-1003-DEA4-822722E28FE7}"/>
              </a:ext>
            </a:extLst>
          </p:cNvPr>
          <p:cNvPicPr>
            <a:picLocks noChangeAspect="1"/>
          </p:cNvPicPr>
          <p:nvPr/>
        </p:nvPicPr>
        <p:blipFill>
          <a:blip r:embed="rId7"/>
          <a:stretch>
            <a:fillRect/>
          </a:stretch>
        </p:blipFill>
        <p:spPr>
          <a:xfrm>
            <a:off x="8322754" y="75375"/>
            <a:ext cx="3785616" cy="1576628"/>
          </a:xfrm>
          <a:prstGeom prst="rect">
            <a:avLst/>
          </a:prstGeom>
        </p:spPr>
      </p:pic>
    </p:spTree>
    <p:extLst>
      <p:ext uri="{BB962C8B-B14F-4D97-AF65-F5344CB8AC3E}">
        <p14:creationId xmlns:p14="http://schemas.microsoft.com/office/powerpoint/2010/main" val="56780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p:txBody>
          <a:bodyPr/>
          <a:lstStyle/>
          <a:p>
            <a:r>
              <a:rPr lang="it-IT" dirty="0"/>
              <a:t>Background and problematics</a:t>
            </a:r>
          </a:p>
        </p:txBody>
      </p:sp>
      <p:sp>
        <p:nvSpPr>
          <p:cNvPr id="6" name="Subtítulo 2">
            <a:extLst>
              <a:ext uri="{FF2B5EF4-FFF2-40B4-BE49-F238E27FC236}">
                <a16:creationId xmlns:a16="http://schemas.microsoft.com/office/drawing/2014/main" id="{AB933C31-80A6-BE90-450C-FAE6ED040E3F}"/>
              </a:ext>
            </a:extLst>
          </p:cNvPr>
          <p:cNvSpPr txBox="1">
            <a:spLocks/>
          </p:cNvSpPr>
          <p:nvPr/>
        </p:nvSpPr>
        <p:spPr>
          <a:xfrm>
            <a:off x="7020874" y="1496955"/>
            <a:ext cx="3013166" cy="1223749"/>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3600" dirty="0">
                <a:ea typeface="Calibri" panose="020F0502020204030204" pitchFamily="34" charset="0"/>
              </a:rPr>
              <a:t>Q-</a:t>
            </a:r>
            <a:r>
              <a:rPr lang="es-ES" sz="3600" dirty="0" err="1">
                <a:ea typeface="Calibri" panose="020F0502020204030204" pitchFamily="34" charset="0"/>
              </a:rPr>
              <a:t>LavHA</a:t>
            </a:r>
            <a:endParaRPr lang="es-ES" sz="3600" dirty="0">
              <a:ea typeface="Calibri" panose="020F0502020204030204" pitchFamily="34" charset="0"/>
            </a:endParaRPr>
          </a:p>
        </p:txBody>
      </p:sp>
      <p:pic>
        <p:nvPicPr>
          <p:cNvPr id="7" name="Imagen 6" descr="Imagen que contiene Logotipo&#10;&#10;Descripción generada automáticamente">
            <a:extLst>
              <a:ext uri="{FF2B5EF4-FFF2-40B4-BE49-F238E27FC236}">
                <a16:creationId xmlns:a16="http://schemas.microsoft.com/office/drawing/2014/main" id="{C19D7F9E-FD01-D8DC-0C3A-9179992ADDD7}"/>
              </a:ext>
            </a:extLst>
          </p:cNvPr>
          <p:cNvPicPr>
            <a:picLocks noChangeAspect="1"/>
          </p:cNvPicPr>
          <p:nvPr/>
        </p:nvPicPr>
        <p:blipFill rotWithShape="1">
          <a:blip r:embed="rId3">
            <a:extLst>
              <a:ext uri="{28A0092B-C50C-407E-A947-70E740481C1C}">
                <a14:useLocalDpi xmlns:a14="http://schemas.microsoft.com/office/drawing/2010/main" val="0"/>
              </a:ext>
            </a:extLst>
          </a:blip>
          <a:srcRect l="35978" r="37399" b="46735"/>
          <a:stretch/>
        </p:blipFill>
        <p:spPr>
          <a:xfrm>
            <a:off x="6297439" y="1260204"/>
            <a:ext cx="1086277" cy="1223749"/>
          </a:xfrm>
          <a:prstGeom prst="rect">
            <a:avLst/>
          </a:prstGeom>
        </p:spPr>
      </p:pic>
      <p:pic>
        <p:nvPicPr>
          <p:cNvPr id="8" name="Imagen 7">
            <a:extLst>
              <a:ext uri="{FF2B5EF4-FFF2-40B4-BE49-F238E27FC236}">
                <a16:creationId xmlns:a16="http://schemas.microsoft.com/office/drawing/2014/main" id="{1EDE6D5E-EF42-6BBC-5101-DC5183C7C62F}"/>
              </a:ext>
            </a:extLst>
          </p:cNvPr>
          <p:cNvPicPr>
            <a:picLocks noChangeAspect="1"/>
          </p:cNvPicPr>
          <p:nvPr/>
        </p:nvPicPr>
        <p:blipFill>
          <a:blip r:embed="rId4"/>
          <a:stretch>
            <a:fillRect/>
          </a:stretch>
        </p:blipFill>
        <p:spPr>
          <a:xfrm>
            <a:off x="636759" y="2959297"/>
            <a:ext cx="10918479" cy="2299957"/>
          </a:xfrm>
          <a:prstGeom prst="rect">
            <a:avLst/>
          </a:prstGeom>
        </p:spPr>
      </p:pic>
      <p:sp>
        <p:nvSpPr>
          <p:cNvPr id="16" name="Marcador de contenido 15">
            <a:extLst>
              <a:ext uri="{FF2B5EF4-FFF2-40B4-BE49-F238E27FC236}">
                <a16:creationId xmlns:a16="http://schemas.microsoft.com/office/drawing/2014/main" id="{6A137E3F-F59D-B10E-A49B-044167E0A668}"/>
              </a:ext>
            </a:extLst>
          </p:cNvPr>
          <p:cNvSpPr>
            <a:spLocks noGrp="1"/>
          </p:cNvSpPr>
          <p:nvPr>
            <p:ph idx="1"/>
          </p:nvPr>
        </p:nvSpPr>
        <p:spPr/>
        <p:txBody>
          <a:bodyPr/>
          <a:lstStyle/>
          <a:p>
            <a:r>
              <a:rPr lang="es-ES" b="1" dirty="0"/>
              <a:t>Open-</a:t>
            </a:r>
            <a:r>
              <a:rPr lang="es-ES" b="1" dirty="0" err="1"/>
              <a:t>source</a:t>
            </a:r>
            <a:r>
              <a:rPr lang="es-ES" dirty="0"/>
              <a:t> </a:t>
            </a:r>
            <a:r>
              <a:rPr lang="es-ES" dirty="0" err="1"/>
              <a:t>tolls</a:t>
            </a:r>
            <a:r>
              <a:rPr lang="es-ES" dirty="0"/>
              <a:t> (QGIS plugin)</a:t>
            </a:r>
          </a:p>
          <a:p>
            <a:r>
              <a:rPr lang="es-ES" b="1" dirty="0"/>
              <a:t>Interoperable</a:t>
            </a:r>
            <a:r>
              <a:rPr lang="es-ES" dirty="0"/>
              <a:t> </a:t>
            </a:r>
            <a:r>
              <a:rPr lang="es-ES" dirty="0" err="1"/>
              <a:t>enviroment</a:t>
            </a:r>
            <a:r>
              <a:rPr lang="es-ES" dirty="0"/>
              <a:t>                  </a:t>
            </a:r>
            <a:r>
              <a:rPr lang="es-ES" dirty="0" err="1"/>
              <a:t>Colaboration</a:t>
            </a:r>
            <a:r>
              <a:rPr lang="es-ES" dirty="0"/>
              <a:t> and </a:t>
            </a:r>
            <a:r>
              <a:rPr lang="es-ES" dirty="0" err="1"/>
              <a:t>Transparency</a:t>
            </a:r>
            <a:endParaRPr lang="es-ES" dirty="0"/>
          </a:p>
          <a:p>
            <a:endParaRPr lang="es-ES" dirty="0"/>
          </a:p>
        </p:txBody>
      </p:sp>
      <p:sp>
        <p:nvSpPr>
          <p:cNvPr id="20" name="CuadroTexto 19">
            <a:extLst>
              <a:ext uri="{FF2B5EF4-FFF2-40B4-BE49-F238E27FC236}">
                <a16:creationId xmlns:a16="http://schemas.microsoft.com/office/drawing/2014/main" id="{FEFABF5D-2CBD-9D33-6905-C3D1A77E4074}"/>
              </a:ext>
            </a:extLst>
          </p:cNvPr>
          <p:cNvSpPr txBox="1"/>
          <p:nvPr/>
        </p:nvSpPr>
        <p:spPr>
          <a:xfrm>
            <a:off x="7820742" y="2042538"/>
            <a:ext cx="1413430" cy="369332"/>
          </a:xfrm>
          <a:prstGeom prst="rect">
            <a:avLst/>
          </a:prstGeom>
          <a:noFill/>
        </p:spPr>
        <p:txBody>
          <a:bodyPr wrap="square">
            <a:spAutoFit/>
          </a:bodyPr>
          <a:lstStyle/>
          <a:p>
            <a:r>
              <a:rPr lang="es-ES" i="1" dirty="0" err="1">
                <a:solidFill>
                  <a:srgbClr val="555555"/>
                </a:solidFill>
                <a:latin typeface="Calibri" panose="020F0502020204030204" pitchFamily="34" charset="0"/>
                <a:ea typeface="Calibri" panose="020F0502020204030204" pitchFamily="34" charset="0"/>
                <a:cs typeface="Calibri" panose="020F0502020204030204" pitchFamily="34" charset="0"/>
              </a:rPr>
              <a:t>Mossoux</a:t>
            </a:r>
            <a:r>
              <a:rPr lang="es-ES" b="0" i="1"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 S.</a:t>
            </a:r>
            <a:endParaRPr lang="es-ES" i="1" dirty="0">
              <a:latin typeface="Calibri" panose="020F0502020204030204" pitchFamily="34" charset="0"/>
              <a:ea typeface="Calibri" panose="020F0502020204030204" pitchFamily="34" charset="0"/>
              <a:cs typeface="Calibri" panose="020F0502020204030204" pitchFamily="34" charset="0"/>
            </a:endParaRPr>
          </a:p>
        </p:txBody>
      </p:sp>
      <p:sp>
        <p:nvSpPr>
          <p:cNvPr id="23" name="Marcador de contenido 15">
            <a:extLst>
              <a:ext uri="{FF2B5EF4-FFF2-40B4-BE49-F238E27FC236}">
                <a16:creationId xmlns:a16="http://schemas.microsoft.com/office/drawing/2014/main" id="{63DE771B-5572-9E78-E8AD-E28D2186F2F9}"/>
              </a:ext>
            </a:extLst>
          </p:cNvPr>
          <p:cNvSpPr txBox="1">
            <a:spLocks/>
          </p:cNvSpPr>
          <p:nvPr/>
        </p:nvSpPr>
        <p:spPr>
          <a:xfrm>
            <a:off x="-287079" y="7293934"/>
            <a:ext cx="11096847" cy="1870087"/>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0000"/>
                </a:solidFill>
              </a:rPr>
              <a:t>Numerical simulation of lava flows with FLOWGO</a:t>
            </a:r>
          </a:p>
          <a:p>
            <a:pPr marL="0" indent="0">
              <a:buFont typeface="Arial" panose="020B0604020202020204" pitchFamily="34" charset="0"/>
              <a:buNone/>
            </a:pPr>
            <a:r>
              <a:rPr lang="en-US" dirty="0">
                <a:solidFill>
                  <a:srgbClr val="FF0000"/>
                </a:solidFill>
              </a:rPr>
              <a:t>Tests – check the plugin functions</a:t>
            </a:r>
          </a:p>
          <a:p>
            <a:pPr marL="0" indent="0">
              <a:buFont typeface="Arial" panose="020B0604020202020204" pitchFamily="34" charset="0"/>
              <a:buNone/>
            </a:pPr>
            <a:r>
              <a:rPr lang="en-US" dirty="0">
                <a:solidFill>
                  <a:srgbClr val="FF0000"/>
                </a:solidFill>
              </a:rPr>
              <a:t>Difficulties: complications in the measurements of the different lava parameters (viscosity, density, temperature…) </a:t>
            </a:r>
            <a:endParaRPr lang="es-ES" dirty="0">
              <a:solidFill>
                <a:srgbClr val="FF0000"/>
              </a:solidFill>
            </a:endParaRPr>
          </a:p>
        </p:txBody>
      </p:sp>
      <p:sp>
        <p:nvSpPr>
          <p:cNvPr id="24" name="Flecha: a la derecha 23">
            <a:extLst>
              <a:ext uri="{FF2B5EF4-FFF2-40B4-BE49-F238E27FC236}">
                <a16:creationId xmlns:a16="http://schemas.microsoft.com/office/drawing/2014/main" id="{CA0C67B3-A8DE-8BB4-F414-1547EDD7FC87}"/>
              </a:ext>
            </a:extLst>
          </p:cNvPr>
          <p:cNvSpPr/>
          <p:nvPr/>
        </p:nvSpPr>
        <p:spPr>
          <a:xfrm>
            <a:off x="5286102" y="1984733"/>
            <a:ext cx="80989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316A7ED0-C58E-3069-2889-BBAE84928F8E}"/>
              </a:ext>
            </a:extLst>
          </p:cNvPr>
          <p:cNvSpPr txBox="1"/>
          <p:nvPr/>
        </p:nvSpPr>
        <p:spPr>
          <a:xfrm>
            <a:off x="3660546" y="5394191"/>
            <a:ext cx="4870906" cy="369332"/>
          </a:xfrm>
          <a:prstGeom prst="rect">
            <a:avLst/>
          </a:prstGeom>
          <a:noFill/>
        </p:spPr>
        <p:txBody>
          <a:bodyPr wrap="square">
            <a:spAutoFit/>
          </a:bodyPr>
          <a:lstStyle/>
          <a:p>
            <a:pPr marL="0" indent="0">
              <a:buFont typeface="Arial" panose="020B0604020202020204" pitchFamily="34" charset="0"/>
              <a:buNone/>
            </a:pPr>
            <a:r>
              <a:rPr lang="en-US" dirty="0"/>
              <a:t>Challenge                         lava parameter variability</a:t>
            </a:r>
            <a:endParaRPr lang="es-ES" dirty="0"/>
          </a:p>
        </p:txBody>
      </p:sp>
      <p:sp>
        <p:nvSpPr>
          <p:cNvPr id="27" name="Flecha: a la derecha 26">
            <a:extLst>
              <a:ext uri="{FF2B5EF4-FFF2-40B4-BE49-F238E27FC236}">
                <a16:creationId xmlns:a16="http://schemas.microsoft.com/office/drawing/2014/main" id="{244B4358-93FE-852F-5456-EF2E5A0B8B7F}"/>
              </a:ext>
            </a:extLst>
          </p:cNvPr>
          <p:cNvSpPr/>
          <p:nvPr/>
        </p:nvSpPr>
        <p:spPr>
          <a:xfrm>
            <a:off x="4901294" y="5526129"/>
            <a:ext cx="809897" cy="15166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9" name="Flecha: a la derecha 28">
            <a:extLst>
              <a:ext uri="{FF2B5EF4-FFF2-40B4-BE49-F238E27FC236}">
                <a16:creationId xmlns:a16="http://schemas.microsoft.com/office/drawing/2014/main" id="{E399AD97-DEA5-4E66-243F-B8BF5685DE95}"/>
              </a:ext>
            </a:extLst>
          </p:cNvPr>
          <p:cNvSpPr/>
          <p:nvPr/>
        </p:nvSpPr>
        <p:spPr>
          <a:xfrm>
            <a:off x="4630427" y="2523190"/>
            <a:ext cx="80989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0770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1ECC-976D-E396-F9B6-AF1716DF4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6A58B-0447-D0B9-CEAD-031ACC3044D2}"/>
              </a:ext>
            </a:extLst>
          </p:cNvPr>
          <p:cNvSpPr>
            <a:spLocks noGrp="1"/>
          </p:cNvSpPr>
          <p:nvPr>
            <p:ph type="title"/>
          </p:nvPr>
        </p:nvSpPr>
        <p:spPr/>
        <p:txBody>
          <a:bodyPr/>
          <a:lstStyle/>
          <a:p>
            <a:r>
              <a:rPr lang="it-IT" dirty="0"/>
              <a:t>Work in progress</a:t>
            </a:r>
          </a:p>
        </p:txBody>
      </p:sp>
      <p:sp>
        <p:nvSpPr>
          <p:cNvPr id="5" name="Content Placeholder 4">
            <a:extLst>
              <a:ext uri="{FF2B5EF4-FFF2-40B4-BE49-F238E27FC236}">
                <a16:creationId xmlns:a16="http://schemas.microsoft.com/office/drawing/2014/main" id="{7E675967-E173-4CED-8518-2CC422ECAB82}"/>
              </a:ext>
            </a:extLst>
          </p:cNvPr>
          <p:cNvSpPr>
            <a:spLocks noGrp="1"/>
          </p:cNvSpPr>
          <p:nvPr>
            <p:ph idx="1"/>
          </p:nvPr>
        </p:nvSpPr>
        <p:spPr>
          <a:xfrm>
            <a:off x="356616" y="1825625"/>
            <a:ext cx="5925312" cy="4351338"/>
          </a:xfrm>
        </p:spPr>
        <p:txBody>
          <a:bodyPr/>
          <a:lstStyle/>
          <a:p>
            <a:r>
              <a:rPr lang="it-IT" dirty="0"/>
              <a:t>Main </a:t>
            </a:r>
            <a:r>
              <a:rPr lang="it-IT" b="1" dirty="0"/>
              <a:t>propose</a:t>
            </a:r>
            <a:r>
              <a:rPr lang="it-IT" dirty="0"/>
              <a:t>: Developing an </a:t>
            </a:r>
            <a:r>
              <a:rPr lang="it-IT" b="1" u="sng" dirty="0"/>
              <a:t>application</a:t>
            </a:r>
            <a:r>
              <a:rPr lang="it-IT" dirty="0"/>
              <a:t> for scenarios and </a:t>
            </a:r>
            <a:r>
              <a:rPr lang="it-IT" b="1" dirty="0"/>
              <a:t>volcanic hazard mapping </a:t>
            </a:r>
          </a:p>
          <a:p>
            <a:endParaRPr lang="it-IT" dirty="0"/>
          </a:p>
          <a:p>
            <a:endParaRPr lang="it-IT" dirty="0"/>
          </a:p>
          <a:p>
            <a:r>
              <a:rPr lang="it-IT" dirty="0"/>
              <a:t>Ultimate </a:t>
            </a:r>
            <a:r>
              <a:rPr lang="it-IT" b="1" dirty="0"/>
              <a:t>goal</a:t>
            </a:r>
            <a:r>
              <a:rPr lang="it-IT" dirty="0"/>
              <a:t>: </a:t>
            </a:r>
            <a:r>
              <a:rPr lang="it-IT" b="1" u="sng" dirty="0"/>
              <a:t>Volcanic Hazard assesment </a:t>
            </a:r>
            <a:r>
              <a:rPr lang="it-IT" dirty="0"/>
              <a:t>(not risk)</a:t>
            </a:r>
          </a:p>
        </p:txBody>
      </p:sp>
      <p:sp>
        <p:nvSpPr>
          <p:cNvPr id="3" name="Flecha: a la derecha 2">
            <a:extLst>
              <a:ext uri="{FF2B5EF4-FFF2-40B4-BE49-F238E27FC236}">
                <a16:creationId xmlns:a16="http://schemas.microsoft.com/office/drawing/2014/main" id="{029DE21C-706B-287F-5CDE-9D9E23B1D7B2}"/>
              </a:ext>
            </a:extLst>
          </p:cNvPr>
          <p:cNvSpPr/>
          <p:nvPr/>
        </p:nvSpPr>
        <p:spPr>
          <a:xfrm rot="5400000">
            <a:off x="2783512" y="4464268"/>
            <a:ext cx="635781" cy="7984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F566FC56-1564-F23B-CC4A-65F8B4E47BE4}"/>
              </a:ext>
            </a:extLst>
          </p:cNvPr>
          <p:cNvSpPr txBox="1"/>
          <p:nvPr/>
        </p:nvSpPr>
        <p:spPr>
          <a:xfrm>
            <a:off x="1039641" y="5316321"/>
            <a:ext cx="4336868" cy="461665"/>
          </a:xfrm>
          <a:prstGeom prst="rect">
            <a:avLst/>
          </a:prstGeom>
          <a:noFill/>
        </p:spPr>
        <p:txBody>
          <a:bodyPr wrap="square" rtlCol="0">
            <a:spAutoFit/>
          </a:bodyPr>
          <a:lstStyle/>
          <a:p>
            <a:pPr algn="ctr"/>
            <a:r>
              <a:rPr lang="es-E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VOLCANIC EMERGENCY</a:t>
            </a:r>
          </a:p>
        </p:txBody>
      </p:sp>
      <p:pic>
        <p:nvPicPr>
          <p:cNvPr id="6" name="Imagen 5">
            <a:extLst>
              <a:ext uri="{FF2B5EF4-FFF2-40B4-BE49-F238E27FC236}">
                <a16:creationId xmlns:a16="http://schemas.microsoft.com/office/drawing/2014/main" id="{CAB496BD-D694-1113-6E86-9C34880ABF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5276" y="1995489"/>
            <a:ext cx="5532120" cy="3859203"/>
          </a:xfrm>
          <a:prstGeom prst="rect">
            <a:avLst/>
          </a:prstGeom>
        </p:spPr>
      </p:pic>
      <p:pic>
        <p:nvPicPr>
          <p:cNvPr id="7" name="Imagen 6">
            <a:extLst>
              <a:ext uri="{FF2B5EF4-FFF2-40B4-BE49-F238E27FC236}">
                <a16:creationId xmlns:a16="http://schemas.microsoft.com/office/drawing/2014/main" id="{E9340E5C-1EA4-7414-5286-45B02CA787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5276" y="1995488"/>
            <a:ext cx="5532121" cy="3859204"/>
          </a:xfrm>
          <a:prstGeom prst="rect">
            <a:avLst/>
          </a:prstGeom>
        </p:spPr>
      </p:pic>
      <p:pic>
        <p:nvPicPr>
          <p:cNvPr id="8" name="Imagen 7">
            <a:extLst>
              <a:ext uri="{FF2B5EF4-FFF2-40B4-BE49-F238E27FC236}">
                <a16:creationId xmlns:a16="http://schemas.microsoft.com/office/drawing/2014/main" id="{09CEE65E-EFAF-D878-7473-1D7999163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2707" y="1995485"/>
            <a:ext cx="5532124" cy="3859205"/>
          </a:xfrm>
          <a:prstGeom prst="rect">
            <a:avLst/>
          </a:prstGeom>
        </p:spPr>
      </p:pic>
      <p:pic>
        <p:nvPicPr>
          <p:cNvPr id="9" name="Imagen 8">
            <a:extLst>
              <a:ext uri="{FF2B5EF4-FFF2-40B4-BE49-F238E27FC236}">
                <a16:creationId xmlns:a16="http://schemas.microsoft.com/office/drawing/2014/main" id="{8047C6D2-3D41-A3DA-B958-BD5C57A3D2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2708" y="1995485"/>
            <a:ext cx="5532123" cy="3859205"/>
          </a:xfrm>
          <a:prstGeom prst="rect">
            <a:avLst/>
          </a:prstGeom>
        </p:spPr>
      </p:pic>
      <p:pic>
        <p:nvPicPr>
          <p:cNvPr id="10" name="Imagen 9">
            <a:extLst>
              <a:ext uri="{FF2B5EF4-FFF2-40B4-BE49-F238E27FC236}">
                <a16:creationId xmlns:a16="http://schemas.microsoft.com/office/drawing/2014/main" id="{991B1EA9-7FFE-2460-FBE6-9788B3AAE8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2708" y="1995483"/>
            <a:ext cx="5532124" cy="3859205"/>
          </a:xfrm>
          <a:prstGeom prst="rect">
            <a:avLst/>
          </a:prstGeom>
        </p:spPr>
      </p:pic>
      <p:pic>
        <p:nvPicPr>
          <p:cNvPr id="11" name="Imagen 10">
            <a:extLst>
              <a:ext uri="{FF2B5EF4-FFF2-40B4-BE49-F238E27FC236}">
                <a16:creationId xmlns:a16="http://schemas.microsoft.com/office/drawing/2014/main" id="{AB6BFF8F-0CDA-230E-3282-35BF289F6A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2707" y="1995484"/>
            <a:ext cx="5532125" cy="3859206"/>
          </a:xfrm>
          <a:prstGeom prst="rect">
            <a:avLst/>
          </a:prstGeom>
        </p:spPr>
      </p:pic>
      <p:pic>
        <p:nvPicPr>
          <p:cNvPr id="12" name="Imagen 11">
            <a:extLst>
              <a:ext uri="{FF2B5EF4-FFF2-40B4-BE49-F238E27FC236}">
                <a16:creationId xmlns:a16="http://schemas.microsoft.com/office/drawing/2014/main" id="{208F6037-899F-8547-3900-F28FCD63EF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2707" y="1995485"/>
            <a:ext cx="5532125" cy="3859206"/>
          </a:xfrm>
          <a:prstGeom prst="rect">
            <a:avLst/>
          </a:prstGeom>
        </p:spPr>
      </p:pic>
      <p:pic>
        <p:nvPicPr>
          <p:cNvPr id="13" name="Imagen 12">
            <a:extLst>
              <a:ext uri="{FF2B5EF4-FFF2-40B4-BE49-F238E27FC236}">
                <a16:creationId xmlns:a16="http://schemas.microsoft.com/office/drawing/2014/main" id="{14431F7E-5E55-01D0-075D-C2F855109C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5273" y="1995485"/>
            <a:ext cx="5532126" cy="3859207"/>
          </a:xfrm>
          <a:prstGeom prst="rect">
            <a:avLst/>
          </a:prstGeom>
        </p:spPr>
      </p:pic>
      <p:sp>
        <p:nvSpPr>
          <p:cNvPr id="14" name="Rectángulo 13">
            <a:extLst>
              <a:ext uri="{FF2B5EF4-FFF2-40B4-BE49-F238E27FC236}">
                <a16:creationId xmlns:a16="http://schemas.microsoft.com/office/drawing/2014/main" id="{BECFEAC3-7EFE-69A0-ED6C-7B3E76368182}"/>
              </a:ext>
            </a:extLst>
          </p:cNvPr>
          <p:cNvSpPr/>
          <p:nvPr/>
        </p:nvSpPr>
        <p:spPr>
          <a:xfrm>
            <a:off x="11231288" y="5957062"/>
            <a:ext cx="693543" cy="268942"/>
          </a:xfrm>
          <a:prstGeom prst="rect">
            <a:avLst/>
          </a:prstGeom>
          <a:solidFill>
            <a:srgbClr val="E1E1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latin typeface="Arial Narrow" panose="020B0606020202030204" pitchFamily="34" charset="0"/>
              </a:rPr>
              <a:t>22 </a:t>
            </a:r>
            <a:r>
              <a:rPr lang="es-ES" sz="1400" dirty="0" err="1">
                <a:solidFill>
                  <a:schemeClr val="bg1"/>
                </a:solidFill>
                <a:latin typeface="Arial Narrow" panose="020B0606020202030204" pitchFamily="34" charset="0"/>
              </a:rPr>
              <a:t>sep</a:t>
            </a:r>
            <a:endParaRPr lang="es-ES" sz="1400" dirty="0">
              <a:solidFill>
                <a:schemeClr val="bg1"/>
              </a:solidFill>
              <a:latin typeface="Arial Narrow" panose="020B0606020202030204" pitchFamily="34" charset="0"/>
            </a:endParaRPr>
          </a:p>
        </p:txBody>
      </p:sp>
      <p:sp>
        <p:nvSpPr>
          <p:cNvPr id="15" name="Rectángulo 14">
            <a:extLst>
              <a:ext uri="{FF2B5EF4-FFF2-40B4-BE49-F238E27FC236}">
                <a16:creationId xmlns:a16="http://schemas.microsoft.com/office/drawing/2014/main" id="{F19D1133-E14D-D124-776C-D26EF140BC15}"/>
              </a:ext>
            </a:extLst>
          </p:cNvPr>
          <p:cNvSpPr/>
          <p:nvPr/>
        </p:nvSpPr>
        <p:spPr>
          <a:xfrm>
            <a:off x="9336071" y="5957062"/>
            <a:ext cx="693543" cy="268942"/>
          </a:xfrm>
          <a:prstGeom prst="rect">
            <a:avLst/>
          </a:prstGeom>
          <a:solidFill>
            <a:srgbClr val="8282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latin typeface="Arial Narrow" panose="020B0606020202030204" pitchFamily="34" charset="0"/>
              </a:rPr>
              <a:t>29 </a:t>
            </a:r>
            <a:r>
              <a:rPr lang="es-ES" sz="1400" dirty="0" err="1">
                <a:solidFill>
                  <a:schemeClr val="bg1"/>
                </a:solidFill>
                <a:latin typeface="Arial Narrow" panose="020B0606020202030204" pitchFamily="34" charset="0"/>
              </a:rPr>
              <a:t>sep</a:t>
            </a:r>
            <a:endParaRPr lang="es-ES" sz="1400" dirty="0">
              <a:solidFill>
                <a:schemeClr val="bg1"/>
              </a:solidFill>
              <a:latin typeface="Arial Narrow" panose="020B0606020202030204" pitchFamily="34" charset="0"/>
            </a:endParaRPr>
          </a:p>
        </p:txBody>
      </p:sp>
      <p:sp>
        <p:nvSpPr>
          <p:cNvPr id="16" name="Rectángulo 15">
            <a:extLst>
              <a:ext uri="{FF2B5EF4-FFF2-40B4-BE49-F238E27FC236}">
                <a16:creationId xmlns:a16="http://schemas.microsoft.com/office/drawing/2014/main" id="{84018F0B-CCAC-6212-5DA4-728C173DA40B}"/>
              </a:ext>
            </a:extLst>
          </p:cNvPr>
          <p:cNvSpPr/>
          <p:nvPr/>
        </p:nvSpPr>
        <p:spPr>
          <a:xfrm>
            <a:off x="8388463" y="5957062"/>
            <a:ext cx="693543" cy="268942"/>
          </a:xfrm>
          <a:prstGeom prst="rect">
            <a:avLst/>
          </a:prstGeom>
          <a:solidFill>
            <a:srgbClr val="6868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latin typeface="Arial Narrow" panose="020B0606020202030204" pitchFamily="34" charset="0"/>
              </a:rPr>
              <a:t>10 oct</a:t>
            </a:r>
          </a:p>
        </p:txBody>
      </p:sp>
      <p:sp>
        <p:nvSpPr>
          <p:cNvPr id="17" name="Rectángulo 16">
            <a:extLst>
              <a:ext uri="{FF2B5EF4-FFF2-40B4-BE49-F238E27FC236}">
                <a16:creationId xmlns:a16="http://schemas.microsoft.com/office/drawing/2014/main" id="{6980D9C8-3B98-B135-ABBA-94549E6AD3B5}"/>
              </a:ext>
            </a:extLst>
          </p:cNvPr>
          <p:cNvSpPr/>
          <p:nvPr/>
        </p:nvSpPr>
        <p:spPr>
          <a:xfrm>
            <a:off x="7440855" y="5957062"/>
            <a:ext cx="693543" cy="268942"/>
          </a:xfrm>
          <a:prstGeom prst="rect">
            <a:avLst/>
          </a:prstGeom>
          <a:solidFill>
            <a:srgbClr val="3434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latin typeface="Arial Narrow" panose="020B0606020202030204" pitchFamily="34" charset="0"/>
              </a:rPr>
              <a:t>4 nov</a:t>
            </a:r>
          </a:p>
        </p:txBody>
      </p:sp>
      <p:sp>
        <p:nvSpPr>
          <p:cNvPr id="18" name="Rectángulo 17">
            <a:extLst>
              <a:ext uri="{FF2B5EF4-FFF2-40B4-BE49-F238E27FC236}">
                <a16:creationId xmlns:a16="http://schemas.microsoft.com/office/drawing/2014/main" id="{5158A72C-7460-ED9A-A845-6F2BB44D6FCB}"/>
              </a:ext>
            </a:extLst>
          </p:cNvPr>
          <p:cNvSpPr/>
          <p:nvPr/>
        </p:nvSpPr>
        <p:spPr>
          <a:xfrm>
            <a:off x="10283679" y="5957062"/>
            <a:ext cx="693543" cy="268942"/>
          </a:xfrm>
          <a:prstGeom prst="rect">
            <a:avLst/>
          </a:prstGeom>
          <a:solidFill>
            <a:srgbClr val="B2B2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latin typeface="Arial Narrow" panose="020B0606020202030204" pitchFamily="34" charset="0"/>
              </a:rPr>
              <a:t>26 </a:t>
            </a:r>
            <a:r>
              <a:rPr lang="es-ES" sz="1400" dirty="0" err="1">
                <a:solidFill>
                  <a:schemeClr val="bg1"/>
                </a:solidFill>
                <a:latin typeface="Arial Narrow" panose="020B0606020202030204" pitchFamily="34" charset="0"/>
              </a:rPr>
              <a:t>sep</a:t>
            </a:r>
            <a:endParaRPr lang="es-ES" sz="1400" dirty="0">
              <a:solidFill>
                <a:schemeClr val="bg1"/>
              </a:solidFill>
              <a:latin typeface="Arial Narrow" panose="020B0606020202030204" pitchFamily="34" charset="0"/>
            </a:endParaRPr>
          </a:p>
        </p:txBody>
      </p:sp>
      <p:sp>
        <p:nvSpPr>
          <p:cNvPr id="19" name="Rectángulo 18">
            <a:extLst>
              <a:ext uri="{FF2B5EF4-FFF2-40B4-BE49-F238E27FC236}">
                <a16:creationId xmlns:a16="http://schemas.microsoft.com/office/drawing/2014/main" id="{3F174F0A-C65E-4AE5-CDEA-DA63A9F5C490}"/>
              </a:ext>
            </a:extLst>
          </p:cNvPr>
          <p:cNvSpPr/>
          <p:nvPr/>
        </p:nvSpPr>
        <p:spPr>
          <a:xfrm>
            <a:off x="6493246" y="5957062"/>
            <a:ext cx="693543" cy="26894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latin typeface="Arial Narrow" panose="020B0606020202030204" pitchFamily="34" charset="0"/>
              </a:rPr>
              <a:t>9 dic</a:t>
            </a:r>
          </a:p>
        </p:txBody>
      </p:sp>
      <p:sp>
        <p:nvSpPr>
          <p:cNvPr id="20" name="Rectángulo 19">
            <a:extLst>
              <a:ext uri="{FF2B5EF4-FFF2-40B4-BE49-F238E27FC236}">
                <a16:creationId xmlns:a16="http://schemas.microsoft.com/office/drawing/2014/main" id="{AE9F5E1A-09CD-FADC-6AAF-8C89D53AF6C2}"/>
              </a:ext>
            </a:extLst>
          </p:cNvPr>
          <p:cNvSpPr/>
          <p:nvPr/>
        </p:nvSpPr>
        <p:spPr>
          <a:xfrm>
            <a:off x="5545637" y="5957062"/>
            <a:ext cx="693543" cy="268942"/>
          </a:xfrm>
          <a:prstGeom prst="rect">
            <a:avLst/>
          </a:prstGeom>
          <a:solidFill>
            <a:srgbClr val="0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latin typeface="Arial Narrow" panose="020B0606020202030204" pitchFamily="34" charset="0"/>
              </a:rPr>
              <a:t>14 dic</a:t>
            </a:r>
          </a:p>
        </p:txBody>
      </p:sp>
      <p:sp>
        <p:nvSpPr>
          <p:cNvPr id="21" name="CuadroTexto 20">
            <a:extLst>
              <a:ext uri="{FF2B5EF4-FFF2-40B4-BE49-F238E27FC236}">
                <a16:creationId xmlns:a16="http://schemas.microsoft.com/office/drawing/2014/main" id="{56FD6994-3D61-4621-D5A6-659612EB4B18}"/>
              </a:ext>
            </a:extLst>
          </p:cNvPr>
          <p:cNvSpPr txBox="1"/>
          <p:nvPr/>
        </p:nvSpPr>
        <p:spPr>
          <a:xfrm>
            <a:off x="10150396" y="1640959"/>
            <a:ext cx="2007484" cy="369332"/>
          </a:xfrm>
          <a:prstGeom prst="rect">
            <a:avLst/>
          </a:prstGeom>
          <a:noFill/>
        </p:spPr>
        <p:txBody>
          <a:bodyPr wrap="square">
            <a:spAutoFit/>
          </a:bodyPr>
          <a:lstStyle/>
          <a:p>
            <a:r>
              <a:rPr lang="es-ES" b="1" i="1" dirty="0">
                <a:solidFill>
                  <a:srgbClr val="555555"/>
                </a:solidFill>
                <a:latin typeface="Calibri" panose="020F0502020204030204" pitchFamily="34" charset="0"/>
                <a:ea typeface="Calibri" panose="020F0502020204030204" pitchFamily="34" charset="0"/>
                <a:cs typeface="Calibri" panose="020F0502020204030204" pitchFamily="34" charset="0"/>
              </a:rPr>
              <a:t>VORIS</a:t>
            </a:r>
            <a:r>
              <a:rPr lang="es-ES" i="1" dirty="0">
                <a:solidFill>
                  <a:srgbClr val="555555"/>
                </a:solidFill>
                <a:latin typeface="Calibri" panose="020F0502020204030204" pitchFamily="34" charset="0"/>
                <a:ea typeface="Calibri" panose="020F0502020204030204" pitchFamily="34" charset="0"/>
                <a:cs typeface="Calibri" panose="020F0502020204030204" pitchFamily="34" charset="0"/>
              </a:rPr>
              <a:t> Felpeto</a:t>
            </a:r>
            <a:r>
              <a:rPr lang="es-ES" b="0" i="1"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 </a:t>
            </a:r>
            <a:r>
              <a:rPr lang="es-ES" i="1" dirty="0">
                <a:solidFill>
                  <a:srgbClr val="555555"/>
                </a:solidFill>
                <a:latin typeface="Calibri" panose="020F0502020204030204" pitchFamily="34" charset="0"/>
                <a:ea typeface="Calibri" panose="020F0502020204030204" pitchFamily="34" charset="0"/>
                <a:cs typeface="Calibri" panose="020F0502020204030204" pitchFamily="34" charset="0"/>
              </a:rPr>
              <a:t>A</a:t>
            </a:r>
            <a:r>
              <a:rPr lang="es-ES" b="0" i="1"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a:t>
            </a:r>
            <a:endParaRPr lang="es-ES" i="1" dirty="0">
              <a:latin typeface="Calibri" panose="020F0502020204030204" pitchFamily="34" charset="0"/>
              <a:ea typeface="Calibri" panose="020F0502020204030204" pitchFamily="34" charset="0"/>
              <a:cs typeface="Calibri" panose="020F0502020204030204" pitchFamily="34" charset="0"/>
            </a:endParaRPr>
          </a:p>
        </p:txBody>
      </p:sp>
      <p:pic>
        <p:nvPicPr>
          <p:cNvPr id="23" name="Imagen 22" descr="Logotipo&#10;&#10;El contenido generado por IA puede ser incorrecto.">
            <a:extLst>
              <a:ext uri="{FF2B5EF4-FFF2-40B4-BE49-F238E27FC236}">
                <a16:creationId xmlns:a16="http://schemas.microsoft.com/office/drawing/2014/main" id="{424C8206-37B6-7F9E-38AC-6DF2296F74EE}"/>
              </a:ext>
            </a:extLst>
          </p:cNvPr>
          <p:cNvPicPr>
            <a:picLocks noChangeAspect="1"/>
          </p:cNvPicPr>
          <p:nvPr/>
        </p:nvPicPr>
        <p:blipFill>
          <a:blip r:embed="rId11"/>
          <a:stretch>
            <a:fillRect/>
          </a:stretch>
        </p:blipFill>
        <p:spPr>
          <a:xfrm>
            <a:off x="1714330" y="2739747"/>
            <a:ext cx="1975694" cy="1106389"/>
          </a:xfrm>
          <a:prstGeom prst="rect">
            <a:avLst/>
          </a:prstGeom>
        </p:spPr>
      </p:pic>
      <p:pic>
        <p:nvPicPr>
          <p:cNvPr id="25" name="Imagen 24" descr="Logotipo, Icono&#10;&#10;El contenido generado por IA puede ser incorrecto.">
            <a:extLst>
              <a:ext uri="{FF2B5EF4-FFF2-40B4-BE49-F238E27FC236}">
                <a16:creationId xmlns:a16="http://schemas.microsoft.com/office/drawing/2014/main" id="{BDD6953F-58AA-1CD2-71CB-4528A189A46B}"/>
              </a:ext>
            </a:extLst>
          </p:cNvPr>
          <p:cNvPicPr>
            <a:picLocks noChangeAspect="1"/>
          </p:cNvPicPr>
          <p:nvPr/>
        </p:nvPicPr>
        <p:blipFill>
          <a:blip r:embed="rId12"/>
          <a:srcRect l="15499" t="14008" r="19592" b="13652"/>
          <a:stretch>
            <a:fillRect/>
          </a:stretch>
        </p:blipFill>
        <p:spPr>
          <a:xfrm flipH="1">
            <a:off x="3507515" y="2935959"/>
            <a:ext cx="698849" cy="713964"/>
          </a:xfrm>
          <a:prstGeom prst="rect">
            <a:avLst/>
          </a:prstGeom>
        </p:spPr>
      </p:pic>
    </p:spTree>
    <p:extLst>
      <p:ext uri="{BB962C8B-B14F-4D97-AF65-F5344CB8AC3E}">
        <p14:creationId xmlns:p14="http://schemas.microsoft.com/office/powerpoint/2010/main" val="19697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0E13D-A2F4-A945-2074-6FDC0475F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6D63B0-9F2D-5E32-7B00-81D0A4E620B2}"/>
              </a:ext>
            </a:extLst>
          </p:cNvPr>
          <p:cNvSpPr>
            <a:spLocks noGrp="1"/>
          </p:cNvSpPr>
          <p:nvPr>
            <p:ph type="title"/>
          </p:nvPr>
        </p:nvSpPr>
        <p:spPr/>
        <p:txBody>
          <a:bodyPr/>
          <a:lstStyle/>
          <a:p>
            <a:r>
              <a:rPr lang="it-IT" dirty="0"/>
              <a:t>Integration with Jupiter Ecosystem</a:t>
            </a:r>
          </a:p>
        </p:txBody>
      </p:sp>
      <p:sp>
        <p:nvSpPr>
          <p:cNvPr id="5" name="Content Placeholder 4">
            <a:extLst>
              <a:ext uri="{FF2B5EF4-FFF2-40B4-BE49-F238E27FC236}">
                <a16:creationId xmlns:a16="http://schemas.microsoft.com/office/drawing/2014/main" id="{11565B53-697F-2E93-BE33-46AB8C26D8E8}"/>
              </a:ext>
            </a:extLst>
          </p:cNvPr>
          <p:cNvSpPr>
            <a:spLocks noGrp="1"/>
          </p:cNvSpPr>
          <p:nvPr>
            <p:ph idx="1"/>
          </p:nvPr>
        </p:nvSpPr>
        <p:spPr>
          <a:xfrm>
            <a:off x="838200" y="2612009"/>
            <a:ext cx="10515600" cy="1831975"/>
          </a:xfrm>
        </p:spPr>
        <p:txBody>
          <a:bodyPr/>
          <a:lstStyle/>
          <a:p>
            <a:pPr marL="457200" indent="-457200">
              <a:buFont typeface="+mj-lt"/>
              <a:buAutoNum type="arabicPeriod"/>
            </a:pPr>
            <a:r>
              <a:rPr lang="es-ES" dirty="0" err="1"/>
              <a:t>Decouple</a:t>
            </a:r>
            <a:r>
              <a:rPr lang="es-ES" dirty="0"/>
              <a:t> </a:t>
            </a:r>
            <a:r>
              <a:rPr lang="es-ES" b="1" dirty="0"/>
              <a:t>GUI</a:t>
            </a:r>
            <a:r>
              <a:rPr lang="es-ES" dirty="0"/>
              <a:t> &amp; </a:t>
            </a:r>
            <a:r>
              <a:rPr lang="es-ES" b="1" dirty="0"/>
              <a:t>Core </a:t>
            </a:r>
            <a:r>
              <a:rPr lang="es-ES" b="1" dirty="0" err="1"/>
              <a:t>Logic</a:t>
            </a:r>
            <a:r>
              <a:rPr lang="es-ES" dirty="0"/>
              <a:t>                   Qt-</a:t>
            </a:r>
            <a:r>
              <a:rPr lang="es-ES" dirty="0" err="1"/>
              <a:t>independent</a:t>
            </a:r>
            <a:r>
              <a:rPr lang="es-ES" dirty="0"/>
              <a:t> Python module</a:t>
            </a:r>
          </a:p>
          <a:p>
            <a:pPr marL="457200" indent="-457200">
              <a:buFont typeface="+mj-lt"/>
              <a:buAutoNum type="arabicPeriod"/>
            </a:pPr>
            <a:r>
              <a:rPr lang="en-US" dirty="0"/>
              <a:t>Package Backend as Python Module                  Make it </a:t>
            </a:r>
            <a:r>
              <a:rPr lang="en-US" b="1" dirty="0"/>
              <a:t>importable</a:t>
            </a:r>
            <a:r>
              <a:rPr lang="en-US" dirty="0"/>
              <a:t> in notebooks</a:t>
            </a:r>
            <a:endParaRPr lang="es-ES" dirty="0"/>
          </a:p>
          <a:p>
            <a:pPr marL="457200" indent="-457200">
              <a:buFont typeface="+mj-lt"/>
              <a:buAutoNum type="arabicPeriod"/>
            </a:pPr>
            <a:r>
              <a:rPr lang="es-ES" dirty="0" err="1"/>
              <a:t>Create</a:t>
            </a:r>
            <a:r>
              <a:rPr lang="es-ES" dirty="0"/>
              <a:t> Interactive </a:t>
            </a:r>
            <a:r>
              <a:rPr lang="es-ES" dirty="0" err="1"/>
              <a:t>Jupyter</a:t>
            </a:r>
            <a:r>
              <a:rPr lang="es-ES" dirty="0"/>
              <a:t> Notebooks                  </a:t>
            </a:r>
            <a:r>
              <a:rPr lang="es-ES" dirty="0" err="1"/>
              <a:t>Results</a:t>
            </a:r>
            <a:r>
              <a:rPr lang="es-ES" dirty="0"/>
              <a:t> and </a:t>
            </a:r>
            <a:r>
              <a:rPr lang="es-ES" dirty="0" err="1"/>
              <a:t>Interactivity</a:t>
            </a:r>
            <a:r>
              <a:rPr lang="es-ES" dirty="0"/>
              <a:t>   </a:t>
            </a:r>
          </a:p>
        </p:txBody>
      </p:sp>
      <p:sp>
        <p:nvSpPr>
          <p:cNvPr id="3" name="Flecha: a la derecha 2">
            <a:extLst>
              <a:ext uri="{FF2B5EF4-FFF2-40B4-BE49-F238E27FC236}">
                <a16:creationId xmlns:a16="http://schemas.microsoft.com/office/drawing/2014/main" id="{CB6373A2-E57A-BC4A-F370-B8854E3840A8}"/>
              </a:ext>
            </a:extLst>
          </p:cNvPr>
          <p:cNvSpPr/>
          <p:nvPr/>
        </p:nvSpPr>
        <p:spPr>
          <a:xfrm>
            <a:off x="4983935" y="2772851"/>
            <a:ext cx="80989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Flecha: a la derecha 3">
            <a:extLst>
              <a:ext uri="{FF2B5EF4-FFF2-40B4-BE49-F238E27FC236}">
                <a16:creationId xmlns:a16="http://schemas.microsoft.com/office/drawing/2014/main" id="{445F7397-8558-BF50-0EAE-F29C080E3CD1}"/>
              </a:ext>
            </a:extLst>
          </p:cNvPr>
          <p:cNvSpPr/>
          <p:nvPr/>
        </p:nvSpPr>
        <p:spPr>
          <a:xfrm>
            <a:off x="5978139" y="3318656"/>
            <a:ext cx="80989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 la derecha 7">
            <a:extLst>
              <a:ext uri="{FF2B5EF4-FFF2-40B4-BE49-F238E27FC236}">
                <a16:creationId xmlns:a16="http://schemas.microsoft.com/office/drawing/2014/main" id="{F37BCB6D-FCF3-C81A-2006-8C8383C568D8}"/>
              </a:ext>
            </a:extLst>
          </p:cNvPr>
          <p:cNvSpPr/>
          <p:nvPr/>
        </p:nvSpPr>
        <p:spPr>
          <a:xfrm>
            <a:off x="6212835" y="3857893"/>
            <a:ext cx="80989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descr="Logotipo, nombre de la empresa&#10;&#10;El contenido generado por IA puede ser incorrecto.">
            <a:extLst>
              <a:ext uri="{FF2B5EF4-FFF2-40B4-BE49-F238E27FC236}">
                <a16:creationId xmlns:a16="http://schemas.microsoft.com/office/drawing/2014/main" id="{FCEAF003-F952-E1E0-59D7-579767AD5B77}"/>
              </a:ext>
            </a:extLst>
          </p:cNvPr>
          <p:cNvPicPr>
            <a:picLocks noChangeAspect="1"/>
          </p:cNvPicPr>
          <p:nvPr/>
        </p:nvPicPr>
        <p:blipFill>
          <a:blip r:embed="rId3"/>
          <a:stretch>
            <a:fillRect/>
          </a:stretch>
        </p:blipFill>
        <p:spPr>
          <a:xfrm>
            <a:off x="9950196" y="4219956"/>
            <a:ext cx="1831975" cy="1831975"/>
          </a:xfrm>
          <a:prstGeom prst="rect">
            <a:avLst/>
          </a:prstGeom>
        </p:spPr>
      </p:pic>
    </p:spTree>
    <p:extLst>
      <p:ext uri="{BB962C8B-B14F-4D97-AF65-F5344CB8AC3E}">
        <p14:creationId xmlns:p14="http://schemas.microsoft.com/office/powerpoint/2010/main" val="4264619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5"/>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489553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2955851" y="352182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a:solidFill>
                  <a:srgbClr val="EBA900"/>
                </a:solidFill>
                <a:latin typeface="Calibri" panose="020F0502020204030204" pitchFamily="34" charset="0"/>
                <a:cs typeface="Calibri" panose="020F0502020204030204" pitchFamily="34" charset="0"/>
              </a:rPr>
              <a:t>Mjpoczatek@transportes.gob.es</a:t>
            </a: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3048000" y="4023380"/>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6">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pic>
        <p:nvPicPr>
          <p:cNvPr id="3" name="Imagen 2" descr="Humo saliendo de la tierra&#10;&#10;Descripción generada automáticamente con confianza media">
            <a:extLst>
              <a:ext uri="{FF2B5EF4-FFF2-40B4-BE49-F238E27FC236}">
                <a16:creationId xmlns:a16="http://schemas.microsoft.com/office/drawing/2014/main" id="{CA3A3DC1-997A-C2F7-4670-AEBA5E3DA4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8" y="1851329"/>
            <a:ext cx="6096000" cy="2747418"/>
          </a:xfrm>
          <a:prstGeom prst="rect">
            <a:avLst/>
          </a:prstGeom>
        </p:spPr>
      </p:pic>
      <p:pic>
        <p:nvPicPr>
          <p:cNvPr id="9" name="VID-20211214-WA0041">
            <a:hlinkClick r:id="" action="ppaction://media"/>
            <a:extLst>
              <a:ext uri="{FF2B5EF4-FFF2-40B4-BE49-F238E27FC236}">
                <a16:creationId xmlns:a16="http://schemas.microsoft.com/office/drawing/2014/main" id="{572FD7A3-CDA0-9706-D595-D050C5ECEF6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37768" y="101263"/>
            <a:ext cx="5812464" cy="3269511"/>
          </a:xfrm>
          <a:prstGeom prst="rect">
            <a:avLst/>
          </a:prstGeom>
        </p:spPr>
      </p:pic>
    </p:spTree>
    <p:extLst>
      <p:ext uri="{BB962C8B-B14F-4D97-AF65-F5344CB8AC3E}">
        <p14:creationId xmlns:p14="http://schemas.microsoft.com/office/powerpoint/2010/main" val="357057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mute="1">
                <p:cTn id="12" fill="hold" display="0">
                  <p:stCondLst>
                    <p:cond delay="indefinite"/>
                  </p:stCondLst>
                </p:cTn>
                <p:tgtEl>
                  <p:spTgt spid="9"/>
                </p:tgtEl>
              </p:cMediaNode>
            </p:video>
          </p:childTnLst>
        </p:cTn>
      </p:par>
    </p:tnLst>
  </p:timing>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4024</TotalTime>
  <Words>209</Words>
  <Application>Microsoft Office PowerPoint</Application>
  <PresentationFormat>Panorámica</PresentationFormat>
  <Paragraphs>52</Paragraphs>
  <Slides>6</Slides>
  <Notes>6</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vt:i4>
      </vt:variant>
    </vt:vector>
  </HeadingPairs>
  <TitlesOfParts>
    <vt:vector size="12" baseType="lpstr">
      <vt:lpstr>Aptos</vt:lpstr>
      <vt:lpstr>Arial</vt:lpstr>
      <vt:lpstr>Arial Narrow</vt:lpstr>
      <vt:lpstr>Calibri</vt:lpstr>
      <vt:lpstr>Calibri Light</vt:lpstr>
      <vt:lpstr>Office Theme</vt:lpstr>
      <vt:lpstr>Probabilistic map for lava flow inundation with QGIS  </vt:lpstr>
      <vt:lpstr>Volcanic Monitoring</vt:lpstr>
      <vt:lpstr>Background and problematics</vt:lpstr>
      <vt:lpstr>Work in progress</vt:lpstr>
      <vt:lpstr>Integration with Jupiter Ecosystem</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Poczatek Stanczyk Martyna Janina</cp:lastModifiedBy>
  <cp:revision>16</cp:revision>
  <dcterms:created xsi:type="dcterms:W3CDTF">2024-09-12T12:53:35Z</dcterms:created>
  <dcterms:modified xsi:type="dcterms:W3CDTF">2025-06-20T10:46:35Z</dcterms:modified>
</cp:coreProperties>
</file>