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
  </p:notesMasterIdLst>
  <p:sldIdLst>
    <p:sldId id="256" r:id="rId2"/>
    <p:sldId id="258" r:id="rId3"/>
    <p:sldId id="262" r:id="rId4"/>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C7F"/>
    <a:srgbClr val="000000"/>
    <a:srgbClr val="E5A113"/>
    <a:srgbClr val="1D49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43"/>
    <p:restoredTop sz="94754"/>
  </p:normalViewPr>
  <p:slideViewPr>
    <p:cSldViewPr snapToGrid="0">
      <p:cViewPr varScale="1">
        <p:scale>
          <a:sx n="102" d="100"/>
          <a:sy n="102" d="100"/>
        </p:scale>
        <p:origin x="840" y="19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0B9BDC-E9C9-4440-83EA-4A333813449A}" type="datetimeFigureOut">
              <a:rPr lang="en-GB" smtClean="0"/>
              <a:t>19/06/2025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52B328-1FC2-1C4B-B807-8716236A14CF}" type="slidenum">
              <a:rPr lang="en-GB" smtClean="0"/>
              <a:t>‹#›</a:t>
            </a:fld>
            <a:endParaRPr lang="en-GB"/>
          </a:p>
        </p:txBody>
      </p:sp>
    </p:spTree>
    <p:extLst>
      <p:ext uri="{BB962C8B-B14F-4D97-AF65-F5344CB8AC3E}">
        <p14:creationId xmlns:p14="http://schemas.microsoft.com/office/powerpoint/2010/main" val="962962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a:t>
            </a:r>
          </a:p>
        </p:txBody>
      </p:sp>
      <p:sp>
        <p:nvSpPr>
          <p:cNvPr id="4" name="Slide Number Placeholder 3"/>
          <p:cNvSpPr>
            <a:spLocks noGrp="1"/>
          </p:cNvSpPr>
          <p:nvPr>
            <p:ph type="sldNum" sz="quarter" idx="5"/>
          </p:nvPr>
        </p:nvSpPr>
        <p:spPr/>
        <p:txBody>
          <a:bodyPr/>
          <a:lstStyle/>
          <a:p>
            <a:fld id="{E552B328-1FC2-1C4B-B807-8716236A14CF}" type="slidenum">
              <a:rPr lang="en-GB" smtClean="0"/>
              <a:t>1</a:t>
            </a:fld>
            <a:endParaRPr lang="en-GB"/>
          </a:p>
        </p:txBody>
      </p:sp>
    </p:spTree>
    <p:extLst>
      <p:ext uri="{BB962C8B-B14F-4D97-AF65-F5344CB8AC3E}">
        <p14:creationId xmlns:p14="http://schemas.microsoft.com/office/powerpoint/2010/main" val="303734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 – 2 boxes</a:t>
            </a:r>
          </a:p>
        </p:txBody>
      </p:sp>
      <p:sp>
        <p:nvSpPr>
          <p:cNvPr id="4" name="Slide Number Placeholder 3"/>
          <p:cNvSpPr>
            <a:spLocks noGrp="1"/>
          </p:cNvSpPr>
          <p:nvPr>
            <p:ph type="sldNum" sz="quarter" idx="5"/>
          </p:nvPr>
        </p:nvSpPr>
        <p:spPr/>
        <p:txBody>
          <a:bodyPr/>
          <a:lstStyle/>
          <a:p>
            <a:fld id="{E552B328-1FC2-1C4B-B807-8716236A14CF}" type="slidenum">
              <a:rPr lang="en-GB" smtClean="0"/>
              <a:t>2</a:t>
            </a:fld>
            <a:endParaRPr lang="en-GB"/>
          </a:p>
        </p:txBody>
      </p:sp>
    </p:spTree>
    <p:extLst>
      <p:ext uri="{BB962C8B-B14F-4D97-AF65-F5344CB8AC3E}">
        <p14:creationId xmlns:p14="http://schemas.microsoft.com/office/powerpoint/2010/main" val="1283430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slide</a:t>
            </a:r>
          </a:p>
        </p:txBody>
      </p:sp>
      <p:sp>
        <p:nvSpPr>
          <p:cNvPr id="4" name="Slide Number Placeholder 3"/>
          <p:cNvSpPr>
            <a:spLocks noGrp="1"/>
          </p:cNvSpPr>
          <p:nvPr>
            <p:ph type="sldNum" sz="quarter" idx="5"/>
          </p:nvPr>
        </p:nvSpPr>
        <p:spPr/>
        <p:txBody>
          <a:bodyPr/>
          <a:lstStyle/>
          <a:p>
            <a:fld id="{E552B328-1FC2-1C4B-B807-8716236A14CF}" type="slidenum">
              <a:rPr lang="en-GB" smtClean="0"/>
              <a:t>3</a:t>
            </a:fld>
            <a:endParaRPr lang="en-GB"/>
          </a:p>
        </p:txBody>
      </p:sp>
    </p:spTree>
    <p:extLst>
      <p:ext uri="{BB962C8B-B14F-4D97-AF65-F5344CB8AC3E}">
        <p14:creationId xmlns:p14="http://schemas.microsoft.com/office/powerpoint/2010/main" val="2469525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CBD50F-A59F-57A6-E596-0A1FD6EA8457}"/>
              </a:ext>
            </a:extLst>
          </p:cNvPr>
          <p:cNvSpPr>
            <a:spLocks noGrp="1"/>
          </p:cNvSpPr>
          <p:nvPr>
            <p:ph type="ctrTitle"/>
          </p:nvPr>
        </p:nvSpPr>
        <p:spPr>
          <a:xfrm>
            <a:off x="838200" y="1786241"/>
            <a:ext cx="10515600" cy="2387600"/>
          </a:xfrm>
        </p:spPr>
        <p:txBody>
          <a:bodyPr anchor="b">
            <a:noAutofit/>
          </a:bodyPr>
          <a:lstStyle>
            <a:lvl1pPr algn="ctr">
              <a:defRPr sz="44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8" name="Subtitle 2">
            <a:extLst>
              <a:ext uri="{FF2B5EF4-FFF2-40B4-BE49-F238E27FC236}">
                <a16:creationId xmlns:a16="http://schemas.microsoft.com/office/drawing/2014/main" id="{78466707-3BE6-F538-A80C-03940B4D55EC}"/>
              </a:ext>
            </a:extLst>
          </p:cNvPr>
          <p:cNvSpPr>
            <a:spLocks noGrp="1"/>
          </p:cNvSpPr>
          <p:nvPr>
            <p:ph type="subTitle" idx="1"/>
          </p:nvPr>
        </p:nvSpPr>
        <p:spPr>
          <a:xfrm>
            <a:off x="838200" y="4510243"/>
            <a:ext cx="10515600" cy="944911"/>
          </a:xfrm>
        </p:spPr>
        <p:txBody>
          <a:bodyPr>
            <a:noAutofit/>
          </a:bodyPr>
          <a:lstStyle>
            <a:lvl1pPr marL="0" indent="0" algn="ctr">
              <a:buNone/>
              <a:defRPr sz="2000">
                <a:solidFill>
                  <a:srgbClr val="E5A11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3" name="TextBox 2">
            <a:extLst>
              <a:ext uri="{FF2B5EF4-FFF2-40B4-BE49-F238E27FC236}">
                <a16:creationId xmlns:a16="http://schemas.microsoft.com/office/drawing/2014/main" id="{BFFB75DE-815C-9A34-5846-222303B465A5}"/>
              </a:ext>
            </a:extLst>
          </p:cNvPr>
          <p:cNvSpPr txBox="1"/>
          <p:nvPr userDrawn="1"/>
        </p:nvSpPr>
        <p:spPr>
          <a:xfrm>
            <a:off x="838200" y="5549877"/>
            <a:ext cx="8220456" cy="430887"/>
          </a:xfrm>
          <a:prstGeom prst="rect">
            <a:avLst/>
          </a:prstGeom>
          <a:solidFill>
            <a:schemeClr val="bg1"/>
          </a:solidFill>
        </p:spPr>
        <p:txBody>
          <a:bodyPr wrap="square">
            <a:spAutoFit/>
          </a:bodyPr>
          <a:lstStyle/>
          <a:p>
            <a:pPr algn="just"/>
            <a:r>
              <a:rPr lang="en-GB" sz="1100" dirty="0">
                <a:solidFill>
                  <a:srgbClr val="002060"/>
                </a:solidFill>
                <a:effectLst/>
                <a:latin typeface="Calibri" panose="020F0502020204030204" pitchFamily="34" charset="0"/>
                <a:cs typeface="Calibri" panose="020F0502020204030204" pitchFamily="34" charset="0"/>
              </a:rPr>
              <a:t>EPOS ON is funded by the European Union. Views and opinions expressed in this presentation are however those of the Author(s) only and do not necessarily reflect those of the European Union. Neither the European Union nor the granting authority can be held responsible for them.</a:t>
            </a:r>
          </a:p>
        </p:txBody>
      </p:sp>
      <p:pic>
        <p:nvPicPr>
          <p:cNvPr id="24" name="Picture 23" descr="Blue text on a black background&#10;&#10;Description automatically generated">
            <a:extLst>
              <a:ext uri="{FF2B5EF4-FFF2-40B4-BE49-F238E27FC236}">
                <a16:creationId xmlns:a16="http://schemas.microsoft.com/office/drawing/2014/main" id="{157E8241-B576-552E-E30F-8FC1C69661B0}"/>
              </a:ext>
            </a:extLst>
          </p:cNvPr>
          <p:cNvPicPr>
            <a:picLocks noChangeAspect="1"/>
          </p:cNvPicPr>
          <p:nvPr userDrawn="1"/>
        </p:nvPicPr>
        <p:blipFill>
          <a:blip r:embed="rId3"/>
          <a:stretch>
            <a:fillRect/>
          </a:stretch>
        </p:blipFill>
        <p:spPr>
          <a:xfrm>
            <a:off x="9156192" y="5519932"/>
            <a:ext cx="2023872" cy="449749"/>
          </a:xfrm>
          <a:prstGeom prst="rect">
            <a:avLst/>
          </a:prstGeom>
        </p:spPr>
      </p:pic>
      <p:sp>
        <p:nvSpPr>
          <p:cNvPr id="25" name="Rectangle 24">
            <a:extLst>
              <a:ext uri="{FF2B5EF4-FFF2-40B4-BE49-F238E27FC236}">
                <a16:creationId xmlns:a16="http://schemas.microsoft.com/office/drawing/2014/main" id="{1DFA804A-105A-3FEB-B512-83803559731E}"/>
              </a:ext>
            </a:extLst>
          </p:cNvPr>
          <p:cNvSpPr/>
          <p:nvPr userDrawn="1"/>
        </p:nvSpPr>
        <p:spPr>
          <a:xfrm>
            <a:off x="292608" y="5969681"/>
            <a:ext cx="3133344" cy="6354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24393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1361-43D4-E999-51A0-48E17C7315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60530A6-CFC2-EBE2-BD3F-01D3A29213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9A9549-B48F-0C6B-66DE-EECD02F637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060455-BCF8-E8A1-AEA9-10C01081CA0D}"/>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19/06/2025</a:t>
            </a:fld>
            <a:endParaRPr lang="en-GB"/>
          </a:p>
        </p:txBody>
      </p:sp>
      <p:sp>
        <p:nvSpPr>
          <p:cNvPr id="6" name="Footer Placeholder 5">
            <a:extLst>
              <a:ext uri="{FF2B5EF4-FFF2-40B4-BE49-F238E27FC236}">
                <a16:creationId xmlns:a16="http://schemas.microsoft.com/office/drawing/2014/main" id="{A6D346A4-21B3-4C3F-1602-FB45A1FEBD1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29B9D1B1-DA25-4C70-BCB9-CEA835D8CBD6}"/>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741697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510ED-1FAA-212C-3F7D-E802E93F587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BC52405-E0E1-AA8C-0077-9126C40CB8F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E48449C-146D-8CCC-B52B-AD4F79AC9D84}"/>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19/06/2025</a:t>
            </a:fld>
            <a:endParaRPr lang="en-GB"/>
          </a:p>
        </p:txBody>
      </p:sp>
      <p:sp>
        <p:nvSpPr>
          <p:cNvPr id="5" name="Footer Placeholder 4">
            <a:extLst>
              <a:ext uri="{FF2B5EF4-FFF2-40B4-BE49-F238E27FC236}">
                <a16:creationId xmlns:a16="http://schemas.microsoft.com/office/drawing/2014/main" id="{A385A59E-0F81-1858-69C4-8334EFC2C9E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930B559-3E4D-C08F-BCEF-524EFFB56810}"/>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223530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C1FFE8-78DC-BA6C-4E40-5B4AC35818D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3D011E0-44BD-B149-DF5B-7C4DBDB5D63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2BD0C63-73DB-57FE-37DF-13B66E95AFB3}"/>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19/06/2025</a:t>
            </a:fld>
            <a:endParaRPr lang="en-GB"/>
          </a:p>
        </p:txBody>
      </p:sp>
      <p:sp>
        <p:nvSpPr>
          <p:cNvPr id="5" name="Footer Placeholder 4">
            <a:extLst>
              <a:ext uri="{FF2B5EF4-FFF2-40B4-BE49-F238E27FC236}">
                <a16:creationId xmlns:a16="http://schemas.microsoft.com/office/drawing/2014/main" id="{CC0432F0-84ED-4DA7-9038-A2E7B371069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59AF9B7-D745-3CC3-5052-3E848C1D1FBB}"/>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688865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6D37C6-37A9-FC58-9AF6-D333A9362216}"/>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7" name="Title 1">
            <a:extLst>
              <a:ext uri="{FF2B5EF4-FFF2-40B4-BE49-F238E27FC236}">
                <a16:creationId xmlns:a16="http://schemas.microsoft.com/office/drawing/2014/main" id="{0FEC658C-8513-1D13-120E-5618E4BE24CA}"/>
              </a:ext>
            </a:extLst>
          </p:cNvPr>
          <p:cNvSpPr>
            <a:spLocks noGrp="1"/>
          </p:cNvSpPr>
          <p:nvPr>
            <p:ph type="ctrTitle"/>
          </p:nvPr>
        </p:nvSpPr>
        <p:spPr>
          <a:xfrm>
            <a:off x="838200" y="1786241"/>
            <a:ext cx="10515600" cy="2387600"/>
          </a:xfrm>
        </p:spPr>
        <p:txBody>
          <a:bodyPr anchor="b">
            <a:noAutofit/>
          </a:bodyPr>
          <a:lstStyle>
            <a:lvl1pPr algn="ctr">
              <a:defRPr sz="3600" b="1" i="0">
                <a:solidFill>
                  <a:srgbClr val="1D4927"/>
                </a:solidFill>
                <a:latin typeface="Calibri Light" panose="020F0302020204030204" pitchFamily="34" charset="0"/>
                <a:cs typeface="Calibri Light" panose="020F0302020204030204" pitchFamily="34" charset="0"/>
              </a:defRPr>
            </a:lvl1pPr>
          </a:lstStyle>
          <a:p>
            <a:r>
              <a:rPr lang="en-GB" dirty="0"/>
              <a:t>Click to edit Master title style</a:t>
            </a:r>
          </a:p>
        </p:txBody>
      </p:sp>
    </p:spTree>
    <p:extLst>
      <p:ext uri="{BB962C8B-B14F-4D97-AF65-F5344CB8AC3E}">
        <p14:creationId xmlns:p14="http://schemas.microsoft.com/office/powerpoint/2010/main" val="3903305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8C995-890A-2269-3D73-4D8355EFB7A6}"/>
              </a:ext>
            </a:extLst>
          </p:cNvPr>
          <p:cNvSpPr>
            <a:spLocks noGrp="1"/>
          </p:cNvSpPr>
          <p:nvPr>
            <p:ph type="title"/>
          </p:nvPr>
        </p:nvSpPr>
        <p:spPr/>
        <p:txBody>
          <a:bodyPr>
            <a:noAutofit/>
          </a:bodyPr>
          <a:lstStyle>
            <a:lvl1pPr algn="ctr">
              <a:defRPr sz="32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3" name="Content Placeholder 2">
            <a:extLst>
              <a:ext uri="{FF2B5EF4-FFF2-40B4-BE49-F238E27FC236}">
                <a16:creationId xmlns:a16="http://schemas.microsoft.com/office/drawing/2014/main" id="{DBE2AE17-442B-7AE4-1C2E-4A7E851307EB}"/>
              </a:ext>
            </a:extLst>
          </p:cNvPr>
          <p:cNvSpPr>
            <a:spLocks noGrp="1"/>
          </p:cNvSpPr>
          <p:nvPr>
            <p:ph idx="1"/>
          </p:nvPr>
        </p:nvSpPr>
        <p:spPr/>
        <p:txBody>
          <a:bodyPr/>
          <a:lstStyle>
            <a:lvl1pPr>
              <a:buClr>
                <a:schemeClr val="accent1"/>
              </a:buClr>
              <a:buSzPct val="100000"/>
              <a:defRPr/>
            </a:lvl1pPr>
            <a:lvl2pPr>
              <a:buClr>
                <a:schemeClr val="accent1"/>
              </a:buClr>
              <a:buSzPct val="100000"/>
              <a:defRPr/>
            </a:lvl2pPr>
            <a:lvl3pPr>
              <a:buClr>
                <a:schemeClr val="accent1"/>
              </a:buClr>
              <a:buSzPct val="100000"/>
              <a:defRPr/>
            </a:lvl3pPr>
            <a:lvl4pPr>
              <a:buClr>
                <a:schemeClr val="accent1"/>
              </a:buClr>
              <a:buSzPct val="100000"/>
              <a:defRPr/>
            </a:lvl4pPr>
            <a:lvl5pPr>
              <a:buClr>
                <a:schemeClr val="accent1"/>
              </a:buClr>
              <a:buSzPct val="10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0D8E4F80-7AD6-0524-4F9E-B070E47C8348}"/>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1654158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FCD2C-25A7-0009-0DE7-FF10DDD32113}"/>
              </a:ext>
            </a:extLst>
          </p:cNvPr>
          <p:cNvSpPr>
            <a:spLocks noGrp="1"/>
          </p:cNvSpPr>
          <p:nvPr>
            <p:ph type="title"/>
          </p:nvPr>
        </p:nvSpPr>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0BB2CD1F-B4DE-F186-15BF-3ACC51A86FB6}"/>
              </a:ext>
            </a:extLst>
          </p:cNvPr>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AE05FDCE-E96D-D0A3-B2F3-CC048DE3A1C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B825FF14-E41A-03D6-0CFF-431FAA6D0473}"/>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496824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6187-525D-FC9D-6268-038CA9169622}"/>
              </a:ext>
            </a:extLst>
          </p:cNvPr>
          <p:cNvSpPr>
            <a:spLocks noGrp="1"/>
          </p:cNvSpPr>
          <p:nvPr>
            <p:ph type="title"/>
          </p:nvPr>
        </p:nvSpPr>
        <p:spPr>
          <a:xfrm>
            <a:off x="839788" y="365125"/>
            <a:ext cx="10515600" cy="1325563"/>
          </a:xfrm>
        </p:spPr>
        <p:txBody>
          <a:bodyPr/>
          <a:lstStyle/>
          <a:p>
            <a:r>
              <a:rPr lang="en-GB" dirty="0"/>
              <a:t>Click to edit Master title style</a:t>
            </a:r>
          </a:p>
        </p:txBody>
      </p:sp>
      <p:sp>
        <p:nvSpPr>
          <p:cNvPr id="3" name="Text Placeholder 2">
            <a:extLst>
              <a:ext uri="{FF2B5EF4-FFF2-40B4-BE49-F238E27FC236}">
                <a16:creationId xmlns:a16="http://schemas.microsoft.com/office/drawing/2014/main" id="{310ABA30-B701-D0DD-659E-2364EB1383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7CADE1E-85A6-6A6C-CED9-FCC256091267}"/>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a:extLst>
              <a:ext uri="{FF2B5EF4-FFF2-40B4-BE49-F238E27FC236}">
                <a16:creationId xmlns:a16="http://schemas.microsoft.com/office/drawing/2014/main" id="{369F195F-F785-29D9-6F2A-A904E61C43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FB42E28-9D36-BB1D-CAE0-A82E0B4463D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a:extLst>
              <a:ext uri="{FF2B5EF4-FFF2-40B4-BE49-F238E27FC236}">
                <a16:creationId xmlns:a16="http://schemas.microsoft.com/office/drawing/2014/main" id="{5C99D758-98C4-08C1-1FD4-49D4BC7BFBFE}"/>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708890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5EB9-7C87-997D-0D9B-4230A0E36235}"/>
              </a:ext>
            </a:extLst>
          </p:cNvPr>
          <p:cNvSpPr>
            <a:spLocks noGrp="1"/>
          </p:cNvSpPr>
          <p:nvPr>
            <p:ph type="title"/>
          </p:nvPr>
        </p:nvSpPr>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C7FC0BEB-4A91-75E1-4AA2-91C5F25C8FA9}"/>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6" name="Rectangle 5">
            <a:extLst>
              <a:ext uri="{FF2B5EF4-FFF2-40B4-BE49-F238E27FC236}">
                <a16:creationId xmlns:a16="http://schemas.microsoft.com/office/drawing/2014/main" id="{AB99F7FB-4F98-CC22-EF56-C838537A698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91838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E17A74-806D-922F-D35B-2E2052EBBD2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67625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7BCB465-085A-18BB-1BFB-4B757A7B174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8FCA87BE-2429-4EDA-5504-88A3C653FB1E}"/>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5" name="Rectangle 4">
            <a:extLst>
              <a:ext uri="{FF2B5EF4-FFF2-40B4-BE49-F238E27FC236}">
                <a16:creationId xmlns:a16="http://schemas.microsoft.com/office/drawing/2014/main" id="{BA496DC6-2342-8FDF-E9C9-00F143249044}"/>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69372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21788-CE9F-52FE-665E-8CFE9B55D26A}"/>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p>
        </p:txBody>
      </p:sp>
      <p:sp>
        <p:nvSpPr>
          <p:cNvPr id="3" name="Content Placeholder 2">
            <a:extLst>
              <a:ext uri="{FF2B5EF4-FFF2-40B4-BE49-F238E27FC236}">
                <a16:creationId xmlns:a16="http://schemas.microsoft.com/office/drawing/2014/main" id="{9426D4ED-5BEA-8E1E-6E67-1120F2686D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2B5F906-581B-2AB7-C1BB-AAC34966B0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CE4B327-2A85-BEEB-43C5-2D62649B604A}"/>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19/06/2025</a:t>
            </a:fld>
            <a:endParaRPr lang="en-GB"/>
          </a:p>
        </p:txBody>
      </p:sp>
      <p:sp>
        <p:nvSpPr>
          <p:cNvPr id="6" name="Footer Placeholder 5">
            <a:extLst>
              <a:ext uri="{FF2B5EF4-FFF2-40B4-BE49-F238E27FC236}">
                <a16:creationId xmlns:a16="http://schemas.microsoft.com/office/drawing/2014/main" id="{D22016E6-5CF6-5D10-AA21-FCCDE0BDE75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7F6629B6-3633-DBBB-D1CB-7DF7A0CAF23F}"/>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489713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hyperlink" Target="http://www.epos-eu.org/on"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mailto:info@epos-eric.eu"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E0F8F-7144-4563-6BBC-5FBFDA6A0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93648523-4761-25C7-F28C-7B4AE851B12B}"/>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3F419D2E-9823-A0DD-30F5-97CD9F7A8108}"/>
              </a:ext>
            </a:extLst>
          </p:cNvPr>
          <p:cNvSpPr>
            <a:spLocks noGrp="1"/>
          </p:cNvSpPr>
          <p:nvPr>
            <p:ph type="sldNum" sz="quarter" idx="4"/>
          </p:nvPr>
        </p:nvSpPr>
        <p:spPr>
          <a:xfrm>
            <a:off x="11462660" y="6273872"/>
            <a:ext cx="583036" cy="365125"/>
          </a:xfrm>
          <a:prstGeom prst="rect">
            <a:avLst/>
          </a:prstGeom>
        </p:spPr>
        <p:txBody>
          <a:bodyPr vert="horz" lIns="91440" tIns="45720" rIns="91440" bIns="45720" rtlCol="0" anchor="ctr"/>
          <a:lstStyle>
            <a:lvl1pPr algn="ctr">
              <a:defRPr sz="1400" b="1" i="0">
                <a:solidFill>
                  <a:srgbClr val="E5A113"/>
                </a:solidFill>
                <a:latin typeface="Calibri" panose="020F0502020204030204" pitchFamily="34" charset="0"/>
                <a:cs typeface="Calibri" panose="020F0502020204030204" pitchFamily="34" charset="0"/>
              </a:defRPr>
            </a:lvl1pPr>
          </a:lstStyle>
          <a:p>
            <a:fld id="{4DD777E7-DC69-634D-A570-B7417637B5CD}" type="slidenum">
              <a:rPr lang="en-GB" smtClean="0"/>
              <a:pPr/>
              <a:t>‹#›</a:t>
            </a:fld>
            <a:endParaRPr lang="en-GB" dirty="0"/>
          </a:p>
        </p:txBody>
      </p:sp>
      <p:sp>
        <p:nvSpPr>
          <p:cNvPr id="10" name="TextBox 9">
            <a:extLst>
              <a:ext uri="{FF2B5EF4-FFF2-40B4-BE49-F238E27FC236}">
                <a16:creationId xmlns:a16="http://schemas.microsoft.com/office/drawing/2014/main" id="{82A0F7D6-3616-8452-3ABD-138EA5A94E11}"/>
              </a:ext>
            </a:extLst>
          </p:cNvPr>
          <p:cNvSpPr txBox="1"/>
          <p:nvPr userDrawn="1"/>
        </p:nvSpPr>
        <p:spPr>
          <a:xfrm>
            <a:off x="9601203" y="6345464"/>
            <a:ext cx="1861457" cy="305725"/>
          </a:xfrm>
          <a:prstGeom prst="rect">
            <a:avLst/>
          </a:prstGeom>
          <a:noFill/>
        </p:spPr>
        <p:txBody>
          <a:bodyPr wrap="square">
            <a:spAutoFit/>
          </a:bodyPr>
          <a:lstStyle/>
          <a:p>
            <a:pPr>
              <a:lnSpc>
                <a:spcPts val="820"/>
              </a:lnSpc>
            </a:pPr>
            <a:r>
              <a:rPr lang="en-GB" sz="900" b="0" i="0" dirty="0">
                <a:solidFill>
                  <a:srgbClr val="E5A113"/>
                </a:solidFill>
                <a:effectLst/>
                <a:latin typeface="Calibri" panose="020F0502020204030204" pitchFamily="34" charset="0"/>
                <a:cs typeface="Calibri" panose="020F0502020204030204" pitchFamily="34" charset="0"/>
              </a:rPr>
              <a:t>This work is licensed under</a:t>
            </a:r>
            <a:br>
              <a:rPr lang="en-GB" sz="900" b="0" i="0" dirty="0">
                <a:solidFill>
                  <a:srgbClr val="E5A113"/>
                </a:solidFill>
                <a:effectLst/>
                <a:latin typeface="Calibri" panose="020F0502020204030204" pitchFamily="34" charset="0"/>
                <a:cs typeface="Calibri" panose="020F0502020204030204" pitchFamily="34" charset="0"/>
              </a:rPr>
            </a:br>
            <a:r>
              <a:rPr lang="en-GB" sz="900" b="0" i="0" dirty="0">
                <a:solidFill>
                  <a:srgbClr val="E5A113"/>
                </a:solidFill>
                <a:effectLst/>
                <a:latin typeface="Calibri" panose="020F0502020204030204" pitchFamily="34" charset="0"/>
                <a:cs typeface="Calibri" panose="020F0502020204030204" pitchFamily="34" charset="0"/>
              </a:rPr>
              <a:t> CC BY attribution 4.0 international </a:t>
            </a:r>
          </a:p>
        </p:txBody>
      </p:sp>
      <p:sp>
        <p:nvSpPr>
          <p:cNvPr id="14" name="TextBox 13">
            <a:extLst>
              <a:ext uri="{FF2B5EF4-FFF2-40B4-BE49-F238E27FC236}">
                <a16:creationId xmlns:a16="http://schemas.microsoft.com/office/drawing/2014/main" id="{0D06AA8F-CDC0-D23D-D2B0-3629F5A9E918}"/>
              </a:ext>
            </a:extLst>
          </p:cNvPr>
          <p:cNvSpPr txBox="1"/>
          <p:nvPr userDrawn="1"/>
        </p:nvSpPr>
        <p:spPr>
          <a:xfrm>
            <a:off x="4292345" y="6330320"/>
            <a:ext cx="3602331" cy="276999"/>
          </a:xfrm>
          <a:prstGeom prst="rect">
            <a:avLst/>
          </a:prstGeom>
          <a:noFill/>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hlinkClick r:id="rId15">
                  <a:extLst>
                    <a:ext uri="{A12FA001-AC4F-418D-AE19-62706E023703}">
                      <ahyp:hlinkClr xmlns:ahyp="http://schemas.microsoft.com/office/drawing/2018/hyperlinkcolor" val="tx"/>
                    </a:ext>
                  </a:extLst>
                </a:hlinkClick>
              </a:rPr>
              <a:t>info@epos-eric.eu</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a:solidFill>
                  <a:schemeClr val="tx1"/>
                </a:solidFill>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www.epos-eu.org/on</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err="1">
                <a:latin typeface="Calibri" panose="020F0502020204030204" pitchFamily="34" charset="0"/>
                <a:cs typeface="Calibri" panose="020F0502020204030204" pitchFamily="34" charset="0"/>
              </a:rPr>
              <a:t>EPOSon</a:t>
            </a:r>
            <a:endParaRPr lang="en-GB" sz="1200" dirty="0">
              <a:solidFill>
                <a:schemeClr val="tx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4E19406-F3C6-0D62-8A03-597E0FB94F09}"/>
              </a:ext>
            </a:extLst>
          </p:cNvPr>
          <p:cNvSpPr txBox="1"/>
          <p:nvPr userDrawn="1"/>
        </p:nvSpPr>
        <p:spPr>
          <a:xfrm>
            <a:off x="838200" y="6270943"/>
            <a:ext cx="2612136" cy="1061829"/>
          </a:xfrm>
          <a:prstGeom prst="rect">
            <a:avLst/>
          </a:prstGeom>
          <a:noFill/>
        </p:spPr>
        <p:txBody>
          <a:bodyPr wrap="square">
            <a:spAutoFit/>
          </a:bodyPr>
          <a:lstStyle>
            <a:defPPr>
              <a:defRPr lang="en-IT"/>
            </a:defPPr>
            <a:lvl1pPr>
              <a:defRPr sz="1200">
                <a:latin typeface="Calibri" panose="020F0502020204030204" pitchFamily="34" charset="0"/>
                <a:cs typeface="Calibri" panose="020F0502020204030204" pitchFamily="34" charset="0"/>
              </a:defRPr>
            </a:lvl1pPr>
          </a:lstStyle>
          <a:p>
            <a:pPr lvl="0" algn="just"/>
            <a:r>
              <a:rPr lang="en-GB" sz="1050" dirty="0">
                <a:solidFill>
                  <a:srgbClr val="002060"/>
                </a:solidFill>
              </a:rPr>
              <a:t>EPOS ON IS funded by the EC Horizon Europe programme under G.A. n 101131592</a:t>
            </a:r>
          </a:p>
          <a:p>
            <a:pPr lvl="0" algn="just"/>
            <a:endParaRPr lang="en-GB" sz="1050" dirty="0">
              <a:solidFill>
                <a:srgbClr val="002060"/>
              </a:solidFill>
            </a:endParaRPr>
          </a:p>
          <a:p>
            <a:pPr lvl="0" algn="just"/>
            <a:endParaRPr lang="en-GB" sz="1050" dirty="0">
              <a:solidFill>
                <a:srgbClr val="002060"/>
              </a:solidFill>
            </a:endParaRPr>
          </a:p>
          <a:p>
            <a:pPr lvl="0"/>
            <a:br>
              <a:rPr lang="en-GB" sz="1050" dirty="0">
                <a:solidFill>
                  <a:srgbClr val="002060"/>
                </a:solidFill>
              </a:rPr>
            </a:br>
            <a:endParaRPr lang="it-IT" sz="1050" dirty="0">
              <a:solidFill>
                <a:srgbClr val="002060"/>
              </a:solidFill>
            </a:endParaRPr>
          </a:p>
        </p:txBody>
      </p:sp>
      <p:pic>
        <p:nvPicPr>
          <p:cNvPr id="19" name="Picture 18" descr="A blue flag with yellow stars&#10;&#10;Description automatically generated">
            <a:extLst>
              <a:ext uri="{FF2B5EF4-FFF2-40B4-BE49-F238E27FC236}">
                <a16:creationId xmlns:a16="http://schemas.microsoft.com/office/drawing/2014/main" id="{4B30306E-480F-190C-B45A-C299F4833056}"/>
              </a:ext>
            </a:extLst>
          </p:cNvPr>
          <p:cNvPicPr>
            <a:picLocks noChangeAspect="1"/>
          </p:cNvPicPr>
          <p:nvPr userDrawn="1"/>
        </p:nvPicPr>
        <p:blipFill>
          <a:blip r:embed="rId17"/>
          <a:stretch>
            <a:fillRect/>
          </a:stretch>
        </p:blipFill>
        <p:spPr>
          <a:xfrm>
            <a:off x="367303" y="6176963"/>
            <a:ext cx="483000" cy="489647"/>
          </a:xfrm>
          <a:prstGeom prst="rect">
            <a:avLst/>
          </a:prstGeom>
        </p:spPr>
      </p:pic>
    </p:spTree>
    <p:extLst>
      <p:ext uri="{BB962C8B-B14F-4D97-AF65-F5344CB8AC3E}">
        <p14:creationId xmlns:p14="http://schemas.microsoft.com/office/powerpoint/2010/main" val="337254824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61" r:id="rId8"/>
    <p:sldLayoutId id="2147483656" r:id="rId9"/>
    <p:sldLayoutId id="2147483657" r:id="rId10"/>
    <p:sldLayoutId id="2147483658" r:id="rId11"/>
    <p:sldLayoutId id="2147483659" r:id="rId12"/>
  </p:sldLayoutIdLst>
  <p:txStyles>
    <p:title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www.epos-eu.org/on"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A8294D-40E0-2FC5-3548-034E239677A8}"/>
              </a:ext>
            </a:extLst>
          </p:cNvPr>
          <p:cNvSpPr>
            <a:spLocks noGrp="1"/>
          </p:cNvSpPr>
          <p:nvPr>
            <p:ph type="ctrTitle"/>
          </p:nvPr>
        </p:nvSpPr>
        <p:spPr>
          <a:xfrm>
            <a:off x="448127" y="2012041"/>
            <a:ext cx="5343073" cy="1291691"/>
          </a:xfrm>
        </p:spPr>
        <p:txBody>
          <a:bodyPr/>
          <a:lstStyle/>
          <a:p>
            <a:pPr algn="l"/>
            <a:r>
              <a:rPr lang="en-GB" sz="2800" dirty="0"/>
              <a:t>Development of ML Algorithm for Crop Irrigation Optimisation Using Earth Observation Copernicus Data</a:t>
            </a:r>
          </a:p>
        </p:txBody>
      </p:sp>
      <p:sp>
        <p:nvSpPr>
          <p:cNvPr id="3" name="Subtitle 2">
            <a:extLst>
              <a:ext uri="{FF2B5EF4-FFF2-40B4-BE49-F238E27FC236}">
                <a16:creationId xmlns:a16="http://schemas.microsoft.com/office/drawing/2014/main" id="{413A46CC-2792-3202-4219-C2C42095ED1D}"/>
              </a:ext>
            </a:extLst>
          </p:cNvPr>
          <p:cNvSpPr>
            <a:spLocks noGrp="1"/>
          </p:cNvSpPr>
          <p:nvPr>
            <p:ph type="subTitle" idx="4294967295"/>
          </p:nvPr>
        </p:nvSpPr>
        <p:spPr>
          <a:xfrm>
            <a:off x="448127" y="3811973"/>
            <a:ext cx="5343073" cy="889000"/>
          </a:xfrm>
        </p:spPr>
        <p:txBody>
          <a:bodyPr>
            <a:normAutofit fontScale="70000" lnSpcReduction="20000"/>
          </a:bodyPr>
          <a:lstStyle/>
          <a:p>
            <a:pPr marL="0" indent="0" algn="ctr">
              <a:buNone/>
            </a:pPr>
            <a:r>
              <a:rPr lang="en-GB" b="1" dirty="0"/>
              <a:t>Amit Kumar Singh</a:t>
            </a:r>
            <a:r>
              <a:rPr lang="en-GB" dirty="0"/>
              <a:t> </a:t>
            </a:r>
            <a:r>
              <a:rPr lang="en-GB" dirty="0">
                <a:solidFill>
                  <a:srgbClr val="FEDC7F"/>
                </a:solidFill>
              </a:rPr>
              <a:t>|</a:t>
            </a:r>
            <a:r>
              <a:rPr lang="en-GB" dirty="0"/>
              <a:t> Ph.D. Student in Earth Observation</a:t>
            </a:r>
          </a:p>
          <a:p>
            <a:pPr marL="0" indent="0" algn="ctr">
              <a:buNone/>
            </a:pPr>
            <a:r>
              <a:rPr lang="en-GB" dirty="0"/>
              <a:t>Sapienza University of Rome, Italy</a:t>
            </a:r>
          </a:p>
        </p:txBody>
      </p:sp>
      <p:pic>
        <p:nvPicPr>
          <p:cNvPr id="9" name="Picture 8" descr="A group of people posing for a photo&#10;&#10;AI-generated content may be incorrect.">
            <a:extLst>
              <a:ext uri="{FF2B5EF4-FFF2-40B4-BE49-F238E27FC236}">
                <a16:creationId xmlns:a16="http://schemas.microsoft.com/office/drawing/2014/main" id="{AACBB9AB-0B3D-93CE-0997-20B81DFFB127}"/>
              </a:ext>
            </a:extLst>
          </p:cNvPr>
          <p:cNvPicPr>
            <a:picLocks noChangeAspect="1"/>
          </p:cNvPicPr>
          <p:nvPr/>
        </p:nvPicPr>
        <p:blipFill>
          <a:blip r:embed="rId3"/>
          <a:stretch>
            <a:fillRect/>
          </a:stretch>
        </p:blipFill>
        <p:spPr>
          <a:xfrm>
            <a:off x="5962650" y="395740"/>
            <a:ext cx="5781223" cy="5781223"/>
          </a:xfrm>
          <a:prstGeom prst="rect">
            <a:avLst/>
          </a:prstGeom>
        </p:spPr>
      </p:pic>
      <p:grpSp>
        <p:nvGrpSpPr>
          <p:cNvPr id="4" name="Group 3">
            <a:extLst>
              <a:ext uri="{FF2B5EF4-FFF2-40B4-BE49-F238E27FC236}">
                <a16:creationId xmlns:a16="http://schemas.microsoft.com/office/drawing/2014/main" id="{9F4130B1-8931-1C99-720F-24F46BA90998}"/>
              </a:ext>
            </a:extLst>
          </p:cNvPr>
          <p:cNvGrpSpPr/>
          <p:nvPr/>
        </p:nvGrpSpPr>
        <p:grpSpPr>
          <a:xfrm>
            <a:off x="838200" y="4688448"/>
            <a:ext cx="5124450" cy="887267"/>
            <a:chOff x="838200" y="5289696"/>
            <a:chExt cx="5124450" cy="887267"/>
          </a:xfrm>
        </p:grpSpPr>
        <p:pic>
          <p:nvPicPr>
            <p:cNvPr id="2" name="Picture 2" descr="UNINA – Shealthy METHODS FOR F&amp;V PRODUCTS">
              <a:extLst>
                <a:ext uri="{FF2B5EF4-FFF2-40B4-BE49-F238E27FC236}">
                  <a16:creationId xmlns:a16="http://schemas.microsoft.com/office/drawing/2014/main" id="{37D0CE44-F0B6-EDBE-7DD6-9B46944F2D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145" y="5289696"/>
              <a:ext cx="3462505" cy="8872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50E73D3-6946-58BE-E155-19D45BF285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5447207"/>
              <a:ext cx="1905000" cy="5722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36428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93C567A6-5B53-588A-0B8F-121D4C505538}"/>
              </a:ext>
            </a:extLst>
          </p:cNvPr>
          <p:cNvSpPr/>
          <p:nvPr/>
        </p:nvSpPr>
        <p:spPr>
          <a:xfrm>
            <a:off x="187890" y="3424710"/>
            <a:ext cx="4187029" cy="2616100"/>
          </a:xfrm>
          <a:prstGeom prst="roundRect">
            <a:avLst>
              <a:gd name="adj" fmla="val 4261"/>
            </a:avLst>
          </a:prstGeom>
          <a:solidFill>
            <a:srgbClr val="FEDC7F">
              <a:alpha val="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CBD10E7B-5AE6-BACA-0982-2203B499F7C7}"/>
              </a:ext>
            </a:extLst>
          </p:cNvPr>
          <p:cNvSpPr txBox="1"/>
          <p:nvPr/>
        </p:nvSpPr>
        <p:spPr>
          <a:xfrm>
            <a:off x="250521" y="867835"/>
            <a:ext cx="4124399" cy="584775"/>
          </a:xfrm>
          <a:prstGeom prst="rect">
            <a:avLst/>
          </a:prstGeom>
          <a:noFill/>
        </p:spPr>
        <p:txBody>
          <a:bodyPr wrap="none" rtlCol="0">
            <a:spAutoFit/>
          </a:bodyPr>
          <a:lstStyle/>
          <a:p>
            <a:r>
              <a:rPr lang="en-GB" sz="3200" b="1" dirty="0">
                <a:latin typeface="Calibri" panose="020F0502020204030204" pitchFamily="34" charset="0"/>
                <a:cs typeface="Calibri" panose="020F0502020204030204" pitchFamily="34" charset="0"/>
              </a:rPr>
              <a:t>My Research Question:</a:t>
            </a:r>
          </a:p>
        </p:txBody>
      </p:sp>
      <p:sp>
        <p:nvSpPr>
          <p:cNvPr id="8" name="TextBox 7">
            <a:extLst>
              <a:ext uri="{FF2B5EF4-FFF2-40B4-BE49-F238E27FC236}">
                <a16:creationId xmlns:a16="http://schemas.microsoft.com/office/drawing/2014/main" id="{1C4FDB34-FA48-5C51-3F89-604262FDBD8F}"/>
              </a:ext>
            </a:extLst>
          </p:cNvPr>
          <p:cNvSpPr txBox="1"/>
          <p:nvPr/>
        </p:nvSpPr>
        <p:spPr>
          <a:xfrm>
            <a:off x="187891" y="3424710"/>
            <a:ext cx="2082045" cy="584775"/>
          </a:xfrm>
          <a:prstGeom prst="rect">
            <a:avLst/>
          </a:prstGeom>
          <a:noFill/>
        </p:spPr>
        <p:txBody>
          <a:bodyPr wrap="none" rtlCol="0">
            <a:spAutoFit/>
          </a:bodyPr>
          <a:lstStyle/>
          <a:p>
            <a:r>
              <a:rPr lang="en-GB" sz="3200" b="1" dirty="0">
                <a:latin typeface="Calibri" panose="020F0502020204030204" pitchFamily="34" charset="0"/>
                <a:cs typeface="Calibri" panose="020F0502020204030204" pitchFamily="34" charset="0"/>
              </a:rPr>
              <a:t>Objectives:</a:t>
            </a:r>
          </a:p>
        </p:txBody>
      </p:sp>
      <p:pic>
        <p:nvPicPr>
          <p:cNvPr id="9" name="Picture 8" descr="A diagram of a computer workflow&#10;&#10;AI-generated content may be incorrect.">
            <a:extLst>
              <a:ext uri="{FF2B5EF4-FFF2-40B4-BE49-F238E27FC236}">
                <a16:creationId xmlns:a16="http://schemas.microsoft.com/office/drawing/2014/main" id="{9806B2C4-AB4E-E345-C8F5-DF3130B56152}"/>
              </a:ext>
            </a:extLst>
          </p:cNvPr>
          <p:cNvPicPr>
            <a:picLocks noChangeAspect="1"/>
          </p:cNvPicPr>
          <p:nvPr/>
        </p:nvPicPr>
        <p:blipFill>
          <a:blip r:embed="rId3"/>
          <a:stretch>
            <a:fillRect/>
          </a:stretch>
        </p:blipFill>
        <p:spPr>
          <a:xfrm>
            <a:off x="5466915" y="0"/>
            <a:ext cx="6725085" cy="3782860"/>
          </a:xfrm>
          <a:prstGeom prst="rect">
            <a:avLst/>
          </a:prstGeom>
        </p:spPr>
      </p:pic>
      <p:sp>
        <p:nvSpPr>
          <p:cNvPr id="11" name="TextBox 10">
            <a:extLst>
              <a:ext uri="{FF2B5EF4-FFF2-40B4-BE49-F238E27FC236}">
                <a16:creationId xmlns:a16="http://schemas.microsoft.com/office/drawing/2014/main" id="{05B34588-0507-50D4-2DF1-26DEB3A2DC7C}"/>
              </a:ext>
            </a:extLst>
          </p:cNvPr>
          <p:cNvSpPr txBox="1"/>
          <p:nvPr/>
        </p:nvSpPr>
        <p:spPr>
          <a:xfrm>
            <a:off x="187891" y="4009485"/>
            <a:ext cx="4187027" cy="1754326"/>
          </a:xfrm>
          <a:prstGeom prst="rect">
            <a:avLst/>
          </a:prstGeom>
          <a:noFill/>
        </p:spPr>
        <p:txBody>
          <a:bodyPr wrap="square" rtlCol="0">
            <a:spAutoFit/>
          </a:bodyPr>
          <a:lstStyle/>
          <a:p>
            <a:pPr marL="285750" indent="-285750">
              <a:buFont typeface="Arial" panose="020B0604020202020204" pitchFamily="34" charset="0"/>
              <a:buChar char="•"/>
            </a:pPr>
            <a:r>
              <a:rPr lang="en-GB" dirty="0"/>
              <a:t>Transfer Learning to minimize the need for extensive new ground truth collection.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To Develop a ML Algorithm for Detecting Irrigated Cropland Areas</a:t>
            </a:r>
          </a:p>
        </p:txBody>
      </p:sp>
      <p:sp>
        <p:nvSpPr>
          <p:cNvPr id="17" name="TextBox 16">
            <a:extLst>
              <a:ext uri="{FF2B5EF4-FFF2-40B4-BE49-F238E27FC236}">
                <a16:creationId xmlns:a16="http://schemas.microsoft.com/office/drawing/2014/main" id="{E8F8B0CF-5B4E-1123-0B79-D9097AA052D7}"/>
              </a:ext>
            </a:extLst>
          </p:cNvPr>
          <p:cNvSpPr txBox="1"/>
          <p:nvPr/>
        </p:nvSpPr>
        <p:spPr>
          <a:xfrm>
            <a:off x="4471792" y="3604364"/>
            <a:ext cx="3877215" cy="584775"/>
          </a:xfrm>
          <a:prstGeom prst="rect">
            <a:avLst/>
          </a:prstGeom>
          <a:noFill/>
        </p:spPr>
        <p:txBody>
          <a:bodyPr wrap="none" rtlCol="0">
            <a:spAutoFit/>
          </a:bodyPr>
          <a:lstStyle/>
          <a:p>
            <a:r>
              <a:rPr lang="en-GB" sz="3200" b="1" dirty="0"/>
              <a:t>Expected Outcome:</a:t>
            </a:r>
          </a:p>
        </p:txBody>
      </p:sp>
      <p:pic>
        <p:nvPicPr>
          <p:cNvPr id="18" name="Picture 17" descr="A map of a city&#10;&#10;AI-generated content may be incorrect.">
            <a:extLst>
              <a:ext uri="{FF2B5EF4-FFF2-40B4-BE49-F238E27FC236}">
                <a16:creationId xmlns:a16="http://schemas.microsoft.com/office/drawing/2014/main" id="{794D10A2-0061-405B-8B63-64A2A6BBC531}"/>
              </a:ext>
            </a:extLst>
          </p:cNvPr>
          <p:cNvPicPr>
            <a:picLocks noChangeAspect="1"/>
          </p:cNvPicPr>
          <p:nvPr/>
        </p:nvPicPr>
        <p:blipFill>
          <a:blip r:embed="rId4"/>
          <a:stretch>
            <a:fillRect/>
          </a:stretch>
        </p:blipFill>
        <p:spPr>
          <a:xfrm>
            <a:off x="4471790" y="4189138"/>
            <a:ext cx="2716743" cy="1397470"/>
          </a:xfrm>
          <a:prstGeom prst="rect">
            <a:avLst/>
          </a:prstGeom>
        </p:spPr>
      </p:pic>
      <p:pic>
        <p:nvPicPr>
          <p:cNvPr id="19" name="Picture 18" descr="A map of a forest&#10;&#10;AI-generated content may be incorrect.">
            <a:extLst>
              <a:ext uri="{FF2B5EF4-FFF2-40B4-BE49-F238E27FC236}">
                <a16:creationId xmlns:a16="http://schemas.microsoft.com/office/drawing/2014/main" id="{6BB5B220-C3FD-895F-B887-C5750C8F4691}"/>
              </a:ext>
            </a:extLst>
          </p:cNvPr>
          <p:cNvPicPr>
            <a:picLocks noChangeAspect="1"/>
          </p:cNvPicPr>
          <p:nvPr/>
        </p:nvPicPr>
        <p:blipFill>
          <a:blip r:embed="rId5"/>
          <a:stretch>
            <a:fillRect/>
          </a:stretch>
        </p:blipFill>
        <p:spPr>
          <a:xfrm>
            <a:off x="6953049" y="4201665"/>
            <a:ext cx="2692390" cy="1384943"/>
          </a:xfrm>
          <a:prstGeom prst="rect">
            <a:avLst/>
          </a:prstGeom>
        </p:spPr>
      </p:pic>
      <p:pic>
        <p:nvPicPr>
          <p:cNvPr id="20" name="Picture 19" descr="A map of a large area&#10;&#10;AI-generated content may be incorrect.">
            <a:extLst>
              <a:ext uri="{FF2B5EF4-FFF2-40B4-BE49-F238E27FC236}">
                <a16:creationId xmlns:a16="http://schemas.microsoft.com/office/drawing/2014/main" id="{10ED4B5A-220B-1AAB-4449-322747AE7BDB}"/>
              </a:ext>
            </a:extLst>
          </p:cNvPr>
          <p:cNvPicPr>
            <a:picLocks noChangeAspect="1"/>
          </p:cNvPicPr>
          <p:nvPr/>
        </p:nvPicPr>
        <p:blipFill>
          <a:blip r:embed="rId6"/>
          <a:stretch>
            <a:fillRect/>
          </a:stretch>
        </p:blipFill>
        <p:spPr>
          <a:xfrm>
            <a:off x="9437649" y="4201665"/>
            <a:ext cx="2692390" cy="1384943"/>
          </a:xfrm>
          <a:prstGeom prst="rect">
            <a:avLst/>
          </a:prstGeom>
        </p:spPr>
      </p:pic>
      <p:sp>
        <p:nvSpPr>
          <p:cNvPr id="21" name="Rounded Rectangle 20">
            <a:extLst>
              <a:ext uri="{FF2B5EF4-FFF2-40B4-BE49-F238E27FC236}">
                <a16:creationId xmlns:a16="http://schemas.microsoft.com/office/drawing/2014/main" id="{67A72D77-9C21-5EC6-FDB0-69BF4389309F}"/>
              </a:ext>
            </a:extLst>
          </p:cNvPr>
          <p:cNvSpPr/>
          <p:nvPr/>
        </p:nvSpPr>
        <p:spPr>
          <a:xfrm>
            <a:off x="8349007" y="5674290"/>
            <a:ext cx="3507288" cy="3665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ln w="0"/>
                <a:solidFill>
                  <a:sysClr val="windowText" lastClr="000000"/>
                </a:solidFill>
              </a:rPr>
              <a:t>Irrigated Cropland Map Dataset</a:t>
            </a:r>
          </a:p>
        </p:txBody>
      </p:sp>
      <p:sp>
        <p:nvSpPr>
          <p:cNvPr id="22" name="Rounded Rectangle 21">
            <a:extLst>
              <a:ext uri="{FF2B5EF4-FFF2-40B4-BE49-F238E27FC236}">
                <a16:creationId xmlns:a16="http://schemas.microsoft.com/office/drawing/2014/main" id="{812B914C-792A-D6F1-2970-A59ACC9A1908}"/>
              </a:ext>
            </a:extLst>
          </p:cNvPr>
          <p:cNvSpPr/>
          <p:nvPr/>
        </p:nvSpPr>
        <p:spPr>
          <a:xfrm>
            <a:off x="4656755" y="5674290"/>
            <a:ext cx="3507288" cy="3665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ln w="0"/>
                <a:solidFill>
                  <a:sysClr val="windowText" lastClr="000000"/>
                </a:solidFill>
              </a:rPr>
              <a:t>Crop Type Spectral Library</a:t>
            </a:r>
          </a:p>
        </p:txBody>
      </p:sp>
      <p:sp>
        <p:nvSpPr>
          <p:cNvPr id="23" name="TextBox 22">
            <a:extLst>
              <a:ext uri="{FF2B5EF4-FFF2-40B4-BE49-F238E27FC236}">
                <a16:creationId xmlns:a16="http://schemas.microsoft.com/office/drawing/2014/main" id="{DB880FDC-64DB-6D66-82B0-1C535C64E739}"/>
              </a:ext>
            </a:extLst>
          </p:cNvPr>
          <p:cNvSpPr txBox="1"/>
          <p:nvPr/>
        </p:nvSpPr>
        <p:spPr>
          <a:xfrm>
            <a:off x="250522" y="1540292"/>
            <a:ext cx="5216394" cy="1477328"/>
          </a:xfrm>
          <a:prstGeom prst="rect">
            <a:avLst/>
          </a:prstGeom>
          <a:noFill/>
        </p:spPr>
        <p:txBody>
          <a:bodyPr wrap="square" rtlCol="0">
            <a:spAutoFit/>
          </a:bodyPr>
          <a:lstStyle/>
          <a:p>
            <a:r>
              <a:rPr lang="en-GB" dirty="0"/>
              <a:t>How can transfer learning be leveraged to develop machine learning algorithms for the accurate detection of irrigated cropland areas using Copernicus Earth Observation data, with minimal reliance on new ground truth datasets?</a:t>
            </a:r>
          </a:p>
        </p:txBody>
      </p:sp>
      <p:pic>
        <p:nvPicPr>
          <p:cNvPr id="3074" name="Picture 2" descr="AGEA NELLA PIATTAFORMA DIGITALE NAZIONALE DATI, ATTIVO INTERSCAMBIO DATI  CON ALTRI ENTI PUBBLICI">
            <a:extLst>
              <a:ext uri="{FF2B5EF4-FFF2-40B4-BE49-F238E27FC236}">
                <a16:creationId xmlns:a16="http://schemas.microsoft.com/office/drawing/2014/main" id="{A041A888-4A24-6555-C081-D3E56AC5CB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7843" y="2449793"/>
            <a:ext cx="1190662" cy="867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526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8" descr="Immagine che contiene logo, Elementi grafici, schermata, grafica&#10;&#10;Descrizione generata automaticamente">
            <a:extLst>
              <a:ext uri="{FF2B5EF4-FFF2-40B4-BE49-F238E27FC236}">
                <a16:creationId xmlns:a16="http://schemas.microsoft.com/office/drawing/2014/main" id="{39E3BAB4-EFBC-DE54-E86B-3CA8A76932CC}"/>
              </a:ext>
            </a:extLst>
          </p:cNvPr>
          <p:cNvPicPr>
            <a:picLocks noGrp="1" noChangeAspect="1"/>
          </p:cNvPicPr>
          <p:nvPr>
            <p:ph idx="4294967295"/>
          </p:nvPr>
        </p:nvPicPr>
        <p:blipFill>
          <a:blip r:embed="rId3"/>
          <a:stretch>
            <a:fillRect/>
          </a:stretch>
        </p:blipFill>
        <p:spPr>
          <a:xfrm>
            <a:off x="0" y="11113"/>
            <a:ext cx="6096000" cy="2328862"/>
          </a:xfrm>
        </p:spPr>
      </p:pic>
      <p:sp>
        <p:nvSpPr>
          <p:cNvPr id="5" name="Title 1">
            <a:extLst>
              <a:ext uri="{FF2B5EF4-FFF2-40B4-BE49-F238E27FC236}">
                <a16:creationId xmlns:a16="http://schemas.microsoft.com/office/drawing/2014/main" id="{D39C8AB6-3E25-7601-8148-D2C5FE6C17E7}"/>
              </a:ext>
            </a:extLst>
          </p:cNvPr>
          <p:cNvSpPr>
            <a:spLocks noGrp="1"/>
          </p:cNvSpPr>
          <p:nvPr>
            <p:ph type="title" idx="4294967295"/>
          </p:nvPr>
        </p:nvSpPr>
        <p:spPr>
          <a:xfrm>
            <a:off x="0" y="2914015"/>
            <a:ext cx="12192000" cy="1365250"/>
          </a:xfrm>
        </p:spPr>
        <p:txBody>
          <a:bodyPr>
            <a:normAutofit/>
          </a:bodyPr>
          <a:lstStyle/>
          <a:p>
            <a:pPr algn="ctr"/>
            <a:r>
              <a:rPr lang="en-GB" sz="4400" dirty="0">
                <a:solidFill>
                  <a:srgbClr val="1D4927"/>
                </a:solidFill>
              </a:rPr>
              <a:t>Thank you for your attention!</a:t>
            </a:r>
          </a:p>
        </p:txBody>
      </p:sp>
      <p:sp>
        <p:nvSpPr>
          <p:cNvPr id="6" name="Title 1">
            <a:extLst>
              <a:ext uri="{FF2B5EF4-FFF2-40B4-BE49-F238E27FC236}">
                <a16:creationId xmlns:a16="http://schemas.microsoft.com/office/drawing/2014/main" id="{7B7934E8-C0FC-623C-AE84-67461FB98E7D}"/>
              </a:ext>
            </a:extLst>
          </p:cNvPr>
          <p:cNvSpPr txBox="1">
            <a:spLocks/>
          </p:cNvSpPr>
          <p:nvPr/>
        </p:nvSpPr>
        <p:spPr>
          <a:xfrm>
            <a:off x="0" y="4156376"/>
            <a:ext cx="12191999" cy="5700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GB" sz="2400" dirty="0">
                <a:solidFill>
                  <a:srgbClr val="E5A113"/>
                </a:solidFill>
                <a:latin typeface="Calibri" panose="020F0502020204030204" pitchFamily="34" charset="0"/>
                <a:cs typeface="Calibri" panose="020F0502020204030204" pitchFamily="34" charset="0"/>
              </a:rPr>
              <a:t>amitkumar.singh@uniroma1.it</a:t>
            </a:r>
          </a:p>
        </p:txBody>
      </p:sp>
      <p:sp>
        <p:nvSpPr>
          <p:cNvPr id="7" name="Title 1">
            <a:extLst>
              <a:ext uri="{FF2B5EF4-FFF2-40B4-BE49-F238E27FC236}">
                <a16:creationId xmlns:a16="http://schemas.microsoft.com/office/drawing/2014/main" id="{06C863A9-1257-189E-ED01-C6ECA7A1AE64}"/>
              </a:ext>
            </a:extLst>
          </p:cNvPr>
          <p:cNvSpPr txBox="1">
            <a:spLocks/>
          </p:cNvSpPr>
          <p:nvPr/>
        </p:nvSpPr>
        <p:spPr>
          <a:xfrm>
            <a:off x="0" y="4782214"/>
            <a:ext cx="12192000" cy="570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GB" sz="2000" dirty="0" err="1"/>
              <a:t>www.linkedin.com</a:t>
            </a:r>
            <a:r>
              <a:rPr lang="en-GB" sz="2000" dirty="0"/>
              <a:t>/in/amit896689 |          </a:t>
            </a:r>
            <a:r>
              <a:rPr lang="en-GB" sz="2000" dirty="0" err="1"/>
              <a:t>www.instagram.com</a:t>
            </a:r>
            <a:r>
              <a:rPr lang="en-GB" sz="2000" dirty="0"/>
              <a:t>/</a:t>
            </a:r>
            <a:r>
              <a:rPr lang="en-GB" sz="2000" dirty="0" err="1"/>
              <a:t>amitsingh.mmm</a:t>
            </a:r>
            <a:r>
              <a:rPr lang="en-GB" sz="2000" dirty="0"/>
              <a:t>/</a:t>
            </a:r>
          </a:p>
        </p:txBody>
      </p:sp>
      <p:pic>
        <p:nvPicPr>
          <p:cNvPr id="2050" name="Picture 2">
            <a:extLst>
              <a:ext uri="{FF2B5EF4-FFF2-40B4-BE49-F238E27FC236}">
                <a16:creationId xmlns:a16="http://schemas.microsoft.com/office/drawing/2014/main" id="{9147CE69-FDF6-9206-553D-E244474043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9322" y="4942100"/>
            <a:ext cx="335009" cy="3350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373F2D1A-6396-0188-D882-A1E12CF116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0990" y="4942100"/>
            <a:ext cx="335009" cy="33500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mail - Free logo icons">
            <a:extLst>
              <a:ext uri="{FF2B5EF4-FFF2-40B4-BE49-F238E27FC236}">
                <a16:creationId xmlns:a16="http://schemas.microsoft.com/office/drawing/2014/main" id="{45EA61FE-51A5-3F41-EC79-1888EAFB2F8E}"/>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35208" y="4291802"/>
            <a:ext cx="422086" cy="4220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956C694-6B26-C001-F952-6CDD46727F58}"/>
              </a:ext>
            </a:extLst>
          </p:cNvPr>
          <p:cNvSpPr txBox="1">
            <a:spLocks/>
          </p:cNvSpPr>
          <p:nvPr/>
        </p:nvSpPr>
        <p:spPr>
          <a:xfrm>
            <a:off x="0" y="5285163"/>
            <a:ext cx="12192000" cy="570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GB" sz="2000" dirty="0">
                <a:hlinkClick r:id="rId7">
                  <a:extLst>
                    <a:ext uri="{A12FA001-AC4F-418D-AE19-62706E023703}">
                      <ahyp:hlinkClr xmlns:ahyp="http://schemas.microsoft.com/office/drawing/2018/hyperlinkcolor" val="tx"/>
                    </a:ext>
                  </a:extLst>
                </a:hlinkClick>
              </a:rPr>
              <a:t>www.epos-eu.org/on</a:t>
            </a:r>
            <a:r>
              <a:rPr lang="en-GB" sz="2000" dirty="0"/>
              <a:t> </a:t>
            </a:r>
            <a:r>
              <a:rPr lang="en-GB" sz="2000" dirty="0">
                <a:solidFill>
                  <a:srgbClr val="EBA900"/>
                </a:solidFill>
              </a:rPr>
              <a:t>|</a:t>
            </a:r>
            <a:r>
              <a:rPr lang="en-GB" sz="2000" dirty="0"/>
              <a:t> social media </a:t>
            </a:r>
            <a:r>
              <a:rPr lang="en-GB" sz="2000" dirty="0">
                <a:solidFill>
                  <a:srgbClr val="E5A113"/>
                </a:solidFill>
              </a:rPr>
              <a:t>#</a:t>
            </a:r>
            <a:r>
              <a:rPr lang="en-GB" sz="2000" dirty="0" err="1"/>
              <a:t>EPOSon</a:t>
            </a:r>
            <a:endParaRPr lang="en-GB" sz="2000" dirty="0"/>
          </a:p>
        </p:txBody>
      </p:sp>
    </p:spTree>
    <p:extLst>
      <p:ext uri="{BB962C8B-B14F-4D97-AF65-F5344CB8AC3E}">
        <p14:creationId xmlns:p14="http://schemas.microsoft.com/office/powerpoint/2010/main" val="3570579095"/>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275E48"/>
      </a:accent6>
      <a:hlink>
        <a:srgbClr val="005CA3"/>
      </a:hlink>
      <a:folHlink>
        <a:srgbClr val="8D7E4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POS_ON_slide_template" id="{1CAD09EF-139D-904C-82DB-FF0F2ED2E792}" vid="{F28351D2-5FE7-5741-9308-6E01DBF2C9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2558</TotalTime>
  <Words>163</Words>
  <Application>Microsoft Macintosh PowerPoint</Application>
  <PresentationFormat>Widescreen</PresentationFormat>
  <Paragraphs>22</Paragraphs>
  <Slides>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vt:i4>
      </vt:variant>
    </vt:vector>
  </HeadingPairs>
  <TitlesOfParts>
    <vt:vector size="8" baseType="lpstr">
      <vt:lpstr>Aptos</vt:lpstr>
      <vt:lpstr>Arial</vt:lpstr>
      <vt:lpstr>Calibri</vt:lpstr>
      <vt:lpstr>Calibri Light</vt:lpstr>
      <vt:lpstr>Office Theme</vt:lpstr>
      <vt:lpstr>Development of ML Algorithm for Crop Irrigation Optimisation Using Earth Observation Copernicus Data</vt:lpstr>
      <vt:lpstr>PowerPoint Presentation</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Federica Tanlongo</dc:creator>
  <cp:lastModifiedBy>AMIT KUMAR SINGH</cp:lastModifiedBy>
  <cp:revision>18</cp:revision>
  <dcterms:created xsi:type="dcterms:W3CDTF">2024-09-12T12:53:35Z</dcterms:created>
  <dcterms:modified xsi:type="dcterms:W3CDTF">2025-06-20T18:21:59Z</dcterms:modified>
</cp:coreProperties>
</file>