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4" r:id="rId5"/>
    <p:sldId id="259" r:id="rId6"/>
    <p:sldId id="272" r:id="rId7"/>
    <p:sldId id="262" r:id="rId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40" d="100"/>
          <a:sy n="40" d="100"/>
        </p:scale>
        <p:origin x="780" y="-4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56C97-8E3E-4F9F-8028-5D0276472FA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5AA3AD7-5F7B-4843-925C-8C300B7F39C8}">
      <dgm:prSet custT="1"/>
      <dgm:spPr/>
      <dgm:t>
        <a:bodyPr/>
        <a:lstStyle/>
        <a:p>
          <a:pPr rtl="0"/>
          <a:r>
            <a:rPr lang="en-US" sz="1800" dirty="0" smtClean="0">
              <a:latin typeface="Calibri" panose="020F0502020204030204" pitchFamily="34" charset="0"/>
              <a:cs typeface="Calibri" panose="020F0502020204030204" pitchFamily="34" charset="0"/>
            </a:rPr>
            <a:t>Retrieve the fundamental frequency of resonance of the site (f0) using 24h ambient vibration signals</a:t>
          </a:r>
          <a:endParaRPr lang="en-US" sz="1800" dirty="0">
            <a:latin typeface="Calibri" panose="020F0502020204030204" pitchFamily="34" charset="0"/>
            <a:cs typeface="Calibri" panose="020F0502020204030204" pitchFamily="34" charset="0"/>
          </a:endParaRPr>
        </a:p>
      </dgm:t>
    </dgm:pt>
    <dgm:pt modelId="{D3E91028-F679-444D-BDDF-D1671B718637}" type="parTrans" cxnId="{9D77101B-533A-4279-A393-401F4A76BEDC}">
      <dgm:prSet/>
      <dgm:spPr/>
      <dgm:t>
        <a:bodyPr/>
        <a:lstStyle/>
        <a:p>
          <a:endParaRPr lang="en-US"/>
        </a:p>
      </dgm:t>
    </dgm:pt>
    <dgm:pt modelId="{65063D99-D19D-4134-A7AD-00C85A217FA4}" type="sibTrans" cxnId="{9D77101B-533A-4279-A393-401F4A76BEDC}">
      <dgm:prSet/>
      <dgm:spPr/>
      <dgm:t>
        <a:bodyPr/>
        <a:lstStyle/>
        <a:p>
          <a:endParaRPr lang="en-US"/>
        </a:p>
      </dgm:t>
    </dgm:pt>
    <dgm:pt modelId="{EFBECA4B-F36E-4F32-A58E-8F025785CF54}">
      <dgm:prSet custT="1"/>
      <dgm:spPr/>
      <dgm:t>
        <a:bodyPr/>
        <a:lstStyle/>
        <a:p>
          <a:r>
            <a:rPr lang="en-US" sz="1800" b="0" i="0" dirty="0" smtClean="0">
              <a:latin typeface="Calibri" panose="020F0502020204030204" pitchFamily="34" charset="0"/>
              <a:cs typeface="Calibri" panose="020F0502020204030204" pitchFamily="34" charset="0"/>
            </a:rPr>
            <a:t>Use borehole information to define </a:t>
          </a:r>
          <a:r>
            <a:rPr lang="en-US" sz="1800" b="0" i="0" dirty="0" smtClean="0">
              <a:latin typeface="Calibri" panose="020F0502020204030204" pitchFamily="34" charset="0"/>
              <a:cs typeface="Calibri" panose="020F0502020204030204" pitchFamily="34" charset="0"/>
            </a:rPr>
            <a:t>key parameters (layer’s thickness, </a:t>
          </a:r>
          <a:r>
            <a:rPr lang="en-US" sz="1800" b="0" i="0" dirty="0" err="1" smtClean="0">
              <a:latin typeface="Calibri" panose="020F0502020204030204" pitchFamily="34" charset="0"/>
              <a:cs typeface="Calibri" panose="020F0502020204030204" pitchFamily="34" charset="0"/>
            </a:rPr>
            <a:t>Vp</a:t>
          </a:r>
          <a:r>
            <a:rPr lang="en-US" sz="1800" b="0" i="0" dirty="0" smtClean="0">
              <a:latin typeface="Calibri" panose="020F0502020204030204" pitchFamily="34" charset="0"/>
              <a:cs typeface="Calibri" panose="020F0502020204030204" pitchFamily="34" charset="0"/>
            </a:rPr>
            <a:t>, Vs, density, Poisson’s ratio)</a:t>
          </a:r>
          <a:endParaRPr lang="en-US" sz="1800" dirty="0">
            <a:latin typeface="Calibri" panose="020F0502020204030204" pitchFamily="34" charset="0"/>
            <a:cs typeface="Calibri" panose="020F0502020204030204" pitchFamily="34" charset="0"/>
          </a:endParaRPr>
        </a:p>
      </dgm:t>
    </dgm:pt>
    <dgm:pt modelId="{00A91556-B1B4-4D72-9702-E722A355D19D}" type="parTrans" cxnId="{42B377CB-7346-438E-8C1A-149938C4F0F6}">
      <dgm:prSet/>
      <dgm:spPr/>
      <dgm:t>
        <a:bodyPr/>
        <a:lstStyle/>
        <a:p>
          <a:endParaRPr lang="en-US"/>
        </a:p>
      </dgm:t>
    </dgm:pt>
    <dgm:pt modelId="{C62BD4AD-E226-4E9F-86E4-E36BD79788A7}" type="sibTrans" cxnId="{42B377CB-7346-438E-8C1A-149938C4F0F6}">
      <dgm:prSet/>
      <dgm:spPr/>
      <dgm:t>
        <a:bodyPr/>
        <a:lstStyle/>
        <a:p>
          <a:endParaRPr lang="en-US"/>
        </a:p>
      </dgm:t>
    </dgm:pt>
    <dgm:pt modelId="{0C435E6C-6EDE-4671-BFEC-6222956B8BA8}" type="pres">
      <dgm:prSet presAssocID="{9F956C97-8E3E-4F9F-8028-5D0276472FA1}" presName="Name0" presStyleCnt="0">
        <dgm:presLayoutVars>
          <dgm:dir/>
          <dgm:resizeHandles val="exact"/>
        </dgm:presLayoutVars>
      </dgm:prSet>
      <dgm:spPr/>
      <dgm:t>
        <a:bodyPr/>
        <a:lstStyle/>
        <a:p>
          <a:endParaRPr lang="en-US"/>
        </a:p>
      </dgm:t>
    </dgm:pt>
    <dgm:pt modelId="{7C2D1C31-747E-484F-A6F8-32C0FDED20AB}" type="pres">
      <dgm:prSet presAssocID="{9F956C97-8E3E-4F9F-8028-5D0276472FA1}" presName="arrow" presStyleLbl="bgShp" presStyleIdx="0" presStyleCnt="1"/>
      <dgm:spPr/>
    </dgm:pt>
    <dgm:pt modelId="{0ED97E1C-7F8D-4CED-A906-7691EBDC89CD}" type="pres">
      <dgm:prSet presAssocID="{9F956C97-8E3E-4F9F-8028-5D0276472FA1}" presName="points" presStyleCnt="0"/>
      <dgm:spPr/>
    </dgm:pt>
    <dgm:pt modelId="{1F81478B-A9EB-45FF-A855-B954AAB810A1}" type="pres">
      <dgm:prSet presAssocID="{B5AA3AD7-5F7B-4843-925C-8C300B7F39C8}" presName="compositeA" presStyleCnt="0"/>
      <dgm:spPr/>
    </dgm:pt>
    <dgm:pt modelId="{9AC0DF85-00AF-433A-A03E-0CF84E6FC5E3}" type="pres">
      <dgm:prSet presAssocID="{B5AA3AD7-5F7B-4843-925C-8C300B7F39C8}" presName="textA" presStyleLbl="revTx" presStyleIdx="0" presStyleCnt="2">
        <dgm:presLayoutVars>
          <dgm:bulletEnabled val="1"/>
        </dgm:presLayoutVars>
      </dgm:prSet>
      <dgm:spPr/>
      <dgm:t>
        <a:bodyPr/>
        <a:lstStyle/>
        <a:p>
          <a:endParaRPr lang="en-US"/>
        </a:p>
      </dgm:t>
    </dgm:pt>
    <dgm:pt modelId="{37E83CF3-9669-46EA-91B8-F3248379B67F}" type="pres">
      <dgm:prSet presAssocID="{B5AA3AD7-5F7B-4843-925C-8C300B7F39C8}" presName="circleA" presStyleLbl="node1" presStyleIdx="0" presStyleCnt="2"/>
      <dgm:spPr/>
    </dgm:pt>
    <dgm:pt modelId="{A6952804-0927-4E48-BDDF-193C2A4EF070}" type="pres">
      <dgm:prSet presAssocID="{B5AA3AD7-5F7B-4843-925C-8C300B7F39C8}" presName="spaceA" presStyleCnt="0"/>
      <dgm:spPr/>
    </dgm:pt>
    <dgm:pt modelId="{759E7C2E-8EE8-4308-AEBB-7DF90D55E293}" type="pres">
      <dgm:prSet presAssocID="{65063D99-D19D-4134-A7AD-00C85A217FA4}" presName="space" presStyleCnt="0"/>
      <dgm:spPr/>
    </dgm:pt>
    <dgm:pt modelId="{7E065286-D57C-4AC0-9C9D-9CF413706683}" type="pres">
      <dgm:prSet presAssocID="{EFBECA4B-F36E-4F32-A58E-8F025785CF54}" presName="compositeB" presStyleCnt="0"/>
      <dgm:spPr/>
    </dgm:pt>
    <dgm:pt modelId="{F8C711F2-D35A-4437-8953-6EDD670BECA6}" type="pres">
      <dgm:prSet presAssocID="{EFBECA4B-F36E-4F32-A58E-8F025785CF54}" presName="textB" presStyleLbl="revTx" presStyleIdx="1" presStyleCnt="2" custLinFactNeighborX="-6876" custLinFactNeighborY="0">
        <dgm:presLayoutVars>
          <dgm:bulletEnabled val="1"/>
        </dgm:presLayoutVars>
      </dgm:prSet>
      <dgm:spPr/>
      <dgm:t>
        <a:bodyPr/>
        <a:lstStyle/>
        <a:p>
          <a:endParaRPr lang="en-US"/>
        </a:p>
      </dgm:t>
    </dgm:pt>
    <dgm:pt modelId="{180BAEA0-AF2F-4197-B82C-F3BEE4B28737}" type="pres">
      <dgm:prSet presAssocID="{EFBECA4B-F36E-4F32-A58E-8F025785CF54}" presName="circleB" presStyleLbl="node1" presStyleIdx="1" presStyleCnt="2"/>
      <dgm:spPr/>
    </dgm:pt>
    <dgm:pt modelId="{4EBC9932-B19E-4A5C-BBD6-39D7F65B2709}" type="pres">
      <dgm:prSet presAssocID="{EFBECA4B-F36E-4F32-A58E-8F025785CF54}" presName="spaceB" presStyleCnt="0"/>
      <dgm:spPr/>
    </dgm:pt>
  </dgm:ptLst>
  <dgm:cxnLst>
    <dgm:cxn modelId="{C01FD87F-EBA1-49CC-86CE-DD040FEC90B6}" type="presOf" srcId="{B5AA3AD7-5F7B-4843-925C-8C300B7F39C8}" destId="{9AC0DF85-00AF-433A-A03E-0CF84E6FC5E3}" srcOrd="0" destOrd="0" presId="urn:microsoft.com/office/officeart/2005/8/layout/hProcess11"/>
    <dgm:cxn modelId="{E24AC3F4-27C9-46D9-A016-2BD33B335A37}" type="presOf" srcId="{EFBECA4B-F36E-4F32-A58E-8F025785CF54}" destId="{F8C711F2-D35A-4437-8953-6EDD670BECA6}" srcOrd="0" destOrd="0" presId="urn:microsoft.com/office/officeart/2005/8/layout/hProcess11"/>
    <dgm:cxn modelId="{42B377CB-7346-438E-8C1A-149938C4F0F6}" srcId="{9F956C97-8E3E-4F9F-8028-5D0276472FA1}" destId="{EFBECA4B-F36E-4F32-A58E-8F025785CF54}" srcOrd="1" destOrd="0" parTransId="{00A91556-B1B4-4D72-9702-E722A355D19D}" sibTransId="{C62BD4AD-E226-4E9F-86E4-E36BD79788A7}"/>
    <dgm:cxn modelId="{64FAA59F-50C5-4DDC-8EF1-CA32F87766B6}" type="presOf" srcId="{9F956C97-8E3E-4F9F-8028-5D0276472FA1}" destId="{0C435E6C-6EDE-4671-BFEC-6222956B8BA8}" srcOrd="0" destOrd="0" presId="urn:microsoft.com/office/officeart/2005/8/layout/hProcess11"/>
    <dgm:cxn modelId="{9D77101B-533A-4279-A393-401F4A76BEDC}" srcId="{9F956C97-8E3E-4F9F-8028-5D0276472FA1}" destId="{B5AA3AD7-5F7B-4843-925C-8C300B7F39C8}" srcOrd="0" destOrd="0" parTransId="{D3E91028-F679-444D-BDDF-D1671B718637}" sibTransId="{65063D99-D19D-4134-A7AD-00C85A217FA4}"/>
    <dgm:cxn modelId="{7C90EF95-096F-4550-9E4B-422023D2A0A1}" type="presParOf" srcId="{0C435E6C-6EDE-4671-BFEC-6222956B8BA8}" destId="{7C2D1C31-747E-484F-A6F8-32C0FDED20AB}" srcOrd="0" destOrd="0" presId="urn:microsoft.com/office/officeart/2005/8/layout/hProcess11"/>
    <dgm:cxn modelId="{D1B54EFF-B500-4F87-949B-3237A249BF61}" type="presParOf" srcId="{0C435E6C-6EDE-4671-BFEC-6222956B8BA8}" destId="{0ED97E1C-7F8D-4CED-A906-7691EBDC89CD}" srcOrd="1" destOrd="0" presId="urn:microsoft.com/office/officeart/2005/8/layout/hProcess11"/>
    <dgm:cxn modelId="{2D9D6D21-BDAF-44D7-BF24-4673F1C02402}" type="presParOf" srcId="{0ED97E1C-7F8D-4CED-A906-7691EBDC89CD}" destId="{1F81478B-A9EB-45FF-A855-B954AAB810A1}" srcOrd="0" destOrd="0" presId="urn:microsoft.com/office/officeart/2005/8/layout/hProcess11"/>
    <dgm:cxn modelId="{229BA081-61C8-42E6-A139-F6138B33DE7B}" type="presParOf" srcId="{1F81478B-A9EB-45FF-A855-B954AAB810A1}" destId="{9AC0DF85-00AF-433A-A03E-0CF84E6FC5E3}" srcOrd="0" destOrd="0" presId="urn:microsoft.com/office/officeart/2005/8/layout/hProcess11"/>
    <dgm:cxn modelId="{0397F28E-7753-4087-B9EF-B97557C570C7}" type="presParOf" srcId="{1F81478B-A9EB-45FF-A855-B954AAB810A1}" destId="{37E83CF3-9669-46EA-91B8-F3248379B67F}" srcOrd="1" destOrd="0" presId="urn:microsoft.com/office/officeart/2005/8/layout/hProcess11"/>
    <dgm:cxn modelId="{18A1ABE0-6B2B-4749-9FCE-F5F08D512F2F}" type="presParOf" srcId="{1F81478B-A9EB-45FF-A855-B954AAB810A1}" destId="{A6952804-0927-4E48-BDDF-193C2A4EF070}" srcOrd="2" destOrd="0" presId="urn:microsoft.com/office/officeart/2005/8/layout/hProcess11"/>
    <dgm:cxn modelId="{CFB2457E-21AD-435F-B9B0-6450367EA57F}" type="presParOf" srcId="{0ED97E1C-7F8D-4CED-A906-7691EBDC89CD}" destId="{759E7C2E-8EE8-4308-AEBB-7DF90D55E293}" srcOrd="1" destOrd="0" presId="urn:microsoft.com/office/officeart/2005/8/layout/hProcess11"/>
    <dgm:cxn modelId="{C01995E5-83E9-42B8-AE9C-0F017542B546}" type="presParOf" srcId="{0ED97E1C-7F8D-4CED-A906-7691EBDC89CD}" destId="{7E065286-D57C-4AC0-9C9D-9CF413706683}" srcOrd="2" destOrd="0" presId="urn:microsoft.com/office/officeart/2005/8/layout/hProcess11"/>
    <dgm:cxn modelId="{44FCAD5F-BC00-481A-81CF-1380F837027E}" type="presParOf" srcId="{7E065286-D57C-4AC0-9C9D-9CF413706683}" destId="{F8C711F2-D35A-4437-8953-6EDD670BECA6}" srcOrd="0" destOrd="0" presId="urn:microsoft.com/office/officeart/2005/8/layout/hProcess11"/>
    <dgm:cxn modelId="{3279547C-6F1E-4A9F-BB76-991055F6AFD3}" type="presParOf" srcId="{7E065286-D57C-4AC0-9C9D-9CF413706683}" destId="{180BAEA0-AF2F-4197-B82C-F3BEE4B28737}" srcOrd="1" destOrd="0" presId="urn:microsoft.com/office/officeart/2005/8/layout/hProcess11"/>
    <dgm:cxn modelId="{AB45582E-AEE0-49B7-AF0B-CADD95F970F2}" type="presParOf" srcId="{7E065286-D57C-4AC0-9C9D-9CF413706683}" destId="{4EBC9932-B19E-4A5C-BBD6-39D7F65B270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262E9-7C41-43C2-8948-2871B5CEF71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09A5E26-887A-4854-AA41-8E859FEAE092}">
      <dgm:prSet custT="1"/>
      <dgm:spPr/>
      <dgm:t>
        <a:bodyPr/>
        <a:lstStyle/>
        <a:p>
          <a:pPr rtl="0"/>
          <a:r>
            <a:rPr lang="en-US" sz="1800" b="0" i="0" dirty="0" smtClean="0">
              <a:latin typeface="Calibri" panose="020F0502020204030204" pitchFamily="34" charset="0"/>
              <a:cs typeface="Calibri" panose="020F0502020204030204" pitchFamily="34" charset="0"/>
            </a:rPr>
            <a:t>Constrain the </a:t>
          </a:r>
          <a:r>
            <a:rPr lang="en-US" sz="1800" b="0" i="0" dirty="0" smtClean="0">
              <a:latin typeface="Calibri" panose="020F0502020204030204" pitchFamily="34" charset="0"/>
              <a:cs typeface="Calibri" panose="020F0502020204030204" pitchFamily="34" charset="0"/>
            </a:rPr>
            <a:t>parameter intervals according to the local geological model</a:t>
          </a:r>
          <a:endParaRPr lang="en-US" sz="1800" dirty="0">
            <a:latin typeface="Calibri" panose="020F0502020204030204" pitchFamily="34" charset="0"/>
            <a:cs typeface="Calibri" panose="020F0502020204030204" pitchFamily="34" charset="0"/>
          </a:endParaRPr>
        </a:p>
      </dgm:t>
    </dgm:pt>
    <dgm:pt modelId="{E2DE4912-FD64-4865-8EEF-BBCE18B3BBC0}" type="parTrans" cxnId="{3A77196B-0D16-4142-AF3B-D895CC308732}">
      <dgm:prSet/>
      <dgm:spPr/>
      <dgm:t>
        <a:bodyPr/>
        <a:lstStyle/>
        <a:p>
          <a:endParaRPr lang="en-US"/>
        </a:p>
      </dgm:t>
    </dgm:pt>
    <dgm:pt modelId="{B9E813F4-1145-4FF2-BCA4-B3C7C240EA1F}" type="sibTrans" cxnId="{3A77196B-0D16-4142-AF3B-D895CC308732}">
      <dgm:prSet/>
      <dgm:spPr/>
      <dgm:t>
        <a:bodyPr/>
        <a:lstStyle/>
        <a:p>
          <a:endParaRPr lang="en-US"/>
        </a:p>
      </dgm:t>
    </dgm:pt>
    <dgm:pt modelId="{181F9E40-05F5-4801-8B42-0B08A997B65C}">
      <dgm:prSet custT="1"/>
      <dgm:spPr/>
      <dgm:t>
        <a:bodyPr/>
        <a:lstStyle/>
        <a:p>
          <a:pPr rtl="0"/>
          <a:r>
            <a:rPr lang="en-US" sz="1800" b="0" i="0" dirty="0" smtClean="0">
              <a:latin typeface="Calibri" panose="020F0502020204030204" pitchFamily="34" charset="0"/>
              <a:cs typeface="Calibri" panose="020F0502020204030204" pitchFamily="34" charset="0"/>
            </a:rPr>
            <a:t>Use HV-</a:t>
          </a:r>
          <a:r>
            <a:rPr lang="en-US" sz="1800" b="0" i="0" dirty="0" err="1" smtClean="0">
              <a:latin typeface="Calibri" panose="020F0502020204030204" pitchFamily="34" charset="0"/>
              <a:cs typeface="Calibri" panose="020F0502020204030204" pitchFamily="34" charset="0"/>
            </a:rPr>
            <a:t>Inv</a:t>
          </a:r>
          <a:r>
            <a:rPr lang="en-US" sz="1800" b="0" i="0" dirty="0" smtClean="0">
              <a:latin typeface="Calibri" panose="020F0502020204030204" pitchFamily="34" charset="0"/>
              <a:cs typeface="Calibri" panose="020F0502020204030204" pitchFamily="34" charset="0"/>
            </a:rPr>
            <a:t> algorithm </a:t>
          </a:r>
          <a:r>
            <a:rPr lang="en-US" sz="1800" b="0" i="0" dirty="0" smtClean="0">
              <a:latin typeface="Calibri" panose="020F0502020204030204" pitchFamily="34" charset="0"/>
              <a:cs typeface="Calibri" panose="020F0502020204030204" pitchFamily="34" charset="0"/>
            </a:rPr>
            <a:t>to find the </a:t>
          </a:r>
          <a:r>
            <a:rPr lang="en-US" sz="1800" b="0" i="0" dirty="0" smtClean="0">
              <a:latin typeface="Calibri" panose="020F0502020204030204" pitchFamily="34" charset="0"/>
              <a:cs typeface="Calibri" panose="020F0502020204030204" pitchFamily="34" charset="0"/>
            </a:rPr>
            <a:t>best-fitting curve</a:t>
          </a:r>
          <a:endParaRPr lang="en-US" sz="1800" dirty="0">
            <a:latin typeface="Calibri" panose="020F0502020204030204" pitchFamily="34" charset="0"/>
            <a:cs typeface="Calibri" panose="020F0502020204030204" pitchFamily="34" charset="0"/>
          </a:endParaRPr>
        </a:p>
      </dgm:t>
    </dgm:pt>
    <dgm:pt modelId="{E2431F43-6AD0-4BC6-85EA-09FFCF245DDA}" type="parTrans" cxnId="{E0E03B44-F128-4B88-8894-D572DEAE812C}">
      <dgm:prSet/>
      <dgm:spPr/>
      <dgm:t>
        <a:bodyPr/>
        <a:lstStyle/>
        <a:p>
          <a:endParaRPr lang="en-US"/>
        </a:p>
      </dgm:t>
    </dgm:pt>
    <dgm:pt modelId="{D2A72DA1-A16F-4D9B-AD62-033D2E9AC525}" type="sibTrans" cxnId="{E0E03B44-F128-4B88-8894-D572DEAE812C}">
      <dgm:prSet/>
      <dgm:spPr/>
      <dgm:t>
        <a:bodyPr/>
        <a:lstStyle/>
        <a:p>
          <a:endParaRPr lang="en-US"/>
        </a:p>
      </dgm:t>
    </dgm:pt>
    <dgm:pt modelId="{4CB77029-BAAC-40BD-8AD2-9C9C97DD213C}">
      <dgm:prSet custT="1"/>
      <dgm:spPr/>
      <dgm:t>
        <a:bodyPr/>
        <a:lstStyle/>
        <a:p>
          <a:pPr rtl="0"/>
          <a:r>
            <a:rPr lang="en-US" sz="1800" dirty="0" smtClean="0">
              <a:latin typeface="Calibri" panose="020F0502020204030204" pitchFamily="34" charset="0"/>
              <a:cs typeface="Calibri" panose="020F0502020204030204" pitchFamily="34" charset="0"/>
            </a:rPr>
            <a:t>Extract </a:t>
          </a:r>
          <a:r>
            <a:rPr lang="en-US" sz="1800" dirty="0" smtClean="0">
              <a:latin typeface="Calibri" panose="020F0502020204030204" pitchFamily="34" charset="0"/>
              <a:cs typeface="Calibri" panose="020F0502020204030204" pitchFamily="34" charset="0"/>
            </a:rPr>
            <a:t>the velocity model</a:t>
          </a:r>
          <a:endParaRPr lang="en-US" sz="1800" dirty="0">
            <a:latin typeface="Calibri" panose="020F0502020204030204" pitchFamily="34" charset="0"/>
            <a:cs typeface="Calibri" panose="020F0502020204030204" pitchFamily="34" charset="0"/>
          </a:endParaRPr>
        </a:p>
      </dgm:t>
    </dgm:pt>
    <dgm:pt modelId="{B2BD280F-2CE3-4911-89D7-B4B29B72440D}" type="parTrans" cxnId="{EA6E8708-C31B-46D4-8373-0E6AD461B397}">
      <dgm:prSet/>
      <dgm:spPr/>
      <dgm:t>
        <a:bodyPr/>
        <a:lstStyle/>
        <a:p>
          <a:endParaRPr lang="en-US"/>
        </a:p>
      </dgm:t>
    </dgm:pt>
    <dgm:pt modelId="{7242E07A-B7DC-4CBC-9785-897029C3AEF7}" type="sibTrans" cxnId="{EA6E8708-C31B-46D4-8373-0E6AD461B397}">
      <dgm:prSet/>
      <dgm:spPr/>
      <dgm:t>
        <a:bodyPr/>
        <a:lstStyle/>
        <a:p>
          <a:endParaRPr lang="en-US"/>
        </a:p>
      </dgm:t>
    </dgm:pt>
    <dgm:pt modelId="{64824650-E391-48CA-951C-24958C78DA08}" type="pres">
      <dgm:prSet presAssocID="{EDB262E9-7C41-43C2-8948-2871B5CEF71D}" presName="Name0" presStyleCnt="0">
        <dgm:presLayoutVars>
          <dgm:dir/>
          <dgm:resizeHandles val="exact"/>
        </dgm:presLayoutVars>
      </dgm:prSet>
      <dgm:spPr/>
      <dgm:t>
        <a:bodyPr/>
        <a:lstStyle/>
        <a:p>
          <a:endParaRPr lang="en-US"/>
        </a:p>
      </dgm:t>
    </dgm:pt>
    <dgm:pt modelId="{F3B92C3A-53D4-472B-8169-F7ACC4220245}" type="pres">
      <dgm:prSet presAssocID="{EDB262E9-7C41-43C2-8948-2871B5CEF71D}" presName="arrow" presStyleLbl="bgShp" presStyleIdx="0" presStyleCnt="1"/>
      <dgm:spPr/>
    </dgm:pt>
    <dgm:pt modelId="{506420BD-FE9A-4C1C-87A9-13193C89B47E}" type="pres">
      <dgm:prSet presAssocID="{EDB262E9-7C41-43C2-8948-2871B5CEF71D}" presName="points" presStyleCnt="0"/>
      <dgm:spPr/>
    </dgm:pt>
    <dgm:pt modelId="{B26F33C9-1956-45CF-B66F-02700FC1EB4D}" type="pres">
      <dgm:prSet presAssocID="{F09A5E26-887A-4854-AA41-8E859FEAE092}" presName="compositeA" presStyleCnt="0"/>
      <dgm:spPr/>
    </dgm:pt>
    <dgm:pt modelId="{4C1F2585-A927-4C06-9AC4-4A722ED05248}" type="pres">
      <dgm:prSet presAssocID="{F09A5E26-887A-4854-AA41-8E859FEAE092}" presName="textA" presStyleLbl="revTx" presStyleIdx="0" presStyleCnt="3">
        <dgm:presLayoutVars>
          <dgm:bulletEnabled val="1"/>
        </dgm:presLayoutVars>
      </dgm:prSet>
      <dgm:spPr/>
      <dgm:t>
        <a:bodyPr/>
        <a:lstStyle/>
        <a:p>
          <a:endParaRPr lang="en-US"/>
        </a:p>
      </dgm:t>
    </dgm:pt>
    <dgm:pt modelId="{0F349412-1C73-49FD-B024-583BE222A258}" type="pres">
      <dgm:prSet presAssocID="{F09A5E26-887A-4854-AA41-8E859FEAE092}" presName="circleA" presStyleLbl="node1" presStyleIdx="0" presStyleCnt="3"/>
      <dgm:spPr/>
    </dgm:pt>
    <dgm:pt modelId="{7290C757-720D-4962-9CD9-0DA10CF25F17}" type="pres">
      <dgm:prSet presAssocID="{F09A5E26-887A-4854-AA41-8E859FEAE092}" presName="spaceA" presStyleCnt="0"/>
      <dgm:spPr/>
    </dgm:pt>
    <dgm:pt modelId="{7A11425B-B62B-4EBE-B3B6-267DB0600313}" type="pres">
      <dgm:prSet presAssocID="{B9E813F4-1145-4FF2-BCA4-B3C7C240EA1F}" presName="space" presStyleCnt="0"/>
      <dgm:spPr/>
    </dgm:pt>
    <dgm:pt modelId="{E7583EAE-083D-44AD-AC37-21F47709742C}" type="pres">
      <dgm:prSet presAssocID="{181F9E40-05F5-4801-8B42-0B08A997B65C}" presName="compositeB" presStyleCnt="0"/>
      <dgm:spPr/>
    </dgm:pt>
    <dgm:pt modelId="{C4DEBE1F-D70C-4F60-98C8-0BF2EF12C0D5}" type="pres">
      <dgm:prSet presAssocID="{181F9E40-05F5-4801-8B42-0B08A997B65C}" presName="textB" presStyleLbl="revTx" presStyleIdx="1" presStyleCnt="3">
        <dgm:presLayoutVars>
          <dgm:bulletEnabled val="1"/>
        </dgm:presLayoutVars>
      </dgm:prSet>
      <dgm:spPr/>
      <dgm:t>
        <a:bodyPr/>
        <a:lstStyle/>
        <a:p>
          <a:endParaRPr lang="en-US"/>
        </a:p>
      </dgm:t>
    </dgm:pt>
    <dgm:pt modelId="{6ADAB265-AF41-4070-9DCC-5943941D4B7C}" type="pres">
      <dgm:prSet presAssocID="{181F9E40-05F5-4801-8B42-0B08A997B65C}" presName="circleB" presStyleLbl="node1" presStyleIdx="1" presStyleCnt="3"/>
      <dgm:spPr/>
    </dgm:pt>
    <dgm:pt modelId="{4B56BEF2-287E-4F9D-B33E-B629887321F3}" type="pres">
      <dgm:prSet presAssocID="{181F9E40-05F5-4801-8B42-0B08A997B65C}" presName="spaceB" presStyleCnt="0"/>
      <dgm:spPr/>
    </dgm:pt>
    <dgm:pt modelId="{4327AE12-F5BC-4B4F-AF4D-1082A7D79582}" type="pres">
      <dgm:prSet presAssocID="{D2A72DA1-A16F-4D9B-AD62-033D2E9AC525}" presName="space" presStyleCnt="0"/>
      <dgm:spPr/>
    </dgm:pt>
    <dgm:pt modelId="{1C270F55-CFCE-4923-8CCF-7A93438FB443}" type="pres">
      <dgm:prSet presAssocID="{4CB77029-BAAC-40BD-8AD2-9C9C97DD213C}" presName="compositeA" presStyleCnt="0"/>
      <dgm:spPr/>
    </dgm:pt>
    <dgm:pt modelId="{8734C320-18AB-467B-A50B-896E71F0CC18}" type="pres">
      <dgm:prSet presAssocID="{4CB77029-BAAC-40BD-8AD2-9C9C97DD213C}" presName="textA" presStyleLbl="revTx" presStyleIdx="2" presStyleCnt="3" custLinFactNeighborX="-7209">
        <dgm:presLayoutVars>
          <dgm:bulletEnabled val="1"/>
        </dgm:presLayoutVars>
      </dgm:prSet>
      <dgm:spPr/>
      <dgm:t>
        <a:bodyPr/>
        <a:lstStyle/>
        <a:p>
          <a:endParaRPr lang="en-US"/>
        </a:p>
      </dgm:t>
    </dgm:pt>
    <dgm:pt modelId="{5B2E41CD-64E9-46A3-BECA-913616A7C656}" type="pres">
      <dgm:prSet presAssocID="{4CB77029-BAAC-40BD-8AD2-9C9C97DD213C}" presName="circleA" presStyleLbl="node1" presStyleIdx="2" presStyleCnt="3"/>
      <dgm:spPr/>
    </dgm:pt>
    <dgm:pt modelId="{5988CE44-33C3-4DAE-A734-145C74BAC77E}" type="pres">
      <dgm:prSet presAssocID="{4CB77029-BAAC-40BD-8AD2-9C9C97DD213C}" presName="spaceA" presStyleCnt="0"/>
      <dgm:spPr/>
    </dgm:pt>
  </dgm:ptLst>
  <dgm:cxnLst>
    <dgm:cxn modelId="{06F480B8-E667-4E49-AF53-7F5A18427FE7}" type="presOf" srcId="{4CB77029-BAAC-40BD-8AD2-9C9C97DD213C}" destId="{8734C320-18AB-467B-A50B-896E71F0CC18}" srcOrd="0" destOrd="0" presId="urn:microsoft.com/office/officeart/2005/8/layout/hProcess11"/>
    <dgm:cxn modelId="{C50253DD-23B5-40B9-A628-E81614E7C3C9}" type="presOf" srcId="{181F9E40-05F5-4801-8B42-0B08A997B65C}" destId="{C4DEBE1F-D70C-4F60-98C8-0BF2EF12C0D5}" srcOrd="0" destOrd="0" presId="urn:microsoft.com/office/officeart/2005/8/layout/hProcess11"/>
    <dgm:cxn modelId="{E0E03B44-F128-4B88-8894-D572DEAE812C}" srcId="{EDB262E9-7C41-43C2-8948-2871B5CEF71D}" destId="{181F9E40-05F5-4801-8B42-0B08A997B65C}" srcOrd="1" destOrd="0" parTransId="{E2431F43-6AD0-4BC6-85EA-09FFCF245DDA}" sibTransId="{D2A72DA1-A16F-4D9B-AD62-033D2E9AC525}"/>
    <dgm:cxn modelId="{EA6E8708-C31B-46D4-8373-0E6AD461B397}" srcId="{EDB262E9-7C41-43C2-8948-2871B5CEF71D}" destId="{4CB77029-BAAC-40BD-8AD2-9C9C97DD213C}" srcOrd="2" destOrd="0" parTransId="{B2BD280F-2CE3-4911-89D7-B4B29B72440D}" sibTransId="{7242E07A-B7DC-4CBC-9785-897029C3AEF7}"/>
    <dgm:cxn modelId="{CBD54B3E-9CCE-4930-A367-C233B159B629}" type="presOf" srcId="{EDB262E9-7C41-43C2-8948-2871B5CEF71D}" destId="{64824650-E391-48CA-951C-24958C78DA08}" srcOrd="0" destOrd="0" presId="urn:microsoft.com/office/officeart/2005/8/layout/hProcess11"/>
    <dgm:cxn modelId="{3A77196B-0D16-4142-AF3B-D895CC308732}" srcId="{EDB262E9-7C41-43C2-8948-2871B5CEF71D}" destId="{F09A5E26-887A-4854-AA41-8E859FEAE092}" srcOrd="0" destOrd="0" parTransId="{E2DE4912-FD64-4865-8EEF-BBCE18B3BBC0}" sibTransId="{B9E813F4-1145-4FF2-BCA4-B3C7C240EA1F}"/>
    <dgm:cxn modelId="{F8953BEB-C33B-4AC3-85DA-1C8B2AF81E16}" type="presOf" srcId="{F09A5E26-887A-4854-AA41-8E859FEAE092}" destId="{4C1F2585-A927-4C06-9AC4-4A722ED05248}" srcOrd="0" destOrd="0" presId="urn:microsoft.com/office/officeart/2005/8/layout/hProcess11"/>
    <dgm:cxn modelId="{CBC501F1-A0D9-4C51-8444-276209B590ED}" type="presParOf" srcId="{64824650-E391-48CA-951C-24958C78DA08}" destId="{F3B92C3A-53D4-472B-8169-F7ACC4220245}" srcOrd="0" destOrd="0" presId="urn:microsoft.com/office/officeart/2005/8/layout/hProcess11"/>
    <dgm:cxn modelId="{4BC3201A-53D6-4D35-A6C9-990C922B3823}" type="presParOf" srcId="{64824650-E391-48CA-951C-24958C78DA08}" destId="{506420BD-FE9A-4C1C-87A9-13193C89B47E}" srcOrd="1" destOrd="0" presId="urn:microsoft.com/office/officeart/2005/8/layout/hProcess11"/>
    <dgm:cxn modelId="{81E39A31-7308-4361-9E5E-44B2AE34E018}" type="presParOf" srcId="{506420BD-FE9A-4C1C-87A9-13193C89B47E}" destId="{B26F33C9-1956-45CF-B66F-02700FC1EB4D}" srcOrd="0" destOrd="0" presId="urn:microsoft.com/office/officeart/2005/8/layout/hProcess11"/>
    <dgm:cxn modelId="{8D919E96-8613-4531-A623-F231D36B249C}" type="presParOf" srcId="{B26F33C9-1956-45CF-B66F-02700FC1EB4D}" destId="{4C1F2585-A927-4C06-9AC4-4A722ED05248}" srcOrd="0" destOrd="0" presId="urn:microsoft.com/office/officeart/2005/8/layout/hProcess11"/>
    <dgm:cxn modelId="{ED7E257F-57F7-4650-96B3-A960F3DA93B0}" type="presParOf" srcId="{B26F33C9-1956-45CF-B66F-02700FC1EB4D}" destId="{0F349412-1C73-49FD-B024-583BE222A258}" srcOrd="1" destOrd="0" presId="urn:microsoft.com/office/officeart/2005/8/layout/hProcess11"/>
    <dgm:cxn modelId="{1BE43138-27EB-4925-8AE9-9A24D56FA884}" type="presParOf" srcId="{B26F33C9-1956-45CF-B66F-02700FC1EB4D}" destId="{7290C757-720D-4962-9CD9-0DA10CF25F17}" srcOrd="2" destOrd="0" presId="urn:microsoft.com/office/officeart/2005/8/layout/hProcess11"/>
    <dgm:cxn modelId="{ECE746C9-3D98-47CB-9E8D-91B8340540A5}" type="presParOf" srcId="{506420BD-FE9A-4C1C-87A9-13193C89B47E}" destId="{7A11425B-B62B-4EBE-B3B6-267DB0600313}" srcOrd="1" destOrd="0" presId="urn:microsoft.com/office/officeart/2005/8/layout/hProcess11"/>
    <dgm:cxn modelId="{CBBD2BB2-3785-4C65-AEFD-47613FF6C347}" type="presParOf" srcId="{506420BD-FE9A-4C1C-87A9-13193C89B47E}" destId="{E7583EAE-083D-44AD-AC37-21F47709742C}" srcOrd="2" destOrd="0" presId="urn:microsoft.com/office/officeart/2005/8/layout/hProcess11"/>
    <dgm:cxn modelId="{D7DC60D6-7965-4500-9333-C7A6CD6B6E98}" type="presParOf" srcId="{E7583EAE-083D-44AD-AC37-21F47709742C}" destId="{C4DEBE1F-D70C-4F60-98C8-0BF2EF12C0D5}" srcOrd="0" destOrd="0" presId="urn:microsoft.com/office/officeart/2005/8/layout/hProcess11"/>
    <dgm:cxn modelId="{0F63432B-0937-47A3-861D-48BF356FB832}" type="presParOf" srcId="{E7583EAE-083D-44AD-AC37-21F47709742C}" destId="{6ADAB265-AF41-4070-9DCC-5943941D4B7C}" srcOrd="1" destOrd="0" presId="urn:microsoft.com/office/officeart/2005/8/layout/hProcess11"/>
    <dgm:cxn modelId="{0AADFC5C-8B18-440F-A1FF-8E16965CA2A6}" type="presParOf" srcId="{E7583EAE-083D-44AD-AC37-21F47709742C}" destId="{4B56BEF2-287E-4F9D-B33E-B629887321F3}" srcOrd="2" destOrd="0" presId="urn:microsoft.com/office/officeart/2005/8/layout/hProcess11"/>
    <dgm:cxn modelId="{67930CB4-575E-4F1E-BA63-66221E5BFBEF}" type="presParOf" srcId="{506420BD-FE9A-4C1C-87A9-13193C89B47E}" destId="{4327AE12-F5BC-4B4F-AF4D-1082A7D79582}" srcOrd="3" destOrd="0" presId="urn:microsoft.com/office/officeart/2005/8/layout/hProcess11"/>
    <dgm:cxn modelId="{D833390C-42D8-454B-A1FA-98CC47B51D27}" type="presParOf" srcId="{506420BD-FE9A-4C1C-87A9-13193C89B47E}" destId="{1C270F55-CFCE-4923-8CCF-7A93438FB443}" srcOrd="4" destOrd="0" presId="urn:microsoft.com/office/officeart/2005/8/layout/hProcess11"/>
    <dgm:cxn modelId="{18EC9B56-EAA5-4C1D-BA2F-46C31B408B6A}" type="presParOf" srcId="{1C270F55-CFCE-4923-8CCF-7A93438FB443}" destId="{8734C320-18AB-467B-A50B-896E71F0CC18}" srcOrd="0" destOrd="0" presId="urn:microsoft.com/office/officeart/2005/8/layout/hProcess11"/>
    <dgm:cxn modelId="{14C9AB1E-340C-4DC3-9C55-3DE94681B435}" type="presParOf" srcId="{1C270F55-CFCE-4923-8CCF-7A93438FB443}" destId="{5B2E41CD-64E9-46A3-BECA-913616A7C656}" srcOrd="1" destOrd="0" presId="urn:microsoft.com/office/officeart/2005/8/layout/hProcess11"/>
    <dgm:cxn modelId="{3E673135-9BF6-4D07-8ACF-F7C5385A83D3}" type="presParOf" srcId="{1C270F55-CFCE-4923-8CCF-7A93438FB443}" destId="{5988CE44-33C3-4DAE-A734-145C74BAC77E}"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D1C31-747E-484F-A6F8-32C0FDED20AB}">
      <dsp:nvSpPr>
        <dsp:cNvPr id="0" name=""/>
        <dsp:cNvSpPr/>
      </dsp:nvSpPr>
      <dsp:spPr>
        <a:xfrm>
          <a:off x="0" y="1305401"/>
          <a:ext cx="5181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0DF85-00AF-433A-A03E-0CF84E6FC5E3}">
      <dsp:nvSpPr>
        <dsp:cNvPr id="0" name=""/>
        <dsp:cNvSpPr/>
      </dsp:nvSpPr>
      <dsp:spPr>
        <a:xfrm>
          <a:off x="56" y="0"/>
          <a:ext cx="2274793"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Retrieve the fundamental frequency of resonance of the site (f0) using 24h ambient vibration signals</a:t>
          </a:r>
          <a:endParaRPr lang="en-US" sz="1800" kern="1200" dirty="0">
            <a:latin typeface="Calibri" panose="020F0502020204030204" pitchFamily="34" charset="0"/>
            <a:cs typeface="Calibri" panose="020F0502020204030204" pitchFamily="34" charset="0"/>
          </a:endParaRPr>
        </a:p>
      </dsp:txBody>
      <dsp:txXfrm>
        <a:off x="56" y="0"/>
        <a:ext cx="2274793" cy="1740535"/>
      </dsp:txXfrm>
    </dsp:sp>
    <dsp:sp modelId="{37E83CF3-9669-46EA-91B8-F3248379B67F}">
      <dsp:nvSpPr>
        <dsp:cNvPr id="0" name=""/>
        <dsp:cNvSpPr/>
      </dsp:nvSpPr>
      <dsp:spPr>
        <a:xfrm>
          <a:off x="919886"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711F2-D35A-4437-8953-6EDD670BECA6}">
      <dsp:nvSpPr>
        <dsp:cNvPr id="0" name=""/>
        <dsp:cNvSpPr/>
      </dsp:nvSpPr>
      <dsp:spPr>
        <a:xfrm>
          <a:off x="2232175" y="2610802"/>
          <a:ext cx="2274793"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0" i="0" kern="1200" dirty="0" smtClean="0">
              <a:latin typeface="Calibri" panose="020F0502020204030204" pitchFamily="34" charset="0"/>
              <a:cs typeface="Calibri" panose="020F0502020204030204" pitchFamily="34" charset="0"/>
            </a:rPr>
            <a:t>Use borehole information to define </a:t>
          </a:r>
          <a:r>
            <a:rPr lang="en-US" sz="1800" b="0" i="0" kern="1200" dirty="0" smtClean="0">
              <a:latin typeface="Calibri" panose="020F0502020204030204" pitchFamily="34" charset="0"/>
              <a:cs typeface="Calibri" panose="020F0502020204030204" pitchFamily="34" charset="0"/>
            </a:rPr>
            <a:t>key parameters (layer’s thickness, </a:t>
          </a:r>
          <a:r>
            <a:rPr lang="en-US" sz="1800" b="0" i="0" kern="1200" dirty="0" err="1" smtClean="0">
              <a:latin typeface="Calibri" panose="020F0502020204030204" pitchFamily="34" charset="0"/>
              <a:cs typeface="Calibri" panose="020F0502020204030204" pitchFamily="34" charset="0"/>
            </a:rPr>
            <a:t>Vp</a:t>
          </a:r>
          <a:r>
            <a:rPr lang="en-US" sz="1800" b="0" i="0" kern="1200" dirty="0" smtClean="0">
              <a:latin typeface="Calibri" panose="020F0502020204030204" pitchFamily="34" charset="0"/>
              <a:cs typeface="Calibri" panose="020F0502020204030204" pitchFamily="34" charset="0"/>
            </a:rPr>
            <a:t>, Vs, density, Poisson’s ratio)</a:t>
          </a:r>
          <a:endParaRPr lang="en-US" sz="1800" kern="1200" dirty="0">
            <a:latin typeface="Calibri" panose="020F0502020204030204" pitchFamily="34" charset="0"/>
            <a:cs typeface="Calibri" panose="020F0502020204030204" pitchFamily="34" charset="0"/>
          </a:endParaRPr>
        </a:p>
      </dsp:txBody>
      <dsp:txXfrm>
        <a:off x="2232175" y="2610802"/>
        <a:ext cx="2274793" cy="1740535"/>
      </dsp:txXfrm>
    </dsp:sp>
    <dsp:sp modelId="{180BAEA0-AF2F-4197-B82C-F3BEE4B28737}">
      <dsp:nvSpPr>
        <dsp:cNvPr id="0" name=""/>
        <dsp:cNvSpPr/>
      </dsp:nvSpPr>
      <dsp:spPr>
        <a:xfrm>
          <a:off x="3308419"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92C3A-53D4-472B-8169-F7ACC4220245}">
      <dsp:nvSpPr>
        <dsp:cNvPr id="0" name=""/>
        <dsp:cNvSpPr/>
      </dsp:nvSpPr>
      <dsp:spPr>
        <a:xfrm>
          <a:off x="0" y="1305401"/>
          <a:ext cx="5181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F2585-A927-4C06-9AC4-4A722ED05248}">
      <dsp:nvSpPr>
        <dsp:cNvPr id="0" name=""/>
        <dsp:cNvSpPr/>
      </dsp:nvSpPr>
      <dsp:spPr>
        <a:xfrm>
          <a:off x="2277" y="0"/>
          <a:ext cx="150286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0" i="0" kern="1200" dirty="0" smtClean="0">
              <a:latin typeface="Calibri" panose="020F0502020204030204" pitchFamily="34" charset="0"/>
              <a:cs typeface="Calibri" panose="020F0502020204030204" pitchFamily="34" charset="0"/>
            </a:rPr>
            <a:t>Constrain the </a:t>
          </a:r>
          <a:r>
            <a:rPr lang="en-US" sz="1800" b="0" i="0" kern="1200" dirty="0" smtClean="0">
              <a:latin typeface="Calibri" panose="020F0502020204030204" pitchFamily="34" charset="0"/>
              <a:cs typeface="Calibri" panose="020F0502020204030204" pitchFamily="34" charset="0"/>
            </a:rPr>
            <a:t>parameter intervals according to the local geological model</a:t>
          </a:r>
          <a:endParaRPr lang="en-US" sz="1800" kern="1200" dirty="0">
            <a:latin typeface="Calibri" panose="020F0502020204030204" pitchFamily="34" charset="0"/>
            <a:cs typeface="Calibri" panose="020F0502020204030204" pitchFamily="34" charset="0"/>
          </a:endParaRPr>
        </a:p>
      </dsp:txBody>
      <dsp:txXfrm>
        <a:off x="2277" y="0"/>
        <a:ext cx="1502866" cy="1740535"/>
      </dsp:txXfrm>
    </dsp:sp>
    <dsp:sp modelId="{0F349412-1C73-49FD-B024-583BE222A258}">
      <dsp:nvSpPr>
        <dsp:cNvPr id="0" name=""/>
        <dsp:cNvSpPr/>
      </dsp:nvSpPr>
      <dsp:spPr>
        <a:xfrm>
          <a:off x="536143"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EBE1F-D70C-4F60-98C8-0BF2EF12C0D5}">
      <dsp:nvSpPr>
        <dsp:cNvPr id="0" name=""/>
        <dsp:cNvSpPr/>
      </dsp:nvSpPr>
      <dsp:spPr>
        <a:xfrm>
          <a:off x="1580286" y="2610802"/>
          <a:ext cx="150286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0" i="0" kern="1200" dirty="0" smtClean="0">
              <a:latin typeface="Calibri" panose="020F0502020204030204" pitchFamily="34" charset="0"/>
              <a:cs typeface="Calibri" panose="020F0502020204030204" pitchFamily="34" charset="0"/>
            </a:rPr>
            <a:t>Use HV-</a:t>
          </a:r>
          <a:r>
            <a:rPr lang="en-US" sz="1800" b="0" i="0" kern="1200" dirty="0" err="1" smtClean="0">
              <a:latin typeface="Calibri" panose="020F0502020204030204" pitchFamily="34" charset="0"/>
              <a:cs typeface="Calibri" panose="020F0502020204030204" pitchFamily="34" charset="0"/>
            </a:rPr>
            <a:t>Inv</a:t>
          </a:r>
          <a:r>
            <a:rPr lang="en-US" sz="1800" b="0" i="0" kern="1200" dirty="0" smtClean="0">
              <a:latin typeface="Calibri" panose="020F0502020204030204" pitchFamily="34" charset="0"/>
              <a:cs typeface="Calibri" panose="020F0502020204030204" pitchFamily="34" charset="0"/>
            </a:rPr>
            <a:t> algorithm </a:t>
          </a:r>
          <a:r>
            <a:rPr lang="en-US" sz="1800" b="0" i="0" kern="1200" dirty="0" smtClean="0">
              <a:latin typeface="Calibri" panose="020F0502020204030204" pitchFamily="34" charset="0"/>
              <a:cs typeface="Calibri" panose="020F0502020204030204" pitchFamily="34" charset="0"/>
            </a:rPr>
            <a:t>to find the </a:t>
          </a:r>
          <a:r>
            <a:rPr lang="en-US" sz="1800" b="0" i="0" kern="1200" dirty="0" smtClean="0">
              <a:latin typeface="Calibri" panose="020F0502020204030204" pitchFamily="34" charset="0"/>
              <a:cs typeface="Calibri" panose="020F0502020204030204" pitchFamily="34" charset="0"/>
            </a:rPr>
            <a:t>best-fitting curve</a:t>
          </a:r>
          <a:endParaRPr lang="en-US" sz="1800" kern="1200" dirty="0">
            <a:latin typeface="Calibri" panose="020F0502020204030204" pitchFamily="34" charset="0"/>
            <a:cs typeface="Calibri" panose="020F0502020204030204" pitchFamily="34" charset="0"/>
          </a:endParaRPr>
        </a:p>
      </dsp:txBody>
      <dsp:txXfrm>
        <a:off x="1580286" y="2610802"/>
        <a:ext cx="1502866" cy="1740535"/>
      </dsp:txXfrm>
    </dsp:sp>
    <dsp:sp modelId="{6ADAB265-AF41-4070-9DCC-5943941D4B7C}">
      <dsp:nvSpPr>
        <dsp:cNvPr id="0" name=""/>
        <dsp:cNvSpPr/>
      </dsp:nvSpPr>
      <dsp:spPr>
        <a:xfrm>
          <a:off x="2114153"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34C320-18AB-467B-A50B-896E71F0CC18}">
      <dsp:nvSpPr>
        <dsp:cNvPr id="0" name=""/>
        <dsp:cNvSpPr/>
      </dsp:nvSpPr>
      <dsp:spPr>
        <a:xfrm>
          <a:off x="3049954" y="0"/>
          <a:ext cx="150286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latin typeface="Calibri" panose="020F0502020204030204" pitchFamily="34" charset="0"/>
              <a:cs typeface="Calibri" panose="020F0502020204030204" pitchFamily="34" charset="0"/>
            </a:rPr>
            <a:t>Extract </a:t>
          </a:r>
          <a:r>
            <a:rPr lang="en-US" sz="1800" kern="1200" dirty="0" smtClean="0">
              <a:latin typeface="Calibri" panose="020F0502020204030204" pitchFamily="34" charset="0"/>
              <a:cs typeface="Calibri" panose="020F0502020204030204" pitchFamily="34" charset="0"/>
            </a:rPr>
            <a:t>the velocity model</a:t>
          </a:r>
          <a:endParaRPr lang="en-US" sz="1800" kern="1200" dirty="0">
            <a:latin typeface="Calibri" panose="020F0502020204030204" pitchFamily="34" charset="0"/>
            <a:cs typeface="Calibri" panose="020F0502020204030204" pitchFamily="34" charset="0"/>
          </a:endParaRPr>
        </a:p>
      </dsp:txBody>
      <dsp:txXfrm>
        <a:off x="3049954" y="0"/>
        <a:ext cx="1502866" cy="1740535"/>
      </dsp:txXfrm>
    </dsp:sp>
    <dsp:sp modelId="{5B2E41CD-64E9-46A3-BECA-913616A7C656}">
      <dsp:nvSpPr>
        <dsp:cNvPr id="0" name=""/>
        <dsp:cNvSpPr/>
      </dsp:nvSpPr>
      <dsp:spPr>
        <a:xfrm>
          <a:off x="3692162" y="1958102"/>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 – 2 boxes</a:t>
            </a:r>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128343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Empty slide for large pictures, tables, maps, plots…</a:t>
            </a:r>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67800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 for large pictures, tables, maps, plots…</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84984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 for large pictures, tables, maps, plots…</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250627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r>
              <a:rPr lang="en-GB" sz="1050" dirty="0">
                <a:solidFill>
                  <a:srgbClr val="002060"/>
                </a:solidFill>
              </a:rPr>
              <a:t/>
            </a:r>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dirty="0" smtClean="0"/>
              <a:t>Retrieving the depth of the seismic bedrock </a:t>
            </a:r>
            <a:r>
              <a:rPr lang="en-US" dirty="0"/>
              <a:t>using geological/geophysical information</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fontScale="92500"/>
          </a:bodyPr>
          <a:lstStyle/>
          <a:p>
            <a:pPr marL="0" indent="0">
              <a:buNone/>
            </a:pPr>
            <a:r>
              <a:rPr lang="ro-RO" dirty="0" smtClean="0"/>
              <a:t>Alina Coman</a:t>
            </a:r>
            <a:r>
              <a:rPr lang="en-GB" dirty="0" smtClean="0">
                <a:solidFill>
                  <a:srgbClr val="FEDC7F"/>
                </a:solidFill>
              </a:rPr>
              <a:t>|</a:t>
            </a:r>
            <a:r>
              <a:rPr lang="ro-RO" dirty="0" smtClean="0"/>
              <a:t>National Institute for Earth Physics, Romania</a:t>
            </a:r>
            <a:r>
              <a:rPr lang="en-GB" dirty="0" smtClean="0">
                <a:solidFill>
                  <a:srgbClr val="FEDC7F"/>
                </a:solidFill>
              </a:rPr>
              <a:t>|</a:t>
            </a:r>
            <a:r>
              <a:rPr lang="en-US" dirty="0" smtClean="0"/>
              <a:t>Seismic Site Effects</a:t>
            </a:r>
            <a:endParaRPr lang="ro-RO" dirty="0" smtClean="0"/>
          </a:p>
          <a:p>
            <a:pPr marL="0" indent="0">
              <a:buNone/>
            </a:pP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en-US" dirty="0" smtClean="0"/>
              <a:t>Why the seismic bedrock depth?</a:t>
            </a:r>
            <a:r>
              <a:rPr lang="en-US" dirty="0"/>
              <a:t/>
            </a:r>
            <a:br>
              <a:rPr lang="en-US" dirty="0"/>
            </a:br>
            <a:endParaRPr lang="it-IT" dirty="0"/>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pPr algn="just"/>
            <a:r>
              <a:rPr lang="en-US" dirty="0" smtClean="0"/>
              <a:t>The seismic bedrock </a:t>
            </a:r>
            <a:r>
              <a:rPr lang="en-US" dirty="0"/>
              <a:t>depth marks the interface with soft sediments, causing resonance effects.</a:t>
            </a:r>
          </a:p>
          <a:p>
            <a:pPr algn="just"/>
            <a:r>
              <a:rPr lang="en-US" dirty="0" smtClean="0"/>
              <a:t>It is an important parameter </a:t>
            </a:r>
            <a:r>
              <a:rPr lang="en-US" dirty="0"/>
              <a:t>for seismic hazard assessment.</a:t>
            </a:r>
          </a:p>
          <a:p>
            <a:pPr algn="just"/>
            <a:r>
              <a:rPr lang="en-US" dirty="0" smtClean="0"/>
              <a:t>Low </a:t>
            </a:r>
            <a:r>
              <a:rPr lang="en-US" dirty="0"/>
              <a:t>seismic wave velocity in sediments above bedrock can significantly amplify ground motion during earthquakes.</a:t>
            </a:r>
            <a:endParaRPr lang="en-US" dirty="0" smtClean="0"/>
          </a:p>
        </p:txBody>
      </p:sp>
    </p:spTree>
    <p:extLst>
      <p:ext uri="{BB962C8B-B14F-4D97-AF65-F5344CB8AC3E}">
        <p14:creationId xmlns:p14="http://schemas.microsoft.com/office/powerpoint/2010/main" val="2407702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3DD29D-2B89-A4AE-0DBC-AB9525DA06FF}"/>
              </a:ext>
            </a:extLst>
          </p:cNvPr>
          <p:cNvSpPr>
            <a:spLocks noGrp="1"/>
          </p:cNvSpPr>
          <p:nvPr>
            <p:ph type="title"/>
          </p:nvPr>
        </p:nvSpPr>
        <p:spPr/>
        <p:txBody>
          <a:bodyPr/>
          <a:lstStyle/>
          <a:p>
            <a:r>
              <a:rPr lang="en-GB" dirty="0" smtClean="0"/>
              <a:t>Steps</a:t>
            </a:r>
            <a:endParaRPr lang="en-GB"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26056889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87780789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70526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lh7-us.googleusercontent.com/daO1JXm4NTUGjVjQPFEoAz5LU2zDBcOH_HhUiHhckX3wpUCZfNoP_eENwWtrLD-r0EPdnM4XuQNJUbSMUF3tY9sriQ86rFBoCUuhgk_AIEdA2m66mT-KBn9mlUrj5jQomiC6Ny9LnveCS1jwZ4I6NSSm7A=n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21038"/>
            <a:ext cx="6280484" cy="47260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7-rt.googleusercontent.com/docsz/AD_4nXcC7hyFWYkOAWnAw3uOoaatSsF3KkkEayeKCKfvt-7HjZ5NsVx1DfYEwywDMB2uk-SiYbnUcwVPC02yqzUm8X-4Btk2exrwsMGBQynPgp_WLqREc6HkjZqhkH9h29xkavfo8iZwbA?key=7RzT1UrhqokRtRDcxaJI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448" y="1221038"/>
            <a:ext cx="5829552" cy="47274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0127" y="326267"/>
            <a:ext cx="7864642" cy="1107996"/>
          </a:xfrm>
          <a:prstGeom prst="rect">
            <a:avLst/>
          </a:prstGeom>
        </p:spPr>
        <p:txBody>
          <a:bodyPr wrap="square">
            <a:spAutoFit/>
          </a:bodyPr>
          <a:lstStyle/>
          <a:p>
            <a:pPr algn="ctr"/>
            <a:r>
              <a:rPr lang="en-US" sz="2400" dirty="0">
                <a:solidFill>
                  <a:srgbClr val="000000"/>
                </a:solidFill>
                <a:latin typeface="Calibri" panose="020F0502020204030204" pitchFamily="34" charset="0"/>
                <a:cs typeface="Calibri" panose="020F0502020204030204" pitchFamily="34" charset="0"/>
              </a:rPr>
              <a:t>Seismic station locations (left) and corresponding </a:t>
            </a:r>
            <a:r>
              <a:rPr lang="en-US" sz="2400" dirty="0" smtClean="0">
                <a:solidFill>
                  <a:srgbClr val="000000"/>
                </a:solidFill>
                <a:latin typeface="Calibri" panose="020F0502020204030204" pitchFamily="34" charset="0"/>
                <a:cs typeface="Calibri" panose="020F0502020204030204" pitchFamily="34" charset="0"/>
              </a:rPr>
              <a:t>f0 </a:t>
            </a:r>
            <a:r>
              <a:rPr lang="en-US" sz="2400" dirty="0">
                <a:solidFill>
                  <a:srgbClr val="000000"/>
                </a:solidFill>
                <a:latin typeface="Calibri" panose="020F0502020204030204" pitchFamily="34" charset="0"/>
                <a:cs typeface="Calibri" panose="020F0502020204030204" pitchFamily="34" charset="0"/>
              </a:rPr>
              <a:t>values (right</a:t>
            </a:r>
            <a:r>
              <a:rPr lang="en-US" sz="2400" dirty="0" smtClean="0">
                <a:solidFill>
                  <a:srgbClr val="000000"/>
                </a:solidFill>
                <a:latin typeface="Calibri" panose="020F0502020204030204" pitchFamily="34" charset="0"/>
                <a:cs typeface="Calibri" panose="020F0502020204030204" pitchFamily="34" charset="0"/>
              </a:rPr>
              <a:t>)</a:t>
            </a:r>
            <a:r>
              <a:rPr lang="en-US" dirty="0"/>
              <a:t/>
            </a:r>
            <a:br>
              <a:rPr lang="en-US" dirty="0"/>
            </a:br>
            <a:endParaRPr lang="en-US" dirty="0"/>
          </a:p>
        </p:txBody>
      </p:sp>
      <p:pic>
        <p:nvPicPr>
          <p:cNvPr id="7" name="Picture 2" descr="https://lh7-rt.googleusercontent.com/slidesz/AGV_vUesMCfHNl07ybghLaUGWzSuhI-PzS9OdPTmzKKYa6dVl214TSoOMdDBCdghUrn-eb6eNtnPebyJlicprESMOdq-vC1_HJy00t5zyBUZVQMD4-5jIrqVpokmG5fXED1URGewaQJEC8wSFvMHrAu8lgxbwRFPS5QP=nw?key=pcix0YQ6U5gH3-6XcRV8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437" y="6071686"/>
            <a:ext cx="2676525" cy="600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73962" y="6187058"/>
            <a:ext cx="2113079" cy="369332"/>
          </a:xfrm>
          <a:prstGeom prst="rect">
            <a:avLst/>
          </a:prstGeom>
        </p:spPr>
        <p:txBody>
          <a:bodyPr wrap="none">
            <a:spAutoFit/>
          </a:bodyPr>
          <a:lstStyle/>
          <a:p>
            <a:pPr lvl="0" algn="ctr">
              <a:lnSpc>
                <a:spcPct val="90000"/>
              </a:lnSpc>
              <a:spcBef>
                <a:spcPts val="1000"/>
              </a:spcBef>
              <a:buClr>
                <a:srgbClr val="000000"/>
              </a:buClr>
              <a:buSzPts val="2000"/>
            </a:pPr>
            <a:r>
              <a:rPr lang="en-US" sz="2000" dirty="0">
                <a:solidFill>
                  <a:schemeClr val="dk1"/>
                </a:solidFill>
                <a:latin typeface="Calibri"/>
                <a:ea typeface="Calibri"/>
                <a:cs typeface="Calibri"/>
                <a:sym typeface="Calibri"/>
              </a:rPr>
              <a:t> (Nakamura, 1989)</a:t>
            </a:r>
            <a:endParaRPr lang="en-US"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970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4DE69-F9F6-947B-8B1D-997EE8F67CDC}"/>
              </a:ext>
            </a:extLst>
          </p:cNvPr>
          <p:cNvSpPr>
            <a:spLocks noGrp="1"/>
          </p:cNvSpPr>
          <p:nvPr>
            <p:ph type="title"/>
          </p:nvPr>
        </p:nvSpPr>
        <p:spPr>
          <a:xfrm>
            <a:off x="934453" y="0"/>
            <a:ext cx="10515600" cy="1325563"/>
          </a:xfrm>
        </p:spPr>
        <p:txBody>
          <a:bodyPr/>
          <a:lstStyle/>
          <a:p>
            <a:r>
              <a:rPr lang="en-GB" sz="2400" b="0" dirty="0"/>
              <a:t>HV-</a:t>
            </a:r>
            <a:r>
              <a:rPr lang="en-GB" sz="2400" b="0" dirty="0" err="1"/>
              <a:t>Inv</a:t>
            </a:r>
            <a:r>
              <a:rPr lang="en-GB" sz="2400" b="0" dirty="0"/>
              <a:t> (</a:t>
            </a:r>
            <a:r>
              <a:rPr lang="en-GB" sz="2400" b="0" dirty="0" err="1"/>
              <a:t>García</a:t>
            </a:r>
            <a:r>
              <a:rPr lang="en-GB" sz="2400" b="0" dirty="0"/>
              <a:t>-Jerez et. al., 2016)</a:t>
            </a:r>
            <a:r>
              <a:rPr lang="en-GB" dirty="0"/>
              <a:t/>
            </a:r>
            <a:br>
              <a:rPr lang="en-GB" dirty="0"/>
            </a:br>
            <a:endParaRPr lang="en-GB" dirty="0"/>
          </a:p>
        </p:txBody>
      </p:sp>
      <p:pic>
        <p:nvPicPr>
          <p:cNvPr id="4" name="Picture 3"/>
          <p:cNvPicPr>
            <a:picLocks noChangeAspect="1"/>
          </p:cNvPicPr>
          <p:nvPr/>
        </p:nvPicPr>
        <p:blipFill>
          <a:blip r:embed="rId3"/>
          <a:stretch>
            <a:fillRect/>
          </a:stretch>
        </p:blipFill>
        <p:spPr>
          <a:xfrm>
            <a:off x="839920" y="843360"/>
            <a:ext cx="10704665" cy="6014640"/>
          </a:xfrm>
          <a:prstGeom prst="rect">
            <a:avLst/>
          </a:prstGeom>
        </p:spPr>
      </p:pic>
    </p:spTree>
    <p:extLst>
      <p:ext uri="{BB962C8B-B14F-4D97-AF65-F5344CB8AC3E}">
        <p14:creationId xmlns:p14="http://schemas.microsoft.com/office/powerpoint/2010/main" val="49222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544" t="4348" r="5473"/>
          <a:stretch/>
        </p:blipFill>
        <p:spPr>
          <a:xfrm>
            <a:off x="4831639" y="2815389"/>
            <a:ext cx="7360360" cy="404261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784"/>
          <a:stretch/>
        </p:blipFill>
        <p:spPr>
          <a:xfrm>
            <a:off x="0" y="809938"/>
            <a:ext cx="4842792" cy="3698081"/>
          </a:xfrm>
          <a:prstGeom prst="rect">
            <a:avLst/>
          </a:prstGeom>
        </p:spPr>
      </p:pic>
      <p:sp>
        <p:nvSpPr>
          <p:cNvPr id="7" name="Rectangle 6"/>
          <p:cNvSpPr/>
          <p:nvPr/>
        </p:nvSpPr>
        <p:spPr>
          <a:xfrm>
            <a:off x="5137484" y="498713"/>
            <a:ext cx="7054515" cy="1754326"/>
          </a:xfrm>
          <a:prstGeom prst="rect">
            <a:avLst/>
          </a:prstGeom>
        </p:spPr>
        <p:txBody>
          <a:bodyPr wrap="square">
            <a:spAutoFit/>
          </a:bodyPr>
          <a:lstStyle/>
          <a:p>
            <a:r>
              <a:rPr lang="en-US" sz="2400" dirty="0" smtClean="0">
                <a:solidFill>
                  <a:srgbClr val="000000"/>
                </a:solidFill>
                <a:latin typeface="Calibri" panose="020F0502020204030204" pitchFamily="34" charset="0"/>
                <a:cs typeface="Calibri" panose="020F0502020204030204" pitchFamily="34" charset="0"/>
              </a:rPr>
              <a:t>Fundamental frequency </a:t>
            </a:r>
            <a:r>
              <a:rPr lang="en-US" sz="2400" dirty="0" smtClean="0">
                <a:solidFill>
                  <a:srgbClr val="000000"/>
                </a:solidFill>
                <a:latin typeface="Calibri" panose="020F0502020204030204" pitchFamily="34" charset="0"/>
                <a:cs typeface="Calibri" panose="020F0502020204030204" pitchFamily="34" charset="0"/>
              </a:rPr>
              <a:t>of resonance (f0) =</a:t>
            </a:r>
            <a:r>
              <a:rPr lang="en-US" sz="2400" dirty="0">
                <a:solidFill>
                  <a:srgbClr val="000000"/>
                </a:solidFill>
                <a:latin typeface="Calibri" panose="020F0502020204030204" pitchFamily="34" charset="0"/>
                <a:cs typeface="Calibri" panose="020F0502020204030204" pitchFamily="34" charset="0"/>
              </a:rPr>
              <a:t>  0.25 Hz</a:t>
            </a:r>
            <a:endParaRPr lang="en-US" sz="2400" dirty="0">
              <a:latin typeface="Calibri" panose="020F0502020204030204" pitchFamily="34" charset="0"/>
              <a:cs typeface="Calibri" panose="020F0502020204030204" pitchFamily="34" charset="0"/>
            </a:endParaRPr>
          </a:p>
          <a:p>
            <a:r>
              <a:rPr lang="en-US" sz="2400" dirty="0" smtClean="0">
                <a:solidFill>
                  <a:srgbClr val="000000"/>
                </a:solidFill>
                <a:latin typeface="Calibri" panose="020F0502020204030204" pitchFamily="34" charset="0"/>
                <a:cs typeface="Calibri" panose="020F0502020204030204" pitchFamily="34" charset="0"/>
              </a:rPr>
              <a:t>Literature depth (Horvath et al.,2015) = </a:t>
            </a:r>
            <a:r>
              <a:rPr lang="en-US" sz="2400" dirty="0">
                <a:solidFill>
                  <a:srgbClr val="000000"/>
                </a:solidFill>
                <a:latin typeface="Calibri" panose="020F0502020204030204" pitchFamily="34" charset="0"/>
                <a:cs typeface="Calibri" panose="020F0502020204030204" pitchFamily="34" charset="0"/>
              </a:rPr>
              <a:t>1566.59 m</a:t>
            </a:r>
            <a:endParaRPr lang="en-US" sz="2400" dirty="0">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Obtained depth </a:t>
            </a:r>
            <a:r>
              <a:rPr lang="en-US" sz="2400" dirty="0" smtClean="0">
                <a:solidFill>
                  <a:srgbClr val="000000"/>
                </a:solidFill>
                <a:latin typeface="Calibri" panose="020F0502020204030204" pitchFamily="34" charset="0"/>
                <a:cs typeface="Calibri" panose="020F0502020204030204" pitchFamily="34" charset="0"/>
              </a:rPr>
              <a:t>= 1700m</a:t>
            </a:r>
            <a:endParaRPr lang="en-US" sz="2400" dirty="0">
              <a:latin typeface="Calibri" panose="020F0502020204030204" pitchFamily="34" charset="0"/>
              <a:cs typeface="Calibri" panose="020F0502020204030204" pitchFamily="34" charset="0"/>
            </a:endParaRPr>
          </a:p>
          <a:p>
            <a:r>
              <a:rPr lang="en-US" dirty="0"/>
              <a:t/>
            </a:r>
            <a:br>
              <a:rPr lang="en-US" dirty="0"/>
            </a:br>
            <a:endParaRPr lang="en-US" dirty="0"/>
          </a:p>
        </p:txBody>
      </p:sp>
    </p:spTree>
    <p:extLst>
      <p:ext uri="{BB962C8B-B14F-4D97-AF65-F5344CB8AC3E}">
        <p14:creationId xmlns:p14="http://schemas.microsoft.com/office/powerpoint/2010/main" val="363880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ro-RO" sz="2400" dirty="0" smtClean="0">
                <a:solidFill>
                  <a:srgbClr val="EBA900"/>
                </a:solidFill>
                <a:latin typeface="Calibri" panose="020F0502020204030204" pitchFamily="34" charset="0"/>
                <a:cs typeface="Calibri" panose="020F0502020204030204" pitchFamily="34" charset="0"/>
              </a:rPr>
              <a:t>coman</a:t>
            </a:r>
            <a:r>
              <a:rPr lang="en-GB" sz="2400" dirty="0" smtClean="0">
                <a:solidFill>
                  <a:srgbClr val="EBA900"/>
                </a:solidFill>
                <a:latin typeface="Calibri" panose="020F0502020204030204" pitchFamily="34" charset="0"/>
                <a:cs typeface="Calibri" panose="020F0502020204030204" pitchFamily="34" charset="0"/>
              </a:rPr>
              <a:t>@</a:t>
            </a:r>
            <a:r>
              <a:rPr lang="ro-RO" sz="2400" dirty="0" smtClean="0">
                <a:solidFill>
                  <a:srgbClr val="EBA900"/>
                </a:solidFill>
                <a:latin typeface="Calibri" panose="020F0502020204030204" pitchFamily="34" charset="0"/>
                <a:cs typeface="Calibri" panose="020F0502020204030204" pitchFamily="34" charset="0"/>
              </a:rPr>
              <a:t>infp</a:t>
            </a:r>
            <a:r>
              <a:rPr lang="en-GB" sz="2400" dirty="0" smtClean="0">
                <a:solidFill>
                  <a:srgbClr val="EBA900"/>
                </a:solidFill>
                <a:latin typeface="Calibri" panose="020F0502020204030204" pitchFamily="34" charset="0"/>
                <a:cs typeface="Calibri" panose="020F0502020204030204" pitchFamily="34" charset="0"/>
              </a:rPr>
              <a:t>.</a:t>
            </a:r>
            <a:r>
              <a:rPr lang="ro-RO" sz="2400" dirty="0" smtClean="0">
                <a:solidFill>
                  <a:srgbClr val="EBA900"/>
                </a:solidFill>
                <a:latin typeface="Calibri" panose="020F0502020204030204" pitchFamily="34" charset="0"/>
                <a:cs typeface="Calibri" panose="020F0502020204030204" pitchFamily="34" charset="0"/>
              </a:rPr>
              <a:t>ro</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pic>
        <p:nvPicPr>
          <p:cNvPr id="8" name="Picture 7">
            <a:extLst>
              <a:ext uri="{FF2B5EF4-FFF2-40B4-BE49-F238E27FC236}">
                <a16:creationId xmlns:a16="http://schemas.microsoft.com/office/drawing/2014/main" id="{039C9738-1413-4B2C-AC79-2B1BC668D530}"/>
              </a:ext>
            </a:extLst>
          </p:cNvPr>
          <p:cNvPicPr>
            <a:picLocks noChangeAspect="1"/>
          </p:cNvPicPr>
          <p:nvPr/>
        </p:nvPicPr>
        <p:blipFill>
          <a:blip r:embed="rId5"/>
          <a:stretch>
            <a:fillRect/>
          </a:stretch>
        </p:blipFill>
        <p:spPr>
          <a:xfrm>
            <a:off x="7249277" y="3950684"/>
            <a:ext cx="956260" cy="906306"/>
          </a:xfrm>
          <a:prstGeom prst="rect">
            <a:avLst/>
          </a:prstGeom>
        </p:spPr>
      </p:pic>
    </p:spTree>
    <p:extLst>
      <p:ext uri="{BB962C8B-B14F-4D97-AF65-F5344CB8AC3E}">
        <p14:creationId xmlns:p14="http://schemas.microsoft.com/office/powerpoint/2010/main" val="3570579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239</Words>
  <Application>Microsoft Office PowerPoint</Application>
  <PresentationFormat>Widescreen</PresentationFormat>
  <Paragraphs>36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Calibri Light</vt:lpstr>
      <vt:lpstr>Office Theme</vt:lpstr>
      <vt:lpstr>Retrieving the depth of the seismic bedrock using geological/geophysical information</vt:lpstr>
      <vt:lpstr>Why the seismic bedrock depth? </vt:lpstr>
      <vt:lpstr>Steps</vt:lpstr>
      <vt:lpstr>PowerPoint Presentation</vt:lpstr>
      <vt:lpstr>HV-Inv (García-Jerez et. al., 2016) </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Federica Tanlongo</dc:creator>
  <cp:lastModifiedBy>Alina</cp:lastModifiedBy>
  <cp:revision>58</cp:revision>
  <dcterms:created xsi:type="dcterms:W3CDTF">2024-09-12T12:53:35Z</dcterms:created>
  <dcterms:modified xsi:type="dcterms:W3CDTF">2025-06-20T10:03:17Z</dcterms:modified>
</cp:coreProperties>
</file>