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65" r:id="rId4"/>
    <p:sldId id="258" r:id="rId5"/>
    <p:sldId id="262" r:id="rId6"/>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7"/>
    <p:restoredTop sz="94732"/>
  </p:normalViewPr>
  <p:slideViewPr>
    <p:cSldViewPr snapToGrid="0">
      <p:cViewPr varScale="1">
        <p:scale>
          <a:sx n="92" d="100"/>
          <a:sy n="92" d="100"/>
        </p:scale>
        <p:origin x="300" y="-11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19/06/2025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Content slide: </a:t>
            </a:r>
            <a:r>
              <a:rPr lang="it-IT" dirty="0" err="1"/>
              <a:t>tables</a:t>
            </a:r>
            <a:endParaRPr lang="it-IT" dirty="0"/>
          </a:p>
        </p:txBody>
      </p:sp>
      <p:sp>
        <p:nvSpPr>
          <p:cNvPr id="4" name="Slide Number Placeholder 3"/>
          <p:cNvSpPr>
            <a:spLocks noGrp="1"/>
          </p:cNvSpPr>
          <p:nvPr>
            <p:ph type="sldNum" sz="quarter" idx="5"/>
          </p:nvPr>
        </p:nvSpPr>
        <p:spPr/>
        <p:txBody>
          <a:bodyPr/>
          <a:lstStyle/>
          <a:p>
            <a:fld id="{E552B328-1FC2-1C4B-B807-8716236A14CF}" type="slidenum">
              <a:rPr lang="en-GB" smtClean="0"/>
              <a:t>3</a:t>
            </a:fld>
            <a:endParaRPr lang="en-GB"/>
          </a:p>
        </p:txBody>
      </p:sp>
    </p:spTree>
    <p:extLst>
      <p:ext uri="{BB962C8B-B14F-4D97-AF65-F5344CB8AC3E}">
        <p14:creationId xmlns:p14="http://schemas.microsoft.com/office/powerpoint/2010/main" val="42462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 – 2 boxes</a:t>
            </a:r>
          </a:p>
        </p:txBody>
      </p:sp>
      <p:sp>
        <p:nvSpPr>
          <p:cNvPr id="4" name="Slide Number Placeholder 3"/>
          <p:cNvSpPr>
            <a:spLocks noGrp="1"/>
          </p:cNvSpPr>
          <p:nvPr>
            <p:ph type="sldNum" sz="quarter" idx="5"/>
          </p:nvPr>
        </p:nvSpPr>
        <p:spPr/>
        <p:txBody>
          <a:bodyPr/>
          <a:lstStyle/>
          <a:p>
            <a:fld id="{E552B328-1FC2-1C4B-B807-8716236A14CF}" type="slidenum">
              <a:rPr lang="en-GB" smtClean="0"/>
              <a:t>4</a:t>
            </a:fld>
            <a:endParaRPr lang="en-GB"/>
          </a:p>
        </p:txBody>
      </p:sp>
    </p:spTree>
    <p:extLst>
      <p:ext uri="{BB962C8B-B14F-4D97-AF65-F5344CB8AC3E}">
        <p14:creationId xmlns:p14="http://schemas.microsoft.com/office/powerpoint/2010/main" val="128343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2469525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ilyana.m.hristova@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r>
              <a:rPr lang="en-US" sz="3500" dirty="0">
                <a:solidFill>
                  <a:srgbClr val="1A3E28"/>
                </a:solidFill>
                <a:latin typeface="Calibri" panose="020F0502020204030204" pitchFamily="34" charset="0"/>
                <a:ea typeface="Calibri" panose="020F0502020204030204" pitchFamily="34" charset="0"/>
                <a:cs typeface="Calibri" panose="020F0502020204030204" pitchFamily="34" charset="0"/>
              </a:rPr>
              <a:t>Application of the </a:t>
            </a:r>
            <a:r>
              <a:rPr lang="en-US" sz="3500" dirty="0" err="1">
                <a:solidFill>
                  <a:srgbClr val="1A3E28"/>
                </a:solidFill>
                <a:latin typeface="Calibri" panose="020F0502020204030204" pitchFamily="34" charset="0"/>
                <a:ea typeface="Calibri" panose="020F0502020204030204" pitchFamily="34" charset="0"/>
                <a:cs typeface="Calibri" panose="020F0502020204030204" pitchFamily="34" charset="0"/>
              </a:rPr>
              <a:t>Magnetotelluric</a:t>
            </a:r>
            <a:r>
              <a:rPr lang="en-US" sz="3500" dirty="0">
                <a:solidFill>
                  <a:srgbClr val="1A3E28"/>
                </a:solidFill>
                <a:latin typeface="Calibri" panose="020F0502020204030204" pitchFamily="34" charset="0"/>
                <a:ea typeface="Calibri" panose="020F0502020204030204" pitchFamily="34" charset="0"/>
                <a:cs typeface="Calibri" panose="020F0502020204030204" pitchFamily="34" charset="0"/>
              </a:rPr>
              <a:t> Method for Investigating Tectonic Structures and Hydrothermal Systems in the Sofia Basin, Bulgaria</a:t>
            </a:r>
            <a:endParaRPr lang="en-GB" sz="35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fontScale="77500" lnSpcReduction="20000"/>
          </a:bodyPr>
          <a:lstStyle/>
          <a:p>
            <a:pPr marL="0" indent="0">
              <a:buNone/>
            </a:pPr>
            <a:r>
              <a:rPr lang="en-GB" sz="1800" dirty="0" err="1"/>
              <a:t>Dilyana</a:t>
            </a:r>
            <a:r>
              <a:rPr lang="en-GB" sz="1800" dirty="0"/>
              <a:t> Hristova, PhD student</a:t>
            </a:r>
            <a:r>
              <a:rPr lang="en-GB" sz="1800" dirty="0">
                <a:solidFill>
                  <a:srgbClr val="FEDC7F"/>
                </a:solidFill>
              </a:rPr>
              <a:t>|</a:t>
            </a:r>
            <a:r>
              <a:rPr lang="en-GB" sz="1800" dirty="0"/>
              <a:t> </a:t>
            </a:r>
            <a:r>
              <a:rPr lang="en-GB" sz="1800" dirty="0">
                <a:hlinkClick r:id="rId3"/>
              </a:rPr>
              <a:t>dilyana.m.hristova@gmail.com</a:t>
            </a:r>
            <a:endParaRPr lang="en-GB" sz="1800" dirty="0"/>
          </a:p>
          <a:p>
            <a:pPr marL="0" indent="0">
              <a:buNone/>
            </a:pPr>
            <a:r>
              <a:rPr lang="en-US" sz="1800" b="1" i="1" dirty="0">
                <a:solidFill>
                  <a:srgbClr val="1A3E28"/>
                </a:solidFill>
                <a:latin typeface="Lato" panose="020F0502020204030203" pitchFamily="34" charset="0"/>
                <a:ea typeface="Lato" panose="020F0502020204030203" pitchFamily="34" charset="0"/>
                <a:cs typeface="Lato" panose="020F0502020204030203" pitchFamily="34" charset="0"/>
              </a:rPr>
              <a:t>National Institute of geophysics, geodesy and geography -Bulgarian Academy of Sciences</a:t>
            </a:r>
            <a:endParaRPr lang="en-GB" sz="1800" dirty="0"/>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4"/>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en-US" dirty="0"/>
              <a:t>What am I researching and why?</a:t>
            </a:r>
            <a:br>
              <a:rPr lang="en-US" dirty="0"/>
            </a:br>
            <a:endParaRPr lang="it-IT" dirty="0"/>
          </a:p>
        </p:txBody>
      </p:sp>
      <p:sp>
        <p:nvSpPr>
          <p:cNvPr id="4" name="Freeform 4">
            <a:extLst>
              <a:ext uri="{FF2B5EF4-FFF2-40B4-BE49-F238E27FC236}">
                <a16:creationId xmlns:a16="http://schemas.microsoft.com/office/drawing/2014/main" id="{78D337CE-1C13-277F-305F-E203E9932BBD}"/>
              </a:ext>
            </a:extLst>
          </p:cNvPr>
          <p:cNvSpPr/>
          <p:nvPr/>
        </p:nvSpPr>
        <p:spPr>
          <a:xfrm>
            <a:off x="5428212" y="1853325"/>
            <a:ext cx="5915095" cy="3691265"/>
          </a:xfrm>
          <a:custGeom>
            <a:avLst/>
            <a:gdLst/>
            <a:ahLst/>
            <a:cxnLst/>
            <a:rect l="l" t="t" r="r" b="b"/>
            <a:pathLst>
              <a:path w="12324335" h="8709197">
                <a:moveTo>
                  <a:pt x="0" y="0"/>
                </a:moveTo>
                <a:lnTo>
                  <a:pt x="12324334" y="0"/>
                </a:lnTo>
                <a:lnTo>
                  <a:pt x="12324334" y="8709196"/>
                </a:lnTo>
                <a:lnTo>
                  <a:pt x="0" y="8709196"/>
                </a:lnTo>
                <a:lnTo>
                  <a:pt x="0" y="0"/>
                </a:lnTo>
                <a:close/>
              </a:path>
            </a:pathLst>
          </a:custGeom>
          <a:blipFill>
            <a:blip r:embed="rId3"/>
            <a:stretch>
              <a:fillRect/>
            </a:stretch>
          </a:blipFill>
        </p:spPr>
        <p:txBody>
          <a:bodyPr/>
          <a:lstStyle/>
          <a:p>
            <a:endParaRPr lang="en-US"/>
          </a:p>
        </p:txBody>
      </p:sp>
      <p:sp>
        <p:nvSpPr>
          <p:cNvPr id="7" name="TextBox 6">
            <a:extLst>
              <a:ext uri="{FF2B5EF4-FFF2-40B4-BE49-F238E27FC236}">
                <a16:creationId xmlns:a16="http://schemas.microsoft.com/office/drawing/2014/main" id="{D3152418-2B6D-CF66-A175-E10F9CA174AE}"/>
              </a:ext>
            </a:extLst>
          </p:cNvPr>
          <p:cNvSpPr txBox="1"/>
          <p:nvPr/>
        </p:nvSpPr>
        <p:spPr>
          <a:xfrm>
            <a:off x="503959" y="1681954"/>
            <a:ext cx="4620837" cy="3970318"/>
          </a:xfrm>
          <a:prstGeom prst="rect">
            <a:avLst/>
          </a:prstGeom>
          <a:noFill/>
        </p:spPr>
        <p:txBody>
          <a:bodyPr wrap="square">
            <a:spAutoFit/>
          </a:bodyPr>
          <a:lstStyle/>
          <a:p>
            <a:pPr>
              <a:buFont typeface="Arial" panose="020B0604020202020204" pitchFamily="34" charset="0"/>
              <a:buChar char="•"/>
            </a:pPr>
            <a:r>
              <a:rPr lang="en-US" dirty="0"/>
              <a:t>❓ </a:t>
            </a:r>
            <a:r>
              <a:rPr lang="en-US" b="1" dirty="0"/>
              <a:t>Research Question:</a:t>
            </a:r>
            <a:br>
              <a:rPr lang="en-US" dirty="0"/>
            </a:br>
            <a:r>
              <a:rPr lang="en-US" dirty="0"/>
              <a:t>What geothermal anomalies exist in the Sofia Basin, and how can we map them accurately?</a:t>
            </a:r>
            <a:endParaRPr lang="bg-BG" dirty="0"/>
          </a:p>
          <a:p>
            <a:endParaRPr lang="en-US" dirty="0"/>
          </a:p>
          <a:p>
            <a:pPr>
              <a:buFont typeface="Arial" panose="020B0604020202020204" pitchFamily="34" charset="0"/>
              <a:buChar char="•"/>
            </a:pPr>
            <a:r>
              <a:rPr lang="en-US" dirty="0"/>
              <a:t>🎯 </a:t>
            </a:r>
            <a:r>
              <a:rPr lang="en-US" b="1" dirty="0"/>
              <a:t>Goal:</a:t>
            </a:r>
            <a:br>
              <a:rPr lang="en-US" dirty="0"/>
            </a:br>
            <a:r>
              <a:rPr lang="en-US" dirty="0"/>
              <a:t>To locate and analyze geothermal systems through </a:t>
            </a:r>
            <a:r>
              <a:rPr lang="en-US" dirty="0" err="1"/>
              <a:t>magnetotelluric</a:t>
            </a:r>
            <a:r>
              <a:rPr lang="en-US" dirty="0"/>
              <a:t> and other geophysical datasets.</a:t>
            </a:r>
            <a:endParaRPr lang="bg-BG" dirty="0"/>
          </a:p>
          <a:p>
            <a:endParaRPr lang="en-US" dirty="0"/>
          </a:p>
          <a:p>
            <a:pPr>
              <a:buFont typeface="Arial" panose="020B0604020202020204" pitchFamily="34" charset="0"/>
              <a:buChar char="•"/>
            </a:pPr>
            <a:r>
              <a:rPr lang="en-US" dirty="0"/>
              <a:t>🌍 </a:t>
            </a:r>
            <a:r>
              <a:rPr lang="en-US" b="1" dirty="0"/>
              <a:t>Background:</a:t>
            </a:r>
            <a:br>
              <a:rPr lang="en-US" dirty="0"/>
            </a:br>
            <a:r>
              <a:rPr lang="en-US" dirty="0"/>
              <a:t>The Sofia Basin has geothermal potential but is underexplored with modern geophysical techniques.</a:t>
            </a:r>
          </a:p>
        </p:txBody>
      </p:sp>
    </p:spTree>
    <p:extLst>
      <p:ext uri="{BB962C8B-B14F-4D97-AF65-F5344CB8AC3E}">
        <p14:creationId xmlns:p14="http://schemas.microsoft.com/office/powerpoint/2010/main" val="240770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EDB02-2875-D70C-1281-DF1E64E63842}"/>
              </a:ext>
            </a:extLst>
          </p:cNvPr>
          <p:cNvSpPr>
            <a:spLocks noGrp="1"/>
          </p:cNvSpPr>
          <p:nvPr>
            <p:ph type="title"/>
          </p:nvPr>
        </p:nvSpPr>
        <p:spPr/>
        <p:txBody>
          <a:bodyPr/>
          <a:lstStyle/>
          <a:p>
            <a:r>
              <a:rPr lang="en-US" dirty="0"/>
              <a:t>Data and Methodology</a:t>
            </a:r>
            <a:endParaRPr lang="it-IT" dirty="0"/>
          </a:p>
        </p:txBody>
      </p:sp>
      <p:graphicFrame>
        <p:nvGraphicFramePr>
          <p:cNvPr id="5" name="Content Placeholder 4">
            <a:extLst>
              <a:ext uri="{FF2B5EF4-FFF2-40B4-BE49-F238E27FC236}">
                <a16:creationId xmlns:a16="http://schemas.microsoft.com/office/drawing/2014/main" id="{779C5D77-6187-5ECD-61A8-A41BD5B7056E}"/>
              </a:ext>
            </a:extLst>
          </p:cNvPr>
          <p:cNvGraphicFramePr>
            <a:graphicFrameLocks noGrp="1"/>
          </p:cNvGraphicFramePr>
          <p:nvPr>
            <p:ph idx="1"/>
            <p:extLst>
              <p:ext uri="{D42A27DB-BD31-4B8C-83A1-F6EECF244321}">
                <p14:modId xmlns:p14="http://schemas.microsoft.com/office/powerpoint/2010/main" val="1353008334"/>
              </p:ext>
            </p:extLst>
          </p:nvPr>
        </p:nvGraphicFramePr>
        <p:xfrm>
          <a:off x="556953" y="1310234"/>
          <a:ext cx="5490556" cy="4687467"/>
        </p:xfrm>
        <a:graphic>
          <a:graphicData uri="http://schemas.openxmlformats.org/drawingml/2006/table">
            <a:tbl>
              <a:tblPr firstRow="1" bandRow="1">
                <a:tableStyleId>{5C22544A-7EE6-4342-B048-85BDC9FD1C3A}</a:tableStyleId>
              </a:tblPr>
              <a:tblGrid>
                <a:gridCol w="1830185">
                  <a:extLst>
                    <a:ext uri="{9D8B030D-6E8A-4147-A177-3AD203B41FA5}">
                      <a16:colId xmlns:a16="http://schemas.microsoft.com/office/drawing/2014/main" val="3926741363"/>
                    </a:ext>
                  </a:extLst>
                </a:gridCol>
                <a:gridCol w="1829447">
                  <a:extLst>
                    <a:ext uri="{9D8B030D-6E8A-4147-A177-3AD203B41FA5}">
                      <a16:colId xmlns:a16="http://schemas.microsoft.com/office/drawing/2014/main" val="3478321970"/>
                    </a:ext>
                  </a:extLst>
                </a:gridCol>
                <a:gridCol w="1830924">
                  <a:extLst>
                    <a:ext uri="{9D8B030D-6E8A-4147-A177-3AD203B41FA5}">
                      <a16:colId xmlns:a16="http://schemas.microsoft.com/office/drawing/2014/main" val="3980279237"/>
                    </a:ext>
                  </a:extLst>
                </a:gridCol>
              </a:tblGrid>
              <a:tr h="560003">
                <a:tc>
                  <a:txBody>
                    <a:bodyPr/>
                    <a:lstStyle/>
                    <a:p>
                      <a:r>
                        <a:rPr lang="en-US" sz="1600" dirty="0"/>
                        <a:t>📊 </a:t>
                      </a:r>
                      <a:r>
                        <a:rPr lang="en-US" sz="1600" b="1" dirty="0"/>
                        <a:t>Data to be used</a:t>
                      </a:r>
                      <a:endParaRPr lang="it-IT" sz="1600" dirty="0">
                        <a:solidFill>
                          <a:schemeClr val="tx1"/>
                        </a:solidFill>
                        <a:latin typeface="Calibri" panose="020F0502020204030204" pitchFamily="34" charset="0"/>
                        <a:cs typeface="Calibri" panose="020F0502020204030204" pitchFamily="34" charset="0"/>
                      </a:endParaRPr>
                    </a:p>
                  </a:txBody>
                  <a:tcPr/>
                </a:tc>
                <a:tc>
                  <a:txBody>
                    <a:bodyPr/>
                    <a:lstStyle/>
                    <a:p>
                      <a:r>
                        <a:rPr lang="en-US" sz="1600" dirty="0"/>
                        <a:t>🧪 </a:t>
                      </a:r>
                      <a:r>
                        <a:rPr lang="en-US" sz="1600" b="1" dirty="0"/>
                        <a:t>Method</a:t>
                      </a:r>
                      <a:endParaRPr lang="it-IT" sz="1600" dirty="0">
                        <a:solidFill>
                          <a:schemeClr val="tx1"/>
                        </a:solidFill>
                        <a:latin typeface="Calibri" panose="020F0502020204030204" pitchFamily="34" charset="0"/>
                        <a:cs typeface="Calibri" panose="020F0502020204030204" pitchFamily="34" charset="0"/>
                      </a:endParaRPr>
                    </a:p>
                  </a:txBody>
                  <a:tcPr/>
                </a:tc>
                <a:tc>
                  <a:txBody>
                    <a:bodyPr/>
                    <a:lstStyle/>
                    <a:p>
                      <a:r>
                        <a:rPr lang="en-US" sz="1600" dirty="0"/>
                        <a:t>🔗 </a:t>
                      </a:r>
                      <a:r>
                        <a:rPr lang="en-US" sz="1600" b="1" dirty="0"/>
                        <a:t>EPOS Portal Use</a:t>
                      </a:r>
                      <a:endParaRPr lang="it-IT" sz="16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58313774"/>
                  </a:ext>
                </a:extLst>
              </a:tr>
              <a:tr h="795794">
                <a:tc>
                  <a:txBody>
                    <a:bodyPr/>
                    <a:lstStyle/>
                    <a:p>
                      <a:r>
                        <a:rPr lang="en-US" sz="1600" dirty="0" err="1"/>
                        <a:t>Magnetotelluric</a:t>
                      </a:r>
                      <a:r>
                        <a:rPr lang="en-US" sz="1600" dirty="0"/>
                        <a:t> (MT) measurements</a:t>
                      </a:r>
                    </a:p>
                  </a:txBody>
                  <a:tcPr/>
                </a:tc>
                <a:tc>
                  <a:txBody>
                    <a:bodyPr/>
                    <a:lstStyle/>
                    <a:p>
                      <a:r>
                        <a:rPr lang="en-US" sz="1600" dirty="0"/>
                        <a:t>MT</a:t>
                      </a:r>
                      <a:endParaRPr lang="it-IT" sz="1600" dirty="0">
                        <a:latin typeface="Calibri" panose="020F0502020204030204" pitchFamily="34" charset="0"/>
                        <a:cs typeface="Calibri" panose="020F0502020204030204" pitchFamily="34" charset="0"/>
                      </a:endParaRPr>
                    </a:p>
                  </a:txBody>
                  <a:tcPr/>
                </a:tc>
                <a:tc>
                  <a:txBody>
                    <a:bodyPr/>
                    <a:lstStyle/>
                    <a:p>
                      <a:r>
                        <a:rPr lang="en-US" sz="1600" dirty="0"/>
                        <a:t>Openly available data from EPOS </a:t>
                      </a:r>
                    </a:p>
                  </a:txBody>
                  <a:tcPr/>
                </a:tc>
                <a:extLst>
                  <a:ext uri="{0D108BD9-81ED-4DB2-BD59-A6C34878D82A}">
                    <a16:rowId xmlns:a16="http://schemas.microsoft.com/office/drawing/2014/main" val="3356386594"/>
                  </a:ext>
                </a:extLst>
              </a:tr>
              <a:tr h="1267375">
                <a:tc>
                  <a:txBody>
                    <a:bodyPr/>
                    <a:lstStyle/>
                    <a:p>
                      <a:r>
                        <a:rPr lang="en-US" sz="1600" dirty="0"/>
                        <a:t>Seismic and geomagnetic data from the EPOS platform</a:t>
                      </a:r>
                    </a:p>
                  </a:txBody>
                  <a:tcPr/>
                </a:tc>
                <a:tc>
                  <a:txBody>
                    <a:bodyPr/>
                    <a:lstStyle/>
                    <a:p>
                      <a:r>
                        <a:rPr lang="en-US" sz="1600" dirty="0"/>
                        <a:t>Geological data</a:t>
                      </a:r>
                      <a:endParaRPr lang="it-IT" sz="1600" dirty="0">
                        <a:latin typeface="Calibri" panose="020F0502020204030204" pitchFamily="34" charset="0"/>
                        <a:cs typeface="Calibri" panose="020F0502020204030204" pitchFamily="34" charset="0"/>
                      </a:endParaRPr>
                    </a:p>
                  </a:txBody>
                  <a:tcPr/>
                </a:tc>
                <a:tc>
                  <a:txBody>
                    <a:bodyPr/>
                    <a:lstStyle/>
                    <a:p>
                      <a:r>
                        <a:rPr lang="en-US" sz="1600" dirty="0"/>
                        <a:t>Contribution of new MT data to EPOS following FAIR data principles</a:t>
                      </a:r>
                      <a:endParaRPr lang="it-IT"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03456927"/>
                  </a:ext>
                </a:extLst>
              </a:tr>
              <a:tr h="1974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Borehole logs, Temperature profile, Geological cross-sections, Drone imagery, Magnetic anomaly maps</a:t>
                      </a:r>
                    </a:p>
                  </a:txBody>
                  <a:tcPr/>
                </a:tc>
                <a:tc>
                  <a:txBody>
                    <a:bodyPr/>
                    <a:lstStyle/>
                    <a:p>
                      <a:r>
                        <a:rPr lang="en-US" sz="1600" dirty="0"/>
                        <a:t>Geophysical data</a:t>
                      </a:r>
                      <a:endParaRPr lang="it-IT" sz="1600" dirty="0">
                        <a:latin typeface="Calibri" panose="020F0502020204030204" pitchFamily="34" charset="0"/>
                        <a:cs typeface="Calibri" panose="020F0502020204030204" pitchFamily="34" charset="0"/>
                      </a:endParaRPr>
                    </a:p>
                  </a:txBody>
                  <a:tcPr/>
                </a:tc>
                <a:tc>
                  <a:txBody>
                    <a:bodyPr/>
                    <a:lstStyle/>
                    <a:p>
                      <a:r>
                        <a:rPr lang="en-US" sz="1600" dirty="0"/>
                        <a:t>Promoting data interoperability and reuse in geothermal research</a:t>
                      </a:r>
                      <a:endParaRPr lang="it-IT"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83367196"/>
                  </a:ext>
                </a:extLst>
              </a:tr>
            </a:tbl>
          </a:graphicData>
        </a:graphic>
      </p:graphicFrame>
      <p:sp>
        <p:nvSpPr>
          <p:cNvPr id="2" name="Freeform 4">
            <a:extLst>
              <a:ext uri="{FF2B5EF4-FFF2-40B4-BE49-F238E27FC236}">
                <a16:creationId xmlns:a16="http://schemas.microsoft.com/office/drawing/2014/main" id="{E7BC08EF-89CC-3EE3-44C5-E6FE3FE801BE}"/>
              </a:ext>
            </a:extLst>
          </p:cNvPr>
          <p:cNvSpPr/>
          <p:nvPr/>
        </p:nvSpPr>
        <p:spPr>
          <a:xfrm>
            <a:off x="6208778" y="1265765"/>
            <a:ext cx="5576822" cy="4449235"/>
          </a:xfrm>
          <a:custGeom>
            <a:avLst/>
            <a:gdLst/>
            <a:ahLst/>
            <a:cxnLst/>
            <a:rect l="l" t="t" r="r" b="b"/>
            <a:pathLst>
              <a:path w="11675955" h="6557080">
                <a:moveTo>
                  <a:pt x="0" y="0"/>
                </a:moveTo>
                <a:lnTo>
                  <a:pt x="11675955" y="0"/>
                </a:lnTo>
                <a:lnTo>
                  <a:pt x="11675955" y="6557080"/>
                </a:lnTo>
                <a:lnTo>
                  <a:pt x="0" y="655708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28647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DD29D-2B89-A4AE-0DBC-AB9525DA06FF}"/>
              </a:ext>
            </a:extLst>
          </p:cNvPr>
          <p:cNvSpPr>
            <a:spLocks noGrp="1"/>
          </p:cNvSpPr>
          <p:nvPr>
            <p:ph type="title"/>
          </p:nvPr>
        </p:nvSpPr>
        <p:spPr/>
        <p:txBody>
          <a:bodyPr/>
          <a:lstStyle/>
          <a:p>
            <a:r>
              <a:rPr lang="en-US" dirty="0"/>
              <a:t>Expected Outcome:</a:t>
            </a:r>
            <a:endParaRPr lang="en-GB" dirty="0"/>
          </a:p>
        </p:txBody>
      </p:sp>
      <p:sp>
        <p:nvSpPr>
          <p:cNvPr id="3" name="TextBox 2">
            <a:extLst>
              <a:ext uri="{FF2B5EF4-FFF2-40B4-BE49-F238E27FC236}">
                <a16:creationId xmlns:a16="http://schemas.microsoft.com/office/drawing/2014/main" id="{F7EAA309-BE1A-8B50-0A8D-B3C863593667}"/>
              </a:ext>
            </a:extLst>
          </p:cNvPr>
          <p:cNvSpPr txBox="1"/>
          <p:nvPr/>
        </p:nvSpPr>
        <p:spPr>
          <a:xfrm>
            <a:off x="709316" y="1665838"/>
            <a:ext cx="4065885" cy="3416320"/>
          </a:xfrm>
          <a:prstGeom prst="rect">
            <a:avLst/>
          </a:prstGeom>
          <a:noFill/>
        </p:spPr>
        <p:txBody>
          <a:bodyPr wrap="square">
            <a:spAutoFit/>
          </a:bodyPr>
          <a:lstStyle/>
          <a:p>
            <a:pPr>
              <a:buNone/>
            </a:pPr>
            <a:r>
              <a:rPr lang="en-US" dirty="0"/>
              <a:t> </a:t>
            </a:r>
          </a:p>
          <a:p>
            <a:pPr marL="285750" indent="-285750">
              <a:buClr>
                <a:srgbClr val="FEDC7F"/>
              </a:buClr>
              <a:buFont typeface="Wingdings" panose="05000000000000000000" pitchFamily="2" charset="2"/>
              <a:buChar char="ü"/>
            </a:pPr>
            <a:r>
              <a:rPr lang="en-US" dirty="0"/>
              <a:t>Identification of active geothermal zones in the Sofia Basin</a:t>
            </a:r>
          </a:p>
          <a:p>
            <a:pPr>
              <a:buClr>
                <a:srgbClr val="FEDC7F"/>
              </a:buClr>
            </a:pPr>
            <a:endParaRPr lang="en-US" dirty="0"/>
          </a:p>
          <a:p>
            <a:pPr marL="285750" indent="-285750">
              <a:buClr>
                <a:srgbClr val="FEDC7F"/>
              </a:buClr>
              <a:buFont typeface="Wingdings" panose="05000000000000000000" pitchFamily="2" charset="2"/>
              <a:buChar char="ü"/>
            </a:pPr>
            <a:r>
              <a:rPr lang="en-US" dirty="0"/>
              <a:t>Enhancement of local geothermal models</a:t>
            </a:r>
          </a:p>
          <a:p>
            <a:pPr>
              <a:buClr>
                <a:srgbClr val="FEDC7F"/>
              </a:buClr>
            </a:pPr>
            <a:endParaRPr lang="en-US" dirty="0"/>
          </a:p>
          <a:p>
            <a:pPr marL="285750" indent="-285750">
              <a:buClr>
                <a:srgbClr val="FEDC7F"/>
              </a:buClr>
              <a:buFont typeface="Wingdings" panose="05000000000000000000" pitchFamily="2" charset="2"/>
              <a:buChar char="ü"/>
            </a:pPr>
            <a:r>
              <a:rPr lang="en-US" dirty="0"/>
              <a:t>Contribution to sustainable energy resource assessment</a:t>
            </a:r>
          </a:p>
          <a:p>
            <a:pPr>
              <a:buClr>
                <a:srgbClr val="FEDC7F"/>
              </a:buClr>
            </a:pPr>
            <a:endParaRPr lang="en-US" dirty="0"/>
          </a:p>
          <a:p>
            <a:pPr marL="285750" indent="-285750">
              <a:buClr>
                <a:srgbClr val="FEDC7F"/>
              </a:buClr>
              <a:buFont typeface="Wingdings" panose="05000000000000000000" pitchFamily="2" charset="2"/>
              <a:buChar char="ü"/>
            </a:pPr>
            <a:r>
              <a:rPr lang="en-US" dirty="0"/>
              <a:t>Strengthening the EPOS database with new high-resolution MT data</a:t>
            </a:r>
          </a:p>
        </p:txBody>
      </p:sp>
      <p:pic>
        <p:nvPicPr>
          <p:cNvPr id="9" name="Picture 8" descr="A green field with mountains in the background&#10;&#10;AI-generated content may be incorrect.">
            <a:extLst>
              <a:ext uri="{FF2B5EF4-FFF2-40B4-BE49-F238E27FC236}">
                <a16:creationId xmlns:a16="http://schemas.microsoft.com/office/drawing/2014/main" id="{580D61EC-4BF5-0355-C58C-24C430F14666}"/>
              </a:ext>
            </a:extLst>
          </p:cNvPr>
          <p:cNvPicPr>
            <a:picLocks noChangeAspect="1"/>
          </p:cNvPicPr>
          <p:nvPr/>
        </p:nvPicPr>
        <p:blipFill>
          <a:blip r:embed="rId3"/>
          <a:stretch>
            <a:fillRect/>
          </a:stretch>
        </p:blipFill>
        <p:spPr>
          <a:xfrm>
            <a:off x="5239628" y="1749828"/>
            <a:ext cx="6635420" cy="3736571"/>
          </a:xfrm>
          <a:prstGeom prst="rect">
            <a:avLst/>
          </a:prstGeom>
        </p:spPr>
      </p:pic>
    </p:spTree>
    <p:extLst>
      <p:ext uri="{BB962C8B-B14F-4D97-AF65-F5344CB8AC3E}">
        <p14:creationId xmlns:p14="http://schemas.microsoft.com/office/powerpoint/2010/main" val="357052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2400" dirty="0"/>
              <a:t>📧</a:t>
            </a:r>
            <a:r>
              <a:rPr lang="en-GB" sz="2400" dirty="0">
                <a:solidFill>
                  <a:srgbClr val="EBA900"/>
                </a:solidFill>
                <a:latin typeface="Calibri" panose="020F0502020204030204" pitchFamily="34" charset="0"/>
                <a:cs typeface="Calibri" panose="020F0502020204030204" pitchFamily="34" charset="0"/>
              </a:rPr>
              <a:t>dilyana.m.hristova@gmail.com</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357057909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781</TotalTime>
  <Words>264</Words>
  <Application>Microsoft Office PowerPoint</Application>
  <PresentationFormat>Widescreen</PresentationFormat>
  <Paragraphs>44</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Arial</vt:lpstr>
      <vt:lpstr>Calibri</vt:lpstr>
      <vt:lpstr>Calibri Light</vt:lpstr>
      <vt:lpstr>Lato</vt:lpstr>
      <vt:lpstr>Wingdings</vt:lpstr>
      <vt:lpstr>Office Theme</vt:lpstr>
      <vt:lpstr>Application of the Magnetotelluric Method for Investigating Tectonic Structures and Hydrothermal Systems in the Sofia Basin, Bulgaria</vt:lpstr>
      <vt:lpstr>What am I researching and why? </vt:lpstr>
      <vt:lpstr>Data and Methodology</vt:lpstr>
      <vt:lpstr>Expected Outcome: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Dilyana Hristova</cp:lastModifiedBy>
  <cp:revision>12</cp:revision>
  <dcterms:created xsi:type="dcterms:W3CDTF">2024-09-12T12:53:35Z</dcterms:created>
  <dcterms:modified xsi:type="dcterms:W3CDTF">2025-06-19T20:23:38Z</dcterms:modified>
</cp:coreProperties>
</file>