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74" r:id="rId4"/>
    <p:sldId id="276" r:id="rId5"/>
    <p:sldId id="275" r:id="rId6"/>
    <p:sldId id="272" r:id="rId7"/>
    <p:sldId id="273" r:id="rId8"/>
    <p:sldId id="262" r:id="rId9"/>
    <p:sldId id="263" r:id="rId10"/>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ISSARTEL" initials="SI" lastIdx="1" clrIdx="0">
    <p:extLst>
      <p:ext uri="{19B8F6BF-5375-455C-9EA6-DF929625EA0E}">
        <p15:presenceInfo xmlns:p15="http://schemas.microsoft.com/office/powerpoint/2012/main" userId="Simon ISSART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7"/>
    <p:restoredTop sz="94732"/>
  </p:normalViewPr>
  <p:slideViewPr>
    <p:cSldViewPr snapToGrid="0">
      <p:cViewPr varScale="1">
        <p:scale>
          <a:sx n="69" d="100"/>
          <a:sy n="69" d="100"/>
        </p:scale>
        <p:origin x="1644"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6-19T11:41:07.792"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20/06/2025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‹N°›</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292714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8</a:t>
            </a:fld>
            <a:endParaRPr lang="en-GB"/>
          </a:p>
        </p:txBody>
      </p:sp>
    </p:spTree>
    <p:extLst>
      <p:ext uri="{BB962C8B-B14F-4D97-AF65-F5344CB8AC3E}">
        <p14:creationId xmlns:p14="http://schemas.microsoft.com/office/powerpoint/2010/main" val="246952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Logo only</a:t>
            </a:r>
          </a:p>
        </p:txBody>
      </p:sp>
      <p:sp>
        <p:nvSpPr>
          <p:cNvPr id="4" name="Slide Number Placeholder 3"/>
          <p:cNvSpPr>
            <a:spLocks noGrp="1"/>
          </p:cNvSpPr>
          <p:nvPr>
            <p:ph type="sldNum" sz="quarter" idx="5"/>
          </p:nvPr>
        </p:nvSpPr>
        <p:spPr/>
        <p:txBody>
          <a:bodyPr/>
          <a:lstStyle/>
          <a:p>
            <a:fld id="{E552B328-1FC2-1C4B-B807-8716236A14CF}" type="slidenum">
              <a:rPr lang="en-GB" smtClean="0"/>
              <a:t>9</a:t>
            </a:fld>
            <a:endParaRPr lang="en-GB"/>
          </a:p>
        </p:txBody>
      </p:sp>
    </p:spTree>
    <p:extLst>
      <p:ext uri="{BB962C8B-B14F-4D97-AF65-F5344CB8AC3E}">
        <p14:creationId xmlns:p14="http://schemas.microsoft.com/office/powerpoint/2010/main" val="181044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‹N°›</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xmlns=""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xmlns=""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r>
              <a:rPr lang="en-GB" sz="1050" dirty="0">
                <a:solidFill>
                  <a:srgbClr val="002060"/>
                </a:solidFill>
              </a:rPr>
              <a:t/>
            </a:r>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www.epos-eu.org/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r>
              <a:rPr lang="en-US" dirty="0"/>
              <a:t>Analyzing Site Effects Using Crowdsourced Felt Reports and EPOS Data</a:t>
            </a:r>
            <a:endParaRPr lang="en-GB" dirty="0"/>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fontScale="92500" lnSpcReduction="20000"/>
          </a:bodyPr>
          <a:lstStyle/>
          <a:p>
            <a:pPr marL="0" indent="0">
              <a:buNone/>
            </a:pPr>
            <a:r>
              <a:rPr lang="en-GB" dirty="0" smtClean="0"/>
              <a:t>Simon </a:t>
            </a:r>
            <a:r>
              <a:rPr lang="en-GB" dirty="0" err="1" smtClean="0"/>
              <a:t>Issartel</a:t>
            </a:r>
            <a:r>
              <a:rPr lang="en-GB" dirty="0" smtClean="0"/>
              <a:t>, French Seismologist, </a:t>
            </a:r>
          </a:p>
          <a:p>
            <a:pPr marL="0" indent="0">
              <a:buNone/>
            </a:pPr>
            <a:r>
              <a:rPr lang="en-GB" dirty="0" smtClean="0"/>
              <a:t>Euro-med Seismological Centre (EMSC)</a:t>
            </a:r>
            <a:endParaRPr lang="en-GB" dirty="0"/>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3"/>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3">
            <a:extLst>
              <a:ext uri="{28A0092B-C50C-407E-A947-70E740481C1C}">
                <a14:useLocalDpi xmlns:a14="http://schemas.microsoft.com/office/drawing/2010/main" val="0"/>
              </a:ext>
            </a:extLst>
          </a:blip>
          <a:srcRect b="7519"/>
          <a:stretch/>
        </p:blipFill>
        <p:spPr>
          <a:xfrm>
            <a:off x="1071874" y="824811"/>
            <a:ext cx="4202725" cy="5394530"/>
          </a:xfrm>
          <a:prstGeom prst="rect">
            <a:avLst/>
          </a:prstGeom>
        </p:spPr>
      </p:pic>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a:xfrm>
            <a:off x="1198685" y="-171206"/>
            <a:ext cx="10515600" cy="1325563"/>
          </a:xfrm>
        </p:spPr>
        <p:txBody>
          <a:bodyPr/>
          <a:lstStyle/>
          <a:p>
            <a:r>
              <a:rPr lang="it-IT" dirty="0" smtClean="0"/>
              <a:t>Euro-Mediterranean Seismological Centre</a:t>
            </a:r>
            <a:endParaRPr lang="it-IT" dirty="0"/>
          </a:p>
        </p:txBody>
      </p:sp>
      <p:pic>
        <p:nvPicPr>
          <p:cNvPr id="3" name="Image 2"/>
          <p:cNvPicPr>
            <a:picLocks noChangeAspect="1"/>
          </p:cNvPicPr>
          <p:nvPr/>
        </p:nvPicPr>
        <p:blipFill>
          <a:blip r:embed="rId4"/>
          <a:stretch>
            <a:fillRect/>
          </a:stretch>
        </p:blipFill>
        <p:spPr>
          <a:xfrm>
            <a:off x="5804933" y="1288752"/>
            <a:ext cx="6083065" cy="4587230"/>
          </a:xfrm>
          <a:prstGeom prst="rect">
            <a:avLst/>
          </a:prstGeom>
        </p:spPr>
      </p:pic>
    </p:spTree>
    <p:extLst>
      <p:ext uri="{BB962C8B-B14F-4D97-AF65-F5344CB8AC3E}">
        <p14:creationId xmlns:p14="http://schemas.microsoft.com/office/powerpoint/2010/main" val="2407702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Site </a:t>
            </a:r>
            <a:r>
              <a:rPr lang="fr-FR" dirty="0" err="1" smtClean="0"/>
              <a:t>effect</a:t>
            </a:r>
            <a:r>
              <a:rPr lang="fr-FR" dirty="0" smtClean="0"/>
              <a:t>, </a:t>
            </a:r>
            <a:r>
              <a:rPr lang="fr-FR" dirty="0" err="1" smtClean="0"/>
              <a:t>felt</a:t>
            </a:r>
            <a:r>
              <a:rPr lang="fr-FR" dirty="0" smtClean="0"/>
              <a:t> reports and </a:t>
            </a:r>
            <a:r>
              <a:rPr lang="fr-FR" dirty="0" err="1" smtClean="0"/>
              <a:t>geological</a:t>
            </a:r>
            <a:r>
              <a:rPr lang="fr-FR" dirty="0" smtClean="0"/>
              <a:t> </a:t>
            </a:r>
            <a:r>
              <a:rPr lang="fr-FR" dirty="0" err="1" smtClean="0"/>
              <a:t>age</a:t>
            </a:r>
            <a:r>
              <a:rPr lang="fr-FR" dirty="0" smtClean="0"/>
              <a:t> </a:t>
            </a:r>
            <a:endParaRPr lang="fr-FR" dirty="0"/>
          </a:p>
        </p:txBody>
      </p:sp>
      <p:sp>
        <p:nvSpPr>
          <p:cNvPr id="3" name="Espace réservé du contenu 2"/>
          <p:cNvSpPr>
            <a:spLocks noGrp="1"/>
          </p:cNvSpPr>
          <p:nvPr>
            <p:ph idx="1"/>
          </p:nvPr>
        </p:nvSpPr>
        <p:spPr>
          <a:xfrm>
            <a:off x="838200" y="1825625"/>
            <a:ext cx="10515600" cy="3634649"/>
          </a:xfrm>
        </p:spPr>
        <p:txBody>
          <a:bodyPr/>
          <a:lstStyle/>
          <a:p>
            <a:endParaRPr lang="fr-FR" dirty="0" smtClean="0"/>
          </a:p>
          <a:p>
            <a:r>
              <a:rPr lang="fr-FR" dirty="0" err="1" smtClean="0"/>
              <a:t>Hypothesus</a:t>
            </a:r>
            <a:r>
              <a:rPr lang="fr-FR" dirty="0" smtClean="0"/>
              <a:t> </a:t>
            </a:r>
            <a:r>
              <a:rPr lang="fr-FR" dirty="0" err="1" smtClean="0"/>
              <a:t>from</a:t>
            </a:r>
            <a:r>
              <a:rPr lang="fr-FR" dirty="0"/>
              <a:t> </a:t>
            </a:r>
            <a:r>
              <a:rPr lang="fr-FR" i="1" dirty="0" smtClean="0"/>
              <a:t>Bossu et al, 2000</a:t>
            </a:r>
          </a:p>
          <a:p>
            <a:pPr lvl="1"/>
            <a:r>
              <a:rPr lang="en-US" dirty="0" smtClean="0"/>
              <a:t>Site effects are assumed to explain the discrepancies observed between predicted and reported shaking intensities from crowdsourced felt reports.</a:t>
            </a:r>
            <a:endParaRPr lang="fr-FR" dirty="0" smtClean="0"/>
          </a:p>
          <a:p>
            <a:pPr lvl="1"/>
            <a:r>
              <a:rPr lang="en-US" dirty="0" smtClean="0"/>
              <a:t>Geological formations of similar age produce similar site effects (the younger sediments to be less compacted, and therefore more prone to cause site effects</a:t>
            </a:r>
            <a:r>
              <a:rPr lang="en-US" dirty="0" smtClean="0"/>
              <a:t>)</a:t>
            </a:r>
            <a:endParaRPr lang="fr-FR" dirty="0"/>
          </a:p>
        </p:txBody>
      </p:sp>
    </p:spTree>
    <p:extLst>
      <p:ext uri="{BB962C8B-B14F-4D97-AF65-F5344CB8AC3E}">
        <p14:creationId xmlns:p14="http://schemas.microsoft.com/office/powerpoint/2010/main" val="58547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b="14917"/>
          <a:stretch/>
        </p:blipFill>
        <p:spPr>
          <a:xfrm>
            <a:off x="1554091" y="1411124"/>
            <a:ext cx="3605856" cy="2472064"/>
          </a:xfrm>
          <a:prstGeom prst="rect">
            <a:avLst/>
          </a:prstGeom>
        </p:spPr>
      </p:pic>
      <p:sp>
        <p:nvSpPr>
          <p:cNvPr id="2" name="Titre 1"/>
          <p:cNvSpPr>
            <a:spLocks noGrp="1"/>
          </p:cNvSpPr>
          <p:nvPr>
            <p:ph type="title"/>
          </p:nvPr>
        </p:nvSpPr>
        <p:spPr/>
        <p:txBody>
          <a:bodyPr/>
          <a:lstStyle/>
          <a:p>
            <a:r>
              <a:rPr lang="fr-FR" dirty="0" smtClean="0"/>
              <a:t>Different types of intensity/distance curves </a:t>
            </a:r>
            <a:endParaRPr lang="fr-FR" dirty="0"/>
          </a:p>
        </p:txBody>
      </p:sp>
      <p:pic>
        <p:nvPicPr>
          <p:cNvPr id="6" name="Image 5"/>
          <p:cNvPicPr>
            <a:picLocks noChangeAspect="1"/>
          </p:cNvPicPr>
          <p:nvPr/>
        </p:nvPicPr>
        <p:blipFill rotWithShape="1">
          <a:blip r:embed="rId3"/>
          <a:srcRect b="15051"/>
          <a:stretch/>
        </p:blipFill>
        <p:spPr>
          <a:xfrm>
            <a:off x="7030502" y="1411124"/>
            <a:ext cx="3572599" cy="2468242"/>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t="6977"/>
          <a:stretch/>
        </p:blipFill>
        <p:spPr>
          <a:xfrm>
            <a:off x="7736624" y="3879366"/>
            <a:ext cx="2160354" cy="2397236"/>
          </a:xfrm>
          <a:prstGeom prst="rect">
            <a:avLst/>
          </a:prstGeom>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l="519" t="6705"/>
          <a:stretch/>
        </p:blipFill>
        <p:spPr>
          <a:xfrm>
            <a:off x="2229123" y="3879366"/>
            <a:ext cx="2255792" cy="2507723"/>
          </a:xfrm>
          <a:prstGeom prst="rect">
            <a:avLst/>
          </a:prstGeom>
        </p:spPr>
      </p:pic>
    </p:spTree>
    <p:extLst>
      <p:ext uri="{BB962C8B-B14F-4D97-AF65-F5344CB8AC3E}">
        <p14:creationId xmlns:p14="http://schemas.microsoft.com/office/powerpoint/2010/main" val="96846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Goal: Detect how local geology affects felt intensity</a:t>
            </a:r>
            <a:endParaRPr lang="fr-FR" dirty="0"/>
          </a:p>
        </p:txBody>
      </p:sp>
      <p:sp>
        <p:nvSpPr>
          <p:cNvPr id="3" name="Espace réservé du contenu 2"/>
          <p:cNvSpPr>
            <a:spLocks noGrp="1"/>
          </p:cNvSpPr>
          <p:nvPr>
            <p:ph idx="1"/>
          </p:nvPr>
        </p:nvSpPr>
        <p:spPr/>
        <p:txBody>
          <a:bodyPr/>
          <a:lstStyle/>
          <a:p>
            <a:r>
              <a:rPr lang="en-US" b="1" dirty="0"/>
              <a:t>Two possible approaches:</a:t>
            </a:r>
          </a:p>
          <a:p>
            <a:pPr lvl="1"/>
            <a:r>
              <a:rPr lang="en-US" b="1" dirty="0"/>
              <a:t>Averaging intensity curves by lithology</a:t>
            </a:r>
            <a:r>
              <a:rPr lang="en-US" dirty="0"/>
              <a:t/>
            </a:r>
            <a:br>
              <a:rPr lang="en-US" dirty="0"/>
            </a:br>
            <a:r>
              <a:rPr lang="en-US" dirty="0"/>
              <a:t>Group earthquakes based on the lithology of the site </a:t>
            </a:r>
            <a:br>
              <a:rPr lang="en-US" dirty="0"/>
            </a:br>
            <a:r>
              <a:rPr lang="en-US" dirty="0"/>
              <a:t>→ Average the felt intensity curves to identify significant differences between geological </a:t>
            </a:r>
            <a:r>
              <a:rPr lang="en-US" dirty="0" smtClean="0"/>
              <a:t>age.</a:t>
            </a:r>
            <a:endParaRPr lang="en-US" dirty="0"/>
          </a:p>
          <a:p>
            <a:pPr lvl="1"/>
            <a:r>
              <a:rPr lang="en-US" b="1" dirty="0"/>
              <a:t>Detecting site effects through deviation from theoretical curves</a:t>
            </a:r>
            <a:r>
              <a:rPr lang="en-US" dirty="0"/>
              <a:t/>
            </a:r>
            <a:br>
              <a:rPr lang="en-US" dirty="0"/>
            </a:br>
            <a:r>
              <a:rPr lang="en-US" dirty="0"/>
              <a:t>Compare intensity curves built from felt reports with theoretical curves from an Intensity Prediction Equation (based on magnitude and distance)</a:t>
            </a:r>
            <a:br>
              <a:rPr lang="en-US" dirty="0"/>
            </a:br>
            <a:r>
              <a:rPr lang="en-US" dirty="0"/>
              <a:t>→ Identify local anomalies and cross-check their location with the geological age map to detect possible site effects.</a:t>
            </a:r>
          </a:p>
        </p:txBody>
      </p:sp>
    </p:spTree>
    <p:extLst>
      <p:ext uri="{BB962C8B-B14F-4D97-AF65-F5344CB8AC3E}">
        <p14:creationId xmlns:p14="http://schemas.microsoft.com/office/powerpoint/2010/main" val="192062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l" eaLnBrk="0" fontAlgn="base" hangingPunct="0">
              <a:lnSpc>
                <a:spcPct val="100000"/>
              </a:lnSpc>
              <a:spcAft>
                <a:spcPct val="0"/>
              </a:spcAft>
            </a:pPr>
            <a:r>
              <a:rPr lang="en-US" dirty="0"/>
              <a:t>How to Retrieve the Data </a:t>
            </a:r>
            <a:endParaRPr lang="fr-FR" altLang="fr-FR" b="0" dirty="0">
              <a:latin typeface="Arial" panose="020B0604020202020204" pitchFamily="34" charset="0"/>
            </a:endParaRPr>
          </a:p>
        </p:txBody>
      </p:sp>
      <p:sp>
        <p:nvSpPr>
          <p:cNvPr id="7" name="Rectangle 4"/>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12" name="Image 11"/>
          <p:cNvPicPr>
            <a:picLocks noChangeAspect="1"/>
          </p:cNvPicPr>
          <p:nvPr/>
        </p:nvPicPr>
        <p:blipFill>
          <a:blip r:embed="rId2"/>
          <a:stretch>
            <a:fillRect/>
          </a:stretch>
        </p:blipFill>
        <p:spPr>
          <a:xfrm>
            <a:off x="838200" y="1607871"/>
            <a:ext cx="8293142" cy="4430583"/>
          </a:xfrm>
          <a:prstGeom prst="rect">
            <a:avLst/>
          </a:prstGeom>
        </p:spPr>
      </p:pic>
      <p:sp>
        <p:nvSpPr>
          <p:cNvPr id="13" name="ZoneTexte 12"/>
          <p:cNvSpPr txBox="1"/>
          <p:nvPr/>
        </p:nvSpPr>
        <p:spPr>
          <a:xfrm>
            <a:off x="9411043" y="3084498"/>
            <a:ext cx="2700243" cy="1477328"/>
          </a:xfrm>
          <a:prstGeom prst="rect">
            <a:avLst/>
          </a:prstGeom>
          <a:noFill/>
        </p:spPr>
        <p:txBody>
          <a:bodyPr wrap="square" rtlCol="0">
            <a:spAutoFit/>
          </a:bodyPr>
          <a:lstStyle/>
          <a:p>
            <a:r>
              <a:rPr lang="en-US" dirty="0"/>
              <a:t>From EPOS: select earthquakes with ≥100 felt reports and known geological age</a:t>
            </a:r>
            <a:endParaRPr lang="fr-FR" dirty="0"/>
          </a:p>
        </p:txBody>
      </p:sp>
    </p:spTree>
    <p:extLst>
      <p:ext uri="{BB962C8B-B14F-4D97-AF65-F5344CB8AC3E}">
        <p14:creationId xmlns:p14="http://schemas.microsoft.com/office/powerpoint/2010/main" val="278377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Seismic</a:t>
            </a:r>
            <a:r>
              <a:rPr lang="fr-FR" dirty="0" smtClean="0"/>
              <a:t> portal </a:t>
            </a:r>
            <a:endParaRPr lang="fr-FR" dirty="0"/>
          </a:p>
        </p:txBody>
      </p:sp>
      <p:pic>
        <p:nvPicPr>
          <p:cNvPr id="4" name="Image 3"/>
          <p:cNvPicPr>
            <a:picLocks noChangeAspect="1"/>
          </p:cNvPicPr>
          <p:nvPr/>
        </p:nvPicPr>
        <p:blipFill>
          <a:blip r:embed="rId2"/>
          <a:stretch>
            <a:fillRect/>
          </a:stretch>
        </p:blipFill>
        <p:spPr>
          <a:xfrm>
            <a:off x="838200" y="1759394"/>
            <a:ext cx="9570156" cy="2128689"/>
          </a:xfrm>
          <a:prstGeom prst="rect">
            <a:avLst/>
          </a:prstGeom>
        </p:spPr>
      </p:pic>
      <p:sp>
        <p:nvSpPr>
          <p:cNvPr id="5" name="ZoneTexte 4"/>
          <p:cNvSpPr txBox="1"/>
          <p:nvPr/>
        </p:nvSpPr>
        <p:spPr>
          <a:xfrm>
            <a:off x="2526145" y="4516582"/>
            <a:ext cx="7139710" cy="646331"/>
          </a:xfrm>
          <a:prstGeom prst="rect">
            <a:avLst/>
          </a:prstGeom>
          <a:noFill/>
        </p:spPr>
        <p:txBody>
          <a:bodyPr wrap="square" rtlCol="0">
            <a:spAutoFit/>
          </a:bodyPr>
          <a:lstStyle/>
          <a:p>
            <a:r>
              <a:rPr lang="en-US" dirty="0"/>
              <a:t>Using the EMSC seismic </a:t>
            </a:r>
            <a:r>
              <a:rPr lang="en-US" dirty="0" smtClean="0"/>
              <a:t>portal API, </a:t>
            </a:r>
            <a:r>
              <a:rPr lang="en-US" dirty="0"/>
              <a:t>retrieve felt report information for a specific earthquake</a:t>
            </a:r>
            <a:endParaRPr lang="fr-FR" dirty="0"/>
          </a:p>
        </p:txBody>
      </p:sp>
    </p:spTree>
    <p:extLst>
      <p:ext uri="{BB962C8B-B14F-4D97-AF65-F5344CB8AC3E}">
        <p14:creationId xmlns:p14="http://schemas.microsoft.com/office/powerpoint/2010/main" val="84330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smtClean="0">
                <a:solidFill>
                  <a:srgbClr val="EBA900"/>
                </a:solidFill>
                <a:latin typeface="Calibri" panose="020F0502020204030204" pitchFamily="34" charset="0"/>
                <a:cs typeface="Calibri" panose="020F0502020204030204" pitchFamily="34" charset="0"/>
              </a:rPr>
              <a:t>Simon.issartel@emsc-csem.org</a:t>
            </a:r>
            <a:endParaRPr lang="en-GB" sz="2400" dirty="0">
              <a:solidFill>
                <a:srgbClr val="EBA900"/>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1" y="4823777"/>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rPr>
              <a:t>www.epos-eu.org/on</a:t>
            </a:r>
            <a:r>
              <a:rPr lang="en-GB" sz="2000" dirty="0"/>
              <a:t> </a:t>
            </a:r>
            <a:r>
              <a:rPr lang="en-GB" sz="2000" dirty="0" smtClean="0">
                <a:solidFill>
                  <a:srgbClr val="EBA900"/>
                </a:solidFill>
              </a:rPr>
              <a:t>|</a:t>
            </a:r>
            <a:r>
              <a:rPr lang="en-GB" sz="2000" dirty="0" smtClean="0"/>
              <a:t> </a:t>
            </a:r>
            <a:r>
              <a:rPr lang="en-GB" sz="2000" dirty="0" smtClean="0">
                <a:solidFill>
                  <a:srgbClr val="E5A113"/>
                </a:solidFill>
              </a:rPr>
              <a:t>#</a:t>
            </a:r>
            <a:r>
              <a:rPr lang="en-GB" sz="2000" dirty="0" err="1"/>
              <a:t>EPOSon</a:t>
            </a:r>
            <a:endParaRPr lang="en-GB" sz="2000" dirty="0"/>
          </a:p>
        </p:txBody>
      </p:sp>
      <p:sp>
        <p:nvSpPr>
          <p:cNvPr id="2" name="Rectangle 1"/>
          <p:cNvSpPr/>
          <p:nvPr/>
        </p:nvSpPr>
        <p:spPr>
          <a:xfrm>
            <a:off x="3189905" y="5938340"/>
            <a:ext cx="6203493" cy="461665"/>
          </a:xfrm>
          <a:prstGeom prst="rect">
            <a:avLst/>
          </a:prstGeom>
        </p:spPr>
        <p:txBody>
          <a:bodyPr wrap="none">
            <a:spAutoFit/>
          </a:bodyPr>
          <a:lstStyle/>
          <a:p>
            <a:r>
              <a:rPr lang="fr-FR" sz="2400" dirty="0">
                <a:solidFill>
                  <a:srgbClr val="EBA900"/>
                </a:solidFill>
                <a:latin typeface="Calibri" panose="020F0502020204030204" pitchFamily="34" charset="0"/>
                <a:ea typeface="+mj-ea"/>
                <a:cs typeface="Calibri" panose="020F0502020204030204" pitchFamily="34" charset="0"/>
              </a:rPr>
              <a:t>www.linkedin.com/in/simon-issartel-29968717b</a:t>
            </a:r>
          </a:p>
        </p:txBody>
      </p:sp>
    </p:spTree>
    <p:extLst>
      <p:ext uri="{BB962C8B-B14F-4D97-AF65-F5344CB8AC3E}">
        <p14:creationId xmlns:p14="http://schemas.microsoft.com/office/powerpoint/2010/main" val="357057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8" descr="Immagine che contiene logo, Elementi grafici, schermata, grafica&#10;&#10;Descrizione generata automaticamente">
            <a:extLst>
              <a:ext uri="{FF2B5EF4-FFF2-40B4-BE49-F238E27FC236}">
                <a16:creationId xmlns:a16="http://schemas.microsoft.com/office/drawing/2014/main" id="{1984D60F-9014-E237-6BE6-04E31B768BB7}"/>
              </a:ext>
            </a:extLst>
          </p:cNvPr>
          <p:cNvPicPr>
            <a:picLocks noChangeAspect="1"/>
          </p:cNvPicPr>
          <p:nvPr/>
        </p:nvPicPr>
        <p:blipFill>
          <a:blip r:embed="rId3"/>
          <a:stretch>
            <a:fillRect/>
          </a:stretch>
        </p:blipFill>
        <p:spPr>
          <a:xfrm>
            <a:off x="1230745" y="1448791"/>
            <a:ext cx="10079888" cy="3850744"/>
          </a:xfrm>
          <a:prstGeom prst="rect">
            <a:avLst/>
          </a:prstGeom>
        </p:spPr>
      </p:pic>
    </p:spTree>
    <p:extLst>
      <p:ext uri="{BB962C8B-B14F-4D97-AF65-F5344CB8AC3E}">
        <p14:creationId xmlns:p14="http://schemas.microsoft.com/office/powerpoint/2010/main" val="1810772778"/>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2466</TotalTime>
  <Words>248</Words>
  <Application>Microsoft Office PowerPoint</Application>
  <PresentationFormat>Grand écran</PresentationFormat>
  <Paragraphs>31</Paragraphs>
  <Slides>9</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Aptos</vt:lpstr>
      <vt:lpstr>Aptos Display</vt:lpstr>
      <vt:lpstr>Arial</vt:lpstr>
      <vt:lpstr>Calibri</vt:lpstr>
      <vt:lpstr>Calibri Light</vt:lpstr>
      <vt:lpstr>Office Theme</vt:lpstr>
      <vt:lpstr>Analyzing Site Effects Using Crowdsourced Felt Reports and EPOS Data</vt:lpstr>
      <vt:lpstr>Euro-Mediterranean Seismological Centre</vt:lpstr>
      <vt:lpstr>Site effect, felt reports and geological age </vt:lpstr>
      <vt:lpstr>Different types of intensity/distance curves </vt:lpstr>
      <vt:lpstr>Goal: Detect how local geology affects felt intensity</vt:lpstr>
      <vt:lpstr>How to Retrieve the Data </vt:lpstr>
      <vt:lpstr>Seismic portal </vt:lpstr>
      <vt:lpstr>Thank you for your attention!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Site Effects Using Crowdsourced Felt Reports and EPOS Data</dc:title>
  <dc:creator>Federica Tanlongo</dc:creator>
  <cp:lastModifiedBy>Simon ISSARTEL</cp:lastModifiedBy>
  <cp:revision>30</cp:revision>
  <dcterms:created xsi:type="dcterms:W3CDTF">2024-09-12T12:53:35Z</dcterms:created>
  <dcterms:modified xsi:type="dcterms:W3CDTF">2025-06-20T14:31:07Z</dcterms:modified>
</cp:coreProperties>
</file>