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71" r:id="rId3"/>
    <p:sldId id="272" r:id="rId4"/>
    <p:sldId id="273" r:id="rId5"/>
    <p:sldId id="274" r:id="rId6"/>
    <p:sldId id="262" r:id="rId7"/>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7F"/>
    <a:srgbClr val="E5A113"/>
    <a:srgbClr val="1D4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7"/>
    <p:restoredTop sz="94732"/>
  </p:normalViewPr>
  <p:slideViewPr>
    <p:cSldViewPr snapToGrid="0">
      <p:cViewPr varScale="1">
        <p:scale>
          <a:sx n="59" d="100"/>
          <a:sy n="59" d="100"/>
        </p:scale>
        <p:origin x="208" y="2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B9BDC-E9C9-4440-83EA-4A333813449A}" type="datetimeFigureOut">
              <a:rPr lang="en-GB" smtClean="0"/>
              <a:t>19/06/2025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B328-1FC2-1C4B-B807-8716236A14CF}" type="slidenum">
              <a:rPr lang="en-GB" smtClean="0"/>
              <a:t>‹Nº›</a:t>
            </a:fld>
            <a:endParaRPr lang="en-GB"/>
          </a:p>
        </p:txBody>
      </p:sp>
    </p:spTree>
    <p:extLst>
      <p:ext uri="{BB962C8B-B14F-4D97-AF65-F5344CB8AC3E}">
        <p14:creationId xmlns:p14="http://schemas.microsoft.com/office/powerpoint/2010/main" val="9629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Content slide – 2 boxes with titles</a:t>
            </a:r>
          </a:p>
          <a:p>
            <a:endParaRPr lang="it-IT" dirty="0"/>
          </a:p>
        </p:txBody>
      </p:sp>
      <p:sp>
        <p:nvSpPr>
          <p:cNvPr id="4" name="Slide Number Placeholder 3"/>
          <p:cNvSpPr>
            <a:spLocks noGrp="1"/>
          </p:cNvSpPr>
          <p:nvPr>
            <p:ph type="sldNum" sz="quarter" idx="5"/>
          </p:nvPr>
        </p:nvSpPr>
        <p:spPr/>
        <p:txBody>
          <a:bodyPr/>
          <a:lstStyle/>
          <a:p>
            <a:fld id="{E552B328-1FC2-1C4B-B807-8716236A14CF}" type="slidenum">
              <a:rPr lang="en-GB" smtClean="0"/>
              <a:t>2</a:t>
            </a:fld>
            <a:endParaRPr lang="en-GB"/>
          </a:p>
        </p:txBody>
      </p:sp>
    </p:spTree>
    <p:extLst>
      <p:ext uri="{BB962C8B-B14F-4D97-AF65-F5344CB8AC3E}">
        <p14:creationId xmlns:p14="http://schemas.microsoft.com/office/powerpoint/2010/main" val="521838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67F6B-6984-7B71-3822-78D5CF568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6F72A-D721-FFC5-EDA4-D2DCC9024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56D3D6-FEA8-37CF-32DC-574C1A9C88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Content slide – 2 boxes with titles</a:t>
            </a:r>
          </a:p>
          <a:p>
            <a:endParaRPr lang="it-IT" dirty="0"/>
          </a:p>
        </p:txBody>
      </p:sp>
      <p:sp>
        <p:nvSpPr>
          <p:cNvPr id="4" name="Slide Number Placeholder 3">
            <a:extLst>
              <a:ext uri="{FF2B5EF4-FFF2-40B4-BE49-F238E27FC236}">
                <a16:creationId xmlns:a16="http://schemas.microsoft.com/office/drawing/2014/main" id="{86192AB1-A16B-ADDD-DDD3-F3200312CC67}"/>
              </a:ext>
            </a:extLst>
          </p:cNvPr>
          <p:cNvSpPr>
            <a:spLocks noGrp="1"/>
          </p:cNvSpPr>
          <p:nvPr>
            <p:ph type="sldNum" sz="quarter" idx="5"/>
          </p:nvPr>
        </p:nvSpPr>
        <p:spPr/>
        <p:txBody>
          <a:bodyPr/>
          <a:lstStyle/>
          <a:p>
            <a:fld id="{E552B328-1FC2-1C4B-B807-8716236A14CF}" type="slidenum">
              <a:rPr lang="en-GB" smtClean="0"/>
              <a:t>3</a:t>
            </a:fld>
            <a:endParaRPr lang="en-GB"/>
          </a:p>
        </p:txBody>
      </p:sp>
    </p:spTree>
    <p:extLst>
      <p:ext uri="{BB962C8B-B14F-4D97-AF65-F5344CB8AC3E}">
        <p14:creationId xmlns:p14="http://schemas.microsoft.com/office/powerpoint/2010/main" val="3274818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9320C-8D30-7C5C-04DB-7A58F9B67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70589-941C-9DDB-2CF4-907FC316C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2F9F6-09EC-EB9E-51B9-930E416986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Content slide – 2 boxes with titles</a:t>
            </a:r>
          </a:p>
          <a:p>
            <a:endParaRPr lang="it-IT" dirty="0"/>
          </a:p>
        </p:txBody>
      </p:sp>
      <p:sp>
        <p:nvSpPr>
          <p:cNvPr id="4" name="Slide Number Placeholder 3">
            <a:extLst>
              <a:ext uri="{FF2B5EF4-FFF2-40B4-BE49-F238E27FC236}">
                <a16:creationId xmlns:a16="http://schemas.microsoft.com/office/drawing/2014/main" id="{A45ADD69-77DE-614A-A2B2-1DD20794891B}"/>
              </a:ext>
            </a:extLst>
          </p:cNvPr>
          <p:cNvSpPr>
            <a:spLocks noGrp="1"/>
          </p:cNvSpPr>
          <p:nvPr>
            <p:ph type="sldNum" sz="quarter" idx="5"/>
          </p:nvPr>
        </p:nvSpPr>
        <p:spPr/>
        <p:txBody>
          <a:bodyPr/>
          <a:lstStyle/>
          <a:p>
            <a:fld id="{E552B328-1FC2-1C4B-B807-8716236A14CF}" type="slidenum">
              <a:rPr lang="en-GB" smtClean="0"/>
              <a:t>4</a:t>
            </a:fld>
            <a:endParaRPr lang="en-GB"/>
          </a:p>
        </p:txBody>
      </p:sp>
    </p:spTree>
    <p:extLst>
      <p:ext uri="{BB962C8B-B14F-4D97-AF65-F5344CB8AC3E}">
        <p14:creationId xmlns:p14="http://schemas.microsoft.com/office/powerpoint/2010/main" val="383929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D29E3-EF54-203D-15F7-98B5CA74C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6907A-FB7B-D1ED-1C50-D9052D14B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84753A-91CA-D86E-2575-9B967DDA0A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Content slide – 2 boxes with titles</a:t>
            </a:r>
          </a:p>
          <a:p>
            <a:endParaRPr lang="it-IT" dirty="0"/>
          </a:p>
        </p:txBody>
      </p:sp>
      <p:sp>
        <p:nvSpPr>
          <p:cNvPr id="4" name="Slide Number Placeholder 3">
            <a:extLst>
              <a:ext uri="{FF2B5EF4-FFF2-40B4-BE49-F238E27FC236}">
                <a16:creationId xmlns:a16="http://schemas.microsoft.com/office/drawing/2014/main" id="{DDB9C8E3-2E56-5F64-821F-1036A1A7FB8D}"/>
              </a:ext>
            </a:extLst>
          </p:cNvPr>
          <p:cNvSpPr>
            <a:spLocks noGrp="1"/>
          </p:cNvSpPr>
          <p:nvPr>
            <p:ph type="sldNum" sz="quarter" idx="5"/>
          </p:nvPr>
        </p:nvSpPr>
        <p:spPr/>
        <p:txBody>
          <a:bodyPr/>
          <a:lstStyle/>
          <a:p>
            <a:fld id="{E552B328-1FC2-1C4B-B807-8716236A14CF}" type="slidenum">
              <a:rPr lang="en-GB" smtClean="0"/>
              <a:t>5</a:t>
            </a:fld>
            <a:endParaRPr lang="en-GB"/>
          </a:p>
        </p:txBody>
      </p:sp>
    </p:spTree>
    <p:extLst>
      <p:ext uri="{BB962C8B-B14F-4D97-AF65-F5344CB8AC3E}">
        <p14:creationId xmlns:p14="http://schemas.microsoft.com/office/powerpoint/2010/main" val="681054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fld id="{E552B328-1FC2-1C4B-B807-8716236A14CF}" type="slidenum">
              <a:rPr lang="en-GB" smtClean="0"/>
              <a:t>6</a:t>
            </a:fld>
            <a:endParaRPr lang="en-GB"/>
          </a:p>
        </p:txBody>
      </p:sp>
    </p:spTree>
    <p:extLst>
      <p:ext uri="{BB962C8B-B14F-4D97-AF65-F5344CB8AC3E}">
        <p14:creationId xmlns:p14="http://schemas.microsoft.com/office/powerpoint/2010/main" val="2469525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43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19/06/2025</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74169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19/06/2025</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3223530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19/06/2025</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68886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‹Nº›</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90330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165415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349682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37088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‹Nº›</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183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76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‹Nº›</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93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19/06/2025</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‹Nº›</a:t>
            </a:fld>
            <a:endParaRPr lang="en-GB"/>
          </a:p>
        </p:txBody>
      </p:sp>
    </p:spTree>
    <p:extLst>
      <p:ext uri="{BB962C8B-B14F-4D97-AF65-F5344CB8AC3E}">
        <p14:creationId xmlns:p14="http://schemas.microsoft.com/office/powerpoint/2010/main" val="348971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www.epos-eu.org/on"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mailto:info@epos-eric.eu"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‹Nº›</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7"/>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3725482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marta.rincon@urjc.e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tif"/><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tiff"/><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www.epos-eu.org/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8294D-40E0-2FC5-3548-034E239677A8}"/>
              </a:ext>
            </a:extLst>
          </p:cNvPr>
          <p:cNvSpPr>
            <a:spLocks noGrp="1"/>
          </p:cNvSpPr>
          <p:nvPr>
            <p:ph type="ctrTitle"/>
          </p:nvPr>
        </p:nvSpPr>
        <p:spPr>
          <a:xfrm>
            <a:off x="620486" y="2166258"/>
            <a:ext cx="4953000" cy="1642608"/>
          </a:xfrm>
        </p:spPr>
        <p:txBody>
          <a:bodyPr/>
          <a:lstStyle/>
          <a:p>
            <a:r>
              <a:rPr lang="en-US" dirty="0"/>
              <a:t>Analogue models: a window on volcanic edifice instability</a:t>
            </a:r>
            <a:endParaRPr lang="en-GB" dirty="0"/>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4294967295"/>
          </p:nvPr>
        </p:nvSpPr>
        <p:spPr>
          <a:xfrm>
            <a:off x="838200" y="4038600"/>
            <a:ext cx="4953000" cy="1959429"/>
          </a:xfrm>
        </p:spPr>
        <p:txBody>
          <a:bodyPr>
            <a:normAutofit/>
          </a:bodyPr>
          <a:lstStyle/>
          <a:p>
            <a:pPr marL="0" indent="0">
              <a:buNone/>
            </a:pPr>
            <a:r>
              <a:rPr lang="en-GB" dirty="0"/>
              <a:t>Marta Rincón</a:t>
            </a:r>
            <a:r>
              <a:rPr lang="en-GB" dirty="0">
                <a:solidFill>
                  <a:srgbClr val="FEDC7F"/>
                </a:solidFill>
              </a:rPr>
              <a:t>|</a:t>
            </a:r>
            <a:r>
              <a:rPr lang="en-GB" dirty="0"/>
              <a:t> </a:t>
            </a:r>
            <a:r>
              <a:rPr lang="en-GB" dirty="0">
                <a:hlinkClick r:id="rId3"/>
              </a:rPr>
              <a:t>marta.rincon@urjc.es</a:t>
            </a:r>
            <a:endParaRPr lang="en-GB" dirty="0"/>
          </a:p>
          <a:p>
            <a:pPr marL="0" indent="0" algn="r">
              <a:buNone/>
            </a:pPr>
            <a:r>
              <a:rPr lang="en-GB" sz="2000" dirty="0"/>
              <a:t>Universidad Rey Juan Carlos, Madrid, Spain</a:t>
            </a:r>
          </a:p>
          <a:p>
            <a:pPr marL="0" indent="0" algn="r">
              <a:buNone/>
            </a:pPr>
            <a:r>
              <a:rPr lang="en-GB" sz="2000" dirty="0">
                <a:solidFill>
                  <a:schemeClr val="accent6">
                    <a:lumMod val="60000"/>
                    <a:lumOff val="40000"/>
                  </a:schemeClr>
                </a:solidFill>
              </a:rPr>
              <a:t>                           @falladamente</a:t>
            </a:r>
          </a:p>
        </p:txBody>
      </p:sp>
      <p:pic>
        <p:nvPicPr>
          <p:cNvPr id="9" name="Picture 8" descr="A group of people posing for a photo&#10;&#10;AI-generated content may be incorrect.">
            <a:extLst>
              <a:ext uri="{FF2B5EF4-FFF2-40B4-BE49-F238E27FC236}">
                <a16:creationId xmlns:a16="http://schemas.microsoft.com/office/drawing/2014/main" id="{AACBB9AB-0B3D-93CE-0997-20B81DFFB127}"/>
              </a:ext>
            </a:extLst>
          </p:cNvPr>
          <p:cNvPicPr>
            <a:picLocks noChangeAspect="1"/>
          </p:cNvPicPr>
          <p:nvPr/>
        </p:nvPicPr>
        <p:blipFill>
          <a:blip r:embed="rId4"/>
          <a:stretch>
            <a:fillRect/>
          </a:stretch>
        </p:blipFill>
        <p:spPr>
          <a:xfrm>
            <a:off x="5962650" y="395740"/>
            <a:ext cx="5781223" cy="5781223"/>
          </a:xfrm>
          <a:prstGeom prst="rect">
            <a:avLst/>
          </a:prstGeom>
        </p:spPr>
      </p:pic>
    </p:spTree>
    <p:extLst>
      <p:ext uri="{BB962C8B-B14F-4D97-AF65-F5344CB8AC3E}">
        <p14:creationId xmlns:p14="http://schemas.microsoft.com/office/powerpoint/2010/main" val="1336428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1980_04_25">
            <a:extLst>
              <a:ext uri="{FF2B5EF4-FFF2-40B4-BE49-F238E27FC236}">
                <a16:creationId xmlns:a16="http://schemas.microsoft.com/office/drawing/2014/main" id="{9BB524C0-64B0-8864-A56F-2FDF28287607}"/>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48343" y="2373994"/>
            <a:ext cx="3107998" cy="329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ángulo 57">
            <a:extLst>
              <a:ext uri="{FF2B5EF4-FFF2-40B4-BE49-F238E27FC236}">
                <a16:creationId xmlns:a16="http://schemas.microsoft.com/office/drawing/2014/main" id="{A4635A37-8D77-4B97-A157-2242D07E3CD2}"/>
              </a:ext>
            </a:extLst>
          </p:cNvPr>
          <p:cNvSpPr/>
          <p:nvPr/>
        </p:nvSpPr>
        <p:spPr>
          <a:xfrm>
            <a:off x="2899885" y="3465047"/>
            <a:ext cx="1814006" cy="27962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583FC220-9B91-25AB-2FB3-457F8F2109EB}"/>
              </a:ext>
            </a:extLst>
          </p:cNvPr>
          <p:cNvSpPr/>
          <p:nvPr/>
        </p:nvSpPr>
        <p:spPr>
          <a:xfrm>
            <a:off x="348343" y="1458686"/>
            <a:ext cx="3107998" cy="760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Title 12">
            <a:extLst>
              <a:ext uri="{FF2B5EF4-FFF2-40B4-BE49-F238E27FC236}">
                <a16:creationId xmlns:a16="http://schemas.microsoft.com/office/drawing/2014/main" id="{D692133B-4C47-A97A-A5D1-C37A6575BEBC}"/>
              </a:ext>
            </a:extLst>
          </p:cNvPr>
          <p:cNvSpPr>
            <a:spLocks noGrp="1"/>
          </p:cNvSpPr>
          <p:nvPr>
            <p:ph type="title"/>
          </p:nvPr>
        </p:nvSpPr>
        <p:spPr/>
        <p:txBody>
          <a:bodyPr>
            <a:normAutofit/>
          </a:bodyPr>
          <a:lstStyle/>
          <a:p>
            <a:r>
              <a:rPr lang="en-GB" b="1" dirty="0">
                <a:effectLst/>
                <a:ea typeface="Calibri" panose="020F0502020204030204" pitchFamily="34" charset="0"/>
              </a:rPr>
              <a:t>What am I researching?</a:t>
            </a:r>
            <a:endParaRPr lang="it-IT" dirty="0">
              <a:ea typeface="Calibri" panose="020F0502020204030204" pitchFamily="34" charset="0"/>
            </a:endParaRPr>
          </a:p>
        </p:txBody>
      </p:sp>
      <p:sp>
        <p:nvSpPr>
          <p:cNvPr id="7" name="CuadroTexto 6">
            <a:extLst>
              <a:ext uri="{FF2B5EF4-FFF2-40B4-BE49-F238E27FC236}">
                <a16:creationId xmlns:a16="http://schemas.microsoft.com/office/drawing/2014/main" id="{5B8B7338-AED8-D330-1BAA-44EDDFC3D8C8}"/>
              </a:ext>
            </a:extLst>
          </p:cNvPr>
          <p:cNvSpPr txBox="1"/>
          <p:nvPr/>
        </p:nvSpPr>
        <p:spPr>
          <a:xfrm>
            <a:off x="739102" y="1511047"/>
            <a:ext cx="2397109" cy="707886"/>
          </a:xfrm>
          <a:prstGeom prst="rect">
            <a:avLst/>
          </a:prstGeom>
          <a:noFill/>
        </p:spPr>
        <p:txBody>
          <a:bodyPr wrap="square">
            <a:spAutoFit/>
          </a:bodyPr>
          <a:lstStyle/>
          <a:p>
            <a:pPr algn="ctr"/>
            <a:r>
              <a:rPr lang="en-GB" sz="2000" b="1" noProof="0" dirty="0">
                <a:latin typeface="Calibri" panose="020F0502020204030204" pitchFamily="34" charset="0"/>
                <a:ea typeface="Calibri" panose="020F0502020204030204" pitchFamily="34" charset="0"/>
                <a:cs typeface="Calibri" panose="020F0502020204030204" pitchFamily="34" charset="0"/>
              </a:rPr>
              <a:t>Volcanic edifices instability</a:t>
            </a:r>
          </a:p>
        </p:txBody>
      </p:sp>
      <p:grpSp>
        <p:nvGrpSpPr>
          <p:cNvPr id="25" name="Grupo 24">
            <a:extLst>
              <a:ext uri="{FF2B5EF4-FFF2-40B4-BE49-F238E27FC236}">
                <a16:creationId xmlns:a16="http://schemas.microsoft.com/office/drawing/2014/main" id="{7C979B20-EF15-9957-9DE1-BDA6296DE42F}"/>
              </a:ext>
            </a:extLst>
          </p:cNvPr>
          <p:cNvGrpSpPr/>
          <p:nvPr/>
        </p:nvGrpSpPr>
        <p:grpSpPr>
          <a:xfrm>
            <a:off x="4647533" y="1968810"/>
            <a:ext cx="4032737" cy="2652713"/>
            <a:chOff x="4353604" y="2518001"/>
            <a:chExt cx="4032737" cy="2652713"/>
          </a:xfrm>
        </p:grpSpPr>
        <p:pic>
          <p:nvPicPr>
            <p:cNvPr id="21" name="Gráfico 20">
              <a:extLst>
                <a:ext uri="{FF2B5EF4-FFF2-40B4-BE49-F238E27FC236}">
                  <a16:creationId xmlns:a16="http://schemas.microsoft.com/office/drawing/2014/main" id="{F91A25D7-6527-6B09-77DD-C920B51326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604" y="2518001"/>
              <a:ext cx="4032737" cy="2652713"/>
            </a:xfrm>
            <a:prstGeom prst="rect">
              <a:avLst/>
            </a:prstGeom>
          </p:spPr>
        </p:pic>
        <p:sp>
          <p:nvSpPr>
            <p:cNvPr id="24" name="Rectángulo 23">
              <a:extLst>
                <a:ext uri="{FF2B5EF4-FFF2-40B4-BE49-F238E27FC236}">
                  <a16:creationId xmlns:a16="http://schemas.microsoft.com/office/drawing/2014/main" id="{99FA48B4-6BC1-E929-1BE5-3FBB3A2B1DDF}"/>
                </a:ext>
              </a:extLst>
            </p:cNvPr>
            <p:cNvSpPr/>
            <p:nvPr/>
          </p:nvSpPr>
          <p:spPr>
            <a:xfrm>
              <a:off x="5945188" y="4419437"/>
              <a:ext cx="2142898"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CuadroTexto 22">
              <a:extLst>
                <a:ext uri="{FF2B5EF4-FFF2-40B4-BE49-F238E27FC236}">
                  <a16:creationId xmlns:a16="http://schemas.microsoft.com/office/drawing/2014/main" id="{C9A12ABB-390C-E7E0-0BD3-41419D1111EE}"/>
                </a:ext>
              </a:extLst>
            </p:cNvPr>
            <p:cNvSpPr txBox="1"/>
            <p:nvPr/>
          </p:nvSpPr>
          <p:spPr>
            <a:xfrm>
              <a:off x="5945188" y="4406823"/>
              <a:ext cx="2255638" cy="369332"/>
            </a:xfrm>
            <a:prstGeom prst="rect">
              <a:avLst/>
            </a:prstGeom>
            <a:noFill/>
          </p:spPr>
          <p:txBody>
            <a:bodyPr wrap="square">
              <a:spAutoFit/>
            </a:bodyPr>
            <a:lstStyle/>
            <a:p>
              <a:r>
                <a:rPr lang="es-ES" dirty="0" err="1">
                  <a:latin typeface="Calibri" panose="020F0502020204030204" pitchFamily="34" charset="0"/>
                  <a:ea typeface="Calibri" panose="020F0502020204030204" pitchFamily="34" charset="0"/>
                  <a:cs typeface="Calibri" panose="020F0502020204030204" pitchFamily="34" charset="0"/>
                </a:rPr>
                <a:t>Cartography</a:t>
              </a:r>
              <a:r>
                <a:rPr lang="es-ES" dirty="0">
                  <a:latin typeface="Calibri" panose="020F0502020204030204" pitchFamily="34" charset="0"/>
                  <a:ea typeface="Calibri" panose="020F0502020204030204" pitchFamily="34" charset="0"/>
                  <a:cs typeface="Calibri" panose="020F0502020204030204" pitchFamily="34" charset="0"/>
                </a:rPr>
                <a:t> in </a:t>
              </a:r>
              <a:r>
                <a:rPr lang="es-ES" dirty="0" err="1">
                  <a:latin typeface="Calibri" panose="020F0502020204030204" pitchFamily="34" charset="0"/>
                  <a:ea typeface="Calibri" panose="020F0502020204030204" pitchFamily="34" charset="0"/>
                  <a:cs typeface="Calibri" panose="020F0502020204030204" pitchFamily="34" charset="0"/>
                </a:rPr>
                <a:t>detail</a:t>
              </a:r>
              <a:endParaRPr lang="es-ES"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59" name="Grupo 58">
            <a:extLst>
              <a:ext uri="{FF2B5EF4-FFF2-40B4-BE49-F238E27FC236}">
                <a16:creationId xmlns:a16="http://schemas.microsoft.com/office/drawing/2014/main" id="{2B9525DF-5D1C-ACC7-2F48-5F845B71495D}"/>
              </a:ext>
            </a:extLst>
          </p:cNvPr>
          <p:cNvGrpSpPr/>
          <p:nvPr/>
        </p:nvGrpSpPr>
        <p:grpSpPr>
          <a:xfrm>
            <a:off x="8414673" y="1936153"/>
            <a:ext cx="4022810" cy="2636843"/>
            <a:chOff x="8288143" y="2218933"/>
            <a:chExt cx="4022810" cy="2636843"/>
          </a:xfrm>
        </p:grpSpPr>
        <p:pic>
          <p:nvPicPr>
            <p:cNvPr id="52" name="Imagen 51" descr="Un dibujo de una persona&#10;&#10;El contenido generado por IA puede ser incorrecto.">
              <a:extLst>
                <a:ext uri="{FF2B5EF4-FFF2-40B4-BE49-F238E27FC236}">
                  <a16:creationId xmlns:a16="http://schemas.microsoft.com/office/drawing/2014/main" id="{CA6FA6CE-39C9-5412-082F-1757E09CACF1}"/>
                </a:ext>
              </a:extLst>
            </p:cNvPr>
            <p:cNvPicPr>
              <a:picLocks noChangeAspect="1"/>
            </p:cNvPicPr>
            <p:nvPr/>
          </p:nvPicPr>
          <p:blipFill>
            <a:blip r:embed="rId6"/>
            <a:stretch>
              <a:fillRect/>
            </a:stretch>
          </p:blipFill>
          <p:spPr>
            <a:xfrm>
              <a:off x="8288143" y="2218933"/>
              <a:ext cx="2831618" cy="2636843"/>
            </a:xfrm>
            <a:prstGeom prst="rect">
              <a:avLst/>
            </a:prstGeom>
          </p:spPr>
        </p:pic>
        <p:grpSp>
          <p:nvGrpSpPr>
            <p:cNvPr id="55" name="Grupo 54">
              <a:extLst>
                <a:ext uri="{FF2B5EF4-FFF2-40B4-BE49-F238E27FC236}">
                  <a16:creationId xmlns:a16="http://schemas.microsoft.com/office/drawing/2014/main" id="{280CC6A6-BC34-A375-DB2F-605F85F92731}"/>
                </a:ext>
              </a:extLst>
            </p:cNvPr>
            <p:cNvGrpSpPr/>
            <p:nvPr/>
          </p:nvGrpSpPr>
          <p:grpSpPr>
            <a:xfrm>
              <a:off x="9928569" y="4120369"/>
              <a:ext cx="2382384" cy="369332"/>
              <a:chOff x="9089330" y="5291194"/>
              <a:chExt cx="2382384" cy="369332"/>
            </a:xfrm>
          </p:grpSpPr>
          <p:sp>
            <p:nvSpPr>
              <p:cNvPr id="54" name="Rectángulo 53">
                <a:extLst>
                  <a:ext uri="{FF2B5EF4-FFF2-40B4-BE49-F238E27FC236}">
                    <a16:creationId xmlns:a16="http://schemas.microsoft.com/office/drawing/2014/main" id="{DD70CC21-866E-04F8-87D9-63E502CB715D}"/>
                  </a:ext>
                </a:extLst>
              </p:cNvPr>
              <p:cNvSpPr/>
              <p:nvPr/>
            </p:nvSpPr>
            <p:spPr>
              <a:xfrm>
                <a:off x="9089330" y="5291194"/>
                <a:ext cx="2142898"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CuadroTexto 52">
                <a:extLst>
                  <a:ext uri="{FF2B5EF4-FFF2-40B4-BE49-F238E27FC236}">
                    <a16:creationId xmlns:a16="http://schemas.microsoft.com/office/drawing/2014/main" id="{E2DB3D63-AA3F-BA2A-2F62-91270516AF3B}"/>
                  </a:ext>
                </a:extLst>
              </p:cNvPr>
              <p:cNvSpPr txBox="1"/>
              <p:nvPr/>
            </p:nvSpPr>
            <p:spPr>
              <a:xfrm>
                <a:off x="9328816" y="5291194"/>
                <a:ext cx="2142898" cy="369332"/>
              </a:xfrm>
              <a:prstGeom prst="rect">
                <a:avLst/>
              </a:prstGeom>
              <a:noFill/>
            </p:spPr>
            <p:txBody>
              <a:bodyPr wrap="square">
                <a:spAutoFit/>
              </a:bodyPr>
              <a:lstStyle/>
              <a:p>
                <a:r>
                  <a:rPr lang="es-ES" dirty="0" err="1">
                    <a:latin typeface="Calibri" panose="020F0502020204030204" pitchFamily="34" charset="0"/>
                    <a:ea typeface="Calibri" panose="020F0502020204030204" pitchFamily="34" charset="0"/>
                    <a:cs typeface="Calibri" panose="020F0502020204030204" pitchFamily="34" charset="0"/>
                  </a:rPr>
                  <a:t>Analogue</a:t>
                </a:r>
                <a:r>
                  <a:rPr lang="es-ES" dirty="0">
                    <a:latin typeface="Calibri" panose="020F0502020204030204" pitchFamily="34" charset="0"/>
                    <a:ea typeface="Calibri" panose="020F0502020204030204" pitchFamily="34" charset="0"/>
                    <a:cs typeface="Calibri" panose="020F0502020204030204" pitchFamily="34" charset="0"/>
                  </a:rPr>
                  <a:t> </a:t>
                </a:r>
                <a:r>
                  <a:rPr lang="es-ES" dirty="0" err="1">
                    <a:latin typeface="Calibri" panose="020F0502020204030204" pitchFamily="34" charset="0"/>
                    <a:ea typeface="Calibri" panose="020F0502020204030204" pitchFamily="34" charset="0"/>
                    <a:cs typeface="Calibri" panose="020F0502020204030204" pitchFamily="34" charset="0"/>
                  </a:rPr>
                  <a:t>models</a:t>
                </a:r>
                <a:endParaRPr lang="es-ES" dirty="0">
                  <a:latin typeface="Calibri" panose="020F0502020204030204" pitchFamily="34" charset="0"/>
                  <a:ea typeface="Calibri" panose="020F0502020204030204" pitchFamily="34" charset="0"/>
                  <a:cs typeface="Calibri" panose="020F0502020204030204" pitchFamily="34" charset="0"/>
                </a:endParaRPr>
              </a:p>
            </p:txBody>
          </p:sp>
        </p:grpSp>
      </p:grpSp>
      <p:pic>
        <p:nvPicPr>
          <p:cNvPr id="57" name="Gráfico 56">
            <a:extLst>
              <a:ext uri="{FF2B5EF4-FFF2-40B4-BE49-F238E27FC236}">
                <a16:creationId xmlns:a16="http://schemas.microsoft.com/office/drawing/2014/main" id="{DD97F117-FD06-9936-1142-9253732F38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53008" y="2964801"/>
            <a:ext cx="3019425" cy="3943350"/>
          </a:xfrm>
          <a:prstGeom prst="rect">
            <a:avLst/>
          </a:prstGeom>
        </p:spPr>
      </p:pic>
      <p:sp>
        <p:nvSpPr>
          <p:cNvPr id="61" name="CuadroTexto 60">
            <a:extLst>
              <a:ext uri="{FF2B5EF4-FFF2-40B4-BE49-F238E27FC236}">
                <a16:creationId xmlns:a16="http://schemas.microsoft.com/office/drawing/2014/main" id="{87BE7B4C-ECC8-D01E-7FE5-E30F5E0E8F26}"/>
              </a:ext>
            </a:extLst>
          </p:cNvPr>
          <p:cNvSpPr txBox="1"/>
          <p:nvPr/>
        </p:nvSpPr>
        <p:spPr>
          <a:xfrm>
            <a:off x="3275264" y="4203664"/>
            <a:ext cx="1252526" cy="369332"/>
          </a:xfrm>
          <a:prstGeom prst="rect">
            <a:avLst/>
          </a:prstGeom>
          <a:noFill/>
        </p:spPr>
        <p:txBody>
          <a:bodyPr wrap="square">
            <a:spAutoFit/>
          </a:bodyPr>
          <a:lstStyle/>
          <a:p>
            <a:r>
              <a:rPr lang="es-ES" b="1" dirty="0">
                <a:latin typeface="Calibri" panose="020F0502020204030204" pitchFamily="34" charset="0"/>
                <a:ea typeface="Calibri" panose="020F0502020204030204" pitchFamily="34" charset="0"/>
                <a:cs typeface="Calibri" panose="020F0502020204030204" pitchFamily="34" charset="0"/>
              </a:rPr>
              <a:t>LA PALMA</a:t>
            </a:r>
            <a:endParaRPr lang="es-ES" b="1" dirty="0"/>
          </a:p>
        </p:txBody>
      </p:sp>
    </p:spTree>
    <p:extLst>
      <p:ext uri="{BB962C8B-B14F-4D97-AF65-F5344CB8AC3E}">
        <p14:creationId xmlns:p14="http://schemas.microsoft.com/office/powerpoint/2010/main" val="3692013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03990-BC73-FA71-D3BC-3BDBD63A7A1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13A59A5-6260-5228-0A4F-532E7E8BA7F4}"/>
              </a:ext>
            </a:extLst>
          </p:cNvPr>
          <p:cNvSpPr>
            <a:spLocks noGrp="1"/>
          </p:cNvSpPr>
          <p:nvPr>
            <p:ph type="title"/>
          </p:nvPr>
        </p:nvSpPr>
        <p:spPr>
          <a:xfrm>
            <a:off x="838200" y="214566"/>
            <a:ext cx="10515600" cy="1325563"/>
          </a:xfrm>
        </p:spPr>
        <p:txBody>
          <a:bodyPr>
            <a:normAutofit/>
          </a:bodyPr>
          <a:lstStyle/>
          <a:p>
            <a:r>
              <a:rPr lang="en-GB" dirty="0">
                <a:ea typeface="Calibri" panose="020F0502020204030204" pitchFamily="34" charset="0"/>
              </a:rPr>
              <a:t>RESEARCH STAGE</a:t>
            </a:r>
            <a:endParaRPr lang="it-IT" dirty="0">
              <a:ea typeface="Calibri" panose="020F0502020204030204" pitchFamily="34" charset="0"/>
            </a:endParaRPr>
          </a:p>
        </p:txBody>
      </p:sp>
      <p:pic>
        <p:nvPicPr>
          <p:cNvPr id="5" name="Imagen 4" descr="Interfaz de usuario gráfica&#10;&#10;Descripción generada automáticamente">
            <a:extLst>
              <a:ext uri="{FF2B5EF4-FFF2-40B4-BE49-F238E27FC236}">
                <a16:creationId xmlns:a16="http://schemas.microsoft.com/office/drawing/2014/main" id="{86551BB5-0BE4-B904-1839-8A21A0B32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612" y="1142185"/>
            <a:ext cx="2434590" cy="2138878"/>
          </a:xfrm>
          <a:prstGeom prst="rect">
            <a:avLst/>
          </a:prstGeom>
        </p:spPr>
      </p:pic>
      <p:pic>
        <p:nvPicPr>
          <p:cNvPr id="6" name="Imagen 5" descr="Diagrama, Mapa&#10;&#10;Descripción generada automáticamente">
            <a:extLst>
              <a:ext uri="{FF2B5EF4-FFF2-40B4-BE49-F238E27FC236}">
                <a16:creationId xmlns:a16="http://schemas.microsoft.com/office/drawing/2014/main" id="{D009F6B9-E66E-F9B2-A310-9B9325222579}"/>
              </a:ext>
            </a:extLst>
          </p:cNvPr>
          <p:cNvPicPr>
            <a:picLocks noChangeAspect="1"/>
          </p:cNvPicPr>
          <p:nvPr/>
        </p:nvPicPr>
        <p:blipFill rotWithShape="1">
          <a:blip r:embed="rId4">
            <a:extLst>
              <a:ext uri="{28A0092B-C50C-407E-A947-70E740481C1C}">
                <a14:useLocalDpi xmlns:a14="http://schemas.microsoft.com/office/drawing/2010/main" val="0"/>
              </a:ext>
            </a:extLst>
          </a:blip>
          <a:srcRect l="3846" t="2507" r="51282" b="13986"/>
          <a:stretch/>
        </p:blipFill>
        <p:spPr>
          <a:xfrm>
            <a:off x="8056709" y="772845"/>
            <a:ext cx="4135291" cy="5444799"/>
          </a:xfrm>
          <a:prstGeom prst="rect">
            <a:avLst/>
          </a:prstGeom>
        </p:spPr>
      </p:pic>
      <p:pic>
        <p:nvPicPr>
          <p:cNvPr id="11" name="Imagen 10" descr="Imagen que contiene interior, luz, edificio, tabla&#10;&#10;Descripción generada automáticamente">
            <a:extLst>
              <a:ext uri="{FF2B5EF4-FFF2-40B4-BE49-F238E27FC236}">
                <a16:creationId xmlns:a16="http://schemas.microsoft.com/office/drawing/2014/main" id="{20933416-E243-819F-5E9A-5EFDF9B8801B}"/>
              </a:ext>
            </a:extLst>
          </p:cNvPr>
          <p:cNvPicPr>
            <a:picLocks noChangeAspect="1"/>
          </p:cNvPicPr>
          <p:nvPr/>
        </p:nvPicPr>
        <p:blipFill rotWithShape="1">
          <a:blip r:embed="rId5">
            <a:extLst>
              <a:ext uri="{28A0092B-C50C-407E-A947-70E740481C1C}">
                <a14:useLocalDpi xmlns:a14="http://schemas.microsoft.com/office/drawing/2010/main" val="0"/>
              </a:ext>
            </a:extLst>
          </a:blip>
          <a:srcRect t="15655" b="-2"/>
          <a:stretch/>
        </p:blipFill>
        <p:spPr>
          <a:xfrm>
            <a:off x="393166" y="3516030"/>
            <a:ext cx="3234726" cy="2602062"/>
          </a:xfrm>
          <a:prstGeom prst="rect">
            <a:avLst/>
          </a:prstGeom>
        </p:spPr>
      </p:pic>
      <p:pic>
        <p:nvPicPr>
          <p:cNvPr id="12" name="Imagen 11" descr="Mujer sentada en una oficina&#10;&#10;Descripción generada automáticamente con confianza media">
            <a:extLst>
              <a:ext uri="{FF2B5EF4-FFF2-40B4-BE49-F238E27FC236}">
                <a16:creationId xmlns:a16="http://schemas.microsoft.com/office/drawing/2014/main" id="{E93E7450-43C2-8AE9-4CE7-3AF86E4CF9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8089" y="3516030"/>
            <a:ext cx="2686253" cy="2629046"/>
          </a:xfrm>
          <a:prstGeom prst="rect">
            <a:avLst/>
          </a:prstGeom>
        </p:spPr>
      </p:pic>
      <p:grpSp>
        <p:nvGrpSpPr>
          <p:cNvPr id="17" name="Grupo 16">
            <a:extLst>
              <a:ext uri="{FF2B5EF4-FFF2-40B4-BE49-F238E27FC236}">
                <a16:creationId xmlns:a16="http://schemas.microsoft.com/office/drawing/2014/main" id="{C5A90AE2-3D9C-FEBB-33A6-3F3FF256779C}"/>
              </a:ext>
            </a:extLst>
          </p:cNvPr>
          <p:cNvGrpSpPr/>
          <p:nvPr/>
        </p:nvGrpSpPr>
        <p:grpSpPr>
          <a:xfrm>
            <a:off x="393166" y="1142185"/>
            <a:ext cx="3327999" cy="2223390"/>
            <a:chOff x="393166" y="1142185"/>
            <a:chExt cx="3327999" cy="2223390"/>
          </a:xfrm>
        </p:grpSpPr>
        <p:pic>
          <p:nvPicPr>
            <p:cNvPr id="15" name="Picture 5" descr="20140214_122636 - copia">
              <a:extLst>
                <a:ext uri="{FF2B5EF4-FFF2-40B4-BE49-F238E27FC236}">
                  <a16:creationId xmlns:a16="http://schemas.microsoft.com/office/drawing/2014/main" id="{1F388F15-E1E9-E277-5AE8-B816DFCF1C0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141" r="3273"/>
            <a:stretch/>
          </p:blipFill>
          <p:spPr bwMode="auto">
            <a:xfrm>
              <a:off x="393166" y="1142185"/>
              <a:ext cx="3327999" cy="219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LabMoa">
              <a:extLst>
                <a:ext uri="{FF2B5EF4-FFF2-40B4-BE49-F238E27FC236}">
                  <a16:creationId xmlns:a16="http://schemas.microsoft.com/office/drawing/2014/main" id="{1D881BC6-4339-6D5B-C9AE-49286C8AF4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166" y="2967527"/>
              <a:ext cx="796095" cy="39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Imagen 3" descr="Un grupo de personas en una montaña&#10;&#10;Descripción generada automáticamente con confianza baja">
            <a:extLst>
              <a:ext uri="{FF2B5EF4-FFF2-40B4-BE49-F238E27FC236}">
                <a16:creationId xmlns:a16="http://schemas.microsoft.com/office/drawing/2014/main" id="{ABD969A1-6065-1554-61E8-C54D7ABB2B04}"/>
              </a:ext>
            </a:extLst>
          </p:cNvPr>
          <p:cNvPicPr>
            <a:picLocks noChangeAspect="1"/>
          </p:cNvPicPr>
          <p:nvPr/>
        </p:nvPicPr>
        <p:blipFill rotWithShape="1">
          <a:blip r:embed="rId9">
            <a:extLst>
              <a:ext uri="{28A0092B-C50C-407E-A947-70E740481C1C}">
                <a14:useLocalDpi xmlns:a14="http://schemas.microsoft.com/office/drawing/2010/main" val="0"/>
              </a:ext>
            </a:extLst>
          </a:blip>
          <a:srcRect r="8839"/>
          <a:stretch/>
        </p:blipFill>
        <p:spPr>
          <a:xfrm>
            <a:off x="6574539" y="3588597"/>
            <a:ext cx="3223496" cy="2629047"/>
          </a:xfrm>
          <a:prstGeom prst="rect">
            <a:avLst/>
          </a:prstGeom>
        </p:spPr>
      </p:pic>
      <p:pic>
        <p:nvPicPr>
          <p:cNvPr id="18" name="Imagen 17" descr="Una pantalla de un video juego&#10;&#10;Descripción generada automáticamente con confianza media">
            <a:extLst>
              <a:ext uri="{FF2B5EF4-FFF2-40B4-BE49-F238E27FC236}">
                <a16:creationId xmlns:a16="http://schemas.microsoft.com/office/drawing/2014/main" id="{50C1DB00-7801-EED6-82B6-D8F4E4FA1F9A}"/>
              </a:ext>
            </a:extLst>
          </p:cNvPr>
          <p:cNvPicPr>
            <a:picLocks noChangeAspect="1"/>
          </p:cNvPicPr>
          <p:nvPr/>
        </p:nvPicPr>
        <p:blipFill rotWithShape="1">
          <a:blip r:embed="rId10">
            <a:extLst>
              <a:ext uri="{28A0092B-C50C-407E-A947-70E740481C1C}">
                <a14:useLocalDpi xmlns:a14="http://schemas.microsoft.com/office/drawing/2010/main" val="0"/>
              </a:ext>
            </a:extLst>
          </a:blip>
          <a:srcRect t="9750" b="9252"/>
          <a:stretch/>
        </p:blipFill>
        <p:spPr>
          <a:xfrm>
            <a:off x="6404768" y="1624631"/>
            <a:ext cx="1691516" cy="1344720"/>
          </a:xfrm>
          <a:prstGeom prst="rect">
            <a:avLst/>
          </a:prstGeom>
        </p:spPr>
      </p:pic>
    </p:spTree>
    <p:extLst>
      <p:ext uri="{BB962C8B-B14F-4D97-AF65-F5344CB8AC3E}">
        <p14:creationId xmlns:p14="http://schemas.microsoft.com/office/powerpoint/2010/main" val="3425010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229D8-4B55-CA48-E99F-37015E5D73B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1D717F9-26D2-D9F8-CA08-13E63B2D09F2}"/>
              </a:ext>
            </a:extLst>
          </p:cNvPr>
          <p:cNvSpPr>
            <a:spLocks noGrp="1"/>
          </p:cNvSpPr>
          <p:nvPr>
            <p:ph type="title"/>
          </p:nvPr>
        </p:nvSpPr>
        <p:spPr/>
        <p:txBody>
          <a:bodyPr>
            <a:normAutofit/>
          </a:bodyPr>
          <a:lstStyle/>
          <a:p>
            <a:r>
              <a:rPr lang="en-GB" dirty="0">
                <a:ea typeface="Calibri" panose="020F0502020204030204" pitchFamily="34" charset="0"/>
              </a:rPr>
              <a:t>Data and EPOS Portal</a:t>
            </a:r>
            <a:endParaRPr lang="it-IT" dirty="0">
              <a:ea typeface="Calibri" panose="020F0502020204030204" pitchFamily="34" charset="0"/>
            </a:endParaRPr>
          </a:p>
        </p:txBody>
      </p:sp>
      <p:pic>
        <p:nvPicPr>
          <p:cNvPr id="8" name="Imagen 7">
            <a:extLst>
              <a:ext uri="{FF2B5EF4-FFF2-40B4-BE49-F238E27FC236}">
                <a16:creationId xmlns:a16="http://schemas.microsoft.com/office/drawing/2014/main" id="{FFDC7CF2-57AD-6122-5999-50AAD0EE840F}"/>
              </a:ext>
            </a:extLst>
          </p:cNvPr>
          <p:cNvPicPr>
            <a:picLocks noChangeAspect="1"/>
          </p:cNvPicPr>
          <p:nvPr/>
        </p:nvPicPr>
        <p:blipFill>
          <a:blip r:embed="rId3"/>
          <a:stretch>
            <a:fillRect/>
          </a:stretch>
        </p:blipFill>
        <p:spPr>
          <a:xfrm>
            <a:off x="2685413" y="1411018"/>
            <a:ext cx="2108091" cy="2051225"/>
          </a:xfrm>
          <a:prstGeom prst="rect">
            <a:avLst/>
          </a:prstGeom>
        </p:spPr>
      </p:pic>
      <p:pic>
        <p:nvPicPr>
          <p:cNvPr id="10" name="Imagen 9">
            <a:extLst>
              <a:ext uri="{FF2B5EF4-FFF2-40B4-BE49-F238E27FC236}">
                <a16:creationId xmlns:a16="http://schemas.microsoft.com/office/drawing/2014/main" id="{F3560BDD-FED9-CB48-EE8B-1716EFCBFD03}"/>
              </a:ext>
            </a:extLst>
          </p:cNvPr>
          <p:cNvPicPr>
            <a:picLocks noChangeAspect="1"/>
          </p:cNvPicPr>
          <p:nvPr/>
        </p:nvPicPr>
        <p:blipFill>
          <a:blip r:embed="rId4"/>
          <a:stretch>
            <a:fillRect/>
          </a:stretch>
        </p:blipFill>
        <p:spPr>
          <a:xfrm>
            <a:off x="4884312" y="1409397"/>
            <a:ext cx="2224060" cy="2164525"/>
          </a:xfrm>
          <a:prstGeom prst="rect">
            <a:avLst/>
          </a:prstGeom>
        </p:spPr>
      </p:pic>
      <p:pic>
        <p:nvPicPr>
          <p:cNvPr id="12" name="Imagen 11">
            <a:extLst>
              <a:ext uri="{FF2B5EF4-FFF2-40B4-BE49-F238E27FC236}">
                <a16:creationId xmlns:a16="http://schemas.microsoft.com/office/drawing/2014/main" id="{65DAF73A-D65B-6BEC-4313-E13EE978C469}"/>
              </a:ext>
            </a:extLst>
          </p:cNvPr>
          <p:cNvPicPr>
            <a:picLocks noChangeAspect="1"/>
          </p:cNvPicPr>
          <p:nvPr/>
        </p:nvPicPr>
        <p:blipFill>
          <a:blip r:embed="rId5"/>
          <a:stretch>
            <a:fillRect/>
          </a:stretch>
        </p:blipFill>
        <p:spPr>
          <a:xfrm>
            <a:off x="7199181" y="1409397"/>
            <a:ext cx="2224060" cy="2155495"/>
          </a:xfrm>
          <a:prstGeom prst="rect">
            <a:avLst/>
          </a:prstGeom>
        </p:spPr>
      </p:pic>
      <p:pic>
        <p:nvPicPr>
          <p:cNvPr id="15" name="Imagen 14">
            <a:extLst>
              <a:ext uri="{FF2B5EF4-FFF2-40B4-BE49-F238E27FC236}">
                <a16:creationId xmlns:a16="http://schemas.microsoft.com/office/drawing/2014/main" id="{FB5991F8-FEFE-8567-2B72-0C7BAE8F67A1}"/>
              </a:ext>
            </a:extLst>
          </p:cNvPr>
          <p:cNvPicPr>
            <a:picLocks noChangeAspect="1"/>
          </p:cNvPicPr>
          <p:nvPr/>
        </p:nvPicPr>
        <p:blipFill>
          <a:blip r:embed="rId6"/>
          <a:stretch>
            <a:fillRect/>
          </a:stretch>
        </p:blipFill>
        <p:spPr>
          <a:xfrm>
            <a:off x="9514050" y="1401915"/>
            <a:ext cx="2376327" cy="2294070"/>
          </a:xfrm>
          <a:prstGeom prst="rect">
            <a:avLst/>
          </a:prstGeom>
        </p:spPr>
      </p:pic>
      <p:sp>
        <p:nvSpPr>
          <p:cNvPr id="17" name="Flecha: a la derecha con muesca 16">
            <a:extLst>
              <a:ext uri="{FF2B5EF4-FFF2-40B4-BE49-F238E27FC236}">
                <a16:creationId xmlns:a16="http://schemas.microsoft.com/office/drawing/2014/main" id="{7944BAEE-58EF-66EF-99C7-7FFC6B2C3D96}"/>
              </a:ext>
            </a:extLst>
          </p:cNvPr>
          <p:cNvSpPr/>
          <p:nvPr/>
        </p:nvSpPr>
        <p:spPr>
          <a:xfrm rot="5400000">
            <a:off x="3072728" y="3802527"/>
            <a:ext cx="896541" cy="609940"/>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Flecha: a la izquierda y derecha 18">
            <a:extLst>
              <a:ext uri="{FF2B5EF4-FFF2-40B4-BE49-F238E27FC236}">
                <a16:creationId xmlns:a16="http://schemas.microsoft.com/office/drawing/2014/main" id="{ECCAD5ED-E34F-F1D3-D432-5D7DEE8451E1}"/>
              </a:ext>
            </a:extLst>
          </p:cNvPr>
          <p:cNvSpPr/>
          <p:nvPr/>
        </p:nvSpPr>
        <p:spPr>
          <a:xfrm rot="16200000">
            <a:off x="5141264" y="4016658"/>
            <a:ext cx="1121229" cy="52592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Flecha: a la izquierda y derecha 19">
            <a:extLst>
              <a:ext uri="{FF2B5EF4-FFF2-40B4-BE49-F238E27FC236}">
                <a16:creationId xmlns:a16="http://schemas.microsoft.com/office/drawing/2014/main" id="{E4D1B850-B1A7-3369-7FEB-ABF8A4255D1A}"/>
              </a:ext>
            </a:extLst>
          </p:cNvPr>
          <p:cNvSpPr/>
          <p:nvPr/>
        </p:nvSpPr>
        <p:spPr>
          <a:xfrm rot="16200000">
            <a:off x="9810488" y="4173253"/>
            <a:ext cx="1121229" cy="52592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uadroTexto 21">
            <a:extLst>
              <a:ext uri="{FF2B5EF4-FFF2-40B4-BE49-F238E27FC236}">
                <a16:creationId xmlns:a16="http://schemas.microsoft.com/office/drawing/2014/main" id="{3E284456-3DC6-8F98-9104-7BCFF35224D2}"/>
              </a:ext>
            </a:extLst>
          </p:cNvPr>
          <p:cNvSpPr txBox="1"/>
          <p:nvPr/>
        </p:nvSpPr>
        <p:spPr>
          <a:xfrm>
            <a:off x="4613897" y="4985317"/>
            <a:ext cx="2377773" cy="923330"/>
          </a:xfrm>
          <a:prstGeom prst="rect">
            <a:avLst/>
          </a:prstGeom>
          <a:noFill/>
        </p:spPr>
        <p:txBody>
          <a:bodyPr wrap="square">
            <a:spAutoFit/>
          </a:bodyPr>
          <a:lstStyle/>
          <a:p>
            <a:pPr algn="ctr"/>
            <a:r>
              <a:rPr lang="es-ES" b="1" dirty="0" err="1">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Petrology</a:t>
            </a:r>
            <a:r>
              <a:rPr lang="es-ES" b="1"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eruption</a:t>
            </a:r>
            <a:r>
              <a:rPr lang="es-ES" b="1"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Tajogaite</a:t>
            </a:r>
            <a:r>
              <a:rPr lang="es-ES" b="1"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 2021 </a:t>
            </a:r>
            <a:r>
              <a:rPr lang="es-ES" b="1" dirty="0" err="1">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Tajogaite</a:t>
            </a:r>
            <a:endParaRPr lang="es-ES" b="1"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CuadroTexto 22">
            <a:extLst>
              <a:ext uri="{FF2B5EF4-FFF2-40B4-BE49-F238E27FC236}">
                <a16:creationId xmlns:a16="http://schemas.microsoft.com/office/drawing/2014/main" id="{16D5237A-7EDB-3D36-E89E-FDF6F9C72DC7}"/>
              </a:ext>
            </a:extLst>
          </p:cNvPr>
          <p:cNvSpPr txBox="1"/>
          <p:nvPr/>
        </p:nvSpPr>
        <p:spPr>
          <a:xfrm>
            <a:off x="9182215" y="4996829"/>
            <a:ext cx="2377773" cy="369332"/>
          </a:xfrm>
          <a:prstGeom prst="rect">
            <a:avLst/>
          </a:prstGeom>
          <a:noFill/>
        </p:spPr>
        <p:txBody>
          <a:bodyPr wrap="square">
            <a:spAutoFit/>
          </a:bodyPr>
          <a:lstStyle/>
          <a:p>
            <a:pPr algn="ctr"/>
            <a:r>
              <a:rPr lang="es-ES" b="1" dirty="0" err="1">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Analogue</a:t>
            </a:r>
            <a:r>
              <a:rPr lang="es-ES" b="1"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Models</a:t>
            </a:r>
            <a:r>
              <a:rPr lang="es-ES" b="1"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 Data</a:t>
            </a:r>
          </a:p>
        </p:txBody>
      </p:sp>
      <p:sp>
        <p:nvSpPr>
          <p:cNvPr id="26" name="Flecha: a la derecha con muesca 25">
            <a:extLst>
              <a:ext uri="{FF2B5EF4-FFF2-40B4-BE49-F238E27FC236}">
                <a16:creationId xmlns:a16="http://schemas.microsoft.com/office/drawing/2014/main" id="{69621C83-87BD-314F-52E6-519BDB4FCD95}"/>
              </a:ext>
            </a:extLst>
          </p:cNvPr>
          <p:cNvSpPr/>
          <p:nvPr/>
        </p:nvSpPr>
        <p:spPr>
          <a:xfrm rot="5400000">
            <a:off x="7557971" y="3906134"/>
            <a:ext cx="896541" cy="609940"/>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8" name="Imagen 27">
            <a:extLst>
              <a:ext uri="{FF2B5EF4-FFF2-40B4-BE49-F238E27FC236}">
                <a16:creationId xmlns:a16="http://schemas.microsoft.com/office/drawing/2014/main" id="{35F97330-F2DE-8F17-04D5-6C3A31E127B3}"/>
              </a:ext>
            </a:extLst>
          </p:cNvPr>
          <p:cNvPicPr>
            <a:picLocks noChangeAspect="1"/>
          </p:cNvPicPr>
          <p:nvPr/>
        </p:nvPicPr>
        <p:blipFill>
          <a:blip r:embed="rId7"/>
          <a:stretch>
            <a:fillRect/>
          </a:stretch>
        </p:blipFill>
        <p:spPr>
          <a:xfrm>
            <a:off x="211740" y="1409398"/>
            <a:ext cx="2108091" cy="2023444"/>
          </a:xfrm>
          <a:prstGeom prst="rect">
            <a:avLst/>
          </a:prstGeom>
        </p:spPr>
      </p:pic>
      <p:sp>
        <p:nvSpPr>
          <p:cNvPr id="29" name="Flecha: a la izquierda y derecha 28">
            <a:extLst>
              <a:ext uri="{FF2B5EF4-FFF2-40B4-BE49-F238E27FC236}">
                <a16:creationId xmlns:a16="http://schemas.microsoft.com/office/drawing/2014/main" id="{382267C2-5E0F-5A14-C076-EB2E7E1E6A17}"/>
              </a:ext>
            </a:extLst>
          </p:cNvPr>
          <p:cNvSpPr/>
          <p:nvPr/>
        </p:nvSpPr>
        <p:spPr>
          <a:xfrm rot="16200000">
            <a:off x="726588" y="3871575"/>
            <a:ext cx="1121229" cy="52592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CuadroTexto 29">
            <a:extLst>
              <a:ext uri="{FF2B5EF4-FFF2-40B4-BE49-F238E27FC236}">
                <a16:creationId xmlns:a16="http://schemas.microsoft.com/office/drawing/2014/main" id="{3186AC8C-2CD0-DBFC-D3E4-C2034B8FDB3D}"/>
              </a:ext>
            </a:extLst>
          </p:cNvPr>
          <p:cNvSpPr txBox="1"/>
          <p:nvPr/>
        </p:nvSpPr>
        <p:spPr>
          <a:xfrm>
            <a:off x="164473" y="4836231"/>
            <a:ext cx="2377773" cy="369332"/>
          </a:xfrm>
          <a:prstGeom prst="rect">
            <a:avLst/>
          </a:prstGeom>
          <a:noFill/>
        </p:spPr>
        <p:txBody>
          <a:bodyPr wrap="square">
            <a:spAutoFit/>
          </a:bodyPr>
          <a:lstStyle/>
          <a:p>
            <a:pPr algn="ctr"/>
            <a:r>
              <a:rPr lang="es-ES" b="1" dirty="0" err="1">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Cartography</a:t>
            </a:r>
            <a:endParaRPr lang="es-ES" b="1"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5246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5AE3F-26A9-3B1A-35FE-582F7D9C989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1240BF8-3FBA-ACF4-9688-481EAC3CDFD6}"/>
              </a:ext>
            </a:extLst>
          </p:cNvPr>
          <p:cNvSpPr>
            <a:spLocks noGrp="1"/>
          </p:cNvSpPr>
          <p:nvPr>
            <p:ph type="title"/>
          </p:nvPr>
        </p:nvSpPr>
        <p:spPr/>
        <p:txBody>
          <a:bodyPr>
            <a:normAutofit/>
          </a:bodyPr>
          <a:lstStyle/>
          <a:p>
            <a:pPr>
              <a:lnSpc>
                <a:spcPct val="107000"/>
              </a:lnSpc>
              <a:spcAft>
                <a:spcPts val="800"/>
              </a:spcAft>
            </a:pPr>
            <a:r>
              <a:rPr lang="en-GB" b="1" kern="100" dirty="0">
                <a:effectLst/>
                <a:ea typeface="Calibri" panose="020F0502020204030204" pitchFamily="34" charset="0"/>
              </a:rPr>
              <a:t>Expected Outcomes / </a:t>
            </a:r>
            <a:r>
              <a:rPr lang="en-GB" b="1" kern="100" dirty="0" err="1">
                <a:effectLst/>
                <a:ea typeface="Calibri" panose="020F0502020204030204" pitchFamily="34" charset="0"/>
              </a:rPr>
              <a:t>Resultados</a:t>
            </a:r>
            <a:r>
              <a:rPr lang="en-GB" b="1" kern="100" dirty="0">
                <a:effectLst/>
                <a:ea typeface="Calibri" panose="020F0502020204030204" pitchFamily="34" charset="0"/>
              </a:rPr>
              <a:t> </a:t>
            </a:r>
            <a:r>
              <a:rPr lang="en-GB" b="1" kern="100" dirty="0" err="1">
                <a:effectLst/>
                <a:ea typeface="Calibri" panose="020F0502020204030204" pitchFamily="34" charset="0"/>
              </a:rPr>
              <a:t>Esperados</a:t>
            </a:r>
            <a:endParaRPr lang="es-ES" kern="100" dirty="0">
              <a:effectLst/>
              <a:ea typeface="Calibri" panose="020F0502020204030204" pitchFamily="34" charset="0"/>
            </a:endParaRPr>
          </a:p>
        </p:txBody>
      </p:sp>
      <p:sp>
        <p:nvSpPr>
          <p:cNvPr id="3" name="CuadroTexto 2">
            <a:extLst>
              <a:ext uri="{FF2B5EF4-FFF2-40B4-BE49-F238E27FC236}">
                <a16:creationId xmlns:a16="http://schemas.microsoft.com/office/drawing/2014/main" id="{97D3D2A1-743F-0CE7-EC5B-5C9EA755FFC0}"/>
              </a:ext>
            </a:extLst>
          </p:cNvPr>
          <p:cNvSpPr txBox="1"/>
          <p:nvPr/>
        </p:nvSpPr>
        <p:spPr>
          <a:xfrm>
            <a:off x="1219200" y="1643896"/>
            <a:ext cx="8828315" cy="1508105"/>
          </a:xfrm>
          <a:prstGeom prst="rect">
            <a:avLst/>
          </a:prstGeom>
          <a:noFill/>
        </p:spPr>
        <p:txBody>
          <a:bodyPr wrap="square">
            <a:spAutoFit/>
          </a:bodyPr>
          <a:lstStyle/>
          <a:p>
            <a:pPr algn="just"/>
            <a:r>
              <a:rPr lang="en-US" b="0" i="0" dirty="0">
                <a:solidFill>
                  <a:srgbClr val="424242"/>
                </a:solidFill>
                <a:effectLst/>
                <a:latin typeface="Arial" panose="020B0604020202020204" pitchFamily="34" charset="0"/>
                <a:cs typeface="Arial" panose="020B0604020202020204" pitchFamily="34" charset="0"/>
              </a:rPr>
              <a:t>By combining EPOS resources with analogue modeling and cartography</a:t>
            </a:r>
            <a:r>
              <a:rPr lang="en-US" dirty="0">
                <a:solidFill>
                  <a:srgbClr val="424242"/>
                </a:solidFill>
                <a:latin typeface="Arial" panose="020B0604020202020204" pitchFamily="34" charset="0"/>
                <a:cs typeface="Arial" panose="020B0604020202020204" pitchFamily="34" charset="0"/>
              </a:rPr>
              <a:t>: </a:t>
            </a:r>
          </a:p>
          <a:p>
            <a:pPr algn="just"/>
            <a:endParaRPr lang="en-US" dirty="0">
              <a:solidFill>
                <a:srgbClr val="424242"/>
              </a:solidFill>
              <a:latin typeface="Arial" panose="020B0604020202020204" pitchFamily="34" charset="0"/>
              <a:cs typeface="Arial" panose="020B0604020202020204" pitchFamily="34" charset="0"/>
            </a:endParaRPr>
          </a:p>
          <a:p>
            <a:pPr lvl="1" algn="just"/>
            <a:r>
              <a:rPr lang="en-US" sz="2000" b="0" i="0" dirty="0">
                <a:solidFill>
                  <a:schemeClr val="accent6">
                    <a:lumMod val="60000"/>
                    <a:lumOff val="40000"/>
                  </a:schemeClr>
                </a:solidFill>
                <a:effectLst/>
                <a:latin typeface="Arial" panose="020B0604020202020204" pitchFamily="34" charset="0"/>
                <a:cs typeface="Arial" panose="020B0604020202020204" pitchFamily="34" charset="0"/>
              </a:rPr>
              <a:t>I hope </a:t>
            </a:r>
            <a:r>
              <a:rPr lang="en-US" b="0" i="0" dirty="0">
                <a:solidFill>
                  <a:srgbClr val="424242"/>
                </a:solidFill>
                <a:effectLst/>
                <a:latin typeface="Arial" panose="020B0604020202020204" pitchFamily="34" charset="0"/>
                <a:cs typeface="Arial" panose="020B0604020202020204" pitchFamily="34" charset="0"/>
              </a:rPr>
              <a:t>to improve volcanic risk assessments and contribute to open, collaborative science. I also plan to transfer this knowledge to my students and colleagues, and apply it in innovative teaching</a:t>
            </a:r>
            <a:endParaRPr lang="es-ES" dirty="0">
              <a:latin typeface="Arial" panose="020B0604020202020204" pitchFamily="34" charset="0"/>
              <a:cs typeface="Arial" panose="020B0604020202020204" pitchFamily="34" charset="0"/>
            </a:endParaRPr>
          </a:p>
        </p:txBody>
      </p:sp>
      <p:pic>
        <p:nvPicPr>
          <p:cNvPr id="4" name="Imagen 3" descr="Un par de personas caminando en un bosque&#10;&#10;Descripción generada automáticamente con confianza media">
            <a:extLst>
              <a:ext uri="{FF2B5EF4-FFF2-40B4-BE49-F238E27FC236}">
                <a16:creationId xmlns:a16="http://schemas.microsoft.com/office/drawing/2014/main" id="{36C611FB-CEC7-DE4C-D042-26CF45DC7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01" y="3199863"/>
            <a:ext cx="3383423" cy="2932300"/>
          </a:xfrm>
          <a:prstGeom prst="rect">
            <a:avLst/>
          </a:prstGeom>
        </p:spPr>
      </p:pic>
      <p:pic>
        <p:nvPicPr>
          <p:cNvPr id="5" name="Imagen 4">
            <a:extLst>
              <a:ext uri="{FF2B5EF4-FFF2-40B4-BE49-F238E27FC236}">
                <a16:creationId xmlns:a16="http://schemas.microsoft.com/office/drawing/2014/main" id="{E1019A0D-AB5F-ABB6-9238-A1B6464E6C64}"/>
              </a:ext>
            </a:extLst>
          </p:cNvPr>
          <p:cNvPicPr>
            <a:picLocks noChangeAspect="1"/>
          </p:cNvPicPr>
          <p:nvPr/>
        </p:nvPicPr>
        <p:blipFill>
          <a:blip r:embed="rId4"/>
          <a:stretch>
            <a:fillRect/>
          </a:stretch>
        </p:blipFill>
        <p:spPr>
          <a:xfrm>
            <a:off x="3574724" y="3199863"/>
            <a:ext cx="4486665" cy="2932300"/>
          </a:xfrm>
          <a:prstGeom prst="rect">
            <a:avLst/>
          </a:prstGeom>
        </p:spPr>
      </p:pic>
      <p:pic>
        <p:nvPicPr>
          <p:cNvPr id="6" name="Imagen 5" descr="Personas sentadas en una mesa&#10;&#10;Descripción generada automáticamente con confianza media">
            <a:extLst>
              <a:ext uri="{FF2B5EF4-FFF2-40B4-BE49-F238E27FC236}">
                <a16:creationId xmlns:a16="http://schemas.microsoft.com/office/drawing/2014/main" id="{9F867065-1FA6-FA76-B903-B2A3DF653C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1389" y="4430772"/>
            <a:ext cx="3200000" cy="1800000"/>
          </a:xfrm>
          <a:prstGeom prst="rect">
            <a:avLst/>
          </a:prstGeom>
        </p:spPr>
      </p:pic>
      <p:pic>
        <p:nvPicPr>
          <p:cNvPr id="7" name="Imagen 6" descr="Un grupo de personas en un salón&#10;&#10;Descripción generada automáticamente">
            <a:extLst>
              <a:ext uri="{FF2B5EF4-FFF2-40B4-BE49-F238E27FC236}">
                <a16:creationId xmlns:a16="http://schemas.microsoft.com/office/drawing/2014/main" id="{C4916D15-2BE3-1115-6F0E-39DDD41721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3745" y="2949398"/>
            <a:ext cx="2323162" cy="1892948"/>
          </a:xfrm>
          <a:prstGeom prst="rect">
            <a:avLst/>
          </a:prstGeom>
        </p:spPr>
      </p:pic>
    </p:spTree>
    <p:extLst>
      <p:ext uri="{BB962C8B-B14F-4D97-AF65-F5344CB8AC3E}">
        <p14:creationId xmlns:p14="http://schemas.microsoft.com/office/powerpoint/2010/main" val="30572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3"/>
          <a:stretch>
            <a:fillRect/>
          </a:stretch>
        </p:blipFill>
        <p:spPr>
          <a:xfrm>
            <a:off x="0" y="11113"/>
            <a:ext cx="6096000" cy="2328862"/>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0" y="2914015"/>
            <a:ext cx="12192000" cy="1365250"/>
          </a:xfrm>
        </p:spPr>
        <p:txBody>
          <a:bodyPr>
            <a:normAutofit/>
          </a:bodyPr>
          <a:lstStyle/>
          <a:p>
            <a:pPr algn="ctr"/>
            <a:r>
              <a:rPr lang="en-GB" sz="4400" dirty="0">
                <a:solidFill>
                  <a:srgbClr val="1D4927"/>
                </a:solidFill>
              </a:rPr>
              <a:t>Thank you for your attention!</a:t>
            </a:r>
          </a:p>
        </p:txBody>
      </p:sp>
      <p:sp>
        <p:nvSpPr>
          <p:cNvPr id="6" name="Title 1">
            <a:extLst>
              <a:ext uri="{FF2B5EF4-FFF2-40B4-BE49-F238E27FC236}">
                <a16:creationId xmlns:a16="http://schemas.microsoft.com/office/drawing/2014/main" id="{7B7934E8-C0FC-623C-AE84-67461FB98E7D}"/>
              </a:ext>
            </a:extLst>
          </p:cNvPr>
          <p:cNvSpPr txBox="1">
            <a:spLocks/>
          </p:cNvSpPr>
          <p:nvPr/>
        </p:nvSpPr>
        <p:spPr>
          <a:xfrm>
            <a:off x="0" y="4156376"/>
            <a:ext cx="12191999" cy="570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400" dirty="0">
                <a:solidFill>
                  <a:srgbClr val="EBA900"/>
                </a:solidFill>
                <a:latin typeface="Calibri" panose="020F0502020204030204" pitchFamily="34" charset="0"/>
                <a:cs typeface="Calibri" panose="020F0502020204030204" pitchFamily="34" charset="0"/>
              </a:rPr>
              <a:t>marta.rincon@urjc.es</a:t>
            </a:r>
          </a:p>
        </p:txBody>
      </p:sp>
      <p:sp>
        <p:nvSpPr>
          <p:cNvPr id="7" name="Title 1">
            <a:extLst>
              <a:ext uri="{FF2B5EF4-FFF2-40B4-BE49-F238E27FC236}">
                <a16:creationId xmlns:a16="http://schemas.microsoft.com/office/drawing/2014/main" id="{06C863A9-1257-189E-ED01-C6ECA7A1AE64}"/>
              </a:ext>
            </a:extLst>
          </p:cNvPr>
          <p:cNvSpPr txBox="1">
            <a:spLocks/>
          </p:cNvSpPr>
          <p:nvPr/>
        </p:nvSpPr>
        <p:spPr>
          <a:xfrm>
            <a:off x="0" y="4782214"/>
            <a:ext cx="12192000" cy="570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000" dirty="0">
                <a:hlinkClick r:id="rId4">
                  <a:extLst>
                    <a:ext uri="{A12FA001-AC4F-418D-AE19-62706E023703}">
                      <ahyp:hlinkClr xmlns:ahyp="http://schemas.microsoft.com/office/drawing/2018/hyperlinkcolor" val="tx"/>
                    </a:ext>
                  </a:extLst>
                </a:hlinkClick>
              </a:rPr>
              <a:t>www.epos-eu.org/on</a:t>
            </a:r>
            <a:r>
              <a:rPr lang="en-GB" sz="2000" dirty="0"/>
              <a:t> </a:t>
            </a:r>
            <a:r>
              <a:rPr lang="en-GB" sz="2000" dirty="0">
                <a:solidFill>
                  <a:srgbClr val="EBA900"/>
                </a:solidFill>
              </a:rPr>
              <a:t>|</a:t>
            </a:r>
            <a:r>
              <a:rPr lang="en-GB" sz="2000" dirty="0"/>
              <a:t> social media </a:t>
            </a:r>
            <a:r>
              <a:rPr lang="en-GB" sz="2000" dirty="0">
                <a:solidFill>
                  <a:srgbClr val="E5A113"/>
                </a:solidFill>
              </a:rPr>
              <a:t>#</a:t>
            </a:r>
            <a:r>
              <a:rPr lang="en-GB" sz="2000" dirty="0" err="1"/>
              <a:t>EPOSon</a:t>
            </a:r>
            <a:endParaRPr lang="en-GB" sz="2000" dirty="0"/>
          </a:p>
        </p:txBody>
      </p:sp>
    </p:spTree>
    <p:extLst>
      <p:ext uri="{BB962C8B-B14F-4D97-AF65-F5344CB8AC3E}">
        <p14:creationId xmlns:p14="http://schemas.microsoft.com/office/powerpoint/2010/main" val="3570579095"/>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951</TotalTime>
  <Words>173</Words>
  <Application>Microsoft Office PowerPoint</Application>
  <PresentationFormat>Panorámica</PresentationFormat>
  <Paragraphs>33</Paragraphs>
  <Slides>6</Slides>
  <Notes>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6</vt:i4>
      </vt:variant>
    </vt:vector>
  </HeadingPairs>
  <TitlesOfParts>
    <vt:vector size="11" baseType="lpstr">
      <vt:lpstr>Aptos</vt:lpstr>
      <vt:lpstr>Arial</vt:lpstr>
      <vt:lpstr>Calibri</vt:lpstr>
      <vt:lpstr>Calibri Light</vt:lpstr>
      <vt:lpstr>Office Theme</vt:lpstr>
      <vt:lpstr>Analogue models: a window on volcanic edifice instability</vt:lpstr>
      <vt:lpstr>What am I researching?</vt:lpstr>
      <vt:lpstr>RESEARCH STAGE</vt:lpstr>
      <vt:lpstr>Data and EPOS Portal</vt:lpstr>
      <vt:lpstr>Expected Outcomes / Resultados Esperados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Federica Tanlongo</dc:creator>
  <cp:lastModifiedBy>Anónimo</cp:lastModifiedBy>
  <cp:revision>15</cp:revision>
  <dcterms:created xsi:type="dcterms:W3CDTF">2024-09-12T12:53:35Z</dcterms:created>
  <dcterms:modified xsi:type="dcterms:W3CDTF">2025-06-19T16:05:48Z</dcterms:modified>
</cp:coreProperties>
</file>