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8" r:id="rId3"/>
    <p:sldId id="272" r:id="rId4"/>
    <p:sldId id="273" r:id="rId5"/>
    <p:sldId id="262" r:id="rId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4762"/>
  </p:normalViewPr>
  <p:slideViewPr>
    <p:cSldViewPr snapToGrid="0">
      <p:cViewPr varScale="1">
        <p:scale>
          <a:sx n="121" d="100"/>
          <a:sy n="121" d="100"/>
        </p:scale>
        <p:origin x="728"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 – 2 boxes</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128343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246952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19/06/2025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747665" y="2107193"/>
            <a:ext cx="4953000" cy="1392237"/>
          </a:xfrm>
        </p:spPr>
        <p:txBody>
          <a:bodyPr/>
          <a:lstStyle/>
          <a:p>
            <a:r>
              <a:rPr lang="en-GB" sz="2400" i="1" dirty="0">
                <a:effectLst/>
                <a:latin typeface="Calibri" panose="020F0502020204030204" pitchFamily="34" charset="0"/>
                <a:ea typeface="Aptos" panose="020B0004020202020204" pitchFamily="34" charset="0"/>
                <a:cs typeface="Calibri" panose="020F0502020204030204" pitchFamily="34" charset="0"/>
              </a:rPr>
              <a:t>Building an open, freely available and continuously updatable 3D fault model of the Alborán Sea</a:t>
            </a:r>
            <a:endParaRPr lang="en-GB" sz="44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747665" y="4031557"/>
            <a:ext cx="4953000" cy="1780767"/>
          </a:xfrm>
        </p:spPr>
        <p:txBody>
          <a:bodyPr>
            <a:normAutofit fontScale="70000" lnSpcReduction="20000"/>
          </a:bodyPr>
          <a:lstStyle/>
          <a:p>
            <a:pPr marL="0" indent="0">
              <a:buNone/>
            </a:pPr>
            <a:r>
              <a:rPr lang="en-GB" sz="2000" b="1" dirty="0"/>
              <a:t>Nathalia H Mattos </a:t>
            </a:r>
            <a:r>
              <a:rPr lang="en-GB" sz="2000" dirty="0">
                <a:solidFill>
                  <a:srgbClr val="FEDC7F"/>
                </a:solidFill>
              </a:rPr>
              <a:t>| </a:t>
            </a:r>
            <a:r>
              <a:rPr lang="en-GB" sz="2000" dirty="0"/>
              <a:t>Beatriu de </a:t>
            </a:r>
            <a:r>
              <a:rPr lang="en-GB" sz="2000" dirty="0" err="1"/>
              <a:t>Pinós</a:t>
            </a:r>
            <a:r>
              <a:rPr lang="en-GB" sz="2000" dirty="0"/>
              <a:t> Postdoctoral Fellow (01/03/25 – 28/02/28) - Institut de Ciències del Mar – CSIC, Spain</a:t>
            </a:r>
          </a:p>
          <a:p>
            <a:pPr marL="0" indent="0">
              <a:buNone/>
            </a:pPr>
            <a:r>
              <a:rPr lang="en-GB" sz="2000" i="1" dirty="0">
                <a:effectLst/>
                <a:latin typeface="Calibri" panose="020F0502020204030204" pitchFamily="34" charset="0"/>
                <a:ea typeface="Aptos" panose="020B0004020202020204" pitchFamily="34" charset="0"/>
                <a:cs typeface="Calibri" panose="020F0502020204030204" pitchFamily="34" charset="0"/>
              </a:rPr>
              <a:t>Project: Advancing the understanding of the </a:t>
            </a:r>
            <a:r>
              <a:rPr lang="en-GB" sz="2000" i="1" dirty="0" err="1">
                <a:effectLst/>
                <a:latin typeface="Calibri" panose="020F0502020204030204" pitchFamily="34" charset="0"/>
                <a:ea typeface="Aptos" panose="020B0004020202020204" pitchFamily="34" charset="0"/>
                <a:cs typeface="Calibri" panose="020F0502020204030204" pitchFamily="34" charset="0"/>
              </a:rPr>
              <a:t>SEISmogenic</a:t>
            </a:r>
            <a:r>
              <a:rPr lang="en-GB" sz="2000" i="1" dirty="0">
                <a:effectLst/>
                <a:latin typeface="Calibri" panose="020F0502020204030204" pitchFamily="34" charset="0"/>
                <a:ea typeface="Aptos" panose="020B0004020202020204" pitchFamily="34" charset="0"/>
                <a:cs typeface="Calibri" panose="020F0502020204030204" pitchFamily="34" charset="0"/>
              </a:rPr>
              <a:t> </a:t>
            </a:r>
            <a:r>
              <a:rPr lang="en-GB" sz="2000" i="1" dirty="0" err="1">
                <a:effectLst/>
                <a:latin typeface="Calibri" panose="020F0502020204030204" pitchFamily="34" charset="0"/>
                <a:ea typeface="Aptos" panose="020B0004020202020204" pitchFamily="34" charset="0"/>
                <a:cs typeface="Calibri" panose="020F0502020204030204" pitchFamily="34" charset="0"/>
              </a:rPr>
              <a:t>poTential</a:t>
            </a:r>
            <a:r>
              <a:rPr lang="en-GB" sz="2000" i="1" dirty="0">
                <a:effectLst/>
                <a:latin typeface="Calibri" panose="020F0502020204030204" pitchFamily="34" charset="0"/>
                <a:ea typeface="Aptos" panose="020B0004020202020204" pitchFamily="34" charset="0"/>
                <a:cs typeface="Calibri" panose="020F0502020204030204" pitchFamily="34" charset="0"/>
              </a:rPr>
              <a:t> of large active strike-slip faults by means of multi-scale data analysis AND 3D modelling </a:t>
            </a:r>
            <a:r>
              <a:rPr lang="en-GB" sz="2000" dirty="0">
                <a:effectLst/>
                <a:latin typeface="Calibri" panose="020F0502020204030204" pitchFamily="34" charset="0"/>
                <a:ea typeface="Aptos" panose="020B0004020202020204" pitchFamily="34" charset="0"/>
                <a:cs typeface="Calibri" panose="020F0502020204030204" pitchFamily="34" charset="0"/>
              </a:rPr>
              <a:t>- </a:t>
            </a:r>
            <a:r>
              <a:rPr lang="en-GB" sz="2000" b="1" dirty="0">
                <a:effectLst/>
                <a:latin typeface="Calibri" panose="020F0502020204030204" pitchFamily="34" charset="0"/>
                <a:ea typeface="Aptos" panose="020B0004020202020204" pitchFamily="34" charset="0"/>
                <a:cs typeface="Calibri" panose="020F0502020204030204" pitchFamily="34" charset="0"/>
              </a:rPr>
              <a:t>SEISTAND-3D</a:t>
            </a:r>
            <a:endParaRPr lang="en-GB" sz="2000" dirty="0"/>
          </a:p>
          <a:p>
            <a:pPr marL="0" indent="0">
              <a:buNone/>
            </a:pPr>
            <a:r>
              <a:rPr lang="en-GB" sz="2000" b="1" dirty="0"/>
              <a:t>Scientific Domain:</a:t>
            </a:r>
            <a:r>
              <a:rPr lang="en-GB" sz="2000" dirty="0"/>
              <a:t> Tectonics / Geodynamics</a:t>
            </a:r>
            <a:endParaRPr lang="en-GB" sz="2600"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DD29D-2B89-A4AE-0DBC-AB9525DA06FF}"/>
              </a:ext>
            </a:extLst>
          </p:cNvPr>
          <p:cNvSpPr>
            <a:spLocks noGrp="1"/>
          </p:cNvSpPr>
          <p:nvPr>
            <p:ph type="title"/>
          </p:nvPr>
        </p:nvSpPr>
        <p:spPr/>
        <p:txBody>
          <a:bodyPr/>
          <a:lstStyle/>
          <a:p>
            <a:r>
              <a:rPr lang="en-GB" dirty="0"/>
              <a:t>Research Question</a:t>
            </a:r>
          </a:p>
        </p:txBody>
      </p:sp>
      <p:sp>
        <p:nvSpPr>
          <p:cNvPr id="5" name="Content Placeholder 4">
            <a:extLst>
              <a:ext uri="{FF2B5EF4-FFF2-40B4-BE49-F238E27FC236}">
                <a16:creationId xmlns:a16="http://schemas.microsoft.com/office/drawing/2014/main" id="{791D4701-52CD-BC13-F5A6-35F97E7BE609}"/>
              </a:ext>
            </a:extLst>
          </p:cNvPr>
          <p:cNvSpPr>
            <a:spLocks noGrp="1"/>
          </p:cNvSpPr>
          <p:nvPr>
            <p:ph sz="half" idx="1"/>
          </p:nvPr>
        </p:nvSpPr>
        <p:spPr>
          <a:xfrm>
            <a:off x="838199" y="1825625"/>
            <a:ext cx="5417745" cy="4351338"/>
          </a:xfrm>
        </p:spPr>
        <p:txBody>
          <a:bodyPr/>
          <a:lstStyle/>
          <a:p>
            <a:r>
              <a:rPr lang="es-ES" sz="2150" dirty="0"/>
              <a:t>“</a:t>
            </a:r>
            <a:r>
              <a:rPr lang="es-ES" sz="2150" dirty="0" err="1"/>
              <a:t>Silent</a:t>
            </a:r>
            <a:r>
              <a:rPr lang="es-ES" sz="2150" dirty="0"/>
              <a:t>” active </a:t>
            </a:r>
            <a:r>
              <a:rPr lang="es-ES" sz="2150" dirty="0" err="1"/>
              <a:t>faults</a:t>
            </a:r>
            <a:r>
              <a:rPr lang="es-ES" sz="2150" dirty="0"/>
              <a:t> in </a:t>
            </a:r>
            <a:r>
              <a:rPr lang="es-ES" sz="2150" dirty="0" err="1"/>
              <a:t>the</a:t>
            </a:r>
            <a:r>
              <a:rPr lang="es-ES" sz="2150" dirty="0"/>
              <a:t> Alborán Sea</a:t>
            </a:r>
          </a:p>
          <a:p>
            <a:pPr lvl="1"/>
            <a:r>
              <a:rPr lang="es-ES" sz="2150" dirty="0"/>
              <a:t>Strike-slip </a:t>
            </a:r>
            <a:r>
              <a:rPr lang="es-ES" sz="2150" dirty="0" err="1"/>
              <a:t>faults</a:t>
            </a:r>
            <a:r>
              <a:rPr lang="es-ES" sz="2150" dirty="0"/>
              <a:t> </a:t>
            </a:r>
            <a:r>
              <a:rPr lang="es-ES" sz="2150" dirty="0" err="1"/>
              <a:t>that</a:t>
            </a:r>
            <a:r>
              <a:rPr lang="es-ES" sz="2150" dirty="0"/>
              <a:t> do </a:t>
            </a:r>
            <a:r>
              <a:rPr lang="es-ES" sz="2150" dirty="0" err="1"/>
              <a:t>not</a:t>
            </a:r>
            <a:r>
              <a:rPr lang="es-ES" sz="2150" dirty="0"/>
              <a:t> </a:t>
            </a:r>
            <a:r>
              <a:rPr lang="es-ES" sz="2150" dirty="0" err="1"/>
              <a:t>always</a:t>
            </a:r>
            <a:r>
              <a:rPr lang="es-ES" sz="2150" dirty="0"/>
              <a:t> show </a:t>
            </a:r>
            <a:r>
              <a:rPr lang="es-ES" sz="2150" dirty="0" err="1"/>
              <a:t>obvious</a:t>
            </a:r>
            <a:r>
              <a:rPr lang="es-ES" sz="2150" dirty="0"/>
              <a:t> </a:t>
            </a:r>
            <a:r>
              <a:rPr lang="es-ES" sz="2150" dirty="0" err="1"/>
              <a:t>signs</a:t>
            </a:r>
            <a:r>
              <a:rPr lang="es-ES" sz="2150" dirty="0"/>
              <a:t> </a:t>
            </a:r>
            <a:r>
              <a:rPr lang="es-ES" sz="2150" dirty="0" err="1"/>
              <a:t>of</a:t>
            </a:r>
            <a:r>
              <a:rPr lang="es-ES" sz="2150" dirty="0"/>
              <a:t> </a:t>
            </a:r>
            <a:r>
              <a:rPr lang="es-ES" sz="2150" dirty="0" err="1"/>
              <a:t>movement</a:t>
            </a:r>
            <a:endParaRPr lang="es-ES" sz="2150" dirty="0"/>
          </a:p>
          <a:p>
            <a:pPr lvl="1"/>
            <a:r>
              <a:rPr lang="es-ES" sz="2150" dirty="0" err="1"/>
              <a:t>Their</a:t>
            </a:r>
            <a:r>
              <a:rPr lang="es-ES" sz="2150" dirty="0"/>
              <a:t> </a:t>
            </a:r>
            <a:r>
              <a:rPr lang="es-ES" sz="2150" dirty="0" err="1"/>
              <a:t>complex</a:t>
            </a:r>
            <a:r>
              <a:rPr lang="es-ES" sz="2150" dirty="0"/>
              <a:t> 3D </a:t>
            </a:r>
            <a:r>
              <a:rPr lang="es-ES" sz="2150" dirty="0" err="1"/>
              <a:t>architecture</a:t>
            </a:r>
            <a:r>
              <a:rPr lang="es-ES" sz="2150" dirty="0"/>
              <a:t> and </a:t>
            </a:r>
            <a:r>
              <a:rPr lang="es-ES" sz="2150" dirty="0" err="1"/>
              <a:t>how</a:t>
            </a:r>
            <a:r>
              <a:rPr lang="es-ES" sz="2150" dirty="0"/>
              <a:t> </a:t>
            </a:r>
            <a:r>
              <a:rPr lang="es-ES" sz="2150" dirty="0" err="1"/>
              <a:t>they</a:t>
            </a:r>
            <a:r>
              <a:rPr lang="es-ES" sz="2150" dirty="0"/>
              <a:t> </a:t>
            </a:r>
            <a:r>
              <a:rPr lang="es-ES" sz="2150" dirty="0" err="1"/>
              <a:t>evolve</a:t>
            </a:r>
            <a:r>
              <a:rPr lang="es-ES" sz="2150" dirty="0"/>
              <a:t> are </a:t>
            </a:r>
            <a:r>
              <a:rPr lang="es-ES" sz="2150" dirty="0" err="1"/>
              <a:t>still</a:t>
            </a:r>
            <a:r>
              <a:rPr lang="es-ES" sz="2150" dirty="0"/>
              <a:t> </a:t>
            </a:r>
            <a:r>
              <a:rPr lang="es-ES" sz="2150" dirty="0" err="1"/>
              <a:t>largely</a:t>
            </a:r>
            <a:r>
              <a:rPr lang="es-ES" sz="2150" dirty="0"/>
              <a:t> </a:t>
            </a:r>
            <a:r>
              <a:rPr lang="es-ES" sz="2150" dirty="0" err="1"/>
              <a:t>enigmatic</a:t>
            </a:r>
            <a:endParaRPr lang="es-ES" sz="2150" dirty="0"/>
          </a:p>
          <a:p>
            <a:pPr lvl="1"/>
            <a:r>
              <a:rPr lang="es-ES" sz="2150" dirty="0" err="1"/>
              <a:t>Capable</a:t>
            </a:r>
            <a:r>
              <a:rPr lang="es-ES" sz="2150" dirty="0"/>
              <a:t> </a:t>
            </a:r>
            <a:r>
              <a:rPr lang="es-ES" sz="2150" dirty="0" err="1"/>
              <a:t>of</a:t>
            </a:r>
            <a:r>
              <a:rPr lang="es-ES" sz="2150" dirty="0"/>
              <a:t> </a:t>
            </a:r>
            <a:r>
              <a:rPr lang="es-ES" sz="2150" dirty="0" err="1"/>
              <a:t>generating</a:t>
            </a:r>
            <a:r>
              <a:rPr lang="es-ES" sz="2150" dirty="0"/>
              <a:t> </a:t>
            </a:r>
            <a:r>
              <a:rPr lang="es-ES" sz="2150" dirty="0" err="1"/>
              <a:t>significant</a:t>
            </a:r>
            <a:r>
              <a:rPr lang="es-ES" sz="2150" dirty="0"/>
              <a:t> </a:t>
            </a:r>
            <a:r>
              <a:rPr lang="es-ES" sz="2150" dirty="0" err="1"/>
              <a:t>earthquakes</a:t>
            </a:r>
            <a:r>
              <a:rPr lang="es-ES" sz="2150" dirty="0"/>
              <a:t> and tsunamis</a:t>
            </a:r>
          </a:p>
          <a:p>
            <a:r>
              <a:rPr lang="en-GB" sz="2150" b="1" dirty="0"/>
              <a:t>How can we better understand these faults to improve seismic and tsunami hazard assessment?</a:t>
            </a:r>
          </a:p>
        </p:txBody>
      </p:sp>
      <p:pic>
        <p:nvPicPr>
          <p:cNvPr id="3" name="Marcador de contenido 2">
            <a:extLst>
              <a:ext uri="{FF2B5EF4-FFF2-40B4-BE49-F238E27FC236}">
                <a16:creationId xmlns:a16="http://schemas.microsoft.com/office/drawing/2014/main" id="{491FDAFF-5FB1-4938-144A-71DEEEDC7FE0}"/>
              </a:ext>
            </a:extLst>
          </p:cNvPr>
          <p:cNvPicPr>
            <a:picLocks noGrp="1" noChangeAspect="1"/>
          </p:cNvPicPr>
          <p:nvPr>
            <p:ph sz="half" idx="2"/>
          </p:nvPr>
        </p:nvPicPr>
        <p:blipFill>
          <a:blip r:embed="rId3"/>
          <a:srcRect/>
          <a:stretch/>
        </p:blipFill>
        <p:spPr>
          <a:xfrm>
            <a:off x="6495647" y="1355834"/>
            <a:ext cx="5024294" cy="4821129"/>
          </a:xfrm>
        </p:spPr>
      </p:pic>
    </p:spTree>
    <p:extLst>
      <p:ext uri="{BB962C8B-B14F-4D97-AF65-F5344CB8AC3E}">
        <p14:creationId xmlns:p14="http://schemas.microsoft.com/office/powerpoint/2010/main" val="357052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6BC0D-28F3-5683-E6F5-6CC8C52E624C}"/>
              </a:ext>
            </a:extLst>
          </p:cNvPr>
          <p:cNvSpPr>
            <a:spLocks noGrp="1"/>
          </p:cNvSpPr>
          <p:nvPr>
            <p:ph type="title"/>
          </p:nvPr>
        </p:nvSpPr>
        <p:spPr/>
        <p:txBody>
          <a:bodyPr/>
          <a:lstStyle/>
          <a:p>
            <a:r>
              <a:rPr lang="es-ES" dirty="0"/>
              <a:t>Use case: 3D </a:t>
            </a:r>
            <a:r>
              <a:rPr lang="es-ES" dirty="0" err="1"/>
              <a:t>fault</a:t>
            </a:r>
            <a:r>
              <a:rPr lang="es-ES" dirty="0"/>
              <a:t> </a:t>
            </a:r>
            <a:r>
              <a:rPr lang="es-ES" dirty="0" err="1"/>
              <a:t>model</a:t>
            </a:r>
            <a:r>
              <a:rPr lang="es-ES" dirty="0"/>
              <a:t> </a:t>
            </a:r>
            <a:r>
              <a:rPr lang="es-ES" dirty="0" err="1"/>
              <a:t>of</a:t>
            </a:r>
            <a:r>
              <a:rPr lang="es-ES" dirty="0"/>
              <a:t> </a:t>
            </a:r>
            <a:r>
              <a:rPr lang="es-ES" dirty="0" err="1"/>
              <a:t>the</a:t>
            </a:r>
            <a:r>
              <a:rPr lang="es-ES" dirty="0"/>
              <a:t> Alborán Sea</a:t>
            </a:r>
            <a:endParaRPr lang="en-GB" dirty="0"/>
          </a:p>
        </p:txBody>
      </p:sp>
      <p:sp>
        <p:nvSpPr>
          <p:cNvPr id="3" name="Marcador de contenido 2">
            <a:extLst>
              <a:ext uri="{FF2B5EF4-FFF2-40B4-BE49-F238E27FC236}">
                <a16:creationId xmlns:a16="http://schemas.microsoft.com/office/drawing/2014/main" id="{F274A74F-B5A2-9125-18A7-EF4D417884C5}"/>
              </a:ext>
            </a:extLst>
          </p:cNvPr>
          <p:cNvSpPr>
            <a:spLocks noGrp="1"/>
          </p:cNvSpPr>
          <p:nvPr>
            <p:ph sz="half" idx="1"/>
          </p:nvPr>
        </p:nvSpPr>
        <p:spPr/>
        <p:txBody>
          <a:bodyPr/>
          <a:lstStyle/>
          <a:p>
            <a:r>
              <a:rPr lang="en-US" dirty="0"/>
              <a:t>Development of an open, available, and continuously updatable 3D fault model of the Alborán Sea from seismic interpretation</a:t>
            </a:r>
          </a:p>
          <a:p>
            <a:r>
              <a:rPr lang="en-US" dirty="0"/>
              <a:t>Kinematic and geometric information for all the faults.</a:t>
            </a:r>
          </a:p>
          <a:p>
            <a:r>
              <a:rPr lang="en-US" dirty="0"/>
              <a:t>Input for earthquake rupture scenarios, stress inversion, and physics-based earthquake simulators</a:t>
            </a:r>
          </a:p>
        </p:txBody>
      </p:sp>
      <p:pic>
        <p:nvPicPr>
          <p:cNvPr id="6" name="Marcador de contenido 5">
            <a:extLst>
              <a:ext uri="{FF2B5EF4-FFF2-40B4-BE49-F238E27FC236}">
                <a16:creationId xmlns:a16="http://schemas.microsoft.com/office/drawing/2014/main" id="{928DAE78-E985-EC2D-95FB-6DDB516D26B3}"/>
              </a:ext>
            </a:extLst>
          </p:cNvPr>
          <p:cNvPicPr>
            <a:picLocks noGrp="1" noChangeAspect="1"/>
          </p:cNvPicPr>
          <p:nvPr>
            <p:ph sz="half" idx="2"/>
          </p:nvPr>
        </p:nvPicPr>
        <p:blipFill>
          <a:blip r:embed="rId2"/>
          <a:stretch>
            <a:fillRect/>
          </a:stretch>
        </p:blipFill>
        <p:spPr>
          <a:xfrm>
            <a:off x="6295707" y="1825625"/>
            <a:ext cx="4934586" cy="4351338"/>
          </a:xfrm>
        </p:spPr>
      </p:pic>
      <p:sp>
        <p:nvSpPr>
          <p:cNvPr id="8" name="CuadroTexto 7">
            <a:extLst>
              <a:ext uri="{FF2B5EF4-FFF2-40B4-BE49-F238E27FC236}">
                <a16:creationId xmlns:a16="http://schemas.microsoft.com/office/drawing/2014/main" id="{05890E82-B017-F2E3-ED0D-260B6E3DE9EC}"/>
              </a:ext>
            </a:extLst>
          </p:cNvPr>
          <p:cNvSpPr txBox="1"/>
          <p:nvPr/>
        </p:nvSpPr>
        <p:spPr>
          <a:xfrm>
            <a:off x="6096000" y="5973346"/>
            <a:ext cx="5936055" cy="338554"/>
          </a:xfrm>
          <a:prstGeom prst="rect">
            <a:avLst/>
          </a:prstGeom>
          <a:solidFill>
            <a:schemeClr val="bg1"/>
          </a:solidFill>
        </p:spPr>
        <p:txBody>
          <a:bodyPr wrap="square" rtlCol="0">
            <a:spAutoFit/>
          </a:bodyPr>
          <a:lstStyle/>
          <a:p>
            <a:r>
              <a:rPr lang="en-US" sz="1600" b="1">
                <a:latin typeface="Calibri" panose="020F0502020204030204" pitchFamily="34" charset="0"/>
                <a:cs typeface="Calibri" panose="020F0502020204030204" pitchFamily="34" charset="0"/>
              </a:rPr>
              <a:t>Initial 3D fault model of the Alborán Sea: Carboneras Fault</a:t>
            </a:r>
          </a:p>
        </p:txBody>
      </p:sp>
    </p:spTree>
    <p:extLst>
      <p:ext uri="{BB962C8B-B14F-4D97-AF65-F5344CB8AC3E}">
        <p14:creationId xmlns:p14="http://schemas.microsoft.com/office/powerpoint/2010/main" val="1232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4B67D-D55A-2D26-9E0D-599C118DE8D7}"/>
              </a:ext>
            </a:extLst>
          </p:cNvPr>
          <p:cNvSpPr>
            <a:spLocks noGrp="1"/>
          </p:cNvSpPr>
          <p:nvPr>
            <p:ph type="title"/>
          </p:nvPr>
        </p:nvSpPr>
        <p:spPr/>
        <p:txBody>
          <a:bodyPr/>
          <a:lstStyle/>
          <a:p>
            <a:r>
              <a:rPr lang="es-ES" dirty="0" err="1"/>
              <a:t>Research</a:t>
            </a:r>
            <a:r>
              <a:rPr lang="es-ES" dirty="0"/>
              <a:t> </a:t>
            </a:r>
            <a:r>
              <a:rPr lang="es-ES" dirty="0" err="1"/>
              <a:t>stage</a:t>
            </a:r>
            <a:r>
              <a:rPr lang="es-ES" dirty="0"/>
              <a:t> and </a:t>
            </a:r>
            <a:r>
              <a:rPr lang="es-ES" dirty="0" err="1"/>
              <a:t>expected</a:t>
            </a:r>
            <a:r>
              <a:rPr lang="es-ES" dirty="0"/>
              <a:t> </a:t>
            </a:r>
            <a:r>
              <a:rPr lang="es-ES" dirty="0" err="1"/>
              <a:t>outcomes</a:t>
            </a:r>
            <a:endParaRPr lang="en-GB" dirty="0"/>
          </a:p>
        </p:txBody>
      </p:sp>
      <p:sp>
        <p:nvSpPr>
          <p:cNvPr id="3" name="Marcador de contenido 2">
            <a:extLst>
              <a:ext uri="{FF2B5EF4-FFF2-40B4-BE49-F238E27FC236}">
                <a16:creationId xmlns:a16="http://schemas.microsoft.com/office/drawing/2014/main" id="{64EFB98B-2C09-80B1-78B6-C57AB7335450}"/>
              </a:ext>
            </a:extLst>
          </p:cNvPr>
          <p:cNvSpPr>
            <a:spLocks noGrp="1"/>
          </p:cNvSpPr>
          <p:nvPr>
            <p:ph idx="1"/>
          </p:nvPr>
        </p:nvSpPr>
        <p:spPr/>
        <p:txBody>
          <a:bodyPr/>
          <a:lstStyle/>
          <a:p>
            <a:r>
              <a:rPr lang="en-US" b="1" dirty="0"/>
              <a:t>Research stage: </a:t>
            </a:r>
            <a:r>
              <a:rPr lang="en-US" dirty="0"/>
              <a:t>Data interpretation and integration, initial 3D fault framework in the Carboneras Fault Zone </a:t>
            </a:r>
            <a:endParaRPr lang="en-US" b="1" dirty="0"/>
          </a:p>
          <a:p>
            <a:r>
              <a:rPr lang="en-US" b="1" dirty="0"/>
              <a:t>EPOS:</a:t>
            </a:r>
            <a:r>
              <a:rPr lang="en-US" dirty="0"/>
              <a:t> </a:t>
            </a:r>
          </a:p>
          <a:p>
            <a:pPr lvl="1"/>
            <a:r>
              <a:rPr lang="en-US" dirty="0"/>
              <a:t>Datasets sharing - 3D fault and seismic horizons meshes (ASCII), kinematic and </a:t>
            </a:r>
            <a:r>
              <a:rPr lang="en-US"/>
              <a:t>geometric information (.csv)</a:t>
            </a:r>
            <a:endParaRPr lang="en-US" dirty="0"/>
          </a:p>
          <a:p>
            <a:pPr lvl="1"/>
            <a:r>
              <a:rPr lang="en-US" dirty="0"/>
              <a:t>Integration with relevant seismic and geological datasets (e.g., seismic catalogues)</a:t>
            </a:r>
            <a:endParaRPr lang="en-US" b="1" dirty="0"/>
          </a:p>
          <a:p>
            <a:r>
              <a:rPr lang="en-US" b="1" dirty="0"/>
              <a:t>Outcome:</a:t>
            </a:r>
            <a:r>
              <a:rPr lang="en-US" dirty="0"/>
              <a:t> </a:t>
            </a:r>
          </a:p>
          <a:p>
            <a:pPr lvl="1"/>
            <a:r>
              <a:rPr lang="en-US" dirty="0"/>
              <a:t>Provide a detailed, open-access 3D fault model of the Alborán Sea as a platform for collaborative research</a:t>
            </a:r>
          </a:p>
          <a:p>
            <a:endParaRPr lang="en-US" dirty="0"/>
          </a:p>
        </p:txBody>
      </p:sp>
    </p:spTree>
    <p:extLst>
      <p:ext uri="{BB962C8B-B14F-4D97-AF65-F5344CB8AC3E}">
        <p14:creationId xmlns:p14="http://schemas.microsoft.com/office/powerpoint/2010/main" val="104230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mattos@icm.csic.es</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1238</TotalTime>
  <Words>306</Words>
  <Application>Microsoft Macintosh PowerPoint</Application>
  <PresentationFormat>Widescreen</PresentationFormat>
  <Paragraphs>31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Calibri Light</vt:lpstr>
      <vt:lpstr>Office Theme</vt:lpstr>
      <vt:lpstr>Building an open, freely available and continuously updatable 3D fault model of the Alborán Sea</vt:lpstr>
      <vt:lpstr>Research Question</vt:lpstr>
      <vt:lpstr>Use case: 3D fault model of the Alborán Sea</vt:lpstr>
      <vt:lpstr>Research stage and expected outcomes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Nathalia Secol Mattos</cp:lastModifiedBy>
  <cp:revision>19</cp:revision>
  <dcterms:created xsi:type="dcterms:W3CDTF">2024-09-12T12:53:35Z</dcterms:created>
  <dcterms:modified xsi:type="dcterms:W3CDTF">2025-06-19T15:29:54Z</dcterms:modified>
</cp:coreProperties>
</file>