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Play"/>
      <p:regular r:id="rId10"/>
      <p:bold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gAaQ5E7uWkxU76Rz1pISeqfLQj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Play-bold.fntdata"/><Relationship Id="rId10" Type="http://schemas.openxmlformats.org/officeDocument/2006/relationships/font" Target="fonts/Play-regular.fntdata"/><Relationship Id="rId12"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Title slide</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Content slide</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Content slide – 2 boxes</a:t>
            </a:r>
            <a:endParaRPr/>
          </a:p>
        </p:txBody>
      </p:sp>
      <p:sp>
        <p:nvSpPr>
          <p:cNvPr id="99" name="Google Shape;9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Content slide – 2 boxes with titles</a:t>
            </a:r>
            <a:endParaRPr/>
          </a:p>
          <a:p>
            <a:pPr indent="0" lvl="0" marL="0" rtl="0" algn="l">
              <a:spcBef>
                <a:spcPts val="0"/>
              </a:spcBef>
              <a:spcAft>
                <a:spcPts val="0"/>
              </a:spcAft>
              <a:buNone/>
            </a:pPr>
            <a:r>
              <a:t/>
            </a:r>
            <a:endParaRPr/>
          </a:p>
        </p:txBody>
      </p:sp>
      <p:sp>
        <p:nvSpPr>
          <p:cNvPr id="112" name="Google Shape;11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Thank you slide</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19" name="Google Shape;19;p7"/>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D4927"/>
              </a:buClr>
              <a:buSzPts val="3600"/>
              <a:buFont typeface="Calibri"/>
              <a:buNone/>
              <a:defRPr b="1" i="0" sz="3600">
                <a:solidFill>
                  <a:srgbClr val="1D492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6"/>
          <p:cNvSpPr/>
          <p:nvPr>
            <p:ph idx="2" type="pic"/>
          </p:nvPr>
        </p:nvSpPr>
        <p:spPr>
          <a:xfrm>
            <a:off x="5183188" y="987425"/>
            <a:ext cx="6172200" cy="4873625"/>
          </a:xfrm>
          <a:prstGeom prst="rect">
            <a:avLst/>
          </a:prstGeom>
          <a:noFill/>
          <a:ln>
            <a:noFill/>
          </a:ln>
        </p:spPr>
      </p:sp>
      <p:sp>
        <p:nvSpPr>
          <p:cNvPr id="62" name="Google Shape;62;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6"/>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6"/>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7"/>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8"/>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1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Calibri"/>
              <a:buNone/>
              <a:defRPr b="1" i="0"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algn="l">
              <a:lnSpc>
                <a:spcPct val="114000"/>
              </a:lnSpc>
              <a:spcBef>
                <a:spcPts val="1000"/>
              </a:spcBef>
              <a:spcAft>
                <a:spcPts val="0"/>
              </a:spcAft>
              <a:buClr>
                <a:schemeClr val="accent1"/>
              </a:buClr>
              <a:buSzPts val="2400"/>
              <a:buChar char="•"/>
              <a:defRPr/>
            </a:lvl1pPr>
            <a:lvl2pPr indent="-355600" lvl="1" marL="914400" algn="l">
              <a:lnSpc>
                <a:spcPct val="114000"/>
              </a:lnSpc>
              <a:spcBef>
                <a:spcPts val="500"/>
              </a:spcBef>
              <a:spcAft>
                <a:spcPts val="0"/>
              </a:spcAft>
              <a:buClr>
                <a:schemeClr val="accent1"/>
              </a:buClr>
              <a:buSzPts val="2000"/>
              <a:buChar char="•"/>
              <a:defRPr/>
            </a:lvl2pPr>
            <a:lvl3pPr indent="-342900" lvl="2" marL="1371600" algn="l">
              <a:lnSpc>
                <a:spcPct val="114000"/>
              </a:lnSpc>
              <a:spcBef>
                <a:spcPts val="500"/>
              </a:spcBef>
              <a:spcAft>
                <a:spcPts val="0"/>
              </a:spcAft>
              <a:buClr>
                <a:schemeClr val="accent1"/>
              </a:buClr>
              <a:buSzPts val="1800"/>
              <a:buChar char="•"/>
              <a:defRPr/>
            </a:lvl3pPr>
            <a:lvl4pPr indent="-330200" lvl="3" marL="1828800" algn="l">
              <a:lnSpc>
                <a:spcPct val="114000"/>
              </a:lnSpc>
              <a:spcBef>
                <a:spcPts val="500"/>
              </a:spcBef>
              <a:spcAft>
                <a:spcPts val="0"/>
              </a:spcAft>
              <a:buClr>
                <a:schemeClr val="accent1"/>
              </a:buClr>
              <a:buSzPts val="1600"/>
              <a:buChar char="•"/>
              <a:defRPr/>
            </a:lvl4pPr>
            <a:lvl5pPr indent="-330200" lvl="4" marL="2286000" algn="l">
              <a:lnSpc>
                <a:spcPct val="114000"/>
              </a:lnSpc>
              <a:spcBef>
                <a:spcPts val="500"/>
              </a:spcBef>
              <a:spcAft>
                <a:spcPts val="0"/>
              </a:spcAft>
              <a:buClr>
                <a:schemeClr val="accent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0"/>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bg>
      <p:bgPr>
        <a:solidFill>
          <a:schemeClr val="lt1"/>
        </a:solidFill>
      </p:bgPr>
    </p:bg>
    <p:spTree>
      <p:nvGrpSpPr>
        <p:cNvPr id="36" name="Shape 36"/>
        <p:cNvGrpSpPr/>
        <p:nvPr/>
      </p:nvGrpSpPr>
      <p:grpSpPr>
        <a:xfrm>
          <a:off x="0" y="0"/>
          <a:ext cx="0" cy="0"/>
          <a:chOff x="0" y="0"/>
          <a:chExt cx="0" cy="0"/>
        </a:xfrm>
      </p:grpSpPr>
      <p:sp>
        <p:nvSpPr>
          <p:cNvPr id="37" name="Google Shape;37;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11"/>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39" name="Google Shape;39;p11"/>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12"/>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1" i="0"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
          <p:cNvSpPr txBox="1"/>
          <p:nvPr>
            <p:ph idx="1" type="subTitle"/>
          </p:nvPr>
        </p:nvSpPr>
        <p:spPr>
          <a:xfrm>
            <a:off x="838200" y="4510243"/>
            <a:ext cx="10515600" cy="944911"/>
          </a:xfrm>
          <a:prstGeom prst="rect">
            <a:avLst/>
          </a:prstGeom>
          <a:noFill/>
          <a:ln>
            <a:noFill/>
          </a:ln>
        </p:spPr>
        <p:txBody>
          <a:bodyPr anchorCtr="0" anchor="t" bIns="45700" lIns="91425" spcFirstLastPara="1" rIns="91425" wrap="square" tIns="45700">
            <a:noAutofit/>
          </a:bodyPr>
          <a:lstStyle>
            <a:lvl1pPr lvl="0" algn="ctr">
              <a:lnSpc>
                <a:spcPct val="114000"/>
              </a:lnSpc>
              <a:spcBef>
                <a:spcPts val="1000"/>
              </a:spcBef>
              <a:spcAft>
                <a:spcPts val="0"/>
              </a:spcAft>
              <a:buSzPts val="2000"/>
              <a:buNone/>
              <a:defRPr sz="2000">
                <a:solidFill>
                  <a:srgbClr val="E5A113"/>
                </a:solidFill>
              </a:defRPr>
            </a:lvl1pPr>
            <a:lvl2pPr lvl="1" algn="ctr">
              <a:lnSpc>
                <a:spcPct val="114000"/>
              </a:lnSpc>
              <a:spcBef>
                <a:spcPts val="500"/>
              </a:spcBef>
              <a:spcAft>
                <a:spcPts val="0"/>
              </a:spcAft>
              <a:buSzPts val="2000"/>
              <a:buNone/>
              <a:defRPr sz="2000"/>
            </a:lvl2pPr>
            <a:lvl3pPr lvl="2" algn="ctr">
              <a:lnSpc>
                <a:spcPct val="114000"/>
              </a:lnSpc>
              <a:spcBef>
                <a:spcPts val="500"/>
              </a:spcBef>
              <a:spcAft>
                <a:spcPts val="0"/>
              </a:spcAft>
              <a:buSzPts val="1800"/>
              <a:buNone/>
              <a:defRPr sz="1800"/>
            </a:lvl3pPr>
            <a:lvl4pPr lvl="3" algn="ctr">
              <a:lnSpc>
                <a:spcPct val="114000"/>
              </a:lnSpc>
              <a:spcBef>
                <a:spcPts val="500"/>
              </a:spcBef>
              <a:spcAft>
                <a:spcPts val="0"/>
              </a:spcAft>
              <a:buSzPts val="1600"/>
              <a:buNone/>
              <a:defRPr sz="1600"/>
            </a:lvl4pPr>
            <a:lvl5pPr lvl="4" algn="ctr">
              <a:lnSpc>
                <a:spcPct val="114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p12"/>
          <p:cNvSpPr txBox="1"/>
          <p:nvPr/>
        </p:nvSpPr>
        <p:spPr>
          <a:xfrm>
            <a:off x="838200" y="5549877"/>
            <a:ext cx="8220456"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100">
                <a:solidFill>
                  <a:srgbClr val="002060"/>
                </a:solidFill>
                <a:latin typeface="Calibri"/>
                <a:ea typeface="Calibri"/>
                <a:cs typeface="Calibri"/>
                <a:sym typeface="Calibri"/>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endParaRPr/>
          </a:p>
        </p:txBody>
      </p:sp>
      <p:pic>
        <p:nvPicPr>
          <p:cNvPr descr="Blue text on a black background&#10;&#10;Description automatically generated" id="44" name="Google Shape;44;p12"/>
          <p:cNvPicPr preferRelativeResize="0"/>
          <p:nvPr/>
        </p:nvPicPr>
        <p:blipFill rotWithShape="1">
          <a:blip r:embed="rId3">
            <a:alphaModFix/>
          </a:blip>
          <a:srcRect b="0" l="0" r="0" t="0"/>
          <a:stretch/>
        </p:blipFill>
        <p:spPr>
          <a:xfrm>
            <a:off x="9156192" y="5519932"/>
            <a:ext cx="2023872" cy="449749"/>
          </a:xfrm>
          <a:prstGeom prst="rect">
            <a:avLst/>
          </a:prstGeom>
          <a:noFill/>
          <a:ln>
            <a:noFill/>
          </a:ln>
        </p:spPr>
      </p:pic>
      <p:sp>
        <p:nvSpPr>
          <p:cNvPr id="45" name="Google Shape;45;p12"/>
          <p:cNvSpPr/>
          <p:nvPr/>
        </p:nvSpPr>
        <p:spPr>
          <a:xfrm>
            <a:off x="292608" y="5969681"/>
            <a:ext cx="3133344" cy="6354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3"/>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49" name="Google Shape;49;p13"/>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4"/>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14000"/>
              </a:lnSpc>
              <a:spcBef>
                <a:spcPts val="1000"/>
              </a:spcBef>
              <a:spcAft>
                <a:spcPts val="0"/>
              </a:spcAft>
              <a:buSzPts val="3200"/>
              <a:buChar char="•"/>
              <a:defRPr sz="3200"/>
            </a:lvl1pPr>
            <a:lvl2pPr indent="-406400" lvl="1" marL="914400" algn="l">
              <a:lnSpc>
                <a:spcPct val="114000"/>
              </a:lnSpc>
              <a:spcBef>
                <a:spcPts val="500"/>
              </a:spcBef>
              <a:spcAft>
                <a:spcPts val="0"/>
              </a:spcAft>
              <a:buSzPts val="2800"/>
              <a:buChar char="•"/>
              <a:defRPr sz="2800"/>
            </a:lvl2pPr>
            <a:lvl3pPr indent="-381000" lvl="2" marL="1371600" algn="l">
              <a:lnSpc>
                <a:spcPct val="114000"/>
              </a:lnSpc>
              <a:spcBef>
                <a:spcPts val="500"/>
              </a:spcBef>
              <a:spcAft>
                <a:spcPts val="0"/>
              </a:spcAft>
              <a:buSzPts val="2400"/>
              <a:buChar char="•"/>
              <a:defRPr sz="2400"/>
            </a:lvl3pPr>
            <a:lvl4pPr indent="-355600" lvl="3" marL="1828800" algn="l">
              <a:lnSpc>
                <a:spcPct val="114000"/>
              </a:lnSpc>
              <a:spcBef>
                <a:spcPts val="500"/>
              </a:spcBef>
              <a:spcAft>
                <a:spcPts val="0"/>
              </a:spcAft>
              <a:buSzPts val="2000"/>
              <a:buChar char="•"/>
              <a:defRPr sz="2000"/>
            </a:lvl4pPr>
            <a:lvl5pPr indent="-355600" lvl="4" marL="2286000" algn="l">
              <a:lnSpc>
                <a:spcPct val="114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15"/>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15"/>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3.png"/><Relationship Id="rId2" Type="http://schemas.openxmlformats.org/officeDocument/2006/relationships/hyperlink" Target="mailto:info@epos-eric.eu" TargetMode="External"/><Relationship Id="rId3" Type="http://schemas.openxmlformats.org/officeDocument/2006/relationships/hyperlink" Target="http://www.epos-eu.org/on" TargetMode="External"/><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00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14000"/>
              </a:lnSpc>
              <a:spcBef>
                <a:spcPts val="5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14000"/>
              </a:lnSpc>
              <a:spcBef>
                <a:spcPts val="50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E5A113"/>
                </a:solidFill>
                <a:latin typeface="Calibri"/>
                <a:ea typeface="Calibri"/>
                <a:cs typeface="Calibri"/>
                <a:sym typeface="Calibri"/>
              </a:defRPr>
            </a:lvl1pPr>
            <a:lvl2pPr indent="0" lvl="1" marL="0" marR="0" rtl="0" algn="ctr">
              <a:spcBef>
                <a:spcPts val="0"/>
              </a:spcBef>
              <a:buNone/>
              <a:defRPr b="1" i="0" sz="1400" u="none" cap="none" strike="noStrike">
                <a:solidFill>
                  <a:srgbClr val="E5A113"/>
                </a:solidFill>
                <a:latin typeface="Calibri"/>
                <a:ea typeface="Calibri"/>
                <a:cs typeface="Calibri"/>
                <a:sym typeface="Calibri"/>
              </a:defRPr>
            </a:lvl2pPr>
            <a:lvl3pPr indent="0" lvl="2" marL="0" marR="0" rtl="0" algn="ctr">
              <a:spcBef>
                <a:spcPts val="0"/>
              </a:spcBef>
              <a:buNone/>
              <a:defRPr b="1" i="0" sz="1400" u="none" cap="none" strike="noStrike">
                <a:solidFill>
                  <a:srgbClr val="E5A113"/>
                </a:solidFill>
                <a:latin typeface="Calibri"/>
                <a:ea typeface="Calibri"/>
                <a:cs typeface="Calibri"/>
                <a:sym typeface="Calibri"/>
              </a:defRPr>
            </a:lvl3pPr>
            <a:lvl4pPr indent="0" lvl="3" marL="0" marR="0" rtl="0" algn="ctr">
              <a:spcBef>
                <a:spcPts val="0"/>
              </a:spcBef>
              <a:buNone/>
              <a:defRPr b="1" i="0" sz="1400" u="none" cap="none" strike="noStrike">
                <a:solidFill>
                  <a:srgbClr val="E5A113"/>
                </a:solidFill>
                <a:latin typeface="Calibri"/>
                <a:ea typeface="Calibri"/>
                <a:cs typeface="Calibri"/>
                <a:sym typeface="Calibri"/>
              </a:defRPr>
            </a:lvl4pPr>
            <a:lvl5pPr indent="0" lvl="4" marL="0" marR="0" rtl="0" algn="ctr">
              <a:spcBef>
                <a:spcPts val="0"/>
              </a:spcBef>
              <a:buNone/>
              <a:defRPr b="1" i="0" sz="1400" u="none" cap="none" strike="noStrike">
                <a:solidFill>
                  <a:srgbClr val="E5A113"/>
                </a:solidFill>
                <a:latin typeface="Calibri"/>
                <a:ea typeface="Calibri"/>
                <a:cs typeface="Calibri"/>
                <a:sym typeface="Calibri"/>
              </a:defRPr>
            </a:lvl5pPr>
            <a:lvl6pPr indent="0" lvl="5" marL="0" marR="0" rtl="0" algn="ctr">
              <a:spcBef>
                <a:spcPts val="0"/>
              </a:spcBef>
              <a:buNone/>
              <a:defRPr b="1" i="0" sz="1400" u="none" cap="none" strike="noStrike">
                <a:solidFill>
                  <a:srgbClr val="E5A113"/>
                </a:solidFill>
                <a:latin typeface="Calibri"/>
                <a:ea typeface="Calibri"/>
                <a:cs typeface="Calibri"/>
                <a:sym typeface="Calibri"/>
              </a:defRPr>
            </a:lvl6pPr>
            <a:lvl7pPr indent="0" lvl="6" marL="0" marR="0" rtl="0" algn="ctr">
              <a:spcBef>
                <a:spcPts val="0"/>
              </a:spcBef>
              <a:buNone/>
              <a:defRPr b="1" i="0" sz="1400" u="none" cap="none" strike="noStrike">
                <a:solidFill>
                  <a:srgbClr val="E5A113"/>
                </a:solidFill>
                <a:latin typeface="Calibri"/>
                <a:ea typeface="Calibri"/>
                <a:cs typeface="Calibri"/>
                <a:sym typeface="Calibri"/>
              </a:defRPr>
            </a:lvl7pPr>
            <a:lvl8pPr indent="0" lvl="7" marL="0" marR="0" rtl="0" algn="ctr">
              <a:spcBef>
                <a:spcPts val="0"/>
              </a:spcBef>
              <a:buNone/>
              <a:defRPr b="1" i="0" sz="1400" u="none" cap="none" strike="noStrike">
                <a:solidFill>
                  <a:srgbClr val="E5A113"/>
                </a:solidFill>
                <a:latin typeface="Calibri"/>
                <a:ea typeface="Calibri"/>
                <a:cs typeface="Calibri"/>
                <a:sym typeface="Calibri"/>
              </a:defRPr>
            </a:lvl8pPr>
            <a:lvl9pPr indent="0" lvl="8" marL="0" marR="0" rtl="0" algn="ctr">
              <a:spcBef>
                <a:spcPts val="0"/>
              </a:spcBef>
              <a:buNone/>
              <a:defRPr b="1" i="0" sz="1400" u="none" cap="none" strike="noStrike">
                <a:solidFill>
                  <a:srgbClr val="E5A11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3" name="Google Shape;13;p6"/>
          <p:cNvSpPr txBox="1"/>
          <p:nvPr/>
        </p:nvSpPr>
        <p:spPr>
          <a:xfrm>
            <a:off x="9601203" y="6345464"/>
            <a:ext cx="1861457" cy="305725"/>
          </a:xfrm>
          <a:prstGeom prst="rect">
            <a:avLst/>
          </a:prstGeom>
          <a:noFill/>
          <a:ln>
            <a:noFill/>
          </a:ln>
        </p:spPr>
        <p:txBody>
          <a:bodyPr anchorCtr="0" anchor="t" bIns="45700" lIns="91425" spcFirstLastPara="1" rIns="91425" wrap="square" tIns="45700">
            <a:spAutoFit/>
          </a:bodyPr>
          <a:lstStyle/>
          <a:p>
            <a:pPr indent="0" lvl="0" marL="0" marR="0" rtl="0" algn="l">
              <a:lnSpc>
                <a:spcPct val="91111"/>
              </a:lnSpc>
              <a:spcBef>
                <a:spcPts val="0"/>
              </a:spcBef>
              <a:spcAft>
                <a:spcPts val="0"/>
              </a:spcAft>
              <a:buNone/>
            </a:pPr>
            <a:r>
              <a:rPr b="0" i="0" lang="en-GB" sz="900" u="none" cap="none" strike="noStrike">
                <a:solidFill>
                  <a:srgbClr val="E5A113"/>
                </a:solidFill>
                <a:latin typeface="Calibri"/>
                <a:ea typeface="Calibri"/>
                <a:cs typeface="Calibri"/>
                <a:sym typeface="Calibri"/>
              </a:rPr>
              <a:t>This work is licensed under</a:t>
            </a:r>
            <a:br>
              <a:rPr b="0" i="0" lang="en-GB" sz="900" u="none" cap="none" strike="noStrike">
                <a:solidFill>
                  <a:srgbClr val="E5A113"/>
                </a:solidFill>
                <a:latin typeface="Calibri"/>
                <a:ea typeface="Calibri"/>
                <a:cs typeface="Calibri"/>
                <a:sym typeface="Calibri"/>
              </a:rPr>
            </a:br>
            <a:r>
              <a:rPr b="0" i="0" lang="en-GB" sz="900" u="none" cap="none" strike="noStrike">
                <a:solidFill>
                  <a:srgbClr val="E5A113"/>
                </a:solidFill>
                <a:latin typeface="Calibri"/>
                <a:ea typeface="Calibri"/>
                <a:cs typeface="Calibri"/>
                <a:sym typeface="Calibri"/>
              </a:rPr>
              <a:t> CC BY attribution 4.0 international </a:t>
            </a:r>
            <a:endParaRPr/>
          </a:p>
        </p:txBody>
      </p:sp>
      <p:sp>
        <p:nvSpPr>
          <p:cNvPr id="14" name="Google Shape;14;p6"/>
          <p:cNvSpPr txBox="1"/>
          <p:nvPr/>
        </p:nvSpPr>
        <p:spPr>
          <a:xfrm>
            <a:off x="4292345" y="6330320"/>
            <a:ext cx="36023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info@epos-eric.eu</a:t>
            </a:r>
            <a:r>
              <a:rPr b="0" i="0" lang="en-GB" sz="1200" u="none" cap="none" strike="noStrike">
                <a:solidFill>
                  <a:schemeClr val="dk1"/>
                </a:solidFill>
                <a:latin typeface="Calibri"/>
                <a:ea typeface="Calibri"/>
                <a:cs typeface="Calibri"/>
                <a:sym typeface="Calibri"/>
              </a:rPr>
              <a:t> </a:t>
            </a:r>
            <a:r>
              <a:rPr b="0" i="0" lang="en-GB" sz="1200" u="none" cap="none" strike="noStrike">
                <a:solidFill>
                  <a:srgbClr val="E5A113"/>
                </a:solidFill>
                <a:latin typeface="Calibri"/>
                <a:ea typeface="Calibri"/>
                <a:cs typeface="Calibri"/>
                <a:sym typeface="Calibri"/>
              </a:rPr>
              <a:t>|</a:t>
            </a:r>
            <a:r>
              <a:rPr b="0" i="0" lang="en-GB" sz="1200" u="none" cap="none" strike="noStrike">
                <a:solidFill>
                  <a:schemeClr val="dk1"/>
                </a:solidFill>
                <a:latin typeface="Calibri"/>
                <a:ea typeface="Calibri"/>
                <a:cs typeface="Calibri"/>
                <a:sym typeface="Calibri"/>
              </a:rPr>
              <a:t> </a:t>
            </a:r>
            <a:r>
              <a:rPr b="0" i="0" lang="en-GB"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www.epos-eu.org/on</a:t>
            </a:r>
            <a:r>
              <a:rPr b="0" i="0" lang="en-GB" sz="1200" u="none" cap="none" strike="noStrike">
                <a:solidFill>
                  <a:schemeClr val="dk1"/>
                </a:solidFill>
                <a:latin typeface="Calibri"/>
                <a:ea typeface="Calibri"/>
                <a:cs typeface="Calibri"/>
                <a:sym typeface="Calibri"/>
              </a:rPr>
              <a:t>  </a:t>
            </a:r>
            <a:r>
              <a:rPr b="0" i="0" lang="en-GB" sz="1200" u="none" cap="none" strike="noStrike">
                <a:solidFill>
                  <a:srgbClr val="E5A113"/>
                </a:solidFill>
                <a:latin typeface="Calibri"/>
                <a:ea typeface="Calibri"/>
                <a:cs typeface="Calibri"/>
                <a:sym typeface="Calibri"/>
              </a:rPr>
              <a:t>|</a:t>
            </a:r>
            <a:r>
              <a:rPr b="0" i="0" lang="en-GB" sz="1200" u="none" cap="none" strike="noStrike">
                <a:solidFill>
                  <a:schemeClr val="dk1"/>
                </a:solidFill>
                <a:latin typeface="Calibri"/>
                <a:ea typeface="Calibri"/>
                <a:cs typeface="Calibri"/>
                <a:sym typeface="Calibri"/>
              </a:rPr>
              <a:t> #EPOSon</a:t>
            </a:r>
            <a:endParaRPr sz="1200">
              <a:solidFill>
                <a:schemeClr val="dk1"/>
              </a:solidFill>
              <a:latin typeface="Calibri"/>
              <a:ea typeface="Calibri"/>
              <a:cs typeface="Calibri"/>
              <a:sym typeface="Calibri"/>
            </a:endParaRPr>
          </a:p>
        </p:txBody>
      </p:sp>
      <p:sp>
        <p:nvSpPr>
          <p:cNvPr id="15" name="Google Shape;15;p6"/>
          <p:cNvSpPr txBox="1"/>
          <p:nvPr/>
        </p:nvSpPr>
        <p:spPr>
          <a:xfrm>
            <a:off x="838200" y="6270943"/>
            <a:ext cx="2612136" cy="10618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en-GB" sz="1050" u="none">
                <a:solidFill>
                  <a:srgbClr val="002060"/>
                </a:solidFill>
                <a:latin typeface="Calibri"/>
                <a:ea typeface="Calibri"/>
                <a:cs typeface="Calibri"/>
                <a:sym typeface="Calibri"/>
              </a:rPr>
              <a:t>EPOS ON IS funded by the EC Horizon Europe programme under G.A. n 101131592</a:t>
            </a:r>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l">
              <a:spcBef>
                <a:spcPts val="0"/>
              </a:spcBef>
              <a:spcAft>
                <a:spcPts val="0"/>
              </a:spcAft>
              <a:buNone/>
            </a:pPr>
            <a:br>
              <a:rPr b="0" lang="en-GB" sz="1050" u="none">
                <a:solidFill>
                  <a:srgbClr val="002060"/>
                </a:solidFill>
                <a:latin typeface="Calibri"/>
                <a:ea typeface="Calibri"/>
                <a:cs typeface="Calibri"/>
                <a:sym typeface="Calibri"/>
              </a:rPr>
            </a:br>
            <a:endParaRPr b="0" sz="1050" u="none">
              <a:solidFill>
                <a:srgbClr val="002060"/>
              </a:solidFill>
              <a:latin typeface="Calibri"/>
              <a:ea typeface="Calibri"/>
              <a:cs typeface="Calibri"/>
              <a:sym typeface="Calibri"/>
            </a:endParaRPr>
          </a:p>
        </p:txBody>
      </p:sp>
      <p:pic>
        <p:nvPicPr>
          <p:cNvPr descr="A blue flag with yellow stars&#10;&#10;Description automatically generated" id="16" name="Google Shape;16;p6"/>
          <p:cNvPicPr preferRelativeResize="0"/>
          <p:nvPr/>
        </p:nvPicPr>
        <p:blipFill rotWithShape="1">
          <a:blip r:embed="rId4">
            <a:alphaModFix/>
          </a:blip>
          <a:srcRect b="0" l="0" r="0" t="0"/>
          <a:stretch/>
        </p:blipFill>
        <p:spPr>
          <a:xfrm>
            <a:off x="367303" y="6176963"/>
            <a:ext cx="483000" cy="4896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mailto:halima.idris@nasrda.gov.ng" TargetMode="External"/><Relationship Id="rId5" Type="http://schemas.openxmlformats.org/officeDocument/2006/relationships/hyperlink" Target="mailto:halimaidriso@gmail.com" TargetMode="External"/><Relationship Id="rId6" Type="http://schemas.openxmlformats.org/officeDocument/2006/relationships/hyperlink" Target="https://www.epos-eu.org/on" TargetMode="External"/><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385141" y="1786241"/>
            <a:ext cx="4953000" cy="303499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D4927"/>
              </a:buClr>
              <a:buSzPts val="3600"/>
              <a:buFont typeface="Calibri"/>
              <a:buNone/>
            </a:pPr>
            <a:r>
              <a:rPr lang="en-GB"/>
              <a:t>Flood Risk Mapping and Early Warning in the Niger-Benue Confluence Region Using Google Earth Engine</a:t>
            </a:r>
            <a:endParaRPr/>
          </a:p>
        </p:txBody>
      </p:sp>
      <p:sp>
        <p:nvSpPr>
          <p:cNvPr id="84" name="Google Shape;84;p1"/>
          <p:cNvSpPr txBox="1"/>
          <p:nvPr>
            <p:ph idx="4294967295" type="subTitle"/>
          </p:nvPr>
        </p:nvSpPr>
        <p:spPr>
          <a:xfrm>
            <a:off x="556591" y="4821237"/>
            <a:ext cx="5234609" cy="1355726"/>
          </a:xfrm>
          <a:prstGeom prst="rect">
            <a:avLst/>
          </a:prstGeom>
          <a:noFill/>
          <a:ln>
            <a:noFill/>
          </a:ln>
        </p:spPr>
        <p:txBody>
          <a:bodyPr anchorCtr="0" anchor="t" bIns="45700" lIns="91425" spcFirstLastPara="1" rIns="91425" wrap="square" tIns="45700">
            <a:normAutofit/>
          </a:bodyPr>
          <a:lstStyle/>
          <a:p>
            <a:pPr indent="0" lvl="0" marL="0" marR="0" rtl="0" algn="l">
              <a:lnSpc>
                <a:spcPct val="114000"/>
              </a:lnSpc>
              <a:spcBef>
                <a:spcPts val="0"/>
              </a:spcBef>
              <a:spcAft>
                <a:spcPts val="0"/>
              </a:spcAft>
              <a:buClr>
                <a:schemeClr val="accent1"/>
              </a:buClr>
              <a:buSzPts val="2400"/>
              <a:buFont typeface="Arial"/>
              <a:buNone/>
            </a:pPr>
            <a:r>
              <a:rPr b="1" i="0" lang="en-GB" sz="2400" u="none" cap="none" strike="noStrike">
                <a:solidFill>
                  <a:schemeClr val="dk1"/>
                </a:solidFill>
                <a:latin typeface="Calibri"/>
                <a:ea typeface="Calibri"/>
                <a:cs typeface="Calibri"/>
                <a:sym typeface="Calibri"/>
              </a:rPr>
              <a:t>Idris Halima Ohunene</a:t>
            </a:r>
            <a:r>
              <a:rPr b="0" i="0" lang="en-GB" sz="2400" u="none" cap="none" strike="noStrike">
                <a:solidFill>
                  <a:srgbClr val="FEDC7F"/>
                </a:solidFill>
                <a:latin typeface="Calibri"/>
                <a:ea typeface="Calibri"/>
                <a:cs typeface="Calibri"/>
                <a:sym typeface="Calibri"/>
              </a:rPr>
              <a:t>|</a:t>
            </a:r>
            <a:r>
              <a:rPr b="0" i="0" lang="en-GB" sz="2400" u="none" cap="none" strike="noStrike">
                <a:solidFill>
                  <a:schemeClr val="dk1"/>
                </a:solidFill>
                <a:latin typeface="Calibri"/>
                <a:ea typeface="Calibri"/>
                <a:cs typeface="Calibri"/>
                <a:sym typeface="Calibri"/>
              </a:rPr>
              <a:t> National Space Research &amp; Development Agency, Nigeria</a:t>
            </a:r>
            <a:endParaRPr/>
          </a:p>
          <a:p>
            <a:pPr indent="0" lvl="0" marL="0" marR="0" rtl="0" algn="l">
              <a:lnSpc>
                <a:spcPct val="114000"/>
              </a:lnSpc>
              <a:spcBef>
                <a:spcPts val="100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A group of people posing for a photo&#10;&#10;AI-generated content may be incorrect." id="85" name="Google Shape;85;p1"/>
          <p:cNvPicPr preferRelativeResize="0"/>
          <p:nvPr/>
        </p:nvPicPr>
        <p:blipFill rotWithShape="1">
          <a:blip r:embed="rId3">
            <a:alphaModFix/>
          </a:blip>
          <a:srcRect b="0" l="0" r="0" t="0"/>
          <a:stretch/>
        </p:blipFill>
        <p:spPr>
          <a:xfrm>
            <a:off x="5962650" y="395740"/>
            <a:ext cx="5781223" cy="5781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5140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en-GB"/>
              <a:t>The Problem &amp; Goal</a:t>
            </a:r>
            <a:endParaRPr/>
          </a:p>
        </p:txBody>
      </p:sp>
      <p:sp>
        <p:nvSpPr>
          <p:cNvPr id="92" name="Google Shape;92;p2"/>
          <p:cNvSpPr txBox="1"/>
          <p:nvPr>
            <p:ph idx="1" type="body"/>
          </p:nvPr>
        </p:nvSpPr>
        <p:spPr>
          <a:xfrm>
            <a:off x="202096" y="1477755"/>
            <a:ext cx="46482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2400"/>
              <a:buChar char="•"/>
            </a:pPr>
            <a:r>
              <a:rPr lang="en-GB"/>
              <a:t>Frequent floods in the Niger-Benue confluence area threaten lives and infrastructure.</a:t>
            </a:r>
            <a:endParaRPr/>
          </a:p>
          <a:p>
            <a:pPr indent="-76200" lvl="0" marL="228600" rtl="0" algn="l">
              <a:lnSpc>
                <a:spcPct val="114000"/>
              </a:lnSpc>
              <a:spcBef>
                <a:spcPts val="1000"/>
              </a:spcBef>
              <a:spcAft>
                <a:spcPts val="0"/>
              </a:spcAft>
              <a:buClr>
                <a:schemeClr val="accent1"/>
              </a:buClr>
              <a:buSzPts val="2400"/>
              <a:buNone/>
            </a:pPr>
            <a:r>
              <a:t/>
            </a:r>
            <a:endParaRPr/>
          </a:p>
          <a:p>
            <a:pPr indent="-228600" lvl="0" marL="228600" rtl="0" algn="l">
              <a:lnSpc>
                <a:spcPct val="114000"/>
              </a:lnSpc>
              <a:spcBef>
                <a:spcPts val="1000"/>
              </a:spcBef>
              <a:spcAft>
                <a:spcPts val="0"/>
              </a:spcAft>
              <a:buClr>
                <a:schemeClr val="accent1"/>
              </a:buClr>
              <a:buSzPts val="2400"/>
              <a:buChar char="•"/>
            </a:pPr>
            <a:r>
              <a:rPr lang="en-GB"/>
              <a:t>Challenge: Little ground data, limited early warning capacity</a:t>
            </a:r>
            <a:endParaRPr/>
          </a:p>
          <a:p>
            <a:pPr indent="-76200" lvl="0" marL="228600" rtl="0" algn="l">
              <a:lnSpc>
                <a:spcPct val="114000"/>
              </a:lnSpc>
              <a:spcBef>
                <a:spcPts val="1000"/>
              </a:spcBef>
              <a:spcAft>
                <a:spcPts val="0"/>
              </a:spcAft>
              <a:buClr>
                <a:schemeClr val="accent1"/>
              </a:buClr>
              <a:buSzPts val="2400"/>
              <a:buNone/>
            </a:pPr>
            <a:r>
              <a:t/>
            </a:r>
            <a:endParaRPr/>
          </a:p>
          <a:p>
            <a:pPr indent="-228600" lvl="0" marL="228600" rtl="0" algn="l">
              <a:lnSpc>
                <a:spcPct val="114000"/>
              </a:lnSpc>
              <a:spcBef>
                <a:spcPts val="1000"/>
              </a:spcBef>
              <a:spcAft>
                <a:spcPts val="0"/>
              </a:spcAft>
              <a:buClr>
                <a:schemeClr val="accent1"/>
              </a:buClr>
              <a:buSzPts val="2400"/>
              <a:buChar char="•"/>
            </a:pPr>
            <a:r>
              <a:rPr lang="en-GB"/>
              <a:t>Goal: Use satellite imagery and cloud tools to support flood risk monitoring and alerts</a:t>
            </a:r>
            <a:endParaRPr/>
          </a:p>
        </p:txBody>
      </p:sp>
      <p:pic>
        <p:nvPicPr>
          <p:cNvPr id="93" name="Google Shape;93;p2"/>
          <p:cNvPicPr preferRelativeResize="0"/>
          <p:nvPr/>
        </p:nvPicPr>
        <p:blipFill rotWithShape="1">
          <a:blip r:embed="rId3">
            <a:alphaModFix/>
          </a:blip>
          <a:srcRect b="0" l="0" r="0" t="0"/>
          <a:stretch/>
        </p:blipFill>
        <p:spPr>
          <a:xfrm>
            <a:off x="4850296" y="1176235"/>
            <a:ext cx="4094921" cy="5167312"/>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8819830" y="1176235"/>
            <a:ext cx="3372170" cy="1918390"/>
          </a:xfrm>
          <a:prstGeom prst="rect">
            <a:avLst/>
          </a:prstGeom>
          <a:noFill/>
          <a:ln>
            <a:noFill/>
          </a:ln>
        </p:spPr>
      </p:pic>
      <p:pic>
        <p:nvPicPr>
          <p:cNvPr id="95" name="Google Shape;95;p2"/>
          <p:cNvPicPr preferRelativeResize="0"/>
          <p:nvPr/>
        </p:nvPicPr>
        <p:blipFill rotWithShape="1">
          <a:blip r:embed="rId5">
            <a:alphaModFix/>
          </a:blip>
          <a:srcRect b="0" l="0" r="0" t="0"/>
          <a:stretch/>
        </p:blipFill>
        <p:spPr>
          <a:xfrm>
            <a:off x="8819830" y="4018725"/>
            <a:ext cx="3372170" cy="23248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lang="en-GB"/>
              <a:t>How I Do It?</a:t>
            </a:r>
            <a:endParaRPr/>
          </a:p>
        </p:txBody>
      </p:sp>
      <p:sp>
        <p:nvSpPr>
          <p:cNvPr id="102" name="Google Shape;102;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SzPts val="2400"/>
              <a:buChar char="•"/>
            </a:pPr>
            <a:r>
              <a:rPr b="1" lang="en-GB"/>
              <a:t>Tool</a:t>
            </a:r>
            <a:r>
              <a:rPr lang="en-GB"/>
              <a:t>: Google Earth Engine (no downloads, works in the cloud), QGIS</a:t>
            </a:r>
            <a:endParaRPr/>
          </a:p>
          <a:p>
            <a:pPr indent="-228600" lvl="0" marL="228600" rtl="0" algn="l">
              <a:lnSpc>
                <a:spcPct val="114000"/>
              </a:lnSpc>
              <a:spcBef>
                <a:spcPts val="1000"/>
              </a:spcBef>
              <a:spcAft>
                <a:spcPts val="0"/>
              </a:spcAft>
              <a:buSzPts val="2400"/>
              <a:buChar char="•"/>
            </a:pPr>
            <a:r>
              <a:rPr b="1" lang="en-GB"/>
              <a:t>Data</a:t>
            </a:r>
            <a:r>
              <a:rPr lang="en-GB"/>
              <a:t>: Sentinel-1 (radar) + Sentinel-2 (optical)</a:t>
            </a:r>
            <a:endParaRPr/>
          </a:p>
          <a:p>
            <a:pPr indent="-228600" lvl="0" marL="228600" rtl="0" algn="l">
              <a:lnSpc>
                <a:spcPct val="114000"/>
              </a:lnSpc>
              <a:spcBef>
                <a:spcPts val="1000"/>
              </a:spcBef>
              <a:spcAft>
                <a:spcPts val="0"/>
              </a:spcAft>
              <a:buSzPts val="2400"/>
              <a:buChar char="•"/>
            </a:pPr>
            <a:r>
              <a:rPr lang="en-GB"/>
              <a:t>What I create:</a:t>
            </a:r>
            <a:endParaRPr/>
          </a:p>
          <a:p>
            <a:pPr indent="-228600" lvl="0" marL="228600" rtl="0" algn="l">
              <a:lnSpc>
                <a:spcPct val="114000"/>
              </a:lnSpc>
              <a:spcBef>
                <a:spcPts val="1000"/>
              </a:spcBef>
              <a:spcAft>
                <a:spcPts val="0"/>
              </a:spcAft>
              <a:buSzPts val="2400"/>
              <a:buFont typeface="Noto Sans Symbols"/>
              <a:buChar char="❖"/>
            </a:pPr>
            <a:r>
              <a:rPr lang="en-GB"/>
              <a:t>Water maps</a:t>
            </a:r>
            <a:endParaRPr/>
          </a:p>
          <a:p>
            <a:pPr indent="-228600" lvl="0" marL="228600" rtl="0" algn="l">
              <a:lnSpc>
                <a:spcPct val="114000"/>
              </a:lnSpc>
              <a:spcBef>
                <a:spcPts val="1000"/>
              </a:spcBef>
              <a:spcAft>
                <a:spcPts val="0"/>
              </a:spcAft>
              <a:buSzPts val="2400"/>
              <a:buFont typeface="Noto Sans Symbols"/>
              <a:buChar char="❖"/>
            </a:pPr>
            <a:r>
              <a:rPr lang="en-GB"/>
              <a:t>Flood frequency layers</a:t>
            </a:r>
            <a:endParaRPr/>
          </a:p>
          <a:p>
            <a:pPr indent="-228600" lvl="0" marL="228600" rtl="0" algn="l">
              <a:lnSpc>
                <a:spcPct val="114000"/>
              </a:lnSpc>
              <a:spcBef>
                <a:spcPts val="1000"/>
              </a:spcBef>
              <a:spcAft>
                <a:spcPts val="0"/>
              </a:spcAft>
              <a:buSzPts val="2400"/>
              <a:buFont typeface="Noto Sans Symbols"/>
              <a:buChar char="❖"/>
            </a:pPr>
            <a:r>
              <a:rPr lang="en-GB"/>
              <a:t>Risk zones based on elevation/ population</a:t>
            </a:r>
            <a:endParaRPr/>
          </a:p>
        </p:txBody>
      </p:sp>
      <p:pic>
        <p:nvPicPr>
          <p:cNvPr id="103" name="Google Shape;103;p3"/>
          <p:cNvPicPr preferRelativeResize="0"/>
          <p:nvPr>
            <p:ph idx="2" type="body"/>
          </p:nvPr>
        </p:nvPicPr>
        <p:blipFill rotWithShape="1">
          <a:blip r:embed="rId3">
            <a:alphaModFix/>
          </a:blip>
          <a:srcRect b="0" l="0" r="0" t="0"/>
          <a:stretch/>
        </p:blipFill>
        <p:spPr>
          <a:xfrm>
            <a:off x="6019800" y="1425848"/>
            <a:ext cx="2908044" cy="2219136"/>
          </a:xfrm>
          <a:prstGeom prst="rect">
            <a:avLst/>
          </a:prstGeom>
          <a:noFill/>
          <a:ln>
            <a:noFill/>
          </a:ln>
        </p:spPr>
      </p:pic>
      <p:pic>
        <p:nvPicPr>
          <p:cNvPr id="104" name="Google Shape;104;p3"/>
          <p:cNvPicPr preferRelativeResize="0"/>
          <p:nvPr/>
        </p:nvPicPr>
        <p:blipFill rotWithShape="1">
          <a:blip r:embed="rId4">
            <a:alphaModFix/>
          </a:blip>
          <a:srcRect b="0" l="0" r="0" t="0"/>
          <a:stretch/>
        </p:blipFill>
        <p:spPr>
          <a:xfrm>
            <a:off x="7567395" y="4001294"/>
            <a:ext cx="2908044" cy="2016088"/>
          </a:xfrm>
          <a:prstGeom prst="rect">
            <a:avLst/>
          </a:prstGeom>
          <a:noFill/>
          <a:ln>
            <a:noFill/>
          </a:ln>
        </p:spPr>
      </p:pic>
      <p:pic>
        <p:nvPicPr>
          <p:cNvPr id="105" name="Google Shape;105;p3"/>
          <p:cNvPicPr preferRelativeResize="0"/>
          <p:nvPr/>
        </p:nvPicPr>
        <p:blipFill rotWithShape="1">
          <a:blip r:embed="rId5">
            <a:alphaModFix/>
          </a:blip>
          <a:srcRect b="0" l="0" r="0" t="0"/>
          <a:stretch/>
        </p:blipFill>
        <p:spPr>
          <a:xfrm>
            <a:off x="9194229" y="1438198"/>
            <a:ext cx="2908043" cy="2231171"/>
          </a:xfrm>
          <a:prstGeom prst="rect">
            <a:avLst/>
          </a:prstGeom>
          <a:noFill/>
          <a:ln>
            <a:noFill/>
          </a:ln>
        </p:spPr>
      </p:pic>
      <p:sp>
        <p:nvSpPr>
          <p:cNvPr id="106" name="Google Shape;106;p3"/>
          <p:cNvSpPr txBox="1"/>
          <p:nvPr/>
        </p:nvSpPr>
        <p:spPr>
          <a:xfrm>
            <a:off x="6019799" y="3669369"/>
            <a:ext cx="31744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Fig 1: 2012 Flooded Areas</a:t>
            </a:r>
            <a:endParaRPr/>
          </a:p>
        </p:txBody>
      </p:sp>
      <p:sp>
        <p:nvSpPr>
          <p:cNvPr id="107" name="Google Shape;107;p3"/>
          <p:cNvSpPr txBox="1"/>
          <p:nvPr/>
        </p:nvSpPr>
        <p:spPr>
          <a:xfrm>
            <a:off x="9194228" y="3664573"/>
            <a:ext cx="31744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Fig 2: 2018 Flooded Areas</a:t>
            </a:r>
            <a:endParaRPr/>
          </a:p>
        </p:txBody>
      </p:sp>
      <p:sp>
        <p:nvSpPr>
          <p:cNvPr id="108" name="Google Shape;108;p3"/>
          <p:cNvSpPr txBox="1"/>
          <p:nvPr/>
        </p:nvSpPr>
        <p:spPr>
          <a:xfrm>
            <a:off x="7567395" y="5992297"/>
            <a:ext cx="31744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Fig 3: 2023 Flooded Areas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lang="en-GB"/>
              <a:t>What’s Next / EPOS Link</a:t>
            </a:r>
            <a:endParaRPr/>
          </a:p>
        </p:txBody>
      </p:sp>
      <p:sp>
        <p:nvSpPr>
          <p:cNvPr id="115" name="Google Shape;115;p4"/>
          <p:cNvSpPr txBox="1"/>
          <p:nvPr>
            <p:ph idx="2" type="body"/>
          </p:nvPr>
        </p:nvSpPr>
        <p:spPr>
          <a:xfrm>
            <a:off x="2087218" y="1819275"/>
            <a:ext cx="8150086" cy="368458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SzPts val="2400"/>
              <a:buChar char="•"/>
            </a:pPr>
            <a:r>
              <a:rPr lang="en-GB"/>
              <a:t>I want to improve this work using EPOS tools:</a:t>
            </a:r>
            <a:endParaRPr/>
          </a:p>
          <a:p>
            <a:pPr indent="-228600" lvl="0" marL="228600" rtl="0" algn="l">
              <a:lnSpc>
                <a:spcPct val="114000"/>
              </a:lnSpc>
              <a:spcBef>
                <a:spcPts val="1000"/>
              </a:spcBef>
              <a:spcAft>
                <a:spcPts val="0"/>
              </a:spcAft>
              <a:buSzPts val="2400"/>
              <a:buFont typeface="Noto Sans Symbols"/>
              <a:buChar char="❖"/>
            </a:pPr>
            <a:r>
              <a:rPr lang="en-GB"/>
              <a:t>For sharing, reproducibility, and integration</a:t>
            </a:r>
            <a:endParaRPr/>
          </a:p>
          <a:p>
            <a:pPr indent="-228600" lvl="0" marL="228600" rtl="0" algn="l">
              <a:lnSpc>
                <a:spcPct val="114000"/>
              </a:lnSpc>
              <a:spcBef>
                <a:spcPts val="1000"/>
              </a:spcBef>
              <a:spcAft>
                <a:spcPts val="0"/>
              </a:spcAft>
              <a:buSzPts val="2400"/>
              <a:buChar char="•"/>
            </a:pPr>
            <a:r>
              <a:rPr lang="en-GB"/>
              <a:t>I’m also hoping to connect with others working on geohazards or early warning</a:t>
            </a:r>
            <a:endParaRPr/>
          </a:p>
          <a:p>
            <a:pPr indent="-228600" lvl="0" marL="228600" rtl="0" algn="l">
              <a:lnSpc>
                <a:spcPct val="114000"/>
              </a:lnSpc>
              <a:spcBef>
                <a:spcPts val="1000"/>
              </a:spcBef>
              <a:spcAft>
                <a:spcPts val="0"/>
              </a:spcAft>
              <a:buSzPts val="2400"/>
              <a:buChar char="•"/>
            </a:pPr>
            <a:r>
              <a:rPr lang="en-GB"/>
              <a:t>Long-term goal: Scalable early warning tools for vulnerable communities in Africa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Immagine che contiene logo, Elementi grafici, schermata, grafica&#10;&#10;Descrizione generata automaticamente" id="121" name="Google Shape;121;p5"/>
          <p:cNvPicPr preferRelativeResize="0"/>
          <p:nvPr>
            <p:ph idx="4294967295" type="body"/>
          </p:nvPr>
        </p:nvPicPr>
        <p:blipFill rotWithShape="1">
          <a:blip r:embed="rId3">
            <a:alphaModFix/>
          </a:blip>
          <a:srcRect b="0" l="0" r="0" t="0"/>
          <a:stretch/>
        </p:blipFill>
        <p:spPr>
          <a:xfrm>
            <a:off x="0" y="11113"/>
            <a:ext cx="6096000" cy="2328862"/>
          </a:xfrm>
          <a:prstGeom prst="rect">
            <a:avLst/>
          </a:prstGeom>
          <a:noFill/>
          <a:ln>
            <a:noFill/>
          </a:ln>
        </p:spPr>
      </p:pic>
      <p:sp>
        <p:nvSpPr>
          <p:cNvPr id="122" name="Google Shape;122;p5"/>
          <p:cNvSpPr txBox="1"/>
          <p:nvPr>
            <p:ph idx="4294967295" type="title"/>
          </p:nvPr>
        </p:nvSpPr>
        <p:spPr>
          <a:xfrm>
            <a:off x="0" y="2914015"/>
            <a:ext cx="12192000" cy="13652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D4927"/>
              </a:buClr>
              <a:buSzPts val="4400"/>
              <a:buFont typeface="Calibri"/>
              <a:buNone/>
            </a:pPr>
            <a:r>
              <a:rPr lang="en-GB" sz="4400">
                <a:solidFill>
                  <a:srgbClr val="1D4927"/>
                </a:solidFill>
              </a:rPr>
              <a:t>Thank you for your attention!</a:t>
            </a:r>
            <a:endParaRPr/>
          </a:p>
        </p:txBody>
      </p:sp>
      <p:sp>
        <p:nvSpPr>
          <p:cNvPr id="123" name="Google Shape;123;p5"/>
          <p:cNvSpPr txBox="1"/>
          <p:nvPr/>
        </p:nvSpPr>
        <p:spPr>
          <a:xfrm>
            <a:off x="0" y="4156376"/>
            <a:ext cx="12191999" cy="57005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EBA900"/>
              </a:buClr>
              <a:buSzPts val="2400"/>
              <a:buFont typeface="Calibri"/>
              <a:buNone/>
            </a:pPr>
            <a:r>
              <a:rPr lang="en-GB" sz="2400" u="sng">
                <a:solidFill>
                  <a:srgbClr val="EBA900"/>
                </a:solidFill>
                <a:latin typeface="Calibri"/>
                <a:ea typeface="Calibri"/>
                <a:cs typeface="Calibri"/>
                <a:sym typeface="Calibri"/>
                <a:hlinkClick r:id="rId4">
                  <a:extLst>
                    <a:ext uri="{A12FA001-AC4F-418D-AE19-62706E023703}">
                      <ahyp:hlinkClr val="tx"/>
                    </a:ext>
                  </a:extLst>
                </a:hlinkClick>
              </a:rPr>
              <a:t>halima.idris@nasrda.gov.ng</a:t>
            </a:r>
            <a:r>
              <a:rPr lang="en-GB" sz="2400">
                <a:solidFill>
                  <a:srgbClr val="EBA900"/>
                </a:solidFill>
                <a:latin typeface="Calibri"/>
                <a:ea typeface="Calibri"/>
                <a:cs typeface="Calibri"/>
                <a:sym typeface="Calibri"/>
              </a:rPr>
              <a:t> | </a:t>
            </a:r>
            <a:r>
              <a:rPr lang="en-GB" sz="2400" u="sng">
                <a:solidFill>
                  <a:srgbClr val="EBA900"/>
                </a:solidFill>
                <a:latin typeface="Calibri"/>
                <a:ea typeface="Calibri"/>
                <a:cs typeface="Calibri"/>
                <a:sym typeface="Calibri"/>
                <a:hlinkClick r:id="rId5">
                  <a:extLst>
                    <a:ext uri="{A12FA001-AC4F-418D-AE19-62706E023703}">
                      <ahyp:hlinkClr val="tx"/>
                    </a:ext>
                  </a:extLst>
                </a:hlinkClick>
              </a:rPr>
              <a:t>halimaidriso@gmail.com</a:t>
            </a:r>
            <a:r>
              <a:rPr lang="en-GB" sz="2400">
                <a:solidFill>
                  <a:srgbClr val="EBA900"/>
                </a:solidFill>
                <a:latin typeface="Calibri"/>
                <a:ea typeface="Calibri"/>
                <a:cs typeface="Calibri"/>
                <a:sym typeface="Calibri"/>
              </a:rPr>
              <a:t> </a:t>
            </a:r>
            <a:endParaRPr/>
          </a:p>
        </p:txBody>
      </p:sp>
      <p:sp>
        <p:nvSpPr>
          <p:cNvPr id="124" name="Google Shape;124;p5"/>
          <p:cNvSpPr txBox="1"/>
          <p:nvPr/>
        </p:nvSpPr>
        <p:spPr>
          <a:xfrm>
            <a:off x="0" y="4782214"/>
            <a:ext cx="12192000" cy="57005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Play"/>
              <a:buNone/>
            </a:pPr>
            <a:r>
              <a:rPr lang="en-GB" sz="2000" u="sng">
                <a:solidFill>
                  <a:schemeClr val="dk1"/>
                </a:solidFill>
                <a:latin typeface="Play"/>
                <a:ea typeface="Play"/>
                <a:cs typeface="Play"/>
                <a:sym typeface="Play"/>
                <a:hlinkClick r:id="rId6">
                  <a:extLst>
                    <a:ext uri="{A12FA001-AC4F-418D-AE19-62706E023703}">
                      <ahyp:hlinkClr val="tx"/>
                    </a:ext>
                  </a:extLst>
                </a:hlinkClick>
              </a:rPr>
              <a:t>www.epos-eu.org/on</a:t>
            </a:r>
            <a:r>
              <a:rPr lang="en-GB" sz="2000">
                <a:solidFill>
                  <a:schemeClr val="dk1"/>
                </a:solidFill>
                <a:latin typeface="Play"/>
                <a:ea typeface="Play"/>
                <a:cs typeface="Play"/>
                <a:sym typeface="Play"/>
              </a:rPr>
              <a:t> </a:t>
            </a:r>
            <a:r>
              <a:rPr lang="en-GB" sz="2000">
                <a:solidFill>
                  <a:srgbClr val="EBA900"/>
                </a:solidFill>
                <a:latin typeface="Play"/>
                <a:ea typeface="Play"/>
                <a:cs typeface="Play"/>
                <a:sym typeface="Play"/>
              </a:rPr>
              <a:t>|</a:t>
            </a:r>
            <a:r>
              <a:rPr lang="en-GB" sz="2000">
                <a:solidFill>
                  <a:schemeClr val="dk1"/>
                </a:solidFill>
                <a:latin typeface="Play"/>
                <a:ea typeface="Play"/>
                <a:cs typeface="Play"/>
                <a:sym typeface="Play"/>
              </a:rPr>
              <a:t> social media </a:t>
            </a:r>
            <a:r>
              <a:rPr lang="en-GB" sz="2000">
                <a:solidFill>
                  <a:srgbClr val="E5A113"/>
                </a:solidFill>
                <a:latin typeface="Play"/>
                <a:ea typeface="Play"/>
                <a:cs typeface="Play"/>
                <a:sym typeface="Play"/>
              </a:rPr>
              <a:t>#</a:t>
            </a:r>
            <a:r>
              <a:rPr lang="en-GB" sz="2000">
                <a:solidFill>
                  <a:schemeClr val="dk1"/>
                </a:solidFill>
                <a:latin typeface="Play"/>
                <a:ea typeface="Play"/>
                <a:cs typeface="Play"/>
                <a:sym typeface="Play"/>
              </a:rPr>
              <a:t>EPOSon</a:t>
            </a:r>
            <a:endParaRPr sz="2000">
              <a:solidFill>
                <a:schemeClr val="dk1"/>
              </a:solidFill>
              <a:latin typeface="Play"/>
              <a:ea typeface="Play"/>
              <a:cs typeface="Play"/>
              <a:sym typeface="Play"/>
            </a:endParaRPr>
          </a:p>
        </p:txBody>
      </p:sp>
      <p:pic>
        <p:nvPicPr>
          <p:cNvPr id="125" name="Google Shape;125;p5"/>
          <p:cNvPicPr preferRelativeResize="0"/>
          <p:nvPr/>
        </p:nvPicPr>
        <p:blipFill>
          <a:blip r:embed="rId7">
            <a:alphaModFix/>
          </a:blip>
          <a:stretch>
            <a:fillRect/>
          </a:stretch>
        </p:blipFill>
        <p:spPr>
          <a:xfrm>
            <a:off x="10002650" y="2914025"/>
            <a:ext cx="1780647" cy="2609215"/>
          </a:xfrm>
          <a:prstGeom prst="rect">
            <a:avLst/>
          </a:prstGeom>
          <a:noFill/>
          <a:ln>
            <a:noFill/>
          </a:ln>
        </p:spPr>
      </p:pic>
      <p:pic>
        <p:nvPicPr>
          <p:cNvPr id="126" name="Google Shape;126;p5"/>
          <p:cNvPicPr preferRelativeResize="0"/>
          <p:nvPr/>
        </p:nvPicPr>
        <p:blipFill>
          <a:blip r:embed="rId7">
            <a:alphaModFix/>
          </a:blip>
          <a:stretch>
            <a:fillRect/>
          </a:stretch>
        </p:blipFill>
        <p:spPr>
          <a:xfrm>
            <a:off x="412600" y="2914025"/>
            <a:ext cx="1780647" cy="26092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2024-09-12T12:53:35Z</dcterms:created>
  <dc:creator>Federica Tanlongo</dc:creator>
</cp:coreProperties>
</file>