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Play"/>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gKaXSEzE2TDvIPVyIjvk8aB1nY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CEAEBE-EF8C-4149-9409-3FF8A54B2650}">
  <a:tblStyle styleId="{80CEAEBE-EF8C-4149-9409-3FF8A54B2650}"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CCA"/>
          </a:solidFill>
        </a:fill>
      </a:tcStyle>
    </a:band1H>
    <a:band2H>
      <a:tcTxStyle/>
    </a:band2H>
    <a:band1V>
      <a:tcTxStyle/>
      <a:tcStyle>
        <a:fill>
          <a:solidFill>
            <a:srgbClr val="FFECCA"/>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bold.fntdata"/><Relationship Id="rId12"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Content slide</a:t>
            </a:r>
            <a:endParaRPr/>
          </a:p>
        </p:txBody>
      </p:sp>
      <p:sp>
        <p:nvSpPr>
          <p:cNvPr id="89" name="Google Shape;8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Content slide: tables</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Title slide for large pictures, tables, maps, plots…</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slide</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8"/>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7"/>
          <p:cNvSpPr/>
          <p:nvPr>
            <p:ph idx="2" type="pic"/>
          </p:nvPr>
        </p:nvSpPr>
        <p:spPr>
          <a:xfrm>
            <a:off x="5183188" y="987425"/>
            <a:ext cx="6172200" cy="4873625"/>
          </a:xfrm>
          <a:prstGeom prst="rect">
            <a:avLst/>
          </a:prstGeom>
          <a:noFill/>
          <a:ln>
            <a:noFill/>
          </a:ln>
        </p:spPr>
      </p:sp>
      <p:sp>
        <p:nvSpPr>
          <p:cNvPr id="62" name="Google Shape;62;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Clr>
                <a:schemeClr val="accent1"/>
              </a:buClr>
              <a:buSzPts val="1800"/>
              <a:buChar char="•"/>
              <a:defRPr/>
            </a:lvl1pPr>
            <a:lvl2pPr indent="-342900" lvl="1" marL="914400" algn="l">
              <a:lnSpc>
                <a:spcPct val="114000"/>
              </a:lnSpc>
              <a:spcBef>
                <a:spcPts val="500"/>
              </a:spcBef>
              <a:spcAft>
                <a:spcPts val="0"/>
              </a:spcAft>
              <a:buClr>
                <a:schemeClr val="accent1"/>
              </a:buClr>
              <a:buSzPts val="1800"/>
              <a:buChar char="•"/>
              <a:defRPr/>
            </a:lvl2pPr>
            <a:lvl3pPr indent="-342900" lvl="2" marL="1371600" algn="l">
              <a:lnSpc>
                <a:spcPct val="114000"/>
              </a:lnSpc>
              <a:spcBef>
                <a:spcPts val="500"/>
              </a:spcBef>
              <a:spcAft>
                <a:spcPts val="0"/>
              </a:spcAft>
              <a:buClr>
                <a:schemeClr val="accent1"/>
              </a:buClr>
              <a:buSzPts val="1800"/>
              <a:buChar char="•"/>
              <a:defRPr/>
            </a:lvl3pPr>
            <a:lvl4pPr indent="-342900" lvl="3" marL="1828800" algn="l">
              <a:lnSpc>
                <a:spcPct val="114000"/>
              </a:lnSpc>
              <a:spcBef>
                <a:spcPts val="500"/>
              </a:spcBef>
              <a:spcAft>
                <a:spcPts val="0"/>
              </a:spcAft>
              <a:buClr>
                <a:schemeClr val="accent1"/>
              </a:buClr>
              <a:buSzPts val="1800"/>
              <a:buChar char="•"/>
              <a:defRPr/>
            </a:lvl4pPr>
            <a:lvl5pPr indent="-342900" lvl="4" marL="2286000" algn="l">
              <a:lnSpc>
                <a:spcPct val="114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27" name="Google Shape;27;p10"/>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bg>
      <p:bgPr>
        <a:solidFill>
          <a:schemeClr val="lt1"/>
        </a:solidFill>
      </p:bgPr>
    </p:bg>
    <p:spTree>
      <p:nvGrpSpPr>
        <p:cNvPr id="28" name="Shape 28"/>
        <p:cNvGrpSpPr/>
        <p:nvPr/>
      </p:nvGrpSpPr>
      <p:grpSpPr>
        <a:xfrm>
          <a:off x="0" y="0"/>
          <a:ext cx="0" cy="0"/>
          <a:chOff x="0" y="0"/>
          <a:chExt cx="0" cy="0"/>
        </a:xfrm>
      </p:grpSpPr>
      <p:sp>
        <p:nvSpPr>
          <p:cNvPr id="29" name="Google Shape;29;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1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1" name="Google Shape;31;p11"/>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2"/>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2"/>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12"/>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36" name="Google Shape;36;p12"/>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37" name="Google Shape;37;p12"/>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4"/>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5"/>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6"/>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7.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3" name="Google Shape;13;p7"/>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en-GB" sz="900" u="none" cap="none" strike="noStrike">
                <a:solidFill>
                  <a:srgbClr val="E5A113"/>
                </a:solidFill>
                <a:latin typeface="Calibri"/>
                <a:ea typeface="Calibri"/>
                <a:cs typeface="Calibri"/>
                <a:sym typeface="Calibri"/>
              </a:rPr>
              <a:t>This work is licensed under</a:t>
            </a:r>
            <a:br>
              <a:rPr b="0" i="0" lang="en-GB" sz="900" u="none" cap="none" strike="noStrike">
                <a:solidFill>
                  <a:srgbClr val="E5A113"/>
                </a:solidFill>
                <a:latin typeface="Calibri"/>
                <a:ea typeface="Calibri"/>
                <a:cs typeface="Calibri"/>
                <a:sym typeface="Calibri"/>
              </a:rPr>
            </a:br>
            <a:r>
              <a:rPr b="0" i="0" lang="en-GB"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7"/>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7"/>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GB"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en-GB"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7"/>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mailto:hrmammile@yahoo.com" TargetMode="External"/><Relationship Id="rId5"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0" y="1511555"/>
            <a:ext cx="5962650" cy="30349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Times New Roman"/>
              <a:buNone/>
            </a:pPr>
            <a:r>
              <a:rPr b="0" i="0" lang="en-GB" sz="3600" u="none" strike="noStrike">
                <a:latin typeface="Times New Roman"/>
                <a:ea typeface="Times New Roman"/>
                <a:cs typeface="Times New Roman"/>
                <a:sym typeface="Times New Roman"/>
              </a:rPr>
              <a:t>Seismicity and Seismic Hazard Assessment of the Western Arid Regions of South Africa: a neotectonic perspective.</a:t>
            </a:r>
            <a:endParaRPr/>
          </a:p>
        </p:txBody>
      </p:sp>
      <p:sp>
        <p:nvSpPr>
          <p:cNvPr id="84" name="Google Shape;84;p1"/>
          <p:cNvSpPr txBox="1"/>
          <p:nvPr>
            <p:ph idx="4294967295" type="subTitle"/>
          </p:nvPr>
        </p:nvSpPr>
        <p:spPr>
          <a:xfrm>
            <a:off x="0" y="5287963"/>
            <a:ext cx="5962650" cy="889000"/>
          </a:xfrm>
          <a:prstGeom prst="rect">
            <a:avLst/>
          </a:prstGeom>
          <a:noFill/>
          <a:ln>
            <a:noFill/>
          </a:ln>
        </p:spPr>
        <p:txBody>
          <a:bodyPr anchorCtr="0" anchor="t" bIns="45700" lIns="91425" spcFirstLastPara="1" rIns="91425" wrap="square" tIns="45700">
            <a:normAutofit/>
          </a:bodyPr>
          <a:lstStyle/>
          <a:p>
            <a:pPr indent="0" lvl="0" marL="0" marR="0" rtl="0" algn="l">
              <a:lnSpc>
                <a:spcPct val="114000"/>
              </a:lnSpc>
              <a:spcBef>
                <a:spcPts val="0"/>
              </a:spcBef>
              <a:spcAft>
                <a:spcPts val="0"/>
              </a:spcAft>
              <a:buClr>
                <a:schemeClr val="accent1"/>
              </a:buClr>
              <a:buSzPts val="2200"/>
              <a:buFont typeface="Arial"/>
              <a:buNone/>
            </a:pPr>
            <a:r>
              <a:rPr b="0" i="0" lang="en-GB" sz="2200" u="none" cap="none" strike="noStrike">
                <a:solidFill>
                  <a:srgbClr val="0070C0"/>
                </a:solidFill>
                <a:latin typeface="Calibri"/>
                <a:ea typeface="Calibri"/>
                <a:cs typeface="Calibri"/>
                <a:sym typeface="Calibri"/>
              </a:rPr>
              <a:t>Hlompho Malephane | hrmammile@yahoo.com</a:t>
            </a:r>
            <a:endParaRPr/>
          </a:p>
        </p:txBody>
      </p:sp>
      <p:pic>
        <p:nvPicPr>
          <p:cNvPr descr="A group of people posing for a photo&#10;&#10;AI-generated content may be incorrect." id="85" name="Google Shape;85;p1"/>
          <p:cNvPicPr preferRelativeResize="0"/>
          <p:nvPr/>
        </p:nvPicPr>
        <p:blipFill rotWithShape="1">
          <a:blip r:embed="rId3">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i="0" lang="en-GB" sz="3200">
                <a:latin typeface="Calibri"/>
                <a:ea typeface="Calibri"/>
                <a:cs typeface="Calibri"/>
                <a:sym typeface="Calibri"/>
              </a:rPr>
              <a:t>Why?</a:t>
            </a:r>
            <a:endParaRPr/>
          </a:p>
        </p:txBody>
      </p:sp>
      <p:sp>
        <p:nvSpPr>
          <p:cNvPr id="92" name="Google Shape;92;p3"/>
          <p:cNvSpPr txBox="1"/>
          <p:nvPr>
            <p:ph idx="1" type="body"/>
          </p:nvPr>
        </p:nvSpPr>
        <p:spPr>
          <a:xfrm>
            <a:off x="838200" y="946629"/>
            <a:ext cx="10515600" cy="174181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en-GB" sz="2400"/>
              <a:t>South Africa plans expanding a nuclear waste site.</a:t>
            </a:r>
            <a:endParaRPr/>
          </a:p>
          <a:p>
            <a:pPr indent="-228600" lvl="0" marL="228600" rtl="0" algn="l">
              <a:lnSpc>
                <a:spcPct val="114000"/>
              </a:lnSpc>
              <a:spcBef>
                <a:spcPts val="1000"/>
              </a:spcBef>
              <a:spcAft>
                <a:spcPts val="0"/>
              </a:spcAft>
              <a:buClr>
                <a:schemeClr val="accent1"/>
              </a:buClr>
              <a:buSzPts val="2400"/>
              <a:buChar char="•"/>
            </a:pPr>
            <a:r>
              <a:rPr lang="en-GB" sz="2400"/>
              <a:t>Stable region but lacks data and detailed seismic study.</a:t>
            </a:r>
            <a:endParaRPr/>
          </a:p>
          <a:p>
            <a:pPr indent="-228600" lvl="0" marL="228600" rtl="0" algn="l">
              <a:lnSpc>
                <a:spcPct val="114000"/>
              </a:lnSpc>
              <a:spcBef>
                <a:spcPts val="1000"/>
              </a:spcBef>
              <a:spcAft>
                <a:spcPts val="0"/>
              </a:spcAft>
              <a:buClr>
                <a:schemeClr val="accent1"/>
              </a:buClr>
              <a:buSzPts val="2400"/>
              <a:buChar char="•"/>
            </a:pPr>
            <a:r>
              <a:rPr lang="en-GB" sz="2400"/>
              <a:t>Can we understand risk better using seismic + satellite data?</a:t>
            </a:r>
            <a:endParaRPr/>
          </a:p>
          <a:p>
            <a:pPr indent="-76200" lvl="0" marL="228600" rtl="0" algn="l">
              <a:lnSpc>
                <a:spcPct val="114000"/>
              </a:lnSpc>
              <a:spcBef>
                <a:spcPts val="1000"/>
              </a:spcBef>
              <a:spcAft>
                <a:spcPts val="0"/>
              </a:spcAft>
              <a:buClr>
                <a:schemeClr val="accent1"/>
              </a:buClr>
              <a:buSzPts val="2400"/>
              <a:buNone/>
            </a:pPr>
            <a:r>
              <a:t/>
            </a:r>
            <a:endParaRPr/>
          </a:p>
        </p:txBody>
      </p:sp>
      <p:pic>
        <p:nvPicPr>
          <p:cNvPr id="93" name="Google Shape;93;p3"/>
          <p:cNvPicPr preferRelativeResize="0"/>
          <p:nvPr/>
        </p:nvPicPr>
        <p:blipFill rotWithShape="1">
          <a:blip r:embed="rId3">
            <a:alphaModFix/>
          </a:blip>
          <a:srcRect b="0" l="0" r="0" t="0"/>
          <a:stretch/>
        </p:blipFill>
        <p:spPr>
          <a:xfrm>
            <a:off x="1759856" y="2688447"/>
            <a:ext cx="4811084" cy="3504137"/>
          </a:xfrm>
          <a:prstGeom prst="rect">
            <a:avLst/>
          </a:prstGeom>
          <a:noFill/>
          <a:ln cap="flat" cmpd="sng" w="9525">
            <a:solidFill>
              <a:srgbClr val="000000"/>
            </a:solidFill>
            <a:prstDash val="solid"/>
            <a:miter lim="800000"/>
            <a:headEnd len="sm" w="sm" type="none"/>
            <a:tailEnd len="sm" w="sm" type="none"/>
          </a:ln>
        </p:spPr>
      </p:pic>
      <p:pic>
        <p:nvPicPr>
          <p:cNvPr id="94" name="Google Shape;94;p3"/>
          <p:cNvPicPr preferRelativeResize="0"/>
          <p:nvPr/>
        </p:nvPicPr>
        <p:blipFill rotWithShape="1">
          <a:blip r:embed="rId4">
            <a:alphaModFix/>
          </a:blip>
          <a:srcRect b="0" l="0" r="0" t="0"/>
          <a:stretch/>
        </p:blipFill>
        <p:spPr>
          <a:xfrm>
            <a:off x="6570940" y="3328282"/>
            <a:ext cx="4001429" cy="2645573"/>
          </a:xfrm>
          <a:prstGeom prst="rect">
            <a:avLst/>
          </a:prstGeom>
          <a:noFill/>
          <a:ln>
            <a:noFill/>
          </a:ln>
        </p:spPr>
      </p:pic>
      <p:sp>
        <p:nvSpPr>
          <p:cNvPr id="95" name="Google Shape;95;p3"/>
          <p:cNvSpPr/>
          <p:nvPr/>
        </p:nvSpPr>
        <p:spPr>
          <a:xfrm>
            <a:off x="8434921" y="4440515"/>
            <a:ext cx="401652" cy="474902"/>
          </a:xfrm>
          <a:prstGeom prst="irregularSeal1">
            <a:avLst/>
          </a:prstGeom>
          <a:solidFill>
            <a:schemeClr val="accen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3"/>
          <p:cNvSpPr/>
          <p:nvPr/>
        </p:nvSpPr>
        <p:spPr>
          <a:xfrm>
            <a:off x="2465073" y="4651069"/>
            <a:ext cx="401652" cy="474902"/>
          </a:xfrm>
          <a:prstGeom prst="irregularSeal1">
            <a:avLst/>
          </a:prstGeom>
          <a:solidFill>
            <a:schemeClr val="accen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7" name="Google Shape;97;p3"/>
          <p:cNvCxnSpPr/>
          <p:nvPr/>
        </p:nvCxnSpPr>
        <p:spPr>
          <a:xfrm flipH="1" rot="10800000">
            <a:off x="2866725" y="3429000"/>
            <a:ext cx="3704215" cy="1350541"/>
          </a:xfrm>
          <a:prstGeom prst="straightConnector1">
            <a:avLst/>
          </a:prstGeom>
          <a:noFill/>
          <a:ln cap="flat" cmpd="sng" w="12700">
            <a:solidFill>
              <a:schemeClr val="accent1"/>
            </a:solidFill>
            <a:prstDash val="solid"/>
            <a:miter lim="800000"/>
            <a:headEnd len="sm" w="sm" type="none"/>
            <a:tailEnd len="med" w="med" type="triangle"/>
          </a:ln>
        </p:spPr>
      </p:cxnSp>
      <p:cxnSp>
        <p:nvCxnSpPr>
          <p:cNvPr id="98" name="Google Shape;98;p3"/>
          <p:cNvCxnSpPr/>
          <p:nvPr/>
        </p:nvCxnSpPr>
        <p:spPr>
          <a:xfrm>
            <a:off x="2770948" y="4984985"/>
            <a:ext cx="3799992" cy="988870"/>
          </a:xfrm>
          <a:prstGeom prst="straightConnector1">
            <a:avLst/>
          </a:prstGeom>
          <a:noFill/>
          <a:ln cap="flat" cmpd="sng" w="12700">
            <a:solidFill>
              <a:schemeClr val="accent1"/>
            </a:solidFill>
            <a:prstDash val="solid"/>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GB" sz="4000"/>
              <a:t>Stakeholders</a:t>
            </a:r>
            <a:endParaRPr sz="4000"/>
          </a:p>
        </p:txBody>
      </p:sp>
      <p:graphicFrame>
        <p:nvGraphicFramePr>
          <p:cNvPr id="105" name="Google Shape;105;p2"/>
          <p:cNvGraphicFramePr/>
          <p:nvPr/>
        </p:nvGraphicFramePr>
        <p:xfrm>
          <a:off x="503998" y="2542540"/>
          <a:ext cx="3000000" cy="3000000"/>
        </p:xfrm>
        <a:graphic>
          <a:graphicData uri="http://schemas.openxmlformats.org/drawingml/2006/table">
            <a:tbl>
              <a:tblPr bandRow="1" firstRow="1">
                <a:noFill/>
                <a:tableStyleId>{80CEAEBE-EF8C-4149-9409-3FF8A54B2650}</a:tableStyleId>
              </a:tblPr>
              <a:tblGrid>
                <a:gridCol w="2236775"/>
                <a:gridCol w="2236775"/>
                <a:gridCol w="2236775"/>
                <a:gridCol w="2236775"/>
                <a:gridCol w="2236900"/>
              </a:tblGrid>
              <a:tr h="370850">
                <a:tc>
                  <a:txBody>
                    <a:bodyPr/>
                    <a:lstStyle/>
                    <a:p>
                      <a:pPr indent="0" lvl="0" marL="0" marR="0" rtl="0" algn="l">
                        <a:spcBef>
                          <a:spcPts val="0"/>
                        </a:spcBef>
                        <a:spcAft>
                          <a:spcPts val="0"/>
                        </a:spcAft>
                        <a:buNone/>
                      </a:pPr>
                      <a:r>
                        <a:rPr lang="en-GB" sz="1600" u="none" cap="none" strike="noStrike">
                          <a:solidFill>
                            <a:schemeClr val="dk1"/>
                          </a:solidFill>
                          <a:latin typeface="Calibri"/>
                          <a:ea typeface="Calibri"/>
                          <a:cs typeface="Calibri"/>
                          <a:sym typeface="Calibri"/>
                        </a:rPr>
                        <a:t>University of the Wiwatersrand (Wits)</a:t>
                      </a:r>
                      <a:endParaRPr sz="16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South African Nuclear Energy Corporation (Necsa)</a:t>
                      </a:r>
                      <a:endParaRPr sz="16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Council for Geoscience</a:t>
                      </a:r>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(CGS)</a:t>
                      </a:r>
                      <a:endParaRPr/>
                    </a:p>
                  </a:txBody>
                  <a:tcPr marT="45725" marB="45725" marR="91450" marL="91450"/>
                </a:tc>
                <a:tc>
                  <a:txBody>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European Plate Observing System (EPOS)</a:t>
                      </a:r>
                      <a:endParaRPr sz="16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University of Vienna (Uni Wien)</a:t>
                      </a:r>
                      <a:endParaRPr sz="1600">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lang="en-GB" sz="1600">
                          <a:latin typeface="Calibri"/>
                          <a:ea typeface="Calibri"/>
                          <a:cs typeface="Calibri"/>
                          <a:sym typeface="Calibri"/>
                        </a:rPr>
                        <a:t>Started</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latin typeface="Calibri"/>
                          <a:ea typeface="Calibri"/>
                          <a:cs typeface="Calibri"/>
                          <a:sym typeface="Calibri"/>
                        </a:rPr>
                        <a:t>Support/Collaboration</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latin typeface="Calibri"/>
                          <a:ea typeface="Calibri"/>
                          <a:cs typeface="Calibri"/>
                          <a:sym typeface="Calibri"/>
                        </a:rPr>
                        <a:t>Collaboration</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latin typeface="Calibri"/>
                          <a:ea typeface="Calibri"/>
                          <a:cs typeface="Calibri"/>
                          <a:sym typeface="Calibri"/>
                        </a:rPr>
                        <a:t>Collaboration</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GB" sz="1600">
                          <a:latin typeface="Calibri"/>
                          <a:ea typeface="Calibri"/>
                          <a:cs typeface="Calibri"/>
                          <a:sym typeface="Calibri"/>
                        </a:rPr>
                        <a:t>Prospective Collaboration</a:t>
                      </a:r>
                      <a:endParaRPr/>
                    </a:p>
                  </a:txBody>
                  <a:tcPr marT="45725" marB="45725" marR="91450" marL="91450"/>
                </a:tc>
              </a:tr>
              <a:tr h="370850">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1600">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838200" y="85040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GB" sz="4000"/>
              <a:t>How?</a:t>
            </a:r>
            <a:endParaRPr/>
          </a:p>
          <a:p>
            <a:pPr indent="0" lvl="0" marL="0" rtl="0" algn="ctr">
              <a:lnSpc>
                <a:spcPct val="90000"/>
              </a:lnSpc>
              <a:spcBef>
                <a:spcPts val="0"/>
              </a:spcBef>
              <a:spcAft>
                <a:spcPts val="0"/>
              </a:spcAft>
              <a:buClr>
                <a:schemeClr val="dk1"/>
              </a:buClr>
              <a:buSzPts val="3200"/>
              <a:buFont typeface="Calibri"/>
              <a:buNone/>
            </a:pPr>
            <a:r>
              <a:t/>
            </a:r>
            <a:endParaRPr/>
          </a:p>
        </p:txBody>
      </p:sp>
      <p:sp>
        <p:nvSpPr>
          <p:cNvPr id="112" name="Google Shape;112;p4"/>
          <p:cNvSpPr txBox="1"/>
          <p:nvPr/>
        </p:nvSpPr>
        <p:spPr>
          <a:xfrm>
            <a:off x="2057705" y="2414028"/>
            <a:ext cx="10515600" cy="25316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Calibri"/>
                <a:ea typeface="Calibri"/>
                <a:cs typeface="Calibri"/>
                <a:sym typeface="Calibri"/>
              </a:rPr>
              <a:t>Earthquake data (local + global) collection.</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GB" sz="3200">
                <a:solidFill>
                  <a:schemeClr val="dk1"/>
                </a:solidFill>
                <a:latin typeface="Calibri"/>
                <a:ea typeface="Calibri"/>
                <a:cs typeface="Calibri"/>
                <a:sym typeface="Calibri"/>
              </a:rPr>
              <a:t>Add fault lines + satellite information.</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GB" sz="3200">
                <a:solidFill>
                  <a:schemeClr val="dk1"/>
                </a:solidFill>
                <a:latin typeface="Calibri"/>
                <a:ea typeface="Calibri"/>
                <a:cs typeface="Calibri"/>
                <a:sym typeface="Calibri"/>
              </a:rPr>
              <a:t>Use EPOS tools to build a hazard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GB" sz="4000"/>
              <a:t>Intentions</a:t>
            </a:r>
            <a:endParaRPr/>
          </a:p>
          <a:p>
            <a:pPr indent="0" lvl="0" marL="0" rtl="0" algn="ctr">
              <a:lnSpc>
                <a:spcPct val="90000"/>
              </a:lnSpc>
              <a:spcBef>
                <a:spcPts val="0"/>
              </a:spcBef>
              <a:spcAft>
                <a:spcPts val="0"/>
              </a:spcAft>
              <a:buClr>
                <a:schemeClr val="dk1"/>
              </a:buClr>
              <a:buSzPts val="4000"/>
              <a:buFont typeface="Calibri"/>
              <a:buNone/>
            </a:pPr>
            <a:r>
              <a:t/>
            </a:r>
            <a:endParaRPr sz="4000"/>
          </a:p>
        </p:txBody>
      </p:sp>
      <p:sp>
        <p:nvSpPr>
          <p:cNvPr id="119" name="Google Shape;119;p5"/>
          <p:cNvSpPr txBox="1"/>
          <p:nvPr>
            <p:ph idx="1" type="body"/>
          </p:nvPr>
        </p:nvSpPr>
        <p:spPr>
          <a:xfrm>
            <a:off x="380390" y="1834782"/>
            <a:ext cx="1097341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3200"/>
              <a:buChar char="•"/>
            </a:pPr>
            <a:r>
              <a:rPr lang="en-GB" sz="3200"/>
              <a:t>Access open, FAIR data and practical training.</a:t>
            </a:r>
            <a:endParaRPr sz="3200"/>
          </a:p>
          <a:p>
            <a:pPr indent="0" lvl="0" marL="0" rtl="0" algn="l">
              <a:lnSpc>
                <a:spcPct val="114000"/>
              </a:lnSpc>
              <a:spcBef>
                <a:spcPts val="1000"/>
              </a:spcBef>
              <a:spcAft>
                <a:spcPts val="0"/>
              </a:spcAft>
              <a:buSzPts val="3200"/>
              <a:buNone/>
            </a:pPr>
            <a:r>
              <a:t/>
            </a:r>
            <a:endParaRPr sz="3200"/>
          </a:p>
          <a:p>
            <a:pPr indent="-228600" lvl="0" marL="228600" rtl="0" algn="l">
              <a:lnSpc>
                <a:spcPct val="114000"/>
              </a:lnSpc>
              <a:spcBef>
                <a:spcPts val="1000"/>
              </a:spcBef>
              <a:spcAft>
                <a:spcPts val="0"/>
              </a:spcAft>
              <a:buClr>
                <a:schemeClr val="accent1"/>
              </a:buClr>
              <a:buSzPts val="3200"/>
              <a:buChar char="•"/>
            </a:pPr>
            <a:r>
              <a:rPr lang="en-GB" sz="3200"/>
              <a:t>Build a reproducible model to support infrastructure planning.</a:t>
            </a:r>
            <a:endParaRPr sz="3200"/>
          </a:p>
          <a:p>
            <a:pPr indent="-25400" lvl="0" marL="228600" rtl="0" algn="l">
              <a:lnSpc>
                <a:spcPct val="114000"/>
              </a:lnSpc>
              <a:spcBef>
                <a:spcPts val="1000"/>
              </a:spcBef>
              <a:spcAft>
                <a:spcPts val="0"/>
              </a:spcAft>
              <a:buClr>
                <a:schemeClr val="accent1"/>
              </a:buClr>
              <a:buSzPts val="3200"/>
              <a:buNone/>
            </a:pPr>
            <a:r>
              <a:t/>
            </a:r>
            <a:endParaRPr sz="3200"/>
          </a:p>
          <a:p>
            <a:pPr indent="-228600" lvl="0" marL="228600" rtl="0" algn="l">
              <a:lnSpc>
                <a:spcPct val="114000"/>
              </a:lnSpc>
              <a:spcBef>
                <a:spcPts val="1000"/>
              </a:spcBef>
              <a:spcAft>
                <a:spcPts val="0"/>
              </a:spcAft>
              <a:buClr>
                <a:schemeClr val="accent1"/>
              </a:buClr>
              <a:buSzPts val="3200"/>
              <a:buChar char="•"/>
            </a:pPr>
            <a:r>
              <a:rPr lang="en-GB" sz="3200"/>
              <a:t>Finish my PhD and connect with researchers across domains.</a:t>
            </a:r>
            <a:endParaRPr/>
          </a:p>
          <a:p>
            <a:pPr indent="-25400" lvl="0" marL="228600" rtl="0" algn="l">
              <a:lnSpc>
                <a:spcPct val="114000"/>
              </a:lnSpc>
              <a:spcBef>
                <a:spcPts val="1000"/>
              </a:spcBef>
              <a:spcAft>
                <a:spcPts val="0"/>
              </a:spcAft>
              <a:buClr>
                <a:schemeClr val="accent1"/>
              </a:buClr>
              <a:buSzPts val="3200"/>
              <a:buNone/>
            </a:pPr>
            <a:r>
              <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Immagine che contiene logo, Elementi grafici, schermata, grafica&#10;&#10;Descrizione generata automaticamente" id="125" name="Google Shape;125;p6"/>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126" name="Google Shape;126;p6"/>
          <p:cNvSpPr txBox="1"/>
          <p:nvPr>
            <p:ph idx="4294967295" type="title"/>
          </p:nvPr>
        </p:nvSpPr>
        <p:spPr>
          <a:xfrm>
            <a:off x="0" y="2657641"/>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en-GB" sz="4400">
                <a:solidFill>
                  <a:srgbClr val="1D4927"/>
                </a:solidFill>
              </a:rPr>
              <a:t>Thank you for your attention!</a:t>
            </a:r>
            <a:endParaRPr/>
          </a:p>
        </p:txBody>
      </p:sp>
      <p:sp>
        <p:nvSpPr>
          <p:cNvPr id="127" name="Google Shape;127;p6"/>
          <p:cNvSpPr txBox="1"/>
          <p:nvPr/>
        </p:nvSpPr>
        <p:spPr>
          <a:xfrm>
            <a:off x="0" y="4421906"/>
            <a:ext cx="12191999" cy="57005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EBA900"/>
              </a:buClr>
              <a:buSzPts val="2400"/>
              <a:buFont typeface="Calibri"/>
              <a:buNone/>
            </a:pPr>
            <a:r>
              <a:rPr lang="en-GB" sz="2400" u="sng">
                <a:solidFill>
                  <a:srgbClr val="EBA900"/>
                </a:solidFill>
                <a:latin typeface="Calibri"/>
                <a:ea typeface="Calibri"/>
                <a:cs typeface="Calibri"/>
                <a:sym typeface="Calibri"/>
                <a:hlinkClick r:id="rId4">
                  <a:extLst>
                    <a:ext uri="{A12FA001-AC4F-418D-AE19-62706E023703}">
                      <ahyp:hlinkClr val="tx"/>
                    </a:ext>
                  </a:extLst>
                </a:hlinkClick>
              </a:rPr>
              <a:t>hrmammile@yahoo.com</a:t>
            </a:r>
            <a:endParaRPr sz="2400">
              <a:solidFill>
                <a:srgbClr val="EBA900"/>
              </a:solidFill>
              <a:latin typeface="Calibri"/>
              <a:ea typeface="Calibri"/>
              <a:cs typeface="Calibri"/>
              <a:sym typeface="Calibri"/>
            </a:endParaRPr>
          </a:p>
          <a:p>
            <a:pPr indent="0" lvl="0" marL="0" marR="0" rtl="0" algn="ctr">
              <a:lnSpc>
                <a:spcPct val="90000"/>
              </a:lnSpc>
              <a:spcBef>
                <a:spcPts val="0"/>
              </a:spcBef>
              <a:spcAft>
                <a:spcPts val="0"/>
              </a:spcAft>
              <a:buClr>
                <a:srgbClr val="0070C0"/>
              </a:buClr>
              <a:buSzPts val="2800"/>
              <a:buFont typeface="Calibri"/>
              <a:buNone/>
            </a:pPr>
            <a:r>
              <a:rPr lang="en-GB" sz="2800">
                <a:solidFill>
                  <a:srgbClr val="0070C0"/>
                </a:solidFill>
                <a:latin typeface="Calibri"/>
                <a:ea typeface="Calibri"/>
                <a:cs typeface="Calibri"/>
                <a:sym typeface="Calibri"/>
              </a:rPr>
              <a:t>linkedin.com/in/hlompho-malephane</a:t>
            </a:r>
            <a:endParaRPr sz="2400">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Play"/>
              <a:buNone/>
            </a:pPr>
            <a:r>
              <a:t/>
            </a:r>
            <a:endParaRPr sz="2400">
              <a:solidFill>
                <a:srgbClr val="EBA900"/>
              </a:solidFill>
              <a:latin typeface="Calibri"/>
              <a:ea typeface="Calibri"/>
              <a:cs typeface="Calibri"/>
              <a:sym typeface="Calibri"/>
            </a:endParaRPr>
          </a:p>
        </p:txBody>
      </p:sp>
      <p:sp>
        <p:nvSpPr>
          <p:cNvPr id="128" name="Google Shape;128;p6"/>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en-GB" sz="2000" u="sng">
                <a:solidFill>
                  <a:schemeClr val="dk1"/>
                </a:solidFill>
                <a:latin typeface="Play"/>
                <a:ea typeface="Play"/>
                <a:cs typeface="Play"/>
                <a:sym typeface="Play"/>
                <a:hlinkClick r:id="rId5">
                  <a:extLst>
                    <a:ext uri="{A12FA001-AC4F-418D-AE19-62706E023703}">
                      <ahyp:hlinkClr val="tx"/>
                    </a:ext>
                  </a:extLst>
                </a:hlinkClick>
              </a:rPr>
              <a:t>www.epos-eu.org/on</a:t>
            </a:r>
            <a:r>
              <a:rPr lang="en-GB" sz="2000">
                <a:solidFill>
                  <a:schemeClr val="dk1"/>
                </a:solidFill>
                <a:latin typeface="Play"/>
                <a:ea typeface="Play"/>
                <a:cs typeface="Play"/>
                <a:sym typeface="Play"/>
              </a:rPr>
              <a:t> </a:t>
            </a:r>
            <a:r>
              <a:rPr lang="en-GB" sz="2000">
                <a:solidFill>
                  <a:srgbClr val="EBA900"/>
                </a:solidFill>
                <a:latin typeface="Play"/>
                <a:ea typeface="Play"/>
                <a:cs typeface="Play"/>
                <a:sym typeface="Play"/>
              </a:rPr>
              <a:t>|</a:t>
            </a:r>
            <a:r>
              <a:rPr lang="en-GB" sz="2000">
                <a:solidFill>
                  <a:schemeClr val="dk1"/>
                </a:solidFill>
                <a:latin typeface="Play"/>
                <a:ea typeface="Play"/>
                <a:cs typeface="Play"/>
                <a:sym typeface="Play"/>
              </a:rPr>
              <a:t> social media </a:t>
            </a:r>
            <a:r>
              <a:rPr lang="en-GB" sz="2000">
                <a:solidFill>
                  <a:srgbClr val="E5A113"/>
                </a:solidFill>
                <a:latin typeface="Play"/>
                <a:ea typeface="Play"/>
                <a:cs typeface="Play"/>
                <a:sym typeface="Play"/>
              </a:rPr>
              <a:t>#</a:t>
            </a:r>
            <a:r>
              <a:rPr lang="en-GB"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